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1"/>
  </p:sldMasterIdLst>
  <p:notesMasterIdLst>
    <p:notesMasterId r:id="rId52"/>
  </p:notesMasterIdLst>
  <p:handoutMasterIdLst>
    <p:handoutMasterId r:id="rId53"/>
  </p:handoutMasterIdLst>
  <p:sldIdLst>
    <p:sldId id="295" r:id="rId2"/>
    <p:sldId id="340" r:id="rId3"/>
    <p:sldId id="341" r:id="rId4"/>
    <p:sldId id="296" r:id="rId5"/>
    <p:sldId id="297" r:id="rId6"/>
    <p:sldId id="298" r:id="rId7"/>
    <p:sldId id="299" r:id="rId8"/>
    <p:sldId id="322" r:id="rId9"/>
    <p:sldId id="262" r:id="rId10"/>
    <p:sldId id="285" r:id="rId11"/>
    <p:sldId id="286" r:id="rId12"/>
    <p:sldId id="342" r:id="rId13"/>
    <p:sldId id="263" r:id="rId14"/>
    <p:sldId id="300" r:id="rId15"/>
    <p:sldId id="301" r:id="rId16"/>
    <p:sldId id="302" r:id="rId17"/>
    <p:sldId id="303" r:id="rId18"/>
    <p:sldId id="304" r:id="rId19"/>
    <p:sldId id="305" r:id="rId20"/>
    <p:sldId id="306" r:id="rId21"/>
    <p:sldId id="310" r:id="rId22"/>
    <p:sldId id="333" r:id="rId23"/>
    <p:sldId id="311" r:id="rId24"/>
    <p:sldId id="312" r:id="rId25"/>
    <p:sldId id="313" r:id="rId26"/>
    <p:sldId id="283" r:id="rId27"/>
    <p:sldId id="314" r:id="rId28"/>
    <p:sldId id="315" r:id="rId29"/>
    <p:sldId id="316" r:id="rId30"/>
    <p:sldId id="318" r:id="rId31"/>
    <p:sldId id="317" r:id="rId32"/>
    <p:sldId id="319" r:id="rId33"/>
    <p:sldId id="271" r:id="rId34"/>
    <p:sldId id="257" r:id="rId35"/>
    <p:sldId id="269" r:id="rId36"/>
    <p:sldId id="270" r:id="rId37"/>
    <p:sldId id="320" r:id="rId38"/>
    <p:sldId id="321" r:id="rId39"/>
    <p:sldId id="307" r:id="rId40"/>
    <p:sldId id="308" r:id="rId41"/>
    <p:sldId id="309" r:id="rId42"/>
    <p:sldId id="329" r:id="rId43"/>
    <p:sldId id="324" r:id="rId44"/>
    <p:sldId id="325" r:id="rId45"/>
    <p:sldId id="327" r:id="rId46"/>
    <p:sldId id="326" r:id="rId47"/>
    <p:sldId id="328" r:id="rId48"/>
    <p:sldId id="323" r:id="rId49"/>
    <p:sldId id="330" r:id="rId50"/>
    <p:sldId id="332" r:id="rId51"/>
  </p:sldIdLst>
  <p:sldSz cx="9144000" cy="6858000" type="screen4x3"/>
  <p:notesSz cx="6934200" cy="9234488"/>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39"/>
    <p:restoredTop sz="96405"/>
  </p:normalViewPr>
  <p:slideViewPr>
    <p:cSldViewPr showGuides="1">
      <p:cViewPr varScale="1">
        <p:scale>
          <a:sx n="122" d="100"/>
          <a:sy n="122" d="100"/>
        </p:scale>
        <p:origin x="1624"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CD9801A-7A3B-9B41-9217-9A9D9B97475A}"/>
              </a:ext>
            </a:extLst>
          </p:cNvPr>
          <p:cNvSpPr>
            <a:spLocks noGrp="1" noChangeArrowheads="1"/>
          </p:cNvSpPr>
          <p:nvPr>
            <p:ph type="hdr" sz="quarter"/>
          </p:nvPr>
        </p:nvSpPr>
        <p:spPr bwMode="auto">
          <a:xfrm>
            <a:off x="0" y="0"/>
            <a:ext cx="3005138" cy="461963"/>
          </a:xfrm>
          <a:prstGeom prst="rect">
            <a:avLst/>
          </a:prstGeom>
          <a:noFill/>
          <a:ln w="9525">
            <a:noFill/>
            <a:miter lim="800000"/>
            <a:headEnd/>
            <a:tailEnd/>
          </a:ln>
          <a:effectLst/>
        </p:spPr>
        <p:txBody>
          <a:bodyPr vert="horz" wrap="square" lIns="93635" tIns="46817" rIns="93635" bIns="46817" numCol="1" anchor="t" anchorCtr="0" compatLnSpc="1">
            <a:prstTxWarp prst="textNoShape">
              <a:avLst/>
            </a:prstTxWarp>
          </a:bodyPr>
          <a:lstStyle>
            <a:lvl1pPr defTabSz="936625" eaLnBrk="1" hangingPunct="1">
              <a:defRPr sz="1200">
                <a:latin typeface="Times New Roman" charset="0"/>
                <a:ea typeface="ＭＳ Ｐゴシック" charset="0"/>
                <a:cs typeface="+mn-cs"/>
              </a:defRPr>
            </a:lvl1pPr>
          </a:lstStyle>
          <a:p>
            <a:pPr>
              <a:defRPr/>
            </a:pPr>
            <a:endParaRPr lang="en-US"/>
          </a:p>
        </p:txBody>
      </p:sp>
      <p:sp>
        <p:nvSpPr>
          <p:cNvPr id="8195" name="Rectangle 3">
            <a:extLst>
              <a:ext uri="{FF2B5EF4-FFF2-40B4-BE49-F238E27FC236}">
                <a16:creationId xmlns:a16="http://schemas.microsoft.com/office/drawing/2014/main" id="{9FBD56AE-29A1-A846-B90B-853DA03B8307}"/>
              </a:ext>
            </a:extLst>
          </p:cNvPr>
          <p:cNvSpPr>
            <a:spLocks noGrp="1" noChangeArrowheads="1"/>
          </p:cNvSpPr>
          <p:nvPr>
            <p:ph type="dt" sz="quarter" idx="1"/>
          </p:nvPr>
        </p:nvSpPr>
        <p:spPr bwMode="auto">
          <a:xfrm>
            <a:off x="3929063" y="0"/>
            <a:ext cx="3005137" cy="461963"/>
          </a:xfrm>
          <a:prstGeom prst="rect">
            <a:avLst/>
          </a:prstGeom>
          <a:noFill/>
          <a:ln w="9525">
            <a:noFill/>
            <a:miter lim="800000"/>
            <a:headEnd/>
            <a:tailEnd/>
          </a:ln>
          <a:effectLst/>
        </p:spPr>
        <p:txBody>
          <a:bodyPr vert="horz" wrap="square" lIns="93635" tIns="46817" rIns="93635" bIns="46817" numCol="1" anchor="t" anchorCtr="0" compatLnSpc="1">
            <a:prstTxWarp prst="textNoShape">
              <a:avLst/>
            </a:prstTxWarp>
          </a:bodyPr>
          <a:lstStyle>
            <a:lvl1pPr algn="r" defTabSz="936625" eaLnBrk="1" hangingPunct="1">
              <a:defRPr sz="1200">
                <a:latin typeface="Times New Roman" charset="0"/>
                <a:ea typeface="ＭＳ Ｐゴシック" charset="0"/>
                <a:cs typeface="+mn-cs"/>
              </a:defRPr>
            </a:lvl1pPr>
          </a:lstStyle>
          <a:p>
            <a:pPr>
              <a:defRPr/>
            </a:pPr>
            <a:endParaRPr lang="en-US"/>
          </a:p>
        </p:txBody>
      </p:sp>
      <p:sp>
        <p:nvSpPr>
          <p:cNvPr id="8196" name="Rectangle 4">
            <a:extLst>
              <a:ext uri="{FF2B5EF4-FFF2-40B4-BE49-F238E27FC236}">
                <a16:creationId xmlns:a16="http://schemas.microsoft.com/office/drawing/2014/main" id="{25A7F082-0840-8747-A835-2652E6DA642D}"/>
              </a:ext>
            </a:extLst>
          </p:cNvPr>
          <p:cNvSpPr>
            <a:spLocks noGrp="1" noChangeArrowheads="1"/>
          </p:cNvSpPr>
          <p:nvPr>
            <p:ph type="ftr" sz="quarter" idx="2"/>
          </p:nvPr>
        </p:nvSpPr>
        <p:spPr bwMode="auto">
          <a:xfrm>
            <a:off x="0" y="8772525"/>
            <a:ext cx="3005138" cy="461963"/>
          </a:xfrm>
          <a:prstGeom prst="rect">
            <a:avLst/>
          </a:prstGeom>
          <a:noFill/>
          <a:ln w="9525">
            <a:noFill/>
            <a:miter lim="800000"/>
            <a:headEnd/>
            <a:tailEnd/>
          </a:ln>
          <a:effectLst/>
        </p:spPr>
        <p:txBody>
          <a:bodyPr vert="horz" wrap="square" lIns="93635" tIns="46817" rIns="93635" bIns="46817" numCol="1" anchor="b" anchorCtr="0" compatLnSpc="1">
            <a:prstTxWarp prst="textNoShape">
              <a:avLst/>
            </a:prstTxWarp>
          </a:bodyPr>
          <a:lstStyle>
            <a:lvl1pPr defTabSz="936625" eaLnBrk="1" hangingPunct="1">
              <a:defRPr sz="1200">
                <a:latin typeface="Times New Roman" charset="0"/>
                <a:ea typeface="ＭＳ Ｐゴシック" charset="0"/>
                <a:cs typeface="+mn-cs"/>
              </a:defRPr>
            </a:lvl1pPr>
          </a:lstStyle>
          <a:p>
            <a:pPr>
              <a:defRPr/>
            </a:pPr>
            <a:endParaRPr lang="en-US"/>
          </a:p>
        </p:txBody>
      </p:sp>
      <p:sp>
        <p:nvSpPr>
          <p:cNvPr id="8197" name="Rectangle 5">
            <a:extLst>
              <a:ext uri="{FF2B5EF4-FFF2-40B4-BE49-F238E27FC236}">
                <a16:creationId xmlns:a16="http://schemas.microsoft.com/office/drawing/2014/main" id="{4FD00525-D6C6-8F40-9BF6-2B72D7E9E511}"/>
              </a:ext>
            </a:extLst>
          </p:cNvPr>
          <p:cNvSpPr>
            <a:spLocks noGrp="1" noChangeArrowheads="1"/>
          </p:cNvSpPr>
          <p:nvPr>
            <p:ph type="sldNum" sz="quarter" idx="3"/>
          </p:nvPr>
        </p:nvSpPr>
        <p:spPr bwMode="auto">
          <a:xfrm>
            <a:off x="3929063" y="8772525"/>
            <a:ext cx="3005137" cy="461963"/>
          </a:xfrm>
          <a:prstGeom prst="rect">
            <a:avLst/>
          </a:prstGeom>
          <a:noFill/>
          <a:ln w="9525">
            <a:noFill/>
            <a:miter lim="800000"/>
            <a:headEnd/>
            <a:tailEnd/>
          </a:ln>
          <a:effectLst/>
        </p:spPr>
        <p:txBody>
          <a:bodyPr vert="horz" wrap="square" lIns="93635" tIns="46817" rIns="93635" bIns="46817" numCol="1" anchor="b" anchorCtr="0" compatLnSpc="1">
            <a:prstTxWarp prst="textNoShape">
              <a:avLst/>
            </a:prstTxWarp>
          </a:bodyPr>
          <a:lstStyle>
            <a:lvl1pPr algn="r" defTabSz="936625" eaLnBrk="1" hangingPunct="1">
              <a:defRPr sz="1200"/>
            </a:lvl1pPr>
          </a:lstStyle>
          <a:p>
            <a:pPr>
              <a:defRPr/>
            </a:pPr>
            <a:fld id="{6411BD57-B242-5948-867A-CC450C8ECFC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B82B7B52-2E3C-5041-8EF3-7BC7570E87EB}"/>
              </a:ext>
            </a:extLst>
          </p:cNvPr>
          <p:cNvSpPr>
            <a:spLocks noGrp="1" noChangeArrowheads="1"/>
          </p:cNvSpPr>
          <p:nvPr>
            <p:ph type="hdr" sz="quarter"/>
          </p:nvPr>
        </p:nvSpPr>
        <p:spPr bwMode="auto">
          <a:xfrm>
            <a:off x="0" y="0"/>
            <a:ext cx="3005138"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ea typeface="ＭＳ Ｐゴシック" charset="0"/>
                <a:cs typeface="+mn-cs"/>
              </a:defRPr>
            </a:lvl1pPr>
          </a:lstStyle>
          <a:p>
            <a:pPr>
              <a:defRPr/>
            </a:pPr>
            <a:endParaRPr lang="en-US"/>
          </a:p>
        </p:txBody>
      </p:sp>
      <p:sp>
        <p:nvSpPr>
          <p:cNvPr id="28675" name="Rectangle 3">
            <a:extLst>
              <a:ext uri="{FF2B5EF4-FFF2-40B4-BE49-F238E27FC236}">
                <a16:creationId xmlns:a16="http://schemas.microsoft.com/office/drawing/2014/main" id="{CC36A938-327F-D140-9EB5-CFDF8F5CC41C}"/>
              </a:ext>
            </a:extLst>
          </p:cNvPr>
          <p:cNvSpPr>
            <a:spLocks noGrp="1" noChangeArrowheads="1"/>
          </p:cNvSpPr>
          <p:nvPr>
            <p:ph type="dt" idx="1"/>
          </p:nvPr>
        </p:nvSpPr>
        <p:spPr bwMode="auto">
          <a:xfrm>
            <a:off x="3927475" y="0"/>
            <a:ext cx="3005138"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ea typeface="ＭＳ Ｐゴシック" charset="0"/>
                <a:cs typeface="+mn-cs"/>
              </a:defRPr>
            </a:lvl1pPr>
          </a:lstStyle>
          <a:p>
            <a:pPr>
              <a:defRPr/>
            </a:pPr>
            <a:endParaRPr lang="en-US"/>
          </a:p>
        </p:txBody>
      </p:sp>
      <p:sp>
        <p:nvSpPr>
          <p:cNvPr id="15364" name="Rectangle 4">
            <a:extLst>
              <a:ext uri="{FF2B5EF4-FFF2-40B4-BE49-F238E27FC236}">
                <a16:creationId xmlns:a16="http://schemas.microsoft.com/office/drawing/2014/main" id="{BF4FCE74-DCDE-CB40-919A-7D197800DA6C}"/>
              </a:ext>
            </a:extLst>
          </p:cNvPr>
          <p:cNvSpPr>
            <a:spLocks noGrp="1" noRot="1" noChangeAspect="1" noChangeArrowheads="1" noTextEdit="1"/>
          </p:cNvSpPr>
          <p:nvPr>
            <p:ph type="sldImg" idx="2"/>
          </p:nvPr>
        </p:nvSpPr>
        <p:spPr bwMode="auto">
          <a:xfrm>
            <a:off x="1157288" y="692150"/>
            <a:ext cx="4619625"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7" name="Rectangle 5">
            <a:extLst>
              <a:ext uri="{FF2B5EF4-FFF2-40B4-BE49-F238E27FC236}">
                <a16:creationId xmlns:a16="http://schemas.microsoft.com/office/drawing/2014/main" id="{D551C1BB-2726-BB45-A364-974CCBC456A3}"/>
              </a:ext>
            </a:extLst>
          </p:cNvPr>
          <p:cNvSpPr>
            <a:spLocks noGrp="1" noChangeArrowheads="1"/>
          </p:cNvSpPr>
          <p:nvPr>
            <p:ph type="body" sz="quarter" idx="3"/>
          </p:nvPr>
        </p:nvSpPr>
        <p:spPr bwMode="auto">
          <a:xfrm>
            <a:off x="693738" y="4386263"/>
            <a:ext cx="5546725" cy="41560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678" name="Rectangle 6">
            <a:extLst>
              <a:ext uri="{FF2B5EF4-FFF2-40B4-BE49-F238E27FC236}">
                <a16:creationId xmlns:a16="http://schemas.microsoft.com/office/drawing/2014/main" id="{79272456-E114-9744-8E8D-C2BF968C5FD6}"/>
              </a:ext>
            </a:extLst>
          </p:cNvPr>
          <p:cNvSpPr>
            <a:spLocks noGrp="1" noChangeArrowheads="1"/>
          </p:cNvSpPr>
          <p:nvPr>
            <p:ph type="ftr" sz="quarter" idx="4"/>
          </p:nvPr>
        </p:nvSpPr>
        <p:spPr bwMode="auto">
          <a:xfrm>
            <a:off x="0" y="8770938"/>
            <a:ext cx="3005138" cy="4619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ea typeface="ＭＳ Ｐゴシック" charset="0"/>
                <a:cs typeface="+mn-cs"/>
              </a:defRPr>
            </a:lvl1pPr>
          </a:lstStyle>
          <a:p>
            <a:pPr>
              <a:defRPr/>
            </a:pPr>
            <a:endParaRPr lang="en-US"/>
          </a:p>
        </p:txBody>
      </p:sp>
      <p:sp>
        <p:nvSpPr>
          <p:cNvPr id="28679" name="Rectangle 7">
            <a:extLst>
              <a:ext uri="{FF2B5EF4-FFF2-40B4-BE49-F238E27FC236}">
                <a16:creationId xmlns:a16="http://schemas.microsoft.com/office/drawing/2014/main" id="{2D2D0BAF-AE68-EB4C-BF25-A6FC0A671976}"/>
              </a:ext>
            </a:extLst>
          </p:cNvPr>
          <p:cNvSpPr>
            <a:spLocks noGrp="1" noChangeArrowheads="1"/>
          </p:cNvSpPr>
          <p:nvPr>
            <p:ph type="sldNum" sz="quarter" idx="5"/>
          </p:nvPr>
        </p:nvSpPr>
        <p:spPr bwMode="auto">
          <a:xfrm>
            <a:off x="3927475" y="8770938"/>
            <a:ext cx="3005138" cy="4619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4C86FDC-F188-9849-82B8-F97592B0F96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E351B47F-3CE4-2A4B-98C6-B5D19B29C4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34AB506-0FC3-454D-A1B6-301019BFDA26}" type="slidenum">
              <a:rPr lang="en-US" altLang="en-US" smtClean="0"/>
              <a:pPr>
                <a:spcBef>
                  <a:spcPct val="0"/>
                </a:spcBef>
              </a:pPr>
              <a:t>1</a:t>
            </a:fld>
            <a:endParaRPr lang="en-US" altLang="en-US"/>
          </a:p>
        </p:txBody>
      </p:sp>
      <p:sp>
        <p:nvSpPr>
          <p:cNvPr id="18434" name="Rectangle 2">
            <a:extLst>
              <a:ext uri="{FF2B5EF4-FFF2-40B4-BE49-F238E27FC236}">
                <a16:creationId xmlns:a16="http://schemas.microsoft.com/office/drawing/2014/main" id="{1E00C553-48EE-F24F-925F-B371FB50F123}"/>
              </a:ext>
            </a:extLst>
          </p:cNvPr>
          <p:cNvSpPr>
            <a:spLocks noGrp="1" noRot="1" noChangeAspect="1" noChangeArrowheads="1" noTextEdit="1"/>
          </p:cNvSpPr>
          <p:nvPr>
            <p:ph type="sldImg"/>
          </p:nvPr>
        </p:nvSpPr>
        <p:spPr>
          <a:xfrm>
            <a:off x="1171575" y="692150"/>
            <a:ext cx="4618038" cy="3463925"/>
          </a:xfrm>
          <a:solidFill>
            <a:srgbClr val="FFFFFF"/>
          </a:solidFill>
          <a:ln/>
        </p:spPr>
      </p:sp>
      <p:sp>
        <p:nvSpPr>
          <p:cNvPr id="18435" name="Rectangle 3">
            <a:extLst>
              <a:ext uri="{FF2B5EF4-FFF2-40B4-BE49-F238E27FC236}">
                <a16:creationId xmlns:a16="http://schemas.microsoft.com/office/drawing/2014/main" id="{212CA00E-E7FD-5449-A179-E32D990794B9}"/>
              </a:ext>
            </a:extLst>
          </p:cNvPr>
          <p:cNvSpPr>
            <a:spLocks noGrp="1" noChangeArrowheads="1"/>
          </p:cNvSpPr>
          <p:nvPr>
            <p:ph type="body" idx="1"/>
          </p:nvPr>
        </p:nvSpPr>
        <p:spPr>
          <a:xfrm>
            <a:off x="928688" y="4386263"/>
            <a:ext cx="5105400" cy="4156075"/>
          </a:xfrm>
          <a:solidFill>
            <a:srgbClr val="FFFFFF"/>
          </a:solidFill>
          <a:ln>
            <a:solidFill>
              <a:srgbClr val="000000"/>
            </a:solidFill>
          </a:ln>
        </p:spPr>
        <p:txBody>
          <a:bodyPr lIns="92546" tIns="46273" rIns="92546" bIns="46273"/>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A2086467-C225-3144-AE7A-C31A9CA3BD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BB71002-EEA3-8747-8C9F-BBF88B968CD4}" type="slidenum">
              <a:rPr lang="en-US" altLang="en-US" smtClean="0"/>
              <a:pPr>
                <a:spcBef>
                  <a:spcPct val="0"/>
                </a:spcBef>
              </a:pPr>
              <a:t>13</a:t>
            </a:fld>
            <a:endParaRPr lang="en-US" altLang="en-US"/>
          </a:p>
        </p:txBody>
      </p:sp>
      <p:sp>
        <p:nvSpPr>
          <p:cNvPr id="44034" name="Rectangle 2">
            <a:extLst>
              <a:ext uri="{FF2B5EF4-FFF2-40B4-BE49-F238E27FC236}">
                <a16:creationId xmlns:a16="http://schemas.microsoft.com/office/drawing/2014/main" id="{310F7759-B546-8942-B15E-B42203E5923A}"/>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B70285B1-D7CC-EE43-9BB9-0263ADEB89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C5B1DA85-1172-E34F-BD1A-1B7573870B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25CDE20-1697-6440-A22B-8D8A91936BA3}" type="slidenum">
              <a:rPr lang="en-US" altLang="en-US" smtClean="0"/>
              <a:pPr>
                <a:spcBef>
                  <a:spcPct val="0"/>
                </a:spcBef>
              </a:pPr>
              <a:t>14</a:t>
            </a:fld>
            <a:endParaRPr lang="en-US" altLang="en-US"/>
          </a:p>
        </p:txBody>
      </p:sp>
      <p:sp>
        <p:nvSpPr>
          <p:cNvPr id="46082" name="Rectangle 2">
            <a:extLst>
              <a:ext uri="{FF2B5EF4-FFF2-40B4-BE49-F238E27FC236}">
                <a16:creationId xmlns:a16="http://schemas.microsoft.com/office/drawing/2014/main" id="{89DF7AEF-DA39-B84A-B340-97584E4E9083}"/>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43486145-95A8-7747-BC51-6E88CD73A6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9D00A910-6982-6540-AA87-BB97520CA4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F96F90B-4172-2C4C-A5B8-794A33BD2DF8}" type="slidenum">
              <a:rPr lang="en-US" altLang="en-US" smtClean="0"/>
              <a:pPr>
                <a:spcBef>
                  <a:spcPct val="0"/>
                </a:spcBef>
              </a:pPr>
              <a:t>15</a:t>
            </a:fld>
            <a:endParaRPr lang="en-US" altLang="en-US"/>
          </a:p>
        </p:txBody>
      </p:sp>
      <p:sp>
        <p:nvSpPr>
          <p:cNvPr id="48130" name="Rectangle 2">
            <a:extLst>
              <a:ext uri="{FF2B5EF4-FFF2-40B4-BE49-F238E27FC236}">
                <a16:creationId xmlns:a16="http://schemas.microsoft.com/office/drawing/2014/main" id="{BE4C771D-D9ED-B84F-95DB-BD2C2298A985}"/>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AC1E2633-2E53-C044-8DA5-9B4207658A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5C427FAD-4E44-F84C-A1CC-90CD5E7794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DCB1F13-E1A5-E74D-BC24-EFADA68CC016}" type="slidenum">
              <a:rPr lang="en-US" altLang="en-US" smtClean="0"/>
              <a:pPr>
                <a:spcBef>
                  <a:spcPct val="0"/>
                </a:spcBef>
              </a:pPr>
              <a:t>16</a:t>
            </a:fld>
            <a:endParaRPr lang="en-US" altLang="en-US"/>
          </a:p>
        </p:txBody>
      </p:sp>
      <p:sp>
        <p:nvSpPr>
          <p:cNvPr id="50178" name="Rectangle 2">
            <a:extLst>
              <a:ext uri="{FF2B5EF4-FFF2-40B4-BE49-F238E27FC236}">
                <a16:creationId xmlns:a16="http://schemas.microsoft.com/office/drawing/2014/main" id="{DD01E7DA-5FD3-9C4A-BD96-D063D5ED9047}"/>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6825E796-77F0-8048-B3F5-10DEF7C38A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066B4E63-CB36-FE4B-8603-9BDD470AE9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3EA4C49-BECD-114B-B708-802BB3800698}" type="slidenum">
              <a:rPr lang="en-US" altLang="en-US" smtClean="0"/>
              <a:pPr>
                <a:spcBef>
                  <a:spcPct val="0"/>
                </a:spcBef>
              </a:pPr>
              <a:t>17</a:t>
            </a:fld>
            <a:endParaRPr lang="en-US" altLang="en-US"/>
          </a:p>
        </p:txBody>
      </p:sp>
      <p:sp>
        <p:nvSpPr>
          <p:cNvPr id="52226" name="Rectangle 2">
            <a:extLst>
              <a:ext uri="{FF2B5EF4-FFF2-40B4-BE49-F238E27FC236}">
                <a16:creationId xmlns:a16="http://schemas.microsoft.com/office/drawing/2014/main" id="{04E5AF60-90F8-D143-B24F-A585A4EF82C5}"/>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71E1982F-22ED-6647-A543-01C50656BD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7B11B087-EACE-CF48-913C-6B114C419C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35FCFE7-AF00-D24D-8355-3660FA64A060}" type="slidenum">
              <a:rPr lang="en-US" altLang="en-US" smtClean="0"/>
              <a:pPr>
                <a:spcBef>
                  <a:spcPct val="0"/>
                </a:spcBef>
              </a:pPr>
              <a:t>18</a:t>
            </a:fld>
            <a:endParaRPr lang="en-US" altLang="en-US"/>
          </a:p>
        </p:txBody>
      </p:sp>
      <p:sp>
        <p:nvSpPr>
          <p:cNvPr id="54274" name="Rectangle 2">
            <a:extLst>
              <a:ext uri="{FF2B5EF4-FFF2-40B4-BE49-F238E27FC236}">
                <a16:creationId xmlns:a16="http://schemas.microsoft.com/office/drawing/2014/main" id="{5F344A41-4F14-D744-B8EA-8B2E3BB85C98}"/>
              </a:ext>
            </a:extLst>
          </p:cNvPr>
          <p:cNvSpPr>
            <a:spLocks noGrp="1" noRot="1" noChangeAspect="1" noChangeArrowheads="1" noTextEdit="1"/>
          </p:cNvSpPr>
          <p:nvPr>
            <p:ph type="sldImg"/>
          </p:nvPr>
        </p:nvSpPr>
        <p:spPr>
          <a:xfrm>
            <a:off x="1158875" y="692150"/>
            <a:ext cx="4618038" cy="3463925"/>
          </a:xfrm>
          <a:ln/>
        </p:spPr>
      </p:sp>
      <p:sp>
        <p:nvSpPr>
          <p:cNvPr id="54275" name="Rectangle 3">
            <a:extLst>
              <a:ext uri="{FF2B5EF4-FFF2-40B4-BE49-F238E27FC236}">
                <a16:creationId xmlns:a16="http://schemas.microsoft.com/office/drawing/2014/main" id="{1ED614E9-4015-4549-8A56-F7C5DBC68048}"/>
              </a:ext>
            </a:extLst>
          </p:cNvPr>
          <p:cNvSpPr>
            <a:spLocks noGrp="1" noChangeArrowheads="1"/>
          </p:cNvSpPr>
          <p:nvPr>
            <p:ph type="body" idx="1"/>
          </p:nvPr>
        </p:nvSpPr>
        <p:spPr>
          <a:xfrm>
            <a:off x="923925" y="4386263"/>
            <a:ext cx="5086350" cy="4156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A3FF0B7B-5A23-7342-B957-A369E9AB7D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E0817A8-54CC-D441-AB62-DD378449BF6C}" type="slidenum">
              <a:rPr lang="en-US" altLang="en-US" smtClean="0"/>
              <a:pPr>
                <a:spcBef>
                  <a:spcPct val="0"/>
                </a:spcBef>
              </a:pPr>
              <a:t>19</a:t>
            </a:fld>
            <a:endParaRPr lang="en-US" altLang="en-US"/>
          </a:p>
        </p:txBody>
      </p:sp>
      <p:sp>
        <p:nvSpPr>
          <p:cNvPr id="56322" name="Rectangle 2">
            <a:extLst>
              <a:ext uri="{FF2B5EF4-FFF2-40B4-BE49-F238E27FC236}">
                <a16:creationId xmlns:a16="http://schemas.microsoft.com/office/drawing/2014/main" id="{33B1E349-7102-0A4C-B5C6-E8D97C1B0F96}"/>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0CD7100C-0E41-3844-91F6-4DF6D32978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946E8DBD-EAFB-4646-8981-6EB734DAE4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949F5BC-83BF-9143-AE44-D0EA88AB8191}" type="slidenum">
              <a:rPr lang="en-US" altLang="en-US" smtClean="0"/>
              <a:pPr>
                <a:spcBef>
                  <a:spcPct val="0"/>
                </a:spcBef>
              </a:pPr>
              <a:t>20</a:t>
            </a:fld>
            <a:endParaRPr lang="en-US" altLang="en-US"/>
          </a:p>
        </p:txBody>
      </p:sp>
      <p:sp>
        <p:nvSpPr>
          <p:cNvPr id="58370" name="Rectangle 2">
            <a:extLst>
              <a:ext uri="{FF2B5EF4-FFF2-40B4-BE49-F238E27FC236}">
                <a16:creationId xmlns:a16="http://schemas.microsoft.com/office/drawing/2014/main" id="{F12555A3-DC18-BE4F-B3B9-C17F6691BAC6}"/>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769BE54C-02CD-BC49-B333-F56C9D62C3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A0C2CC54-96DA-5A45-9646-AB22FA0F3B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65E9AF8-67DA-F24F-853C-060F80CF7A10}" type="slidenum">
              <a:rPr lang="en-US" altLang="en-US" smtClean="0"/>
              <a:pPr>
                <a:spcBef>
                  <a:spcPct val="0"/>
                </a:spcBef>
              </a:pPr>
              <a:t>21</a:t>
            </a:fld>
            <a:endParaRPr lang="en-US" altLang="en-US"/>
          </a:p>
        </p:txBody>
      </p:sp>
      <p:sp>
        <p:nvSpPr>
          <p:cNvPr id="60418" name="Rectangle 2">
            <a:extLst>
              <a:ext uri="{FF2B5EF4-FFF2-40B4-BE49-F238E27FC236}">
                <a16:creationId xmlns:a16="http://schemas.microsoft.com/office/drawing/2014/main" id="{1416129B-F15B-7D49-8B14-4DAC86513D09}"/>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A80C8799-FAA6-9547-AD0E-D560AC264D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6BD28CD8-BDAE-C449-8F11-4E5C823525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17198B5-4EB6-9947-835E-8B5697EE5908}" type="slidenum">
              <a:rPr lang="en-US" altLang="en-US" smtClean="0"/>
              <a:pPr>
                <a:spcBef>
                  <a:spcPct val="0"/>
                </a:spcBef>
              </a:pPr>
              <a:t>23</a:t>
            </a:fld>
            <a:endParaRPr lang="en-US" altLang="en-US"/>
          </a:p>
        </p:txBody>
      </p:sp>
      <p:sp>
        <p:nvSpPr>
          <p:cNvPr id="63490" name="Rectangle 2">
            <a:extLst>
              <a:ext uri="{FF2B5EF4-FFF2-40B4-BE49-F238E27FC236}">
                <a16:creationId xmlns:a16="http://schemas.microsoft.com/office/drawing/2014/main" id="{799DF79C-040F-E846-BBDB-853442685D2E}"/>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C6190CB4-D27E-424B-9984-FFD982800B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48B65BC8-9790-5043-AC36-CB99B440CF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C6D6567-51B0-F240-B36E-7A8E5B9917E9}" type="slidenum">
              <a:rPr lang="en-US" altLang="en-US" smtClean="0"/>
              <a:pPr>
                <a:spcBef>
                  <a:spcPct val="0"/>
                </a:spcBef>
              </a:pPr>
              <a:t>4</a:t>
            </a:fld>
            <a:endParaRPr lang="en-US" altLang="en-US"/>
          </a:p>
        </p:txBody>
      </p:sp>
      <p:sp>
        <p:nvSpPr>
          <p:cNvPr id="27650" name="Rectangle 2">
            <a:extLst>
              <a:ext uri="{FF2B5EF4-FFF2-40B4-BE49-F238E27FC236}">
                <a16:creationId xmlns:a16="http://schemas.microsoft.com/office/drawing/2014/main" id="{22222C2D-ECFF-FF47-9936-767F0940FFF0}"/>
              </a:ext>
            </a:extLst>
          </p:cNvPr>
          <p:cNvSpPr>
            <a:spLocks noGrp="1" noRot="1" noChangeAspect="1" noChangeArrowheads="1" noTextEdit="1"/>
          </p:cNvSpPr>
          <p:nvPr>
            <p:ph type="sldImg"/>
          </p:nvPr>
        </p:nvSpPr>
        <p:spPr>
          <a:xfrm>
            <a:off x="1171575" y="692150"/>
            <a:ext cx="4618038" cy="3463925"/>
          </a:xfrm>
          <a:solidFill>
            <a:srgbClr val="FFFFFF"/>
          </a:solidFill>
          <a:ln/>
        </p:spPr>
      </p:sp>
      <p:sp>
        <p:nvSpPr>
          <p:cNvPr id="27651" name="Rectangle 3">
            <a:extLst>
              <a:ext uri="{FF2B5EF4-FFF2-40B4-BE49-F238E27FC236}">
                <a16:creationId xmlns:a16="http://schemas.microsoft.com/office/drawing/2014/main" id="{29CE8126-D91E-074B-8E75-B16E9A2CB6F2}"/>
              </a:ext>
            </a:extLst>
          </p:cNvPr>
          <p:cNvSpPr>
            <a:spLocks noGrp="1" noChangeArrowheads="1"/>
          </p:cNvSpPr>
          <p:nvPr>
            <p:ph type="body" idx="1"/>
          </p:nvPr>
        </p:nvSpPr>
        <p:spPr>
          <a:xfrm>
            <a:off x="928688" y="4386263"/>
            <a:ext cx="5105400" cy="4156075"/>
          </a:xfrm>
          <a:solidFill>
            <a:srgbClr val="FFFFFF"/>
          </a:solidFill>
          <a:ln>
            <a:solidFill>
              <a:srgbClr val="000000"/>
            </a:solidFill>
          </a:ln>
        </p:spPr>
        <p:txBody>
          <a:bodyPr lIns="92546" tIns="46273" rIns="92546" bIns="46273"/>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F09752EF-9579-B34B-BCFB-F7C9FC1AEB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DC49296-E3F5-964D-869D-ED48124882B5}" type="slidenum">
              <a:rPr lang="en-US" altLang="en-US" smtClean="0"/>
              <a:pPr>
                <a:spcBef>
                  <a:spcPct val="0"/>
                </a:spcBef>
              </a:pPr>
              <a:t>24</a:t>
            </a:fld>
            <a:endParaRPr lang="en-US" altLang="en-US"/>
          </a:p>
        </p:txBody>
      </p:sp>
      <p:sp>
        <p:nvSpPr>
          <p:cNvPr id="65538" name="Rectangle 2">
            <a:extLst>
              <a:ext uri="{FF2B5EF4-FFF2-40B4-BE49-F238E27FC236}">
                <a16:creationId xmlns:a16="http://schemas.microsoft.com/office/drawing/2014/main" id="{78965DE9-AED5-D249-98B2-6F2D57EF6D5B}"/>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9AD6051B-6FA3-1440-A7D9-242F3A2045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7913AFC1-04FA-4846-A641-A71D93DADF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B73A5DC-A97D-E84E-BD33-826B158E0730}" type="slidenum">
              <a:rPr lang="en-US" altLang="en-US" smtClean="0"/>
              <a:pPr>
                <a:spcBef>
                  <a:spcPct val="0"/>
                </a:spcBef>
              </a:pPr>
              <a:t>25</a:t>
            </a:fld>
            <a:endParaRPr lang="en-US" altLang="en-US"/>
          </a:p>
        </p:txBody>
      </p:sp>
      <p:sp>
        <p:nvSpPr>
          <p:cNvPr id="67586" name="Rectangle 2">
            <a:extLst>
              <a:ext uri="{FF2B5EF4-FFF2-40B4-BE49-F238E27FC236}">
                <a16:creationId xmlns:a16="http://schemas.microsoft.com/office/drawing/2014/main" id="{C5122014-0292-2841-88CA-2234B9052E6D}"/>
              </a:ext>
            </a:extLst>
          </p:cNvPr>
          <p:cNvSpPr>
            <a:spLocks noGrp="1" noRot="1" noChangeAspect="1" noChangeArrowheads="1" noTextEdit="1"/>
          </p:cNvSpPr>
          <p:nvPr>
            <p:ph type="sldImg"/>
          </p:nvPr>
        </p:nvSpPr>
        <p:spPr>
          <a:xfrm>
            <a:off x="1158875" y="692150"/>
            <a:ext cx="4618038" cy="3463925"/>
          </a:xfrm>
          <a:ln/>
        </p:spPr>
      </p:sp>
      <p:sp>
        <p:nvSpPr>
          <p:cNvPr id="67587" name="Rectangle 3">
            <a:extLst>
              <a:ext uri="{FF2B5EF4-FFF2-40B4-BE49-F238E27FC236}">
                <a16:creationId xmlns:a16="http://schemas.microsoft.com/office/drawing/2014/main" id="{22BDFCFF-47D0-3A46-81A6-93CA3B9842FC}"/>
              </a:ext>
            </a:extLst>
          </p:cNvPr>
          <p:cNvSpPr>
            <a:spLocks noGrp="1" noChangeArrowheads="1"/>
          </p:cNvSpPr>
          <p:nvPr>
            <p:ph type="body" idx="1"/>
          </p:nvPr>
        </p:nvSpPr>
        <p:spPr>
          <a:xfrm>
            <a:off x="923925" y="4386263"/>
            <a:ext cx="5086350" cy="4156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65B8C65C-BF33-7A4E-AB36-562CB77E15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46068C3-FCCE-5C44-A43D-35610A2C0A01}" type="slidenum">
              <a:rPr lang="en-US" altLang="en-US" smtClean="0"/>
              <a:pPr>
                <a:spcBef>
                  <a:spcPct val="0"/>
                </a:spcBef>
              </a:pPr>
              <a:t>26</a:t>
            </a:fld>
            <a:endParaRPr lang="en-US" altLang="en-US"/>
          </a:p>
        </p:txBody>
      </p:sp>
      <p:sp>
        <p:nvSpPr>
          <p:cNvPr id="69634" name="Rectangle 2">
            <a:extLst>
              <a:ext uri="{FF2B5EF4-FFF2-40B4-BE49-F238E27FC236}">
                <a16:creationId xmlns:a16="http://schemas.microsoft.com/office/drawing/2014/main" id="{6CC54BD1-FC2C-3748-9460-C8123EE12D21}"/>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834D6A89-56FC-8540-85F9-2E49A28A12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4540F1AC-78BC-F649-83B5-FE55DE74B2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195118E-30AB-954B-855B-304BC214E1D4}" type="slidenum">
              <a:rPr lang="en-US" altLang="en-US" smtClean="0"/>
              <a:pPr>
                <a:spcBef>
                  <a:spcPct val="0"/>
                </a:spcBef>
              </a:pPr>
              <a:t>27</a:t>
            </a:fld>
            <a:endParaRPr lang="en-US" altLang="en-US"/>
          </a:p>
        </p:txBody>
      </p:sp>
      <p:sp>
        <p:nvSpPr>
          <p:cNvPr id="71682" name="Rectangle 2">
            <a:extLst>
              <a:ext uri="{FF2B5EF4-FFF2-40B4-BE49-F238E27FC236}">
                <a16:creationId xmlns:a16="http://schemas.microsoft.com/office/drawing/2014/main" id="{4D4D77B0-AA86-124D-8277-E263D7DE875E}"/>
              </a:ext>
            </a:extLst>
          </p:cNvPr>
          <p:cNvSpPr>
            <a:spLocks noGrp="1" noRot="1" noChangeAspect="1" noChangeArrowheads="1" noTextEdit="1"/>
          </p:cNvSpPr>
          <p:nvPr>
            <p:ph type="sldImg"/>
          </p:nvPr>
        </p:nvSpPr>
        <p:spPr>
          <a:xfrm>
            <a:off x="1196975" y="723900"/>
            <a:ext cx="4540250" cy="3405188"/>
          </a:xfrm>
          <a:solidFill>
            <a:srgbClr val="FFFFFF"/>
          </a:solidFill>
          <a:ln/>
        </p:spPr>
      </p:sp>
      <p:sp>
        <p:nvSpPr>
          <p:cNvPr id="71683" name="Rectangle 3">
            <a:extLst>
              <a:ext uri="{FF2B5EF4-FFF2-40B4-BE49-F238E27FC236}">
                <a16:creationId xmlns:a16="http://schemas.microsoft.com/office/drawing/2014/main" id="{53FA6A1C-020B-694C-9FC3-B667C922CDB5}"/>
              </a:ext>
            </a:extLst>
          </p:cNvPr>
          <p:cNvSpPr>
            <a:spLocks noGrp="1" noChangeArrowheads="1"/>
          </p:cNvSpPr>
          <p:nvPr>
            <p:ph type="body" idx="1"/>
          </p:nvPr>
        </p:nvSpPr>
        <p:spPr>
          <a:xfrm>
            <a:off x="925513" y="4418013"/>
            <a:ext cx="5084762" cy="4129087"/>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3F4F04F8-64F6-0E42-A6E2-1643FBC778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E3675B3-72BA-8247-AE6E-49BAC2F1B68E}" type="slidenum">
              <a:rPr lang="en-US" altLang="en-US" smtClean="0"/>
              <a:pPr>
                <a:spcBef>
                  <a:spcPct val="0"/>
                </a:spcBef>
              </a:pPr>
              <a:t>28</a:t>
            </a:fld>
            <a:endParaRPr lang="en-US" altLang="en-US"/>
          </a:p>
        </p:txBody>
      </p:sp>
      <p:sp>
        <p:nvSpPr>
          <p:cNvPr id="73730" name="Rectangle 2">
            <a:extLst>
              <a:ext uri="{FF2B5EF4-FFF2-40B4-BE49-F238E27FC236}">
                <a16:creationId xmlns:a16="http://schemas.microsoft.com/office/drawing/2014/main" id="{6D041CA9-235C-FF43-AB21-6085F2644C8C}"/>
              </a:ext>
            </a:extLst>
          </p:cNvPr>
          <p:cNvSpPr>
            <a:spLocks noGrp="1" noRot="1" noChangeAspect="1" noChangeArrowheads="1" noTextEdit="1"/>
          </p:cNvSpPr>
          <p:nvPr>
            <p:ph type="sldImg"/>
          </p:nvPr>
        </p:nvSpPr>
        <p:spPr>
          <a:xfrm>
            <a:off x="1196975" y="723900"/>
            <a:ext cx="4540250" cy="3405188"/>
          </a:xfrm>
          <a:solidFill>
            <a:srgbClr val="FFFFFF"/>
          </a:solidFill>
          <a:ln/>
        </p:spPr>
      </p:sp>
      <p:sp>
        <p:nvSpPr>
          <p:cNvPr id="73731" name="Rectangle 3">
            <a:extLst>
              <a:ext uri="{FF2B5EF4-FFF2-40B4-BE49-F238E27FC236}">
                <a16:creationId xmlns:a16="http://schemas.microsoft.com/office/drawing/2014/main" id="{15446A85-E968-F64C-84A7-930A7A6807B3}"/>
              </a:ext>
            </a:extLst>
          </p:cNvPr>
          <p:cNvSpPr>
            <a:spLocks noGrp="1" noChangeArrowheads="1"/>
          </p:cNvSpPr>
          <p:nvPr>
            <p:ph type="body" idx="1"/>
          </p:nvPr>
        </p:nvSpPr>
        <p:spPr>
          <a:xfrm>
            <a:off x="925513" y="4418013"/>
            <a:ext cx="5084762" cy="4129087"/>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A3A0BEAA-9CE6-2A49-96C9-CFC7DC2A91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64D09A8-EEC3-7944-AA8E-CB5B67EEB643}" type="slidenum">
              <a:rPr lang="en-US" altLang="en-US" smtClean="0"/>
              <a:pPr>
                <a:spcBef>
                  <a:spcPct val="0"/>
                </a:spcBef>
              </a:pPr>
              <a:t>29</a:t>
            </a:fld>
            <a:endParaRPr lang="en-US" altLang="en-US"/>
          </a:p>
        </p:txBody>
      </p:sp>
      <p:sp>
        <p:nvSpPr>
          <p:cNvPr id="75778" name="Rectangle 2">
            <a:extLst>
              <a:ext uri="{FF2B5EF4-FFF2-40B4-BE49-F238E27FC236}">
                <a16:creationId xmlns:a16="http://schemas.microsoft.com/office/drawing/2014/main" id="{FF3C12A0-8066-C64D-BFE7-28AEAB0E2FE0}"/>
              </a:ext>
            </a:extLst>
          </p:cNvPr>
          <p:cNvSpPr>
            <a:spLocks noGrp="1" noRot="1" noChangeAspect="1" noChangeArrowheads="1" noTextEdit="1"/>
          </p:cNvSpPr>
          <p:nvPr>
            <p:ph type="sldImg"/>
          </p:nvPr>
        </p:nvSpPr>
        <p:spPr>
          <a:xfrm>
            <a:off x="1196975" y="723900"/>
            <a:ext cx="4540250" cy="3405188"/>
          </a:xfrm>
          <a:solidFill>
            <a:srgbClr val="FFFFFF"/>
          </a:solidFill>
          <a:ln/>
        </p:spPr>
      </p:sp>
      <p:sp>
        <p:nvSpPr>
          <p:cNvPr id="75779" name="Rectangle 3">
            <a:extLst>
              <a:ext uri="{FF2B5EF4-FFF2-40B4-BE49-F238E27FC236}">
                <a16:creationId xmlns:a16="http://schemas.microsoft.com/office/drawing/2014/main" id="{F4F4A057-4634-5747-9179-CAB09E6C4179}"/>
              </a:ext>
            </a:extLst>
          </p:cNvPr>
          <p:cNvSpPr>
            <a:spLocks noGrp="1" noChangeArrowheads="1"/>
          </p:cNvSpPr>
          <p:nvPr>
            <p:ph type="body" idx="1"/>
          </p:nvPr>
        </p:nvSpPr>
        <p:spPr>
          <a:xfrm>
            <a:off x="925513" y="4418013"/>
            <a:ext cx="5084762" cy="4129087"/>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E505B242-270E-5D4A-A8EF-07B8B99C35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DED3376-5CC4-0744-87D0-906748E71603}" type="slidenum">
              <a:rPr lang="en-US" altLang="en-US" smtClean="0"/>
              <a:pPr>
                <a:spcBef>
                  <a:spcPct val="0"/>
                </a:spcBef>
              </a:pPr>
              <a:t>30</a:t>
            </a:fld>
            <a:endParaRPr lang="en-US" altLang="en-US"/>
          </a:p>
        </p:txBody>
      </p:sp>
      <p:sp>
        <p:nvSpPr>
          <p:cNvPr id="77826" name="Rectangle 2">
            <a:extLst>
              <a:ext uri="{FF2B5EF4-FFF2-40B4-BE49-F238E27FC236}">
                <a16:creationId xmlns:a16="http://schemas.microsoft.com/office/drawing/2014/main" id="{6FA0AC89-B7BE-3746-8D16-6585657FF12D}"/>
              </a:ext>
            </a:extLst>
          </p:cNvPr>
          <p:cNvSpPr>
            <a:spLocks noGrp="1" noRot="1" noChangeAspect="1" noChangeArrowheads="1" noTextEdit="1"/>
          </p:cNvSpPr>
          <p:nvPr>
            <p:ph type="sldImg"/>
          </p:nvPr>
        </p:nvSpPr>
        <p:spPr>
          <a:xfrm>
            <a:off x="1196975" y="723900"/>
            <a:ext cx="4540250" cy="3405188"/>
          </a:xfrm>
          <a:solidFill>
            <a:srgbClr val="FFFFFF"/>
          </a:solidFill>
          <a:ln/>
        </p:spPr>
      </p:sp>
      <p:sp>
        <p:nvSpPr>
          <p:cNvPr id="77827" name="Rectangle 3">
            <a:extLst>
              <a:ext uri="{FF2B5EF4-FFF2-40B4-BE49-F238E27FC236}">
                <a16:creationId xmlns:a16="http://schemas.microsoft.com/office/drawing/2014/main" id="{CB2DA863-815A-2947-866E-487D20CF23BE}"/>
              </a:ext>
            </a:extLst>
          </p:cNvPr>
          <p:cNvSpPr>
            <a:spLocks noGrp="1" noChangeArrowheads="1"/>
          </p:cNvSpPr>
          <p:nvPr>
            <p:ph type="body" idx="1"/>
          </p:nvPr>
        </p:nvSpPr>
        <p:spPr>
          <a:xfrm>
            <a:off x="925513" y="4418013"/>
            <a:ext cx="5084762" cy="4129087"/>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00048FC1-C193-FC46-A503-FF414B2CF4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4CE7A7A-3B8B-D847-A4CD-F4B24C97C25B}" type="slidenum">
              <a:rPr lang="en-US" altLang="en-US" smtClean="0"/>
              <a:pPr>
                <a:spcBef>
                  <a:spcPct val="0"/>
                </a:spcBef>
              </a:pPr>
              <a:t>31</a:t>
            </a:fld>
            <a:endParaRPr lang="en-US" altLang="en-US"/>
          </a:p>
        </p:txBody>
      </p:sp>
      <p:sp>
        <p:nvSpPr>
          <p:cNvPr id="79874" name="Rectangle 2">
            <a:extLst>
              <a:ext uri="{FF2B5EF4-FFF2-40B4-BE49-F238E27FC236}">
                <a16:creationId xmlns:a16="http://schemas.microsoft.com/office/drawing/2014/main" id="{D7621DF7-32C5-3B4E-BB76-9DFCF8271959}"/>
              </a:ext>
            </a:extLst>
          </p:cNvPr>
          <p:cNvSpPr>
            <a:spLocks noGrp="1" noRot="1" noChangeAspect="1" noChangeArrowheads="1" noTextEdit="1"/>
          </p:cNvSpPr>
          <p:nvPr>
            <p:ph type="sldImg"/>
          </p:nvPr>
        </p:nvSpPr>
        <p:spPr>
          <a:xfrm>
            <a:off x="1196975" y="723900"/>
            <a:ext cx="4540250" cy="3405188"/>
          </a:xfrm>
          <a:solidFill>
            <a:srgbClr val="FFFFFF"/>
          </a:solidFill>
          <a:ln/>
        </p:spPr>
      </p:sp>
      <p:sp>
        <p:nvSpPr>
          <p:cNvPr id="79875" name="Rectangle 3">
            <a:extLst>
              <a:ext uri="{FF2B5EF4-FFF2-40B4-BE49-F238E27FC236}">
                <a16:creationId xmlns:a16="http://schemas.microsoft.com/office/drawing/2014/main" id="{1463B70A-1F33-634E-B77B-F460CF829C28}"/>
              </a:ext>
            </a:extLst>
          </p:cNvPr>
          <p:cNvSpPr>
            <a:spLocks noGrp="1" noChangeArrowheads="1"/>
          </p:cNvSpPr>
          <p:nvPr>
            <p:ph type="body" idx="1"/>
          </p:nvPr>
        </p:nvSpPr>
        <p:spPr>
          <a:xfrm>
            <a:off x="925513" y="4418013"/>
            <a:ext cx="5084762" cy="4129087"/>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4F7A47C8-543B-074E-B041-D7122D8B71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FFBA518-31AA-E346-BD21-6E413BF62C61}" type="slidenum">
              <a:rPr lang="en-US" altLang="en-US" smtClean="0"/>
              <a:pPr>
                <a:spcBef>
                  <a:spcPct val="0"/>
                </a:spcBef>
              </a:pPr>
              <a:t>32</a:t>
            </a:fld>
            <a:endParaRPr lang="en-US" altLang="en-US"/>
          </a:p>
        </p:txBody>
      </p:sp>
      <p:sp>
        <p:nvSpPr>
          <p:cNvPr id="81922" name="Rectangle 2">
            <a:extLst>
              <a:ext uri="{FF2B5EF4-FFF2-40B4-BE49-F238E27FC236}">
                <a16:creationId xmlns:a16="http://schemas.microsoft.com/office/drawing/2014/main" id="{031F3A74-C938-4944-B086-D7B3AE8A0DB1}"/>
              </a:ext>
            </a:extLst>
          </p:cNvPr>
          <p:cNvSpPr>
            <a:spLocks noGrp="1" noRot="1" noChangeAspect="1" noChangeArrowheads="1" noTextEdit="1"/>
          </p:cNvSpPr>
          <p:nvPr>
            <p:ph type="sldImg"/>
          </p:nvPr>
        </p:nvSpPr>
        <p:spPr>
          <a:xfrm>
            <a:off x="1196975" y="723900"/>
            <a:ext cx="4540250" cy="3405188"/>
          </a:xfrm>
          <a:solidFill>
            <a:srgbClr val="FFFFFF"/>
          </a:solidFill>
          <a:ln/>
        </p:spPr>
      </p:sp>
      <p:sp>
        <p:nvSpPr>
          <p:cNvPr id="81923" name="Rectangle 3">
            <a:extLst>
              <a:ext uri="{FF2B5EF4-FFF2-40B4-BE49-F238E27FC236}">
                <a16:creationId xmlns:a16="http://schemas.microsoft.com/office/drawing/2014/main" id="{E03530C1-96F6-134A-8185-B7894A705A6C}"/>
              </a:ext>
            </a:extLst>
          </p:cNvPr>
          <p:cNvSpPr>
            <a:spLocks noGrp="1" noChangeArrowheads="1"/>
          </p:cNvSpPr>
          <p:nvPr>
            <p:ph type="body" idx="1"/>
          </p:nvPr>
        </p:nvSpPr>
        <p:spPr>
          <a:xfrm>
            <a:off x="925513" y="4418013"/>
            <a:ext cx="5084762" cy="4129087"/>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EB49C236-C7F9-444B-A48E-E0476C72A1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D4DACEA-A73F-884F-BEB5-74FE48B0B923}" type="slidenum">
              <a:rPr lang="en-US" altLang="en-US" smtClean="0"/>
              <a:pPr>
                <a:spcBef>
                  <a:spcPct val="0"/>
                </a:spcBef>
              </a:pPr>
              <a:t>33</a:t>
            </a:fld>
            <a:endParaRPr lang="en-US" altLang="en-US"/>
          </a:p>
        </p:txBody>
      </p:sp>
      <p:sp>
        <p:nvSpPr>
          <p:cNvPr id="83970" name="Rectangle 2">
            <a:extLst>
              <a:ext uri="{FF2B5EF4-FFF2-40B4-BE49-F238E27FC236}">
                <a16:creationId xmlns:a16="http://schemas.microsoft.com/office/drawing/2014/main" id="{E8883028-9ADE-754D-8829-FEE1B71B76A7}"/>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C37A1F5F-C32F-1742-9D1D-F4933AB58E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A0B5010B-7058-7C4F-8D8E-8BC94B2244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916EBC3-BA5F-7442-A65B-4827ABAE09D3}" type="slidenum">
              <a:rPr lang="en-US" altLang="en-US" smtClean="0"/>
              <a:pPr>
                <a:spcBef>
                  <a:spcPct val="0"/>
                </a:spcBef>
              </a:pPr>
              <a:t>5</a:t>
            </a:fld>
            <a:endParaRPr lang="en-US" altLang="en-US"/>
          </a:p>
        </p:txBody>
      </p:sp>
      <p:sp>
        <p:nvSpPr>
          <p:cNvPr id="29698" name="Rectangle 2">
            <a:extLst>
              <a:ext uri="{FF2B5EF4-FFF2-40B4-BE49-F238E27FC236}">
                <a16:creationId xmlns:a16="http://schemas.microsoft.com/office/drawing/2014/main" id="{6BB08D8C-91A5-B54F-9C45-61961D68A7ED}"/>
              </a:ext>
            </a:extLst>
          </p:cNvPr>
          <p:cNvSpPr>
            <a:spLocks noGrp="1" noRot="1" noChangeAspect="1" noChangeArrowheads="1" noTextEdit="1"/>
          </p:cNvSpPr>
          <p:nvPr>
            <p:ph type="sldImg"/>
          </p:nvPr>
        </p:nvSpPr>
        <p:spPr>
          <a:xfrm>
            <a:off x="1171575" y="692150"/>
            <a:ext cx="4618038" cy="3463925"/>
          </a:xfrm>
          <a:solidFill>
            <a:srgbClr val="FFFFFF"/>
          </a:solidFill>
          <a:ln/>
        </p:spPr>
      </p:sp>
      <p:sp>
        <p:nvSpPr>
          <p:cNvPr id="29699" name="Rectangle 3">
            <a:extLst>
              <a:ext uri="{FF2B5EF4-FFF2-40B4-BE49-F238E27FC236}">
                <a16:creationId xmlns:a16="http://schemas.microsoft.com/office/drawing/2014/main" id="{EDF5FE5E-EE34-CF49-A5E3-07EFE8E8A1B1}"/>
              </a:ext>
            </a:extLst>
          </p:cNvPr>
          <p:cNvSpPr>
            <a:spLocks noGrp="1" noChangeArrowheads="1"/>
          </p:cNvSpPr>
          <p:nvPr>
            <p:ph type="body" idx="1"/>
          </p:nvPr>
        </p:nvSpPr>
        <p:spPr>
          <a:xfrm>
            <a:off x="928688" y="4386263"/>
            <a:ext cx="5105400" cy="4156075"/>
          </a:xfrm>
          <a:solidFill>
            <a:srgbClr val="FFFFFF"/>
          </a:solidFill>
          <a:ln>
            <a:solidFill>
              <a:srgbClr val="000000"/>
            </a:solidFill>
          </a:ln>
        </p:spPr>
        <p:txBody>
          <a:bodyPr lIns="92546" tIns="46273" rIns="92546" bIns="46273"/>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FADCE815-B587-4B4F-A584-2FBD654D10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4298998-2370-074C-AD82-7584FBE28CE8}" type="slidenum">
              <a:rPr lang="en-US" altLang="en-US" smtClean="0"/>
              <a:pPr>
                <a:spcBef>
                  <a:spcPct val="0"/>
                </a:spcBef>
              </a:pPr>
              <a:t>34</a:t>
            </a:fld>
            <a:endParaRPr lang="en-US" altLang="en-US"/>
          </a:p>
        </p:txBody>
      </p:sp>
      <p:sp>
        <p:nvSpPr>
          <p:cNvPr id="86018" name="Rectangle 2">
            <a:extLst>
              <a:ext uri="{FF2B5EF4-FFF2-40B4-BE49-F238E27FC236}">
                <a16:creationId xmlns:a16="http://schemas.microsoft.com/office/drawing/2014/main" id="{87A43C4D-EA88-4E4D-9418-51CD834999D2}"/>
              </a:ext>
            </a:extLst>
          </p:cNvPr>
          <p:cNvSpPr>
            <a:spLocks noGrp="1" noRot="1" noChangeAspect="1" noChangeArrowheads="1" noTextEdit="1"/>
          </p:cNvSpPr>
          <p:nvPr>
            <p:ph type="sldImg"/>
          </p:nvPr>
        </p:nvSpPr>
        <p:spPr>
          <a:ln/>
        </p:spPr>
      </p:sp>
      <p:sp>
        <p:nvSpPr>
          <p:cNvPr id="86019" name="Rectangle 3">
            <a:extLst>
              <a:ext uri="{FF2B5EF4-FFF2-40B4-BE49-F238E27FC236}">
                <a16:creationId xmlns:a16="http://schemas.microsoft.com/office/drawing/2014/main" id="{66529887-D235-9E4B-A7C1-488C2288B5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68865CD0-E030-1240-BADC-E7DE9D57F4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8E08AB6-0548-8140-BA04-B5FEBA01AB97}" type="slidenum">
              <a:rPr lang="en-US" altLang="en-US" smtClean="0"/>
              <a:pPr>
                <a:spcBef>
                  <a:spcPct val="0"/>
                </a:spcBef>
              </a:pPr>
              <a:t>35</a:t>
            </a:fld>
            <a:endParaRPr lang="en-US" altLang="en-US"/>
          </a:p>
        </p:txBody>
      </p:sp>
      <p:sp>
        <p:nvSpPr>
          <p:cNvPr id="88066" name="Rectangle 2">
            <a:extLst>
              <a:ext uri="{FF2B5EF4-FFF2-40B4-BE49-F238E27FC236}">
                <a16:creationId xmlns:a16="http://schemas.microsoft.com/office/drawing/2014/main" id="{C8ED2F23-9632-C443-8B5E-61AC3F641677}"/>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68F32417-FBE5-084A-998A-3607C87E82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DD1CE7A3-2F65-6643-B50E-25C9DAECBA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5871A2B-5F83-784D-943C-18BF1BBE9ABE}" type="slidenum">
              <a:rPr lang="en-US" altLang="en-US" smtClean="0"/>
              <a:pPr>
                <a:spcBef>
                  <a:spcPct val="0"/>
                </a:spcBef>
              </a:pPr>
              <a:t>36</a:t>
            </a:fld>
            <a:endParaRPr lang="en-US" altLang="en-US"/>
          </a:p>
        </p:txBody>
      </p:sp>
      <p:sp>
        <p:nvSpPr>
          <p:cNvPr id="90114" name="Rectangle 2">
            <a:extLst>
              <a:ext uri="{FF2B5EF4-FFF2-40B4-BE49-F238E27FC236}">
                <a16:creationId xmlns:a16="http://schemas.microsoft.com/office/drawing/2014/main" id="{CDC1D29E-0501-5943-BA64-F7003321B19B}"/>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D77A61AB-E004-314A-8EF3-0856FD8748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F4DFAC4F-5650-954C-AA29-FD942C4466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8F30579-EDF1-B745-B070-D30B494519B0}" type="slidenum">
              <a:rPr lang="en-US" altLang="en-US" smtClean="0"/>
              <a:pPr>
                <a:spcBef>
                  <a:spcPct val="0"/>
                </a:spcBef>
              </a:pPr>
              <a:t>37</a:t>
            </a:fld>
            <a:endParaRPr lang="en-US" altLang="en-US"/>
          </a:p>
        </p:txBody>
      </p:sp>
      <p:sp>
        <p:nvSpPr>
          <p:cNvPr id="92162" name="Rectangle 2">
            <a:extLst>
              <a:ext uri="{FF2B5EF4-FFF2-40B4-BE49-F238E27FC236}">
                <a16:creationId xmlns:a16="http://schemas.microsoft.com/office/drawing/2014/main" id="{16D2770B-E3C7-A34C-B598-0890AEF524C0}"/>
              </a:ext>
            </a:extLst>
          </p:cNvPr>
          <p:cNvSpPr>
            <a:spLocks noGrp="1" noRot="1" noChangeAspect="1" noChangeArrowheads="1" noTextEdit="1"/>
          </p:cNvSpPr>
          <p:nvPr>
            <p:ph type="sldImg"/>
          </p:nvPr>
        </p:nvSpPr>
        <p:spPr>
          <a:xfrm>
            <a:off x="1196975" y="723900"/>
            <a:ext cx="4540250" cy="3405188"/>
          </a:xfrm>
          <a:solidFill>
            <a:srgbClr val="FFFFFF"/>
          </a:solidFill>
          <a:ln/>
        </p:spPr>
      </p:sp>
      <p:sp>
        <p:nvSpPr>
          <p:cNvPr id="92163" name="Rectangle 3">
            <a:extLst>
              <a:ext uri="{FF2B5EF4-FFF2-40B4-BE49-F238E27FC236}">
                <a16:creationId xmlns:a16="http://schemas.microsoft.com/office/drawing/2014/main" id="{3BCBD62D-441E-AF46-92F1-EE7D5845E0B5}"/>
              </a:ext>
            </a:extLst>
          </p:cNvPr>
          <p:cNvSpPr>
            <a:spLocks noGrp="1" noChangeArrowheads="1"/>
          </p:cNvSpPr>
          <p:nvPr>
            <p:ph type="body" idx="1"/>
          </p:nvPr>
        </p:nvSpPr>
        <p:spPr>
          <a:xfrm>
            <a:off x="925513" y="4418013"/>
            <a:ext cx="5084762" cy="4129087"/>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9D063F1A-8EC4-5B45-88FA-1C4EE8744E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42B4039-AC91-D147-B167-418C7156E1E0}" type="slidenum">
              <a:rPr lang="en-US" altLang="en-US" smtClean="0"/>
              <a:pPr>
                <a:spcBef>
                  <a:spcPct val="0"/>
                </a:spcBef>
              </a:pPr>
              <a:t>38</a:t>
            </a:fld>
            <a:endParaRPr lang="en-US" altLang="en-US"/>
          </a:p>
        </p:txBody>
      </p:sp>
      <p:sp>
        <p:nvSpPr>
          <p:cNvPr id="94210" name="Rectangle 2">
            <a:extLst>
              <a:ext uri="{FF2B5EF4-FFF2-40B4-BE49-F238E27FC236}">
                <a16:creationId xmlns:a16="http://schemas.microsoft.com/office/drawing/2014/main" id="{B2CDA026-3D4F-7444-BD94-5A14C414C7FB}"/>
              </a:ext>
            </a:extLst>
          </p:cNvPr>
          <p:cNvSpPr>
            <a:spLocks noGrp="1" noRot="1" noChangeAspect="1" noChangeArrowheads="1" noTextEdit="1"/>
          </p:cNvSpPr>
          <p:nvPr>
            <p:ph type="sldImg"/>
          </p:nvPr>
        </p:nvSpPr>
        <p:spPr>
          <a:xfrm>
            <a:off x="1196975" y="723900"/>
            <a:ext cx="4540250" cy="3405188"/>
          </a:xfrm>
          <a:solidFill>
            <a:srgbClr val="FFFFFF"/>
          </a:solidFill>
          <a:ln/>
        </p:spPr>
      </p:sp>
      <p:sp>
        <p:nvSpPr>
          <p:cNvPr id="94211" name="Rectangle 3">
            <a:extLst>
              <a:ext uri="{FF2B5EF4-FFF2-40B4-BE49-F238E27FC236}">
                <a16:creationId xmlns:a16="http://schemas.microsoft.com/office/drawing/2014/main" id="{378C192A-7D2C-7646-981F-4EB18B4B8E47}"/>
              </a:ext>
            </a:extLst>
          </p:cNvPr>
          <p:cNvSpPr>
            <a:spLocks noGrp="1" noChangeArrowheads="1"/>
          </p:cNvSpPr>
          <p:nvPr>
            <p:ph type="body" idx="1"/>
          </p:nvPr>
        </p:nvSpPr>
        <p:spPr>
          <a:xfrm>
            <a:off x="925513" y="4418013"/>
            <a:ext cx="5084762" cy="4129087"/>
          </a:xfrm>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FC5E3A0E-D312-FC42-900A-B44CE6BBEC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7439A33-582E-E840-BCCA-08DCCB993C05}" type="slidenum">
              <a:rPr lang="en-US" altLang="en-US" smtClean="0"/>
              <a:pPr>
                <a:spcBef>
                  <a:spcPct val="0"/>
                </a:spcBef>
              </a:pPr>
              <a:t>39</a:t>
            </a:fld>
            <a:endParaRPr lang="en-US" altLang="en-US"/>
          </a:p>
        </p:txBody>
      </p:sp>
      <p:sp>
        <p:nvSpPr>
          <p:cNvPr id="96258" name="Rectangle 2">
            <a:extLst>
              <a:ext uri="{FF2B5EF4-FFF2-40B4-BE49-F238E27FC236}">
                <a16:creationId xmlns:a16="http://schemas.microsoft.com/office/drawing/2014/main" id="{36BF6899-F928-A447-A6AD-34A7EE24BFC1}"/>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39D15C68-0D3F-4C40-B29B-BDEE20714B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0BFB287C-72C9-6246-857C-556F2C4915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FEB9067-0D56-E846-BC74-F81B235EB71A}" type="slidenum">
              <a:rPr lang="en-US" altLang="en-US" smtClean="0"/>
              <a:pPr>
                <a:spcBef>
                  <a:spcPct val="0"/>
                </a:spcBef>
              </a:pPr>
              <a:t>40</a:t>
            </a:fld>
            <a:endParaRPr lang="en-US" altLang="en-US"/>
          </a:p>
        </p:txBody>
      </p:sp>
      <p:sp>
        <p:nvSpPr>
          <p:cNvPr id="98306" name="Rectangle 2">
            <a:extLst>
              <a:ext uri="{FF2B5EF4-FFF2-40B4-BE49-F238E27FC236}">
                <a16:creationId xmlns:a16="http://schemas.microsoft.com/office/drawing/2014/main" id="{9843A480-8405-B442-ADBA-C151608E4795}"/>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EB4B5708-10E2-A246-9A52-641B1F7D50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48694830-3F32-8449-9BBC-1D9DCACF4F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60434C1-C8C2-A54F-ADBC-9BD8F58FDE4A}" type="slidenum">
              <a:rPr lang="en-US" altLang="en-US" smtClean="0"/>
              <a:pPr>
                <a:spcBef>
                  <a:spcPct val="0"/>
                </a:spcBef>
              </a:pPr>
              <a:t>41</a:t>
            </a:fld>
            <a:endParaRPr lang="en-US" altLang="en-US"/>
          </a:p>
        </p:txBody>
      </p:sp>
      <p:sp>
        <p:nvSpPr>
          <p:cNvPr id="100354" name="Rectangle 2">
            <a:extLst>
              <a:ext uri="{FF2B5EF4-FFF2-40B4-BE49-F238E27FC236}">
                <a16:creationId xmlns:a16="http://schemas.microsoft.com/office/drawing/2014/main" id="{924BCEAD-F8D4-0A4E-B60A-B2342DCC3CBC}"/>
              </a:ext>
            </a:extLst>
          </p:cNvPr>
          <p:cNvSpPr>
            <a:spLocks noGrp="1" noRot="1" noChangeAspect="1" noChangeArrowheads="1" noTextEdit="1"/>
          </p:cNvSpPr>
          <p:nvPr>
            <p:ph type="sldImg"/>
          </p:nvPr>
        </p:nvSpPr>
        <p:spPr>
          <a:ln/>
        </p:spPr>
      </p:sp>
      <p:sp>
        <p:nvSpPr>
          <p:cNvPr id="100355" name="Rectangle 3">
            <a:extLst>
              <a:ext uri="{FF2B5EF4-FFF2-40B4-BE49-F238E27FC236}">
                <a16:creationId xmlns:a16="http://schemas.microsoft.com/office/drawing/2014/main" id="{047FE761-207E-2C48-A9AE-20CB1E17D9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DD376066-650D-4E47-AD98-EDCE5A1EDE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29539F9-E460-4F4C-A25C-24C4E9B6C342}" type="slidenum">
              <a:rPr lang="en-US" altLang="en-US" smtClean="0"/>
              <a:pPr>
                <a:spcBef>
                  <a:spcPct val="0"/>
                </a:spcBef>
              </a:pPr>
              <a:t>43</a:t>
            </a:fld>
            <a:endParaRPr lang="en-US" altLang="en-US"/>
          </a:p>
        </p:txBody>
      </p:sp>
      <p:sp>
        <p:nvSpPr>
          <p:cNvPr id="103426" name="Rectangle 2">
            <a:extLst>
              <a:ext uri="{FF2B5EF4-FFF2-40B4-BE49-F238E27FC236}">
                <a16:creationId xmlns:a16="http://schemas.microsoft.com/office/drawing/2014/main" id="{E8D7220E-7629-C041-A7B5-C0231A0FB0CB}"/>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0604808D-31E1-594B-BB89-2AB792B764F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3DD55267-CE90-4A43-9E75-81C36B36D1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96B0490-CD7A-4D42-80E9-86FDE2C9CDFC}" type="slidenum">
              <a:rPr lang="en-US" altLang="en-US" smtClean="0"/>
              <a:pPr>
                <a:spcBef>
                  <a:spcPct val="0"/>
                </a:spcBef>
              </a:pPr>
              <a:t>45</a:t>
            </a:fld>
            <a:endParaRPr lang="en-US" altLang="en-US"/>
          </a:p>
        </p:txBody>
      </p:sp>
      <p:sp>
        <p:nvSpPr>
          <p:cNvPr id="106498" name="Rectangle 2">
            <a:extLst>
              <a:ext uri="{FF2B5EF4-FFF2-40B4-BE49-F238E27FC236}">
                <a16:creationId xmlns:a16="http://schemas.microsoft.com/office/drawing/2014/main" id="{316E6F22-7546-6246-9EDC-C0FE10B358B3}"/>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AB3E1CF6-D9E5-0F47-BBF4-4DB9FB4C86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1DB98E3B-4E93-C442-8510-083AC22070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B3B7257-7F16-EE4D-953F-762DD5E11F17}" type="slidenum">
              <a:rPr lang="en-US" altLang="en-US" smtClean="0"/>
              <a:pPr>
                <a:spcBef>
                  <a:spcPct val="0"/>
                </a:spcBef>
              </a:pPr>
              <a:t>6</a:t>
            </a:fld>
            <a:endParaRPr lang="en-US" altLang="en-US"/>
          </a:p>
        </p:txBody>
      </p:sp>
      <p:sp>
        <p:nvSpPr>
          <p:cNvPr id="31746" name="Rectangle 2">
            <a:extLst>
              <a:ext uri="{FF2B5EF4-FFF2-40B4-BE49-F238E27FC236}">
                <a16:creationId xmlns:a16="http://schemas.microsoft.com/office/drawing/2014/main" id="{34FDB442-299F-C043-B5C6-9534433FC8E0}"/>
              </a:ext>
            </a:extLst>
          </p:cNvPr>
          <p:cNvSpPr>
            <a:spLocks noGrp="1" noRot="1" noChangeAspect="1" noChangeArrowheads="1" noTextEdit="1"/>
          </p:cNvSpPr>
          <p:nvPr>
            <p:ph type="sldImg"/>
          </p:nvPr>
        </p:nvSpPr>
        <p:spPr>
          <a:xfrm>
            <a:off x="1171575" y="692150"/>
            <a:ext cx="4618038" cy="3463925"/>
          </a:xfrm>
          <a:solidFill>
            <a:srgbClr val="FFFFFF"/>
          </a:solidFill>
          <a:ln/>
        </p:spPr>
      </p:sp>
      <p:sp>
        <p:nvSpPr>
          <p:cNvPr id="31747" name="Rectangle 3">
            <a:extLst>
              <a:ext uri="{FF2B5EF4-FFF2-40B4-BE49-F238E27FC236}">
                <a16:creationId xmlns:a16="http://schemas.microsoft.com/office/drawing/2014/main" id="{20BE1439-D586-764C-A256-1E36E560F575}"/>
              </a:ext>
            </a:extLst>
          </p:cNvPr>
          <p:cNvSpPr>
            <a:spLocks noGrp="1" noChangeArrowheads="1"/>
          </p:cNvSpPr>
          <p:nvPr>
            <p:ph type="body" idx="1"/>
          </p:nvPr>
        </p:nvSpPr>
        <p:spPr>
          <a:xfrm>
            <a:off x="928688" y="4386263"/>
            <a:ext cx="5105400" cy="4156075"/>
          </a:xfrm>
          <a:solidFill>
            <a:srgbClr val="FFFFFF"/>
          </a:solidFill>
          <a:ln>
            <a:solidFill>
              <a:srgbClr val="000000"/>
            </a:solidFill>
          </a:ln>
        </p:spPr>
        <p:txBody>
          <a:bodyPr lIns="92546" tIns="46273" rIns="92546" bIns="46273"/>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a:extLst>
              <a:ext uri="{FF2B5EF4-FFF2-40B4-BE49-F238E27FC236}">
                <a16:creationId xmlns:a16="http://schemas.microsoft.com/office/drawing/2014/main" id="{1D409383-4D51-7545-90A9-18BBAD8F47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E09030A-3531-3A47-9735-0E1000234E53}" type="slidenum">
              <a:rPr lang="en-US" altLang="en-US" smtClean="0"/>
              <a:pPr>
                <a:spcBef>
                  <a:spcPct val="0"/>
                </a:spcBef>
              </a:pPr>
              <a:t>47</a:t>
            </a:fld>
            <a:endParaRPr lang="en-US" altLang="en-US"/>
          </a:p>
        </p:txBody>
      </p:sp>
      <p:sp>
        <p:nvSpPr>
          <p:cNvPr id="109570" name="Rectangle 2">
            <a:extLst>
              <a:ext uri="{FF2B5EF4-FFF2-40B4-BE49-F238E27FC236}">
                <a16:creationId xmlns:a16="http://schemas.microsoft.com/office/drawing/2014/main" id="{4298CDB6-8178-9E4E-B0AB-B13512D1B34D}"/>
              </a:ext>
            </a:extLst>
          </p:cNvPr>
          <p:cNvSpPr>
            <a:spLocks noGrp="1" noRot="1" noChangeAspect="1" noChangeArrowheads="1" noTextEdit="1"/>
          </p:cNvSpPr>
          <p:nvPr>
            <p:ph type="sldImg"/>
          </p:nvPr>
        </p:nvSpPr>
        <p:spPr>
          <a:ln/>
        </p:spPr>
      </p:sp>
      <p:sp>
        <p:nvSpPr>
          <p:cNvPr id="109571" name="Rectangle 3">
            <a:extLst>
              <a:ext uri="{FF2B5EF4-FFF2-40B4-BE49-F238E27FC236}">
                <a16:creationId xmlns:a16="http://schemas.microsoft.com/office/drawing/2014/main" id="{222CE494-FBDB-D14F-B0E3-D0C70D90DF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DFA44B66-5B15-9542-B1C0-690364BF69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ACA5D7F-2BF5-374B-8B48-F3CC3A3BF25F}" type="slidenum">
              <a:rPr lang="en-US" altLang="en-US" smtClean="0"/>
              <a:pPr>
                <a:spcBef>
                  <a:spcPct val="0"/>
                </a:spcBef>
              </a:pPr>
              <a:t>7</a:t>
            </a:fld>
            <a:endParaRPr lang="en-US" altLang="en-US"/>
          </a:p>
        </p:txBody>
      </p:sp>
      <p:sp>
        <p:nvSpPr>
          <p:cNvPr id="33794" name="Rectangle 2">
            <a:extLst>
              <a:ext uri="{FF2B5EF4-FFF2-40B4-BE49-F238E27FC236}">
                <a16:creationId xmlns:a16="http://schemas.microsoft.com/office/drawing/2014/main" id="{BCCD174D-9BD1-6E44-9F2C-B75CB079E4B8}"/>
              </a:ext>
            </a:extLst>
          </p:cNvPr>
          <p:cNvSpPr>
            <a:spLocks noGrp="1" noRot="1" noChangeAspect="1" noChangeArrowheads="1" noTextEdit="1"/>
          </p:cNvSpPr>
          <p:nvPr>
            <p:ph type="sldImg"/>
          </p:nvPr>
        </p:nvSpPr>
        <p:spPr>
          <a:xfrm>
            <a:off x="1171575" y="692150"/>
            <a:ext cx="4618038" cy="3463925"/>
          </a:xfrm>
          <a:solidFill>
            <a:srgbClr val="FFFFFF"/>
          </a:solidFill>
          <a:ln/>
        </p:spPr>
      </p:sp>
      <p:sp>
        <p:nvSpPr>
          <p:cNvPr id="33795" name="Rectangle 3">
            <a:extLst>
              <a:ext uri="{FF2B5EF4-FFF2-40B4-BE49-F238E27FC236}">
                <a16:creationId xmlns:a16="http://schemas.microsoft.com/office/drawing/2014/main" id="{F7ACE251-D180-EF44-A4F7-4EFB3C620EF2}"/>
              </a:ext>
            </a:extLst>
          </p:cNvPr>
          <p:cNvSpPr>
            <a:spLocks noGrp="1" noChangeArrowheads="1"/>
          </p:cNvSpPr>
          <p:nvPr>
            <p:ph type="body" idx="1"/>
          </p:nvPr>
        </p:nvSpPr>
        <p:spPr>
          <a:xfrm>
            <a:off x="928688" y="4386263"/>
            <a:ext cx="5105400" cy="4156075"/>
          </a:xfrm>
          <a:solidFill>
            <a:srgbClr val="FFFFFF"/>
          </a:solidFill>
          <a:ln>
            <a:solidFill>
              <a:srgbClr val="000000"/>
            </a:solidFill>
          </a:ln>
        </p:spPr>
        <p:txBody>
          <a:bodyPr lIns="92546" tIns="46273" rIns="92546" bIns="46273"/>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51087DCA-58DC-3F42-9448-9177C9DD1D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164DD77-4158-7A48-B4CC-161DADEE9C04}" type="slidenum">
              <a:rPr lang="en-US" altLang="en-US" smtClean="0"/>
              <a:pPr>
                <a:spcBef>
                  <a:spcPct val="0"/>
                </a:spcBef>
              </a:pPr>
              <a:t>8</a:t>
            </a:fld>
            <a:endParaRPr lang="en-US" altLang="en-US"/>
          </a:p>
        </p:txBody>
      </p:sp>
      <p:sp>
        <p:nvSpPr>
          <p:cNvPr id="35842" name="Rectangle 2">
            <a:extLst>
              <a:ext uri="{FF2B5EF4-FFF2-40B4-BE49-F238E27FC236}">
                <a16:creationId xmlns:a16="http://schemas.microsoft.com/office/drawing/2014/main" id="{EB30345B-F6C4-2749-A6EA-3FB479F7E813}"/>
              </a:ext>
            </a:extLst>
          </p:cNvPr>
          <p:cNvSpPr>
            <a:spLocks noGrp="1" noRot="1" noChangeAspect="1" noChangeArrowheads="1" noTextEdit="1"/>
          </p:cNvSpPr>
          <p:nvPr>
            <p:ph type="sldImg"/>
          </p:nvPr>
        </p:nvSpPr>
        <p:spPr>
          <a:xfrm>
            <a:off x="1171575" y="692150"/>
            <a:ext cx="4618038" cy="3463925"/>
          </a:xfrm>
          <a:solidFill>
            <a:srgbClr val="FFFFFF"/>
          </a:solidFill>
          <a:ln/>
        </p:spPr>
      </p:sp>
      <p:sp>
        <p:nvSpPr>
          <p:cNvPr id="35843" name="Rectangle 3">
            <a:extLst>
              <a:ext uri="{FF2B5EF4-FFF2-40B4-BE49-F238E27FC236}">
                <a16:creationId xmlns:a16="http://schemas.microsoft.com/office/drawing/2014/main" id="{348B3E54-2CC5-3E47-A505-71A5CAC651B8}"/>
              </a:ext>
            </a:extLst>
          </p:cNvPr>
          <p:cNvSpPr>
            <a:spLocks noGrp="1" noChangeArrowheads="1"/>
          </p:cNvSpPr>
          <p:nvPr>
            <p:ph type="body" idx="1"/>
          </p:nvPr>
        </p:nvSpPr>
        <p:spPr>
          <a:xfrm>
            <a:off x="928688" y="4386263"/>
            <a:ext cx="5105400" cy="4156075"/>
          </a:xfrm>
          <a:solidFill>
            <a:srgbClr val="FFFFFF"/>
          </a:solidFill>
          <a:ln>
            <a:solidFill>
              <a:srgbClr val="000000"/>
            </a:solidFill>
          </a:ln>
        </p:spPr>
        <p:txBody>
          <a:bodyPr lIns="92546" tIns="46273" rIns="92546" bIns="46273"/>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EEF69720-746B-9241-A56E-AF9E6ACB26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EF0471C-71B1-D44B-B9C3-B03431B82FC2}" type="slidenum">
              <a:rPr lang="en-US" altLang="en-US" smtClean="0"/>
              <a:pPr>
                <a:spcBef>
                  <a:spcPct val="0"/>
                </a:spcBef>
              </a:pPr>
              <a:t>9</a:t>
            </a:fld>
            <a:endParaRPr lang="en-US" altLang="en-US"/>
          </a:p>
        </p:txBody>
      </p:sp>
      <p:sp>
        <p:nvSpPr>
          <p:cNvPr id="37890" name="Rectangle 2">
            <a:extLst>
              <a:ext uri="{FF2B5EF4-FFF2-40B4-BE49-F238E27FC236}">
                <a16:creationId xmlns:a16="http://schemas.microsoft.com/office/drawing/2014/main" id="{47DC2834-25A2-6D41-B402-8F4E28CAF936}"/>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A1DDA846-B10D-A647-8293-5402E54CD8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E1EC6473-6BEC-8440-B423-7D2EF4A192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894802D-6A7F-AF42-88CB-DA0C74A8C167}" type="slidenum">
              <a:rPr lang="en-US" altLang="en-US" smtClean="0"/>
              <a:pPr>
                <a:spcBef>
                  <a:spcPct val="0"/>
                </a:spcBef>
              </a:pPr>
              <a:t>10</a:t>
            </a:fld>
            <a:endParaRPr lang="en-US" altLang="en-US"/>
          </a:p>
        </p:txBody>
      </p:sp>
      <p:sp>
        <p:nvSpPr>
          <p:cNvPr id="39938" name="Rectangle 2">
            <a:extLst>
              <a:ext uri="{FF2B5EF4-FFF2-40B4-BE49-F238E27FC236}">
                <a16:creationId xmlns:a16="http://schemas.microsoft.com/office/drawing/2014/main" id="{DF78C1E1-4490-6842-BD74-081EB23FF634}"/>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8034C422-2DBA-884B-8616-9EBA23559E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7A2A5750-2710-B04A-83CD-3B1AE19B2D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2E127D6-A342-8C4D-9E62-A6D7A1664D11}" type="slidenum">
              <a:rPr lang="en-US" altLang="en-US" smtClean="0"/>
              <a:pPr>
                <a:spcBef>
                  <a:spcPct val="0"/>
                </a:spcBef>
              </a:pPr>
              <a:t>11</a:t>
            </a:fld>
            <a:endParaRPr lang="en-US" altLang="en-US"/>
          </a:p>
        </p:txBody>
      </p:sp>
      <p:sp>
        <p:nvSpPr>
          <p:cNvPr id="41986" name="Rectangle 2">
            <a:extLst>
              <a:ext uri="{FF2B5EF4-FFF2-40B4-BE49-F238E27FC236}">
                <a16:creationId xmlns:a16="http://schemas.microsoft.com/office/drawing/2014/main" id="{9786F530-2354-C84B-9D94-084EC77F46A7}"/>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1DBAF796-D8C1-324B-9915-EEEE612445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6C198307-4F13-0F49-BD82-E95934D361A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421B496-BE74-1441-91D4-88F9F179503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211D9B5-D584-0A4E-8C08-CF115A0B1632}"/>
              </a:ext>
            </a:extLst>
          </p:cNvPr>
          <p:cNvSpPr>
            <a:spLocks noGrp="1"/>
          </p:cNvSpPr>
          <p:nvPr>
            <p:ph type="sldNum" sz="quarter" idx="12"/>
          </p:nvPr>
        </p:nvSpPr>
        <p:spPr/>
        <p:txBody>
          <a:bodyPr/>
          <a:lstStyle>
            <a:lvl1pPr>
              <a:defRPr/>
            </a:lvl1pPr>
          </a:lstStyle>
          <a:p>
            <a:pPr>
              <a:defRPr/>
            </a:pPr>
            <a:fld id="{849B495B-B353-9F46-88C0-6162BC5F7381}" type="slidenum">
              <a:rPr lang="en-US" altLang="en-US"/>
              <a:pPr>
                <a:defRPr/>
              </a:pPr>
              <a:t>‹#›</a:t>
            </a:fld>
            <a:endParaRPr lang="en-US" altLang="en-US"/>
          </a:p>
        </p:txBody>
      </p:sp>
    </p:spTree>
    <p:extLst>
      <p:ext uri="{BB962C8B-B14F-4D97-AF65-F5344CB8AC3E}">
        <p14:creationId xmlns:p14="http://schemas.microsoft.com/office/powerpoint/2010/main" val="128230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2970E7-2ED5-C04C-823B-C9526771B06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4137702-8BA3-E948-923D-B3EE549CBB2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57DEF39-0F9E-B043-A168-F17AE24237F0}"/>
              </a:ext>
            </a:extLst>
          </p:cNvPr>
          <p:cNvSpPr>
            <a:spLocks noGrp="1"/>
          </p:cNvSpPr>
          <p:nvPr>
            <p:ph type="sldNum" sz="quarter" idx="12"/>
          </p:nvPr>
        </p:nvSpPr>
        <p:spPr/>
        <p:txBody>
          <a:bodyPr/>
          <a:lstStyle>
            <a:lvl1pPr>
              <a:defRPr/>
            </a:lvl1pPr>
          </a:lstStyle>
          <a:p>
            <a:pPr>
              <a:defRPr/>
            </a:pPr>
            <a:fld id="{0C8D606B-46A5-824C-A709-062DE0BEE37D}" type="slidenum">
              <a:rPr lang="en-US" altLang="en-US"/>
              <a:pPr>
                <a:defRPr/>
              </a:pPr>
              <a:t>‹#›</a:t>
            </a:fld>
            <a:endParaRPr lang="en-US" altLang="en-US"/>
          </a:p>
        </p:txBody>
      </p:sp>
    </p:spTree>
    <p:extLst>
      <p:ext uri="{BB962C8B-B14F-4D97-AF65-F5344CB8AC3E}">
        <p14:creationId xmlns:p14="http://schemas.microsoft.com/office/powerpoint/2010/main" val="2238913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C249F4-D07C-3242-B794-6C69C056FBD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5A3F3F9-5AF0-C24A-8B46-DF9DA8F65F1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105421B-B1C1-8C44-A808-5D67D21AD80F}"/>
              </a:ext>
            </a:extLst>
          </p:cNvPr>
          <p:cNvSpPr>
            <a:spLocks noGrp="1"/>
          </p:cNvSpPr>
          <p:nvPr>
            <p:ph type="sldNum" sz="quarter" idx="12"/>
          </p:nvPr>
        </p:nvSpPr>
        <p:spPr/>
        <p:txBody>
          <a:bodyPr/>
          <a:lstStyle>
            <a:lvl1pPr>
              <a:defRPr/>
            </a:lvl1pPr>
          </a:lstStyle>
          <a:p>
            <a:pPr>
              <a:defRPr/>
            </a:pPr>
            <a:fld id="{9E83F249-3882-C644-9F76-E13D0D9499D6}" type="slidenum">
              <a:rPr lang="en-US" altLang="en-US"/>
              <a:pPr>
                <a:defRPr/>
              </a:pPr>
              <a:t>‹#›</a:t>
            </a:fld>
            <a:endParaRPr lang="en-US" altLang="en-US"/>
          </a:p>
        </p:txBody>
      </p:sp>
    </p:spTree>
    <p:extLst>
      <p:ext uri="{BB962C8B-B14F-4D97-AF65-F5344CB8AC3E}">
        <p14:creationId xmlns:p14="http://schemas.microsoft.com/office/powerpoint/2010/main" val="3250559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8143296-0D22-6444-AE20-686567A78DD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2C51DAC-3C4A-1E45-8D4E-810E7B1FF0F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CD01624-E920-AA4A-A578-1AC57591C441}"/>
              </a:ext>
            </a:extLst>
          </p:cNvPr>
          <p:cNvSpPr>
            <a:spLocks noGrp="1"/>
          </p:cNvSpPr>
          <p:nvPr>
            <p:ph type="sldNum" sz="quarter" idx="12"/>
          </p:nvPr>
        </p:nvSpPr>
        <p:spPr/>
        <p:txBody>
          <a:bodyPr/>
          <a:lstStyle>
            <a:lvl1pPr>
              <a:defRPr/>
            </a:lvl1pPr>
          </a:lstStyle>
          <a:p>
            <a:pPr>
              <a:defRPr/>
            </a:pPr>
            <a:fld id="{A0DAD46C-E434-674D-8262-DC8168FE4A2B}" type="slidenum">
              <a:rPr lang="en-US" altLang="en-US"/>
              <a:pPr>
                <a:defRPr/>
              </a:pPr>
              <a:t>‹#›</a:t>
            </a:fld>
            <a:endParaRPr lang="en-US" altLang="en-US"/>
          </a:p>
        </p:txBody>
      </p:sp>
    </p:spTree>
    <p:extLst>
      <p:ext uri="{BB962C8B-B14F-4D97-AF65-F5344CB8AC3E}">
        <p14:creationId xmlns:p14="http://schemas.microsoft.com/office/powerpoint/2010/main" val="1243210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rtlCol="0">
            <a:normAutofit/>
          </a:bodyPr>
          <a:lstStyle/>
          <a:p>
            <a:pPr lvl="0"/>
            <a:endParaRPr lang="en-US" noProof="0"/>
          </a:p>
        </p:txBody>
      </p:sp>
      <p:sp>
        <p:nvSpPr>
          <p:cNvPr id="4" name="Date Placeholder 3">
            <a:extLst>
              <a:ext uri="{FF2B5EF4-FFF2-40B4-BE49-F238E27FC236}">
                <a16:creationId xmlns:a16="http://schemas.microsoft.com/office/drawing/2014/main" id="{771B5D5F-D100-5742-8390-960B379D642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9A9D865-D06F-8149-9434-87AA8556933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4DA15BD-9C32-DB41-9DC2-44B1233A8924}"/>
              </a:ext>
            </a:extLst>
          </p:cNvPr>
          <p:cNvSpPr>
            <a:spLocks noGrp="1"/>
          </p:cNvSpPr>
          <p:nvPr>
            <p:ph type="sldNum" sz="quarter" idx="12"/>
          </p:nvPr>
        </p:nvSpPr>
        <p:spPr/>
        <p:txBody>
          <a:bodyPr/>
          <a:lstStyle>
            <a:lvl1pPr>
              <a:defRPr/>
            </a:lvl1pPr>
          </a:lstStyle>
          <a:p>
            <a:pPr>
              <a:defRPr/>
            </a:pPr>
            <a:fld id="{38643F6D-4CD7-5A40-A205-F23A563D0084}" type="slidenum">
              <a:rPr lang="en-US" altLang="en-US"/>
              <a:pPr>
                <a:defRPr/>
              </a:pPr>
              <a:t>‹#›</a:t>
            </a:fld>
            <a:endParaRPr lang="en-US" altLang="en-US"/>
          </a:p>
        </p:txBody>
      </p:sp>
    </p:spTree>
    <p:extLst>
      <p:ext uri="{BB962C8B-B14F-4D97-AF65-F5344CB8AC3E}">
        <p14:creationId xmlns:p14="http://schemas.microsoft.com/office/powerpoint/2010/main" val="3202667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E8FBC6-267F-C64A-BCA6-73756D3C49F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03068F7-A209-4B43-B6CD-B76B4DD8786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9750770-11C9-A644-8E87-5A4A294ED84D}"/>
              </a:ext>
            </a:extLst>
          </p:cNvPr>
          <p:cNvSpPr>
            <a:spLocks noGrp="1"/>
          </p:cNvSpPr>
          <p:nvPr>
            <p:ph type="sldNum" sz="quarter" idx="12"/>
          </p:nvPr>
        </p:nvSpPr>
        <p:spPr/>
        <p:txBody>
          <a:bodyPr/>
          <a:lstStyle>
            <a:lvl1pPr>
              <a:defRPr/>
            </a:lvl1pPr>
          </a:lstStyle>
          <a:p>
            <a:pPr>
              <a:defRPr/>
            </a:pPr>
            <a:fld id="{9B2FEFE9-9451-EF4B-AB90-3E2E2FDE3FCD}" type="slidenum">
              <a:rPr lang="en-US" altLang="en-US"/>
              <a:pPr>
                <a:defRPr/>
              </a:pPr>
              <a:t>‹#›</a:t>
            </a:fld>
            <a:endParaRPr lang="en-US" altLang="en-US"/>
          </a:p>
        </p:txBody>
      </p:sp>
    </p:spTree>
    <p:extLst>
      <p:ext uri="{BB962C8B-B14F-4D97-AF65-F5344CB8AC3E}">
        <p14:creationId xmlns:p14="http://schemas.microsoft.com/office/powerpoint/2010/main" val="4182116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BAABAA-DE41-FF40-91F7-3559E0F26CE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7ED6C99-A350-E04A-BDA9-EC052CA8B00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7E33768-E2FD-E940-8B4E-B233DEE1E286}"/>
              </a:ext>
            </a:extLst>
          </p:cNvPr>
          <p:cNvSpPr>
            <a:spLocks noGrp="1"/>
          </p:cNvSpPr>
          <p:nvPr>
            <p:ph type="sldNum" sz="quarter" idx="12"/>
          </p:nvPr>
        </p:nvSpPr>
        <p:spPr/>
        <p:txBody>
          <a:bodyPr/>
          <a:lstStyle>
            <a:lvl1pPr>
              <a:defRPr/>
            </a:lvl1pPr>
          </a:lstStyle>
          <a:p>
            <a:pPr>
              <a:defRPr/>
            </a:pPr>
            <a:fld id="{F9F8024E-F9A1-6D48-B96D-2EF3DF0A8503}" type="slidenum">
              <a:rPr lang="en-US" altLang="en-US"/>
              <a:pPr>
                <a:defRPr/>
              </a:pPr>
              <a:t>‹#›</a:t>
            </a:fld>
            <a:endParaRPr lang="en-US" altLang="en-US"/>
          </a:p>
        </p:txBody>
      </p:sp>
    </p:spTree>
    <p:extLst>
      <p:ext uri="{BB962C8B-B14F-4D97-AF65-F5344CB8AC3E}">
        <p14:creationId xmlns:p14="http://schemas.microsoft.com/office/powerpoint/2010/main" val="1794127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4791B44-63E0-0A4E-AC13-31496F132727}"/>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D095B20E-85AA-DF45-871E-813DD48656E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7A754F9-CEA6-CC44-B379-FCC603C3D335}"/>
              </a:ext>
            </a:extLst>
          </p:cNvPr>
          <p:cNvSpPr>
            <a:spLocks noGrp="1"/>
          </p:cNvSpPr>
          <p:nvPr>
            <p:ph type="sldNum" sz="quarter" idx="12"/>
          </p:nvPr>
        </p:nvSpPr>
        <p:spPr/>
        <p:txBody>
          <a:bodyPr/>
          <a:lstStyle>
            <a:lvl1pPr>
              <a:defRPr/>
            </a:lvl1pPr>
          </a:lstStyle>
          <a:p>
            <a:pPr>
              <a:defRPr/>
            </a:pPr>
            <a:fld id="{80E227B8-F42C-3040-B4CB-74A13BCFA1E2}" type="slidenum">
              <a:rPr lang="en-US" altLang="en-US"/>
              <a:pPr>
                <a:defRPr/>
              </a:pPr>
              <a:t>‹#›</a:t>
            </a:fld>
            <a:endParaRPr lang="en-US" altLang="en-US"/>
          </a:p>
        </p:txBody>
      </p:sp>
    </p:spTree>
    <p:extLst>
      <p:ext uri="{BB962C8B-B14F-4D97-AF65-F5344CB8AC3E}">
        <p14:creationId xmlns:p14="http://schemas.microsoft.com/office/powerpoint/2010/main" val="3922230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87F116C-AEA0-8449-9C0E-A969D040E5E9}"/>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30A063B0-F3A0-FC47-A7C4-797155699D8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3C74DC4-F7DB-0343-BA39-5AA6D98AA44D}"/>
              </a:ext>
            </a:extLst>
          </p:cNvPr>
          <p:cNvSpPr>
            <a:spLocks noGrp="1"/>
          </p:cNvSpPr>
          <p:nvPr>
            <p:ph type="sldNum" sz="quarter" idx="12"/>
          </p:nvPr>
        </p:nvSpPr>
        <p:spPr/>
        <p:txBody>
          <a:bodyPr/>
          <a:lstStyle>
            <a:lvl1pPr>
              <a:defRPr/>
            </a:lvl1pPr>
          </a:lstStyle>
          <a:p>
            <a:pPr>
              <a:defRPr/>
            </a:pPr>
            <a:fld id="{0923A7E5-8132-094F-9D4B-249436BF78CE}" type="slidenum">
              <a:rPr lang="en-US" altLang="en-US"/>
              <a:pPr>
                <a:defRPr/>
              </a:pPr>
              <a:t>‹#›</a:t>
            </a:fld>
            <a:endParaRPr lang="en-US" altLang="en-US"/>
          </a:p>
        </p:txBody>
      </p:sp>
    </p:spTree>
    <p:extLst>
      <p:ext uri="{BB962C8B-B14F-4D97-AF65-F5344CB8AC3E}">
        <p14:creationId xmlns:p14="http://schemas.microsoft.com/office/powerpoint/2010/main" val="3063007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95696D2-7BB7-6A49-BF45-2B6423556D70}"/>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396BAB50-A490-8243-8F89-F2550F4C58A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05D0292-8DF8-CC43-834C-07C97275B35C}"/>
              </a:ext>
            </a:extLst>
          </p:cNvPr>
          <p:cNvSpPr>
            <a:spLocks noGrp="1"/>
          </p:cNvSpPr>
          <p:nvPr>
            <p:ph type="sldNum" sz="quarter" idx="12"/>
          </p:nvPr>
        </p:nvSpPr>
        <p:spPr/>
        <p:txBody>
          <a:bodyPr/>
          <a:lstStyle>
            <a:lvl1pPr>
              <a:defRPr/>
            </a:lvl1pPr>
          </a:lstStyle>
          <a:p>
            <a:pPr>
              <a:defRPr/>
            </a:pPr>
            <a:fld id="{F637C9F4-D974-D44C-9338-CBD6F01A38D4}" type="slidenum">
              <a:rPr lang="en-US" altLang="en-US"/>
              <a:pPr>
                <a:defRPr/>
              </a:pPr>
              <a:t>‹#›</a:t>
            </a:fld>
            <a:endParaRPr lang="en-US" altLang="en-US"/>
          </a:p>
        </p:txBody>
      </p:sp>
    </p:spTree>
    <p:extLst>
      <p:ext uri="{BB962C8B-B14F-4D97-AF65-F5344CB8AC3E}">
        <p14:creationId xmlns:p14="http://schemas.microsoft.com/office/powerpoint/2010/main" val="641164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1091AA3-46D6-D741-9A44-6D4000F0D84C}"/>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3C2C89AB-A6B0-9241-B8AE-8D2189B97FE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281376F-9D01-5740-BC11-3E4F6CB13CE2}"/>
              </a:ext>
            </a:extLst>
          </p:cNvPr>
          <p:cNvSpPr>
            <a:spLocks noGrp="1"/>
          </p:cNvSpPr>
          <p:nvPr>
            <p:ph type="sldNum" sz="quarter" idx="12"/>
          </p:nvPr>
        </p:nvSpPr>
        <p:spPr/>
        <p:txBody>
          <a:bodyPr/>
          <a:lstStyle>
            <a:lvl1pPr>
              <a:defRPr/>
            </a:lvl1pPr>
          </a:lstStyle>
          <a:p>
            <a:pPr>
              <a:defRPr/>
            </a:pPr>
            <a:fld id="{2BD01E21-B3E5-7843-9898-F6405C4ED565}" type="slidenum">
              <a:rPr lang="en-US" altLang="en-US"/>
              <a:pPr>
                <a:defRPr/>
              </a:pPr>
              <a:t>‹#›</a:t>
            </a:fld>
            <a:endParaRPr lang="en-US" altLang="en-US"/>
          </a:p>
        </p:txBody>
      </p:sp>
    </p:spTree>
    <p:extLst>
      <p:ext uri="{BB962C8B-B14F-4D97-AF65-F5344CB8AC3E}">
        <p14:creationId xmlns:p14="http://schemas.microsoft.com/office/powerpoint/2010/main" val="2153977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A7122A7-E50D-334B-9186-CF7F2ACB71A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CD7A09BA-D28F-8248-9304-863AFB4882A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357E51E-6BDE-3240-A4C8-C65BBEAD9D69}"/>
              </a:ext>
            </a:extLst>
          </p:cNvPr>
          <p:cNvSpPr>
            <a:spLocks noGrp="1"/>
          </p:cNvSpPr>
          <p:nvPr>
            <p:ph type="sldNum" sz="quarter" idx="12"/>
          </p:nvPr>
        </p:nvSpPr>
        <p:spPr/>
        <p:txBody>
          <a:bodyPr/>
          <a:lstStyle>
            <a:lvl1pPr>
              <a:defRPr/>
            </a:lvl1pPr>
          </a:lstStyle>
          <a:p>
            <a:pPr>
              <a:defRPr/>
            </a:pPr>
            <a:fld id="{C5242C1D-2DA4-8A4B-A8FF-9EE96E0FA479}" type="slidenum">
              <a:rPr lang="en-US" altLang="en-US"/>
              <a:pPr>
                <a:defRPr/>
              </a:pPr>
              <a:t>‹#›</a:t>
            </a:fld>
            <a:endParaRPr lang="en-US" altLang="en-US"/>
          </a:p>
        </p:txBody>
      </p:sp>
    </p:spTree>
    <p:extLst>
      <p:ext uri="{BB962C8B-B14F-4D97-AF65-F5344CB8AC3E}">
        <p14:creationId xmlns:p14="http://schemas.microsoft.com/office/powerpoint/2010/main" val="142054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4F00D15-559F-5040-A506-E51194DEC274}"/>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482EDEE7-ADAA-9544-89DC-FC6892492DA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239004C-9CBA-2B4B-A7D7-114B3C66ED7D}"/>
              </a:ext>
            </a:extLst>
          </p:cNvPr>
          <p:cNvSpPr>
            <a:spLocks noGrp="1"/>
          </p:cNvSpPr>
          <p:nvPr>
            <p:ph type="sldNum" sz="quarter" idx="12"/>
          </p:nvPr>
        </p:nvSpPr>
        <p:spPr/>
        <p:txBody>
          <a:bodyPr/>
          <a:lstStyle>
            <a:lvl1pPr>
              <a:defRPr/>
            </a:lvl1pPr>
          </a:lstStyle>
          <a:p>
            <a:pPr>
              <a:defRPr/>
            </a:pPr>
            <a:fld id="{861117E5-1CB5-8F4C-976C-FC58BA11C066}" type="slidenum">
              <a:rPr lang="en-US" altLang="en-US"/>
              <a:pPr>
                <a:defRPr/>
              </a:pPr>
              <a:t>‹#›</a:t>
            </a:fld>
            <a:endParaRPr lang="en-US" altLang="en-US"/>
          </a:p>
        </p:txBody>
      </p:sp>
    </p:spTree>
    <p:extLst>
      <p:ext uri="{BB962C8B-B14F-4D97-AF65-F5344CB8AC3E}">
        <p14:creationId xmlns:p14="http://schemas.microsoft.com/office/powerpoint/2010/main" val="3381854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C295D17-E794-DF46-87FB-DEA8FC8B86D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EB55F86-CB0C-B54A-A68F-C2E5BA814410}"/>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110017A-72CF-424F-B162-4C289B5B1699}"/>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Times New Roman" charset="0"/>
                <a:ea typeface="ＭＳ Ｐゴシック" charset="0"/>
                <a:cs typeface="ＭＳ Ｐゴシック" charset="0"/>
              </a:defRPr>
            </a:lvl1pPr>
          </a:lstStyle>
          <a:p>
            <a:pPr>
              <a:defRPr/>
            </a:pPr>
            <a:endParaRPr lang="en-US"/>
          </a:p>
        </p:txBody>
      </p:sp>
      <p:sp>
        <p:nvSpPr>
          <p:cNvPr id="5" name="Footer Placeholder 4">
            <a:extLst>
              <a:ext uri="{FF2B5EF4-FFF2-40B4-BE49-F238E27FC236}">
                <a16:creationId xmlns:a16="http://schemas.microsoft.com/office/drawing/2014/main" id="{092EDE68-04DE-1B42-BE3A-43CD235C1B9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Times New Roman"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59191DC9-0D60-B948-A981-98F61A0C1416}"/>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F0C5DDC9-5F52-0C4E-9C59-7B4D6BD05B8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hyperlink" Target="http://homepage.ntlworld.com/booty.weather/metinfo/whichdia.htm#entropy"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3.e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5.png"/><Relationship Id="rId4" Type="http://schemas.openxmlformats.org/officeDocument/2006/relationships/oleObject" Target="../embeddings/oleObject2.bin"/></Relationships>
</file>

<file path=ppt/slides/_rels/slide26.xml.rels><?xml version="1.0" encoding="UTF-8" standalone="yes"?>
<Relationships xmlns="http://schemas.openxmlformats.org/package/2006/relationships"><Relationship Id="rId3" Type="http://schemas.openxmlformats.org/officeDocument/2006/relationships/hyperlink" Target="http://homepage.ntlworld.com/booty.weather/metinfo/whichdia.htm#entropy"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2">
            <a:extLst>
              <a:ext uri="{FF2B5EF4-FFF2-40B4-BE49-F238E27FC236}">
                <a16:creationId xmlns:a16="http://schemas.microsoft.com/office/drawing/2014/main" id="{D4968F73-3DED-624E-A709-DEAB70EE7AEA}"/>
              </a:ext>
            </a:extLst>
          </p:cNvPr>
          <p:cNvSpPr txBox="1">
            <a:spLocks noChangeArrowheads="1"/>
          </p:cNvSpPr>
          <p:nvPr/>
        </p:nvSpPr>
        <p:spPr bwMode="auto">
          <a:xfrm>
            <a:off x="762000" y="1371600"/>
            <a:ext cx="7472363" cy="4722813"/>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800">
                <a:solidFill>
                  <a:schemeClr val="tx2"/>
                </a:solidFill>
                <a:latin typeface="Sylfaen" pitchFamily="18" charset="0"/>
              </a:rPr>
              <a:t>Objective: To find some useful relations among air temperature, volume, and pressure.</a:t>
            </a:r>
          </a:p>
          <a:p>
            <a:pPr eaLnBrk="1" hangingPunct="1">
              <a:spcBef>
                <a:spcPct val="0"/>
              </a:spcBef>
              <a:buFontTx/>
              <a:buNone/>
            </a:pPr>
            <a:endParaRPr lang="en-US" altLang="en-US" sz="2800" b="1">
              <a:solidFill>
                <a:schemeClr val="tx2"/>
              </a:solidFill>
              <a:latin typeface="Sylfaen" pitchFamily="18" charset="0"/>
            </a:endParaRPr>
          </a:p>
          <a:p>
            <a:pPr eaLnBrk="1" hangingPunct="1">
              <a:spcBef>
                <a:spcPct val="0"/>
              </a:spcBef>
              <a:buFontTx/>
              <a:buNone/>
            </a:pPr>
            <a:r>
              <a:rPr lang="en-US" altLang="en-US" sz="2800" b="1">
                <a:solidFill>
                  <a:schemeClr val="tx2"/>
                </a:solidFill>
                <a:latin typeface="Sylfaen" pitchFamily="18" charset="0"/>
              </a:rPr>
              <a:t>Review</a:t>
            </a:r>
          </a:p>
          <a:p>
            <a:pPr algn="ctr" eaLnBrk="1" hangingPunct="1">
              <a:spcBef>
                <a:spcPct val="0"/>
              </a:spcBef>
              <a:buFontTx/>
              <a:buNone/>
            </a:pPr>
            <a:r>
              <a:rPr lang="en-US" altLang="en-US" sz="2800" b="1">
                <a:solidFill>
                  <a:schemeClr val="tx2"/>
                </a:solidFill>
                <a:latin typeface="Sylfaen" pitchFamily="18" charset="0"/>
              </a:rPr>
              <a:t>Ideal Gas Law: PV = nRT</a:t>
            </a:r>
            <a:r>
              <a:rPr lang="en-US" altLang="en-US" sz="2800">
                <a:latin typeface="Sylfaen" pitchFamily="18" charset="0"/>
              </a:rPr>
              <a:t> </a:t>
            </a:r>
          </a:p>
          <a:p>
            <a:pPr algn="ctr" eaLnBrk="1" hangingPunct="1">
              <a:spcBef>
                <a:spcPct val="0"/>
              </a:spcBef>
              <a:buFontTx/>
              <a:buNone/>
            </a:pPr>
            <a:r>
              <a:rPr lang="en-US" altLang="en-US" sz="2800" b="1">
                <a:latin typeface="Sylfaen" pitchFamily="18" charset="0"/>
              </a:rPr>
              <a:t>P</a:t>
            </a:r>
            <a:r>
              <a:rPr lang="el-GR" altLang="en-US" sz="2800" b="1">
                <a:latin typeface="Monotype Corsiva" panose="03010101010201010101" pitchFamily="66" charset="0"/>
              </a:rPr>
              <a:t>α</a:t>
            </a:r>
            <a:r>
              <a:rPr lang="en-US" altLang="en-US" sz="2800" b="1">
                <a:latin typeface="Sylfaen" pitchFamily="18" charset="0"/>
              </a:rPr>
              <a:t> = RdT = R</a:t>
            </a:r>
            <a:r>
              <a:rPr lang="ja-JP" altLang="en-US" sz="2800" b="1">
                <a:latin typeface="Sylfaen" pitchFamily="18" charset="0"/>
              </a:rPr>
              <a:t>’</a:t>
            </a:r>
            <a:r>
              <a:rPr lang="en-US" altLang="ja-JP" sz="2800" b="1">
                <a:latin typeface="Sylfaen" pitchFamily="18" charset="0"/>
              </a:rPr>
              <a:t>T</a:t>
            </a:r>
          </a:p>
          <a:p>
            <a:pPr eaLnBrk="1" hangingPunct="1">
              <a:spcBef>
                <a:spcPct val="0"/>
              </a:spcBef>
              <a:buFontTx/>
              <a:buNone/>
            </a:pPr>
            <a:endParaRPr lang="en-US" altLang="en-US" sz="2800" i="1" baseline="30000">
              <a:latin typeface="Times New Roman" panose="02020603050405020304" pitchFamily="18" charset="0"/>
            </a:endParaRPr>
          </a:p>
          <a:p>
            <a:pPr algn="ctr" eaLnBrk="1" hangingPunct="1">
              <a:lnSpc>
                <a:spcPct val="90000"/>
              </a:lnSpc>
              <a:buFontTx/>
              <a:buNone/>
            </a:pPr>
            <a:r>
              <a:rPr lang="en-US" altLang="en-US" sz="2800">
                <a:solidFill>
                  <a:schemeClr val="tx2"/>
                </a:solidFill>
                <a:latin typeface="Sylfaen" pitchFamily="18" charset="0"/>
              </a:rPr>
              <a:t>First Law of Thermodynamics:</a:t>
            </a:r>
            <a:r>
              <a:rPr lang="en-US" altLang="en-US" sz="2800">
                <a:latin typeface="Sylfaen" pitchFamily="18" charset="0"/>
              </a:rPr>
              <a:t> </a:t>
            </a:r>
          </a:p>
          <a:p>
            <a:pPr algn="ctr" eaLnBrk="1" hangingPunct="1">
              <a:lnSpc>
                <a:spcPct val="90000"/>
              </a:lnSpc>
              <a:buFontTx/>
              <a:buNone/>
            </a:pPr>
            <a:r>
              <a:rPr lang="en-US" altLang="en-US" sz="2800" b="1">
                <a:latin typeface="Sylfaen" pitchFamily="18" charset="0"/>
              </a:rPr>
              <a:t>đq = du + đw</a:t>
            </a:r>
          </a:p>
          <a:p>
            <a:pPr algn="ctr" eaLnBrk="1" hangingPunct="1">
              <a:buFontTx/>
              <a:buNone/>
            </a:pPr>
            <a:r>
              <a:rPr lang="en-US" altLang="en-US" sz="2800" b="1">
                <a:latin typeface="Sylfaen" pitchFamily="18" charset="0"/>
              </a:rPr>
              <a:t>W = ∫ pd</a:t>
            </a:r>
            <a:r>
              <a:rPr lang="el-GR" altLang="en-US" sz="2800" b="1">
                <a:latin typeface="Sylfaen" pitchFamily="18" charset="0"/>
              </a:rPr>
              <a:t>α</a:t>
            </a:r>
            <a:endParaRPr lang="en-US" altLang="en-US" sz="2800" b="1">
              <a:latin typeface="Sylfaen" pitchFamily="18" charset="0"/>
            </a:endParaRPr>
          </a:p>
          <a:p>
            <a:pPr algn="ctr" eaLnBrk="1" hangingPunct="1">
              <a:lnSpc>
                <a:spcPct val="90000"/>
              </a:lnSpc>
              <a:buFontTx/>
              <a:buNone/>
            </a:pPr>
            <a:endParaRPr lang="en-US" altLang="en-US" sz="2800" i="1" baseline="30000">
              <a:latin typeface="Times New Roman" panose="02020603050405020304" pitchFamily="18" charset="0"/>
            </a:endParaRPr>
          </a:p>
        </p:txBody>
      </p:sp>
      <p:sp>
        <p:nvSpPr>
          <p:cNvPr id="17410" name="Text Box 3">
            <a:extLst>
              <a:ext uri="{FF2B5EF4-FFF2-40B4-BE49-F238E27FC236}">
                <a16:creationId xmlns:a16="http://schemas.microsoft.com/office/drawing/2014/main" id="{3B03692A-D147-314E-9886-5E4A3E4690D4}"/>
              </a:ext>
            </a:extLst>
          </p:cNvPr>
          <p:cNvSpPr txBox="1">
            <a:spLocks noChangeArrowheads="1"/>
          </p:cNvSpPr>
          <p:nvPr/>
        </p:nvSpPr>
        <p:spPr bwMode="auto">
          <a:xfrm>
            <a:off x="762000" y="381000"/>
            <a:ext cx="7432675" cy="5588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b="1">
                <a:solidFill>
                  <a:srgbClr val="FF3300"/>
                </a:solidFill>
                <a:latin typeface="Times New Roman" panose="02020603050405020304" pitchFamily="18" charset="0"/>
              </a:rPr>
              <a:t>Review of Fundamentals of Thermodynamic</a:t>
            </a:r>
          </a:p>
        </p:txBody>
      </p:sp>
      <p:sp>
        <p:nvSpPr>
          <p:cNvPr id="2" name="Slide Number Placeholder 1">
            <a:extLst>
              <a:ext uri="{FF2B5EF4-FFF2-40B4-BE49-F238E27FC236}">
                <a16:creationId xmlns:a16="http://schemas.microsoft.com/office/drawing/2014/main" id="{25FBAC82-9BEC-1849-A5B0-1AF0A23158C7}"/>
              </a:ext>
            </a:extLst>
          </p:cNvPr>
          <p:cNvSpPr>
            <a:spLocks noGrp="1"/>
          </p:cNvSpPr>
          <p:nvPr>
            <p:ph type="sldNum" sz="quarter" idx="12"/>
          </p:nvPr>
        </p:nvSpPr>
        <p:spPr/>
        <p:txBody>
          <a:bodyPr/>
          <a:lstStyle/>
          <a:p>
            <a:pPr>
              <a:defRPr/>
            </a:pPr>
            <a:fld id="{F637C9F4-D974-D44C-9338-CBD6F01A38D4}" type="slidenum">
              <a:rPr lang="en-US" altLang="en-US" smtClean="0"/>
              <a:pPr>
                <a:defRPr/>
              </a:pPr>
              <a:t>1</a:t>
            </a:fld>
            <a:endParaRPr lang="en-US"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EC887753-3261-F346-B05A-E1B9C8DFFF93}"/>
              </a:ext>
            </a:extLst>
          </p:cNvPr>
          <p:cNvSpPr>
            <a:spLocks noGrp="1"/>
          </p:cNvSpPr>
          <p:nvPr>
            <p:ph type="title"/>
          </p:nvPr>
        </p:nvSpPr>
        <p:spPr>
          <a:xfrm>
            <a:off x="762000" y="0"/>
            <a:ext cx="6934200" cy="1143000"/>
          </a:xfrm>
        </p:spPr>
        <p:txBody>
          <a:bodyPr/>
          <a:lstStyle/>
          <a:p>
            <a:pPr eaLnBrk="1" hangingPunct="1"/>
            <a:r>
              <a:rPr lang="en-US" altLang="en-US" sz="2800" b="1">
                <a:latin typeface="Times New Roman" panose="02020603050405020304" pitchFamily="18" charset="0"/>
                <a:ea typeface="ＭＳ Ｐゴシック" panose="020B0600070205080204" pitchFamily="34" charset="-128"/>
              </a:rPr>
              <a:t>*** </a:t>
            </a:r>
            <a:r>
              <a:rPr lang="en-US" altLang="en-US" sz="2800" b="1">
                <a:solidFill>
                  <a:srgbClr val="FF0000"/>
                </a:solidFill>
                <a:latin typeface="Times New Roman" panose="02020603050405020304" pitchFamily="18" charset="0"/>
                <a:ea typeface="ＭＳ Ｐゴシック" panose="020B0600070205080204" pitchFamily="34" charset="-128"/>
              </a:rPr>
              <a:t>THERMODYNAMIC DIAGRAMS</a:t>
            </a:r>
            <a:r>
              <a:rPr lang="en-US" altLang="en-US" sz="2800" b="1">
                <a:latin typeface="Times New Roman" panose="02020603050405020304" pitchFamily="18" charset="0"/>
                <a:ea typeface="ＭＳ Ｐゴシック" panose="020B0600070205080204" pitchFamily="34" charset="-128"/>
              </a:rPr>
              <a:t> ***</a:t>
            </a:r>
            <a:r>
              <a:rPr lang="en-US" altLang="en-US" b="1">
                <a:latin typeface="Times New Roman" panose="02020603050405020304" pitchFamily="18" charset="0"/>
                <a:ea typeface="ＭＳ Ｐゴシック" panose="020B0600070205080204" pitchFamily="34" charset="-128"/>
              </a:rPr>
              <a:t> </a:t>
            </a:r>
            <a:r>
              <a:rPr lang="en-US" altLang="en-US" sz="1800">
                <a:latin typeface="Times New Roman" panose="02020603050405020304" pitchFamily="18" charset="0"/>
                <a:ea typeface="ＭＳ Ｐゴシック" panose="020B0600070205080204" pitchFamily="34" charset="-128"/>
              </a:rPr>
              <a:t>Page-2 Contd…</a:t>
            </a:r>
          </a:p>
        </p:txBody>
      </p:sp>
      <p:sp>
        <p:nvSpPr>
          <p:cNvPr id="38914" name="Text Box 3">
            <a:extLst>
              <a:ext uri="{FF2B5EF4-FFF2-40B4-BE49-F238E27FC236}">
                <a16:creationId xmlns:a16="http://schemas.microsoft.com/office/drawing/2014/main" id="{3AEAFAFB-C02C-8B40-BFFD-BD1BBB6596F6}"/>
              </a:ext>
            </a:extLst>
          </p:cNvPr>
          <p:cNvSpPr txBox="1">
            <a:spLocks noChangeArrowheads="1"/>
          </p:cNvSpPr>
          <p:nvPr/>
        </p:nvSpPr>
        <p:spPr bwMode="auto">
          <a:xfrm>
            <a:off x="555625" y="2278063"/>
            <a:ext cx="8131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endParaRPr lang="en-US" altLang="en-US" sz="2400">
              <a:latin typeface="Times New Roman" panose="02020603050405020304" pitchFamily="18" charset="0"/>
            </a:endParaRPr>
          </a:p>
        </p:txBody>
      </p:sp>
      <p:sp>
        <p:nvSpPr>
          <p:cNvPr id="38915" name="Text Box 4">
            <a:extLst>
              <a:ext uri="{FF2B5EF4-FFF2-40B4-BE49-F238E27FC236}">
                <a16:creationId xmlns:a16="http://schemas.microsoft.com/office/drawing/2014/main" id="{1E1B9087-748C-DD43-B116-0E1C57E29A53}"/>
              </a:ext>
            </a:extLst>
          </p:cNvPr>
          <p:cNvSpPr txBox="1">
            <a:spLocks noChangeArrowheads="1"/>
          </p:cNvSpPr>
          <p:nvPr/>
        </p:nvSpPr>
        <p:spPr bwMode="auto">
          <a:xfrm>
            <a:off x="228600" y="1295400"/>
            <a:ext cx="8686800" cy="548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US" altLang="en-US" sz="2400">
                <a:latin typeface="Times New Roman" panose="02020603050405020304" pitchFamily="18" charset="0"/>
              </a:rPr>
              <a:t>There are four/five such diagrams called : </a:t>
            </a:r>
          </a:p>
          <a:p>
            <a:pPr eaLnBrk="1" hangingPunct="1">
              <a:spcBef>
                <a:spcPct val="50000"/>
              </a:spcBef>
              <a:buFontTx/>
              <a:buChar char="•"/>
            </a:pPr>
            <a:r>
              <a:rPr lang="en-US" altLang="en-US" sz="2000">
                <a:latin typeface="Times New Roman" panose="02020603050405020304" pitchFamily="18" charset="0"/>
              </a:rPr>
              <a:t>the </a:t>
            </a:r>
            <a:r>
              <a:rPr lang="en-US" altLang="en-US" sz="2000">
                <a:solidFill>
                  <a:srgbClr val="8080FF"/>
                </a:solidFill>
                <a:latin typeface="Times New Roman" panose="02020603050405020304" pitchFamily="18" charset="0"/>
              </a:rPr>
              <a:t>Emagram</a:t>
            </a:r>
            <a:r>
              <a:rPr lang="en-US" altLang="en-US" sz="2000">
                <a:latin typeface="Times New Roman" panose="02020603050405020304" pitchFamily="18" charset="0"/>
              </a:rPr>
              <a:t> </a:t>
            </a:r>
          </a:p>
          <a:p>
            <a:pPr eaLnBrk="1" hangingPunct="1">
              <a:spcBef>
                <a:spcPct val="50000"/>
              </a:spcBef>
              <a:buFontTx/>
              <a:buChar char="•"/>
            </a:pPr>
            <a:r>
              <a:rPr lang="en-US" altLang="en-US" sz="2000">
                <a:latin typeface="Times New Roman" panose="02020603050405020304" pitchFamily="18" charset="0"/>
              </a:rPr>
              <a:t>the </a:t>
            </a:r>
            <a:r>
              <a:rPr lang="en-US" altLang="en-US" sz="2000">
                <a:solidFill>
                  <a:srgbClr val="8080FF"/>
                </a:solidFill>
                <a:latin typeface="Times New Roman" panose="02020603050405020304" pitchFamily="18" charset="0"/>
              </a:rPr>
              <a:t>Tephigram</a:t>
            </a:r>
            <a:endParaRPr lang="en-US" altLang="en-US" sz="2000">
              <a:latin typeface="Times New Roman" panose="02020603050405020304" pitchFamily="18" charset="0"/>
            </a:endParaRPr>
          </a:p>
          <a:p>
            <a:pPr eaLnBrk="1" hangingPunct="1">
              <a:spcBef>
                <a:spcPct val="50000"/>
              </a:spcBef>
              <a:buFontTx/>
              <a:buChar char="•"/>
            </a:pPr>
            <a:r>
              <a:rPr lang="en-US" altLang="en-US" sz="2000">
                <a:latin typeface="Times New Roman" panose="02020603050405020304" pitchFamily="18" charset="0"/>
              </a:rPr>
              <a:t>the </a:t>
            </a:r>
            <a:r>
              <a:rPr lang="en-US" altLang="en-US" sz="2000">
                <a:solidFill>
                  <a:srgbClr val="8080FF"/>
                </a:solidFill>
                <a:latin typeface="Times New Roman" panose="02020603050405020304" pitchFamily="18" charset="0"/>
              </a:rPr>
              <a:t>SkewT/Log P</a:t>
            </a:r>
            <a:r>
              <a:rPr lang="en-US" altLang="en-US" sz="2000">
                <a:latin typeface="Times New Roman" panose="02020603050405020304" pitchFamily="18" charset="0"/>
              </a:rPr>
              <a:t> diagram (modified emagram) </a:t>
            </a:r>
          </a:p>
          <a:p>
            <a:pPr eaLnBrk="1" hangingPunct="1">
              <a:spcBef>
                <a:spcPct val="50000"/>
              </a:spcBef>
              <a:buFontTx/>
              <a:buChar char="•"/>
            </a:pPr>
            <a:r>
              <a:rPr lang="en-US" altLang="en-US" sz="2000">
                <a:latin typeface="Times New Roman" panose="02020603050405020304" pitchFamily="18" charset="0"/>
              </a:rPr>
              <a:t>the </a:t>
            </a:r>
            <a:r>
              <a:rPr lang="en-US" altLang="en-US" sz="2000">
                <a:solidFill>
                  <a:srgbClr val="8080FF"/>
                </a:solidFill>
                <a:latin typeface="Times New Roman" panose="02020603050405020304" pitchFamily="18" charset="0"/>
              </a:rPr>
              <a:t>Psuedoadiabatic (or Stüve)</a:t>
            </a:r>
            <a:r>
              <a:rPr lang="en-US" altLang="en-US" sz="2000">
                <a:latin typeface="Times New Roman" panose="02020603050405020304" pitchFamily="18" charset="0"/>
              </a:rPr>
              <a:t> diagram</a:t>
            </a:r>
            <a:r>
              <a:rPr lang="en-US" altLang="en-US" sz="2400">
                <a:latin typeface="Times New Roman" panose="02020603050405020304" pitchFamily="18" charset="0"/>
              </a:rPr>
              <a:t> </a:t>
            </a:r>
          </a:p>
          <a:p>
            <a:pPr eaLnBrk="1" hangingPunct="1">
              <a:spcBef>
                <a:spcPct val="0"/>
              </a:spcBef>
              <a:buFontTx/>
              <a:buNone/>
            </a:pPr>
            <a:r>
              <a:rPr lang="en-US" altLang="en-US" sz="2400">
                <a:latin typeface="Times New Roman" panose="02020603050405020304" pitchFamily="18" charset="0"/>
              </a:rPr>
              <a:t>** T</a:t>
            </a:r>
            <a:r>
              <a:rPr lang="en-US" altLang="en-US" sz="1800">
                <a:latin typeface="Times New Roman" panose="02020603050405020304" pitchFamily="18" charset="0"/>
              </a:rPr>
              <a:t>he </a:t>
            </a:r>
            <a:r>
              <a:rPr lang="en-US" altLang="en-US" sz="1800" b="1">
                <a:latin typeface="Times New Roman" panose="02020603050405020304" pitchFamily="18" charset="0"/>
              </a:rPr>
              <a:t>emagram </a:t>
            </a:r>
            <a:r>
              <a:rPr lang="en-US" altLang="en-US" sz="1800">
                <a:latin typeface="Times New Roman" panose="02020603050405020304" pitchFamily="18" charset="0"/>
              </a:rPr>
              <a:t>was devised in 1884 by H. Hertz. In this plot, the dry adiabatic lines have an angle of about 45</a:t>
            </a:r>
            <a:r>
              <a:rPr lang="en-US" altLang="en-US" sz="1800" baseline="30000">
                <a:latin typeface="Times New Roman" panose="02020603050405020304" pitchFamily="18" charset="0"/>
              </a:rPr>
              <a:t>o</a:t>
            </a:r>
            <a:r>
              <a:rPr lang="en-US" altLang="en-US" sz="1800">
                <a:latin typeface="Times New Roman" panose="02020603050405020304" pitchFamily="18" charset="0"/>
              </a:rPr>
              <a:t> with the isobars; isopleths of saturation mixing ratio are almost straight and vertical.  In 1947, N. Herlofson proposed a modification to the emagram which allows straight, horizontal isobars, and provides for a large angle between isotherms and dry adiabats, similar to that in the tephigram. </a:t>
            </a:r>
          </a:p>
          <a:p>
            <a:pPr eaLnBrk="1" hangingPunct="1">
              <a:spcBef>
                <a:spcPct val="0"/>
              </a:spcBef>
              <a:buFontTx/>
              <a:buNone/>
            </a:pPr>
            <a:endParaRPr lang="en-US" altLang="en-US" sz="1800">
              <a:latin typeface="Times New Roman" panose="02020603050405020304" pitchFamily="18" charset="0"/>
            </a:endParaRPr>
          </a:p>
          <a:p>
            <a:pPr eaLnBrk="1" hangingPunct="1">
              <a:spcBef>
                <a:spcPct val="0"/>
              </a:spcBef>
              <a:buFontTx/>
              <a:buNone/>
            </a:pPr>
            <a:r>
              <a:rPr lang="en-US" altLang="en-US" sz="1800">
                <a:latin typeface="Times New Roman" panose="02020603050405020304" pitchFamily="18" charset="0"/>
              </a:rPr>
              <a:t>** The </a:t>
            </a:r>
            <a:r>
              <a:rPr lang="en-US" altLang="en-US" sz="1800" b="1">
                <a:latin typeface="Times New Roman" panose="02020603050405020304" pitchFamily="18" charset="0"/>
              </a:rPr>
              <a:t>Tephigram</a:t>
            </a:r>
            <a:r>
              <a:rPr lang="en-US" altLang="en-US" sz="1800">
                <a:latin typeface="Times New Roman" panose="02020603050405020304" pitchFamily="18" charset="0"/>
              </a:rPr>
              <a:t> takes its name from the rectangular Cartesian coordinates : </a:t>
            </a:r>
            <a:r>
              <a:rPr lang="en-US" altLang="en-US" sz="1800" b="1">
                <a:solidFill>
                  <a:schemeClr val="accent1"/>
                </a:solidFill>
                <a:latin typeface="Times New Roman" panose="02020603050405020304" pitchFamily="18" charset="0"/>
              </a:rPr>
              <a:t>temperature</a:t>
            </a:r>
            <a:r>
              <a:rPr lang="en-US" altLang="en-US" sz="1800">
                <a:solidFill>
                  <a:schemeClr val="accent1"/>
                </a:solidFill>
                <a:latin typeface="Times New Roman" panose="02020603050405020304" pitchFamily="18" charset="0"/>
              </a:rPr>
              <a:t> and </a:t>
            </a:r>
            <a:r>
              <a:rPr lang="en-US" altLang="en-US" sz="1800" b="1">
                <a:solidFill>
                  <a:schemeClr val="accent1"/>
                </a:solidFill>
                <a:latin typeface="Times New Roman" panose="02020603050405020304" pitchFamily="18" charset="0"/>
                <a:hlinkClick r:id="rId3"/>
              </a:rPr>
              <a:t>entropy</a:t>
            </a:r>
            <a:r>
              <a:rPr lang="en-US" altLang="en-US" sz="1800">
                <a:latin typeface="Times New Roman" panose="02020603050405020304" pitchFamily="18" charset="0"/>
              </a:rPr>
              <a:t>.  The Greek letter 'phi' was used for entropy, hence Te-phi-gram (or T-</a:t>
            </a:r>
            <a:r>
              <a:rPr lang="en-US" altLang="en-US" sz="1800">
                <a:latin typeface="Symbol" pitchFamily="2" charset="2"/>
              </a:rPr>
              <a:t>F</a:t>
            </a:r>
            <a:r>
              <a:rPr lang="en-US" altLang="en-US" sz="1800">
                <a:latin typeface="Times New Roman" panose="02020603050405020304" pitchFamily="18" charset="0"/>
              </a:rPr>
              <a:t>-gram). The diagram was developed by Sir William Napier Shaw, a British meteorologist about 1922 or 1923, and was officially adopted by the International Commission for the Exploration of the Upper Air in 1925.</a:t>
            </a:r>
          </a:p>
        </p:txBody>
      </p:sp>
      <p:sp>
        <p:nvSpPr>
          <p:cNvPr id="2" name="Slide Number Placeholder 1">
            <a:extLst>
              <a:ext uri="{FF2B5EF4-FFF2-40B4-BE49-F238E27FC236}">
                <a16:creationId xmlns:a16="http://schemas.microsoft.com/office/drawing/2014/main" id="{F51CE296-2FF1-5A42-9D62-F2C9EF838BFF}"/>
              </a:ext>
            </a:extLst>
          </p:cNvPr>
          <p:cNvSpPr>
            <a:spLocks noGrp="1"/>
          </p:cNvSpPr>
          <p:nvPr>
            <p:ph type="sldNum" sz="quarter" idx="12"/>
          </p:nvPr>
        </p:nvSpPr>
        <p:spPr/>
        <p:txBody>
          <a:bodyPr/>
          <a:lstStyle/>
          <a:p>
            <a:pPr>
              <a:defRPr/>
            </a:pPr>
            <a:fld id="{F637C9F4-D974-D44C-9338-CBD6F01A38D4}" type="slidenum">
              <a:rPr lang="en-US" altLang="en-US" smtClean="0"/>
              <a:pPr>
                <a:defRPr/>
              </a:pPr>
              <a:t>10</a:t>
            </a:fld>
            <a:endParaRPr lang="en-US"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BDA0B00C-D3C3-1A47-9C25-397FB750BE79}"/>
              </a:ext>
            </a:extLst>
          </p:cNvPr>
          <p:cNvSpPr>
            <a:spLocks noGrp="1"/>
          </p:cNvSpPr>
          <p:nvPr>
            <p:ph type="title"/>
          </p:nvPr>
        </p:nvSpPr>
        <p:spPr>
          <a:xfrm>
            <a:off x="762000" y="0"/>
            <a:ext cx="6934200" cy="1143000"/>
          </a:xfrm>
        </p:spPr>
        <p:txBody>
          <a:bodyPr/>
          <a:lstStyle/>
          <a:p>
            <a:pPr eaLnBrk="1" hangingPunct="1"/>
            <a:r>
              <a:rPr lang="en-US" altLang="en-US" sz="2800" b="1">
                <a:latin typeface="Times New Roman" panose="02020603050405020304" pitchFamily="18" charset="0"/>
                <a:ea typeface="ＭＳ Ｐゴシック" panose="020B0600070205080204" pitchFamily="34" charset="-128"/>
              </a:rPr>
              <a:t>*** </a:t>
            </a:r>
            <a:r>
              <a:rPr lang="en-US" altLang="en-US" sz="2800" b="1">
                <a:solidFill>
                  <a:srgbClr val="FF0000"/>
                </a:solidFill>
                <a:latin typeface="Times New Roman" panose="02020603050405020304" pitchFamily="18" charset="0"/>
                <a:ea typeface="ＭＳ Ｐゴシック" panose="020B0600070205080204" pitchFamily="34" charset="-128"/>
              </a:rPr>
              <a:t>THERMODYNAMIC DIAGRAMS</a:t>
            </a:r>
            <a:r>
              <a:rPr lang="en-US" altLang="en-US" sz="2800" b="1">
                <a:latin typeface="Times New Roman" panose="02020603050405020304" pitchFamily="18" charset="0"/>
                <a:ea typeface="ＭＳ Ｐゴシック" panose="020B0600070205080204" pitchFamily="34" charset="-128"/>
              </a:rPr>
              <a:t> ***</a:t>
            </a:r>
            <a:r>
              <a:rPr lang="en-US" altLang="en-US" b="1">
                <a:latin typeface="Times New Roman" panose="02020603050405020304" pitchFamily="18" charset="0"/>
                <a:ea typeface="ＭＳ Ｐゴシック" panose="020B0600070205080204" pitchFamily="34" charset="-128"/>
              </a:rPr>
              <a:t> </a:t>
            </a:r>
            <a:r>
              <a:rPr lang="en-US" altLang="en-US" sz="1800">
                <a:latin typeface="Times New Roman" panose="02020603050405020304" pitchFamily="18" charset="0"/>
                <a:ea typeface="ＭＳ Ｐゴシック" panose="020B0600070205080204" pitchFamily="34" charset="-128"/>
              </a:rPr>
              <a:t>Page-3 Contd…</a:t>
            </a:r>
          </a:p>
        </p:txBody>
      </p:sp>
      <p:sp>
        <p:nvSpPr>
          <p:cNvPr id="40962" name="Text Box 3">
            <a:extLst>
              <a:ext uri="{FF2B5EF4-FFF2-40B4-BE49-F238E27FC236}">
                <a16:creationId xmlns:a16="http://schemas.microsoft.com/office/drawing/2014/main" id="{1016C125-17F9-EC48-B288-9AD767A0C7B6}"/>
              </a:ext>
            </a:extLst>
          </p:cNvPr>
          <p:cNvSpPr txBox="1">
            <a:spLocks noChangeArrowheads="1"/>
          </p:cNvSpPr>
          <p:nvPr/>
        </p:nvSpPr>
        <p:spPr bwMode="auto">
          <a:xfrm>
            <a:off x="555625" y="2278063"/>
            <a:ext cx="8131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endParaRPr lang="en-US" altLang="en-US" sz="2400">
              <a:latin typeface="Times New Roman" panose="02020603050405020304" pitchFamily="18" charset="0"/>
            </a:endParaRPr>
          </a:p>
        </p:txBody>
      </p:sp>
      <p:sp>
        <p:nvSpPr>
          <p:cNvPr id="40963" name="Text Box 4">
            <a:extLst>
              <a:ext uri="{FF2B5EF4-FFF2-40B4-BE49-F238E27FC236}">
                <a16:creationId xmlns:a16="http://schemas.microsoft.com/office/drawing/2014/main" id="{6BCD2044-1457-A84B-95D1-360E04AC8A2F}"/>
              </a:ext>
            </a:extLst>
          </p:cNvPr>
          <p:cNvSpPr txBox="1">
            <a:spLocks noChangeArrowheads="1"/>
          </p:cNvSpPr>
          <p:nvPr/>
        </p:nvSpPr>
        <p:spPr bwMode="auto">
          <a:xfrm>
            <a:off x="0" y="1128713"/>
            <a:ext cx="9144000" cy="575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solidFill>
                <a:schemeClr val="accent1"/>
              </a:solidFill>
              <a:latin typeface="Times New Roman" panose="02020603050405020304" pitchFamily="18" charset="0"/>
            </a:endParaRPr>
          </a:p>
          <a:p>
            <a:pPr eaLnBrk="1" hangingPunct="1">
              <a:spcBef>
                <a:spcPct val="0"/>
              </a:spcBef>
              <a:buFontTx/>
              <a:buNone/>
            </a:pPr>
            <a:r>
              <a:rPr lang="en-US" altLang="en-US" sz="2800">
                <a:latin typeface="Times New Roman" panose="02020603050405020304" pitchFamily="18" charset="0"/>
              </a:rPr>
              <a:t>** </a:t>
            </a:r>
            <a:r>
              <a:rPr lang="en-US" altLang="en-US" sz="2000">
                <a:latin typeface="Times New Roman" panose="02020603050405020304" pitchFamily="18" charset="0"/>
              </a:rPr>
              <a:t>The </a:t>
            </a:r>
            <a:r>
              <a:rPr lang="en-US" altLang="en-US" sz="2000" b="1">
                <a:latin typeface="Times New Roman" panose="02020603050405020304" pitchFamily="18" charset="0"/>
              </a:rPr>
              <a:t>Stüve</a:t>
            </a:r>
            <a:r>
              <a:rPr lang="en-US" altLang="en-US" sz="2000">
                <a:latin typeface="Times New Roman" panose="02020603050405020304" pitchFamily="18" charset="0"/>
              </a:rPr>
              <a:t> diagram was developed ca 1927 by G. Stüve and gained widespread acceptance in the United States: it uses </a:t>
            </a:r>
            <a:r>
              <a:rPr lang="en-US" altLang="en-US" sz="2000">
                <a:solidFill>
                  <a:schemeClr val="accent1"/>
                </a:solidFill>
                <a:latin typeface="Times New Roman" panose="02020603050405020304" pitchFamily="18" charset="0"/>
              </a:rPr>
              <a:t>straight lines</a:t>
            </a:r>
            <a:r>
              <a:rPr lang="en-US" altLang="en-US" sz="2000">
                <a:latin typeface="Times New Roman" panose="02020603050405020304" pitchFamily="18" charset="0"/>
              </a:rPr>
              <a:t> for the three primary variables, </a:t>
            </a:r>
            <a:r>
              <a:rPr lang="en-US" altLang="en-US" sz="2000" b="1">
                <a:solidFill>
                  <a:schemeClr val="accent1"/>
                </a:solidFill>
                <a:latin typeface="Times New Roman" panose="02020603050405020304" pitchFamily="18" charset="0"/>
              </a:rPr>
              <a:t>pressure</a:t>
            </a:r>
            <a:r>
              <a:rPr lang="en-US" altLang="en-US" sz="2000">
                <a:solidFill>
                  <a:schemeClr val="accent1"/>
                </a:solidFill>
                <a:latin typeface="Times New Roman" panose="02020603050405020304" pitchFamily="18" charset="0"/>
              </a:rPr>
              <a:t>, </a:t>
            </a:r>
            <a:r>
              <a:rPr lang="en-US" altLang="en-US" sz="2000" b="1">
                <a:solidFill>
                  <a:schemeClr val="accent1"/>
                </a:solidFill>
                <a:latin typeface="Times New Roman" panose="02020603050405020304" pitchFamily="18" charset="0"/>
              </a:rPr>
              <a:t>temperature</a:t>
            </a:r>
            <a:r>
              <a:rPr lang="en-US" altLang="en-US" sz="2000">
                <a:solidFill>
                  <a:schemeClr val="accent1"/>
                </a:solidFill>
                <a:latin typeface="Times New Roman" panose="02020603050405020304" pitchFamily="18" charset="0"/>
              </a:rPr>
              <a:t> and </a:t>
            </a:r>
            <a:r>
              <a:rPr lang="en-US" altLang="en-US" sz="2000" b="1">
                <a:solidFill>
                  <a:schemeClr val="accent1"/>
                </a:solidFill>
                <a:latin typeface="Times New Roman" panose="02020603050405020304" pitchFamily="18" charset="0"/>
              </a:rPr>
              <a:t>potential temperature</a:t>
            </a:r>
            <a:r>
              <a:rPr lang="en-US" altLang="en-US" sz="2000">
                <a:latin typeface="Times New Roman" panose="02020603050405020304" pitchFamily="18" charset="0"/>
              </a:rPr>
              <a:t>.  In doing so we sacrifices the equal-area requirements (from the original Clapeyron diagram) that are satisfied in the other two diagrams. </a:t>
            </a:r>
          </a:p>
          <a:p>
            <a:pPr eaLnBrk="1" hangingPunct="1">
              <a:spcBef>
                <a:spcPct val="0"/>
              </a:spcBef>
              <a:buFontTx/>
              <a:buNone/>
            </a:pPr>
            <a:endParaRPr lang="en-US" altLang="en-US" sz="2000">
              <a:latin typeface="Times New Roman" panose="02020603050405020304" pitchFamily="18" charset="0"/>
            </a:endParaRPr>
          </a:p>
          <a:p>
            <a:pPr eaLnBrk="1" hangingPunct="1">
              <a:spcBef>
                <a:spcPct val="0"/>
              </a:spcBef>
              <a:buFontTx/>
              <a:buNone/>
            </a:pPr>
            <a:r>
              <a:rPr lang="en-US" altLang="en-US" sz="2000">
                <a:latin typeface="Times New Roman" panose="02020603050405020304" pitchFamily="18" charset="0"/>
              </a:rPr>
              <a:t>** The </a:t>
            </a:r>
            <a:r>
              <a:rPr lang="en-US" altLang="en-US" sz="2000" b="1">
                <a:latin typeface="Times New Roman" panose="02020603050405020304" pitchFamily="18" charset="0"/>
              </a:rPr>
              <a:t>SkewT/Log(-P)</a:t>
            </a:r>
            <a:r>
              <a:rPr lang="en-US" altLang="en-US" sz="2000">
                <a:latin typeface="Times New Roman" panose="02020603050405020304" pitchFamily="18" charset="0"/>
              </a:rPr>
              <a:t> diagram is also in widespread use in North America.  This is in fact a variation on the original Emagram, which was first devised in 1884 by H. Hertz.</a:t>
            </a:r>
          </a:p>
          <a:p>
            <a:pPr eaLnBrk="1" hangingPunct="1">
              <a:spcBef>
                <a:spcPct val="0"/>
              </a:spcBef>
              <a:buFontTx/>
              <a:buNone/>
            </a:pPr>
            <a:r>
              <a:rPr lang="en-US" altLang="en-US" sz="2000">
                <a:latin typeface="Times New Roman" panose="02020603050405020304" pitchFamily="18" charset="0"/>
              </a:rPr>
              <a:t>The area bounded by various lines is linearly proportional to useful physical quantities such as convectively available potential energy (CAPE).</a:t>
            </a:r>
          </a:p>
          <a:p>
            <a:pPr eaLnBrk="1" hangingPunct="1">
              <a:spcBef>
                <a:spcPct val="0"/>
              </a:spcBef>
              <a:buFontTx/>
              <a:buNone/>
            </a:pPr>
            <a:endParaRPr lang="en-US" altLang="en-US" sz="2000">
              <a:latin typeface="Times New Roman" panose="02020603050405020304" pitchFamily="18" charset="0"/>
            </a:endParaRPr>
          </a:p>
          <a:p>
            <a:pPr eaLnBrk="1" hangingPunct="1">
              <a:lnSpc>
                <a:spcPct val="90000"/>
              </a:lnSpc>
              <a:spcBef>
                <a:spcPct val="0"/>
              </a:spcBef>
              <a:buFontTx/>
              <a:buNone/>
            </a:pPr>
            <a:r>
              <a:rPr lang="en-US" altLang="en-US" sz="2000">
                <a:latin typeface="Times New Roman" panose="02020603050405020304" pitchFamily="18" charset="0"/>
              </a:rPr>
              <a:t>We can solve Poisson’s Eq. graphically: </a:t>
            </a:r>
          </a:p>
          <a:p>
            <a:pPr eaLnBrk="1" hangingPunct="1">
              <a:lnSpc>
                <a:spcPct val="90000"/>
              </a:lnSpc>
              <a:spcBef>
                <a:spcPct val="0"/>
              </a:spcBef>
              <a:buFontTx/>
              <a:buNone/>
            </a:pPr>
            <a:r>
              <a:rPr lang="en-US" altLang="en-US" sz="2000">
                <a:latin typeface="Times New Roman" panose="02020603050405020304" pitchFamily="18" charset="0"/>
              </a:rPr>
              <a:t>Where </a:t>
            </a:r>
            <a:r>
              <a:rPr lang="en-US" altLang="en-US" sz="2000" b="1">
                <a:latin typeface="Times New Roman" panose="02020603050405020304" pitchFamily="18" charset="0"/>
              </a:rPr>
              <a:t>p</a:t>
            </a:r>
            <a:r>
              <a:rPr lang="en-US" altLang="en-US" sz="2000" b="1" baseline="-25000">
                <a:latin typeface="Times New Roman" panose="02020603050405020304" pitchFamily="18" charset="0"/>
              </a:rPr>
              <a:t>0</a:t>
            </a:r>
            <a:r>
              <a:rPr lang="en-US" altLang="en-US" sz="2000" b="1" baseline="30000">
                <a:latin typeface="Times New Roman" panose="02020603050405020304" pitchFamily="18" charset="0"/>
              </a:rPr>
              <a:t>K </a:t>
            </a:r>
            <a:r>
              <a:rPr lang="en-US" altLang="en-US" sz="2000">
                <a:latin typeface="Times New Roman" panose="02020603050405020304" pitchFamily="18" charset="0"/>
              </a:rPr>
              <a:t>is a constant.</a:t>
            </a:r>
          </a:p>
          <a:p>
            <a:pPr eaLnBrk="1" hangingPunct="1">
              <a:spcBef>
                <a:spcPct val="0"/>
              </a:spcBef>
              <a:buFontTx/>
              <a:buNone/>
            </a:pPr>
            <a:r>
              <a:rPr lang="en-US" altLang="en-US" sz="2000">
                <a:latin typeface="Times New Roman" panose="02020603050405020304" pitchFamily="18" charset="0"/>
              </a:rPr>
              <a:t>Each dry adiabat is a straight line from </a:t>
            </a:r>
          </a:p>
          <a:p>
            <a:pPr eaLnBrk="1" hangingPunct="1">
              <a:spcBef>
                <a:spcPct val="0"/>
              </a:spcBef>
              <a:buFontTx/>
              <a:buNone/>
            </a:pPr>
            <a:r>
              <a:rPr lang="en-US" altLang="en-US" sz="2000">
                <a:latin typeface="Times New Roman" panose="02020603050405020304" pitchFamily="18" charset="0"/>
              </a:rPr>
              <a:t>T at 1000 hPa to T = 0 at p = 0.</a:t>
            </a:r>
          </a:p>
          <a:p>
            <a:pPr eaLnBrk="1" hangingPunct="1">
              <a:spcBef>
                <a:spcPct val="0"/>
              </a:spcBef>
              <a:buFontTx/>
              <a:buNone/>
            </a:pPr>
            <a:r>
              <a:rPr lang="en-US" altLang="en-US" sz="2000">
                <a:latin typeface="Times New Roman" panose="02020603050405020304" pitchFamily="18" charset="0"/>
              </a:rPr>
              <a:t>If we skew the isotherms to be at a 45</a:t>
            </a:r>
            <a:r>
              <a:rPr lang="en-US" altLang="en-US" sz="2000" baseline="30000">
                <a:latin typeface="Times New Roman" panose="02020603050405020304" pitchFamily="18" charset="0"/>
              </a:rPr>
              <a:t>o</a:t>
            </a:r>
            <a:r>
              <a:rPr lang="en-US" altLang="en-US" sz="2000">
                <a:latin typeface="Times New Roman" panose="02020603050405020304" pitchFamily="18" charset="0"/>
              </a:rPr>
              <a:t> angle we get the </a:t>
            </a:r>
            <a:r>
              <a:rPr lang="en-US" altLang="en-US" sz="2000" u="sng">
                <a:latin typeface="Times New Roman" panose="02020603050405020304" pitchFamily="18" charset="0"/>
              </a:rPr>
              <a:t>Skew-T ln p </a:t>
            </a:r>
            <a:r>
              <a:rPr lang="en-US" altLang="en-US" sz="2000">
                <a:latin typeface="Times New Roman" panose="02020603050405020304" pitchFamily="18" charset="0"/>
              </a:rPr>
              <a:t>diagram.</a:t>
            </a:r>
          </a:p>
          <a:p>
            <a:pPr eaLnBrk="1" hangingPunct="1">
              <a:spcBef>
                <a:spcPct val="0"/>
              </a:spcBef>
              <a:buFontTx/>
              <a:buNone/>
            </a:pPr>
            <a:endParaRPr lang="en-US" altLang="en-US" sz="2000">
              <a:latin typeface="Times New Roman" panose="02020603050405020304" pitchFamily="18" charset="0"/>
            </a:endParaRPr>
          </a:p>
        </p:txBody>
      </p:sp>
      <p:graphicFrame>
        <p:nvGraphicFramePr>
          <p:cNvPr id="40964" name="Object 1">
            <a:extLst>
              <a:ext uri="{FF2B5EF4-FFF2-40B4-BE49-F238E27FC236}">
                <a16:creationId xmlns:a16="http://schemas.microsoft.com/office/drawing/2014/main" id="{4E8FA9F5-53F8-5A43-ABFF-E857F8AE479F}"/>
              </a:ext>
            </a:extLst>
          </p:cNvPr>
          <p:cNvGraphicFramePr>
            <a:graphicFrameLocks noChangeAspect="1"/>
          </p:cNvGraphicFramePr>
          <p:nvPr/>
        </p:nvGraphicFramePr>
        <p:xfrm>
          <a:off x="4724400" y="5105400"/>
          <a:ext cx="3614738" cy="990600"/>
        </p:xfrm>
        <a:graphic>
          <a:graphicData uri="http://schemas.openxmlformats.org/presentationml/2006/ole">
            <mc:AlternateContent xmlns:mc="http://schemas.openxmlformats.org/markup-compatibility/2006">
              <mc:Choice xmlns:v="urn:schemas-microsoft-com:vml" Requires="v">
                <p:oleObj spid="_x0000_s40971" name="Equation" r:id="rId4" imgW="1714500" imgH="469900" progId="Equation.3">
                  <p:embed/>
                </p:oleObj>
              </mc:Choice>
              <mc:Fallback>
                <p:oleObj name="Equation" r:id="rId4" imgW="1714500" imgH="469900"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5105400"/>
                        <a:ext cx="361473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Slide Number Placeholder 1">
            <a:extLst>
              <a:ext uri="{FF2B5EF4-FFF2-40B4-BE49-F238E27FC236}">
                <a16:creationId xmlns:a16="http://schemas.microsoft.com/office/drawing/2014/main" id="{24A603B3-6DA5-2D43-9316-5547643B1D4D}"/>
              </a:ext>
            </a:extLst>
          </p:cNvPr>
          <p:cNvSpPr>
            <a:spLocks noGrp="1"/>
          </p:cNvSpPr>
          <p:nvPr>
            <p:ph type="sldNum" sz="quarter" idx="12"/>
          </p:nvPr>
        </p:nvSpPr>
        <p:spPr/>
        <p:txBody>
          <a:bodyPr/>
          <a:lstStyle/>
          <a:p>
            <a:pPr>
              <a:defRPr/>
            </a:pPr>
            <a:fld id="{F637C9F4-D974-D44C-9338-CBD6F01A38D4}" type="slidenum">
              <a:rPr lang="en-US" altLang="en-US" smtClean="0"/>
              <a:pPr>
                <a:defRPr/>
              </a:pPr>
              <a:t>11</a:t>
            </a:fld>
            <a:endParaRPr lang="en-US"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6880F-2D45-A54F-A245-402EC4E773EF}"/>
              </a:ext>
            </a:extLst>
          </p:cNvPr>
          <p:cNvSpPr>
            <a:spLocks noGrp="1"/>
          </p:cNvSpPr>
          <p:nvPr>
            <p:ph type="title"/>
          </p:nvPr>
        </p:nvSpPr>
        <p:spPr>
          <a:xfrm>
            <a:off x="4876800" y="2872581"/>
            <a:ext cx="3886200" cy="1112838"/>
          </a:xfrm>
        </p:spPr>
        <p:txBody>
          <a:bodyPr/>
          <a:lstStyle/>
          <a:p>
            <a:r>
              <a:rPr lang="en-US" sz="2400" dirty="0"/>
              <a:t>Wallace &amp; Hobbs Chapter 3</a:t>
            </a:r>
            <a:br>
              <a:rPr lang="en-US" sz="2400" dirty="0"/>
            </a:br>
            <a:br>
              <a:rPr lang="en-US" sz="2400" dirty="0"/>
            </a:br>
            <a:r>
              <a:rPr lang="en-US" sz="2400" dirty="0"/>
              <a:t>y = </a:t>
            </a:r>
            <a:r>
              <a:rPr lang="en-US" sz="2400" dirty="0" err="1"/>
              <a:t>p</a:t>
            </a:r>
            <a:r>
              <a:rPr lang="en-US" sz="2400" baseline="30000" dirty="0" err="1"/>
              <a:t>K</a:t>
            </a:r>
            <a:br>
              <a:rPr lang="en-US" sz="2400" baseline="30000" dirty="0"/>
            </a:br>
            <a:r>
              <a:rPr lang="en-US" sz="2400" dirty="0"/>
              <a:t>x = T</a:t>
            </a:r>
            <a:br>
              <a:rPr lang="en-US" sz="2400" dirty="0"/>
            </a:br>
            <a:br>
              <a:rPr lang="en-US" sz="2400" dirty="0"/>
            </a:br>
            <a:r>
              <a:rPr lang="en-US" sz="2400" dirty="0"/>
              <a:t>We make pressure decrease with increasing y, and use a log scale.</a:t>
            </a:r>
            <a:br>
              <a:rPr lang="en-US" sz="2400" dirty="0"/>
            </a:br>
            <a:br>
              <a:rPr lang="en-US" sz="2400" dirty="0"/>
            </a:br>
            <a:r>
              <a:rPr lang="en-US" sz="2400" dirty="0"/>
              <a:t>For any constant value of </a:t>
            </a:r>
            <a:r>
              <a:rPr lang="en-US" sz="2400" dirty="0">
                <a:latin typeface="Symbol" pitchFamily="2" charset="2"/>
              </a:rPr>
              <a:t>q,</a:t>
            </a:r>
            <a:br>
              <a:rPr lang="en-US" sz="2400" dirty="0">
                <a:latin typeface="Symbol" pitchFamily="2" charset="2"/>
              </a:rPr>
            </a:br>
            <a:r>
              <a:rPr lang="en-US" sz="2400" dirty="0"/>
              <a:t>we get a straight line that passes through </a:t>
            </a:r>
            <a:r>
              <a:rPr lang="en-US" sz="2400" dirty="0">
                <a:latin typeface="Symbol" pitchFamily="2" charset="2"/>
              </a:rPr>
              <a:t>q = 0, T = 0.</a:t>
            </a:r>
            <a:br>
              <a:rPr lang="en-US" sz="2400" dirty="0">
                <a:latin typeface="Symbol" pitchFamily="2" charset="2"/>
              </a:rPr>
            </a:br>
            <a:r>
              <a:rPr lang="en-US" sz="2400" dirty="0"/>
              <a:t>These are dry adiabats.</a:t>
            </a:r>
            <a:br>
              <a:rPr lang="en-US" sz="2400" dirty="0"/>
            </a:br>
            <a:br>
              <a:rPr lang="en-US" sz="2400" dirty="0"/>
            </a:br>
            <a:r>
              <a:rPr lang="en-US" sz="2400" dirty="0"/>
              <a:t>To make it easier to read, we skew T</a:t>
            </a:r>
            <a:br>
              <a:rPr lang="en-US" sz="2400" dirty="0"/>
            </a:br>
            <a:endParaRPr lang="en-US" sz="2400" baseline="30000" dirty="0"/>
          </a:p>
        </p:txBody>
      </p:sp>
      <p:pic>
        <p:nvPicPr>
          <p:cNvPr id="4" name="Picture 3">
            <a:extLst>
              <a:ext uri="{FF2B5EF4-FFF2-40B4-BE49-F238E27FC236}">
                <a16:creationId xmlns:a16="http://schemas.microsoft.com/office/drawing/2014/main" id="{CAE6006D-95EF-E442-9E61-835059940CE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10000" r="5555"/>
          <a:stretch/>
        </p:blipFill>
        <p:spPr>
          <a:xfrm rot="5400000">
            <a:off x="-923925" y="1000125"/>
            <a:ext cx="6477000" cy="4629150"/>
          </a:xfrm>
          <a:prstGeom prst="rect">
            <a:avLst/>
          </a:prstGeom>
        </p:spPr>
      </p:pic>
      <p:sp>
        <p:nvSpPr>
          <p:cNvPr id="3" name="Slide Number Placeholder 2">
            <a:extLst>
              <a:ext uri="{FF2B5EF4-FFF2-40B4-BE49-F238E27FC236}">
                <a16:creationId xmlns:a16="http://schemas.microsoft.com/office/drawing/2014/main" id="{8AF07459-9930-6D47-810B-83CD8CA1AC05}"/>
              </a:ext>
            </a:extLst>
          </p:cNvPr>
          <p:cNvSpPr>
            <a:spLocks noGrp="1"/>
          </p:cNvSpPr>
          <p:nvPr>
            <p:ph type="sldNum" sz="quarter" idx="12"/>
          </p:nvPr>
        </p:nvSpPr>
        <p:spPr/>
        <p:txBody>
          <a:bodyPr/>
          <a:lstStyle/>
          <a:p>
            <a:pPr>
              <a:defRPr/>
            </a:pPr>
            <a:fld id="{F637C9F4-D974-D44C-9338-CBD6F01A38D4}" type="slidenum">
              <a:rPr lang="en-US" altLang="en-US" smtClean="0"/>
              <a:pPr>
                <a:defRPr/>
              </a:pPr>
              <a:t>12</a:t>
            </a:fld>
            <a:endParaRPr lang="en-US" altLang="en-US"/>
          </a:p>
        </p:txBody>
      </p:sp>
    </p:spTree>
    <p:extLst>
      <p:ext uri="{BB962C8B-B14F-4D97-AF65-F5344CB8AC3E}">
        <p14:creationId xmlns:p14="http://schemas.microsoft.com/office/powerpoint/2010/main" val="432703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AC694D4A-2784-B341-8F6D-0A72FC460DF8}"/>
              </a:ext>
            </a:extLst>
          </p:cNvPr>
          <p:cNvSpPr>
            <a:spLocks noGrp="1"/>
          </p:cNvSpPr>
          <p:nvPr>
            <p:ph type="title"/>
          </p:nvPr>
        </p:nvSpPr>
        <p:spPr>
          <a:xfrm>
            <a:off x="762000" y="0"/>
            <a:ext cx="6934200" cy="1143000"/>
          </a:xfrm>
        </p:spPr>
        <p:txBody>
          <a:bodyPr/>
          <a:lstStyle/>
          <a:p>
            <a:pPr eaLnBrk="1" hangingPunct="1"/>
            <a:r>
              <a:rPr lang="en-US" altLang="en-US" sz="2800" b="1">
                <a:latin typeface="Times New Roman" panose="02020603050405020304" pitchFamily="18" charset="0"/>
                <a:ea typeface="ＭＳ Ｐゴシック" panose="020B0600070205080204" pitchFamily="34" charset="-128"/>
              </a:rPr>
              <a:t>*** </a:t>
            </a:r>
            <a:r>
              <a:rPr lang="en-US" altLang="en-US" sz="2800" b="1">
                <a:solidFill>
                  <a:srgbClr val="FF0000"/>
                </a:solidFill>
                <a:latin typeface="Times New Roman" panose="02020603050405020304" pitchFamily="18" charset="0"/>
                <a:ea typeface="ＭＳ Ｐゴシック" panose="020B0600070205080204" pitchFamily="34" charset="-128"/>
              </a:rPr>
              <a:t>THERMODYNAMIC DIAGRAMS</a:t>
            </a:r>
            <a:r>
              <a:rPr lang="en-US" altLang="en-US" sz="2800" b="1">
                <a:latin typeface="Times New Roman" panose="02020603050405020304" pitchFamily="18" charset="0"/>
                <a:ea typeface="ＭＳ Ｐゴシック" panose="020B0600070205080204" pitchFamily="34" charset="-128"/>
              </a:rPr>
              <a:t> ***</a:t>
            </a:r>
            <a:r>
              <a:rPr lang="en-US" altLang="en-US" b="1">
                <a:latin typeface="Times New Roman" panose="02020603050405020304" pitchFamily="18" charset="0"/>
                <a:ea typeface="ＭＳ Ｐゴシック" panose="020B0600070205080204" pitchFamily="34" charset="-128"/>
              </a:rPr>
              <a:t> </a:t>
            </a:r>
            <a:endParaRPr lang="en-US" altLang="en-US" sz="1800">
              <a:latin typeface="Times New Roman" panose="02020603050405020304" pitchFamily="18" charset="0"/>
              <a:ea typeface="ＭＳ Ｐゴシック" panose="020B0600070205080204" pitchFamily="34" charset="-128"/>
            </a:endParaRPr>
          </a:p>
        </p:txBody>
      </p:sp>
      <p:sp>
        <p:nvSpPr>
          <p:cNvPr id="43010" name="Text Box 3">
            <a:extLst>
              <a:ext uri="{FF2B5EF4-FFF2-40B4-BE49-F238E27FC236}">
                <a16:creationId xmlns:a16="http://schemas.microsoft.com/office/drawing/2014/main" id="{EA33D51F-6E53-7540-87E6-8AE2D04C8B6C}"/>
              </a:ext>
            </a:extLst>
          </p:cNvPr>
          <p:cNvSpPr txBox="1">
            <a:spLocks noChangeArrowheads="1"/>
          </p:cNvSpPr>
          <p:nvPr/>
        </p:nvSpPr>
        <p:spPr bwMode="auto">
          <a:xfrm>
            <a:off x="555625" y="2278063"/>
            <a:ext cx="8131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endParaRPr lang="en-US" altLang="en-US" sz="2400">
              <a:latin typeface="Times New Roman" panose="02020603050405020304" pitchFamily="18" charset="0"/>
            </a:endParaRPr>
          </a:p>
        </p:txBody>
      </p:sp>
      <p:sp>
        <p:nvSpPr>
          <p:cNvPr id="43011" name="Text Box 4">
            <a:extLst>
              <a:ext uri="{FF2B5EF4-FFF2-40B4-BE49-F238E27FC236}">
                <a16:creationId xmlns:a16="http://schemas.microsoft.com/office/drawing/2014/main" id="{8DA4DC5F-75D5-3C49-AC2B-8F30691A78A2}"/>
              </a:ext>
            </a:extLst>
          </p:cNvPr>
          <p:cNvSpPr txBox="1">
            <a:spLocks noChangeArrowheads="1"/>
          </p:cNvSpPr>
          <p:nvPr/>
        </p:nvSpPr>
        <p:spPr bwMode="auto">
          <a:xfrm>
            <a:off x="1447800" y="1676400"/>
            <a:ext cx="58674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Char char="•"/>
            </a:pPr>
            <a:r>
              <a:rPr lang="en-US" altLang="en-US">
                <a:latin typeface="Times New Roman" panose="02020603050405020304" pitchFamily="18" charset="0"/>
              </a:rPr>
              <a:t>the </a:t>
            </a:r>
            <a:r>
              <a:rPr lang="en-US" altLang="en-US">
                <a:solidFill>
                  <a:srgbClr val="8080FF"/>
                </a:solidFill>
                <a:latin typeface="Times New Roman" panose="02020603050405020304" pitchFamily="18" charset="0"/>
              </a:rPr>
              <a:t>Emagram</a:t>
            </a:r>
            <a:r>
              <a:rPr lang="en-US" altLang="en-US">
                <a:latin typeface="Times New Roman" panose="02020603050405020304" pitchFamily="18" charset="0"/>
              </a:rPr>
              <a:t> </a:t>
            </a:r>
          </a:p>
          <a:p>
            <a:pPr eaLnBrk="1" hangingPunct="1">
              <a:spcBef>
                <a:spcPct val="50000"/>
              </a:spcBef>
              <a:buFontTx/>
              <a:buChar char="•"/>
            </a:pPr>
            <a:r>
              <a:rPr lang="en-US" altLang="en-US">
                <a:latin typeface="Times New Roman" panose="02020603050405020304" pitchFamily="18" charset="0"/>
              </a:rPr>
              <a:t>the </a:t>
            </a:r>
            <a:r>
              <a:rPr lang="en-US" altLang="en-US">
                <a:solidFill>
                  <a:srgbClr val="8080FF"/>
                </a:solidFill>
                <a:latin typeface="Times New Roman" panose="02020603050405020304" pitchFamily="18" charset="0"/>
              </a:rPr>
              <a:t>Tephigram</a:t>
            </a:r>
            <a:endParaRPr lang="en-US" altLang="en-US">
              <a:latin typeface="Times New Roman" panose="02020603050405020304" pitchFamily="18" charset="0"/>
            </a:endParaRPr>
          </a:p>
          <a:p>
            <a:pPr eaLnBrk="1" hangingPunct="1">
              <a:spcBef>
                <a:spcPct val="50000"/>
              </a:spcBef>
              <a:buFontTx/>
              <a:buChar char="•"/>
            </a:pPr>
            <a:r>
              <a:rPr lang="en-US" altLang="en-US">
                <a:latin typeface="Times New Roman" panose="02020603050405020304" pitchFamily="18" charset="0"/>
              </a:rPr>
              <a:t>the </a:t>
            </a:r>
            <a:r>
              <a:rPr lang="en-US" altLang="en-US">
                <a:solidFill>
                  <a:srgbClr val="8080FF"/>
                </a:solidFill>
                <a:latin typeface="Times New Roman" panose="02020603050405020304" pitchFamily="18" charset="0"/>
              </a:rPr>
              <a:t>SkewT/Log P</a:t>
            </a:r>
            <a:r>
              <a:rPr lang="en-US" altLang="en-US">
                <a:latin typeface="Times New Roman" panose="02020603050405020304" pitchFamily="18" charset="0"/>
              </a:rPr>
              <a:t> diagram (modified emagram) </a:t>
            </a:r>
          </a:p>
          <a:p>
            <a:pPr eaLnBrk="1" hangingPunct="1">
              <a:spcBef>
                <a:spcPct val="50000"/>
              </a:spcBef>
              <a:buFontTx/>
              <a:buChar char="•"/>
            </a:pPr>
            <a:r>
              <a:rPr lang="en-US" altLang="en-US">
                <a:latin typeface="Times New Roman" panose="02020603050405020304" pitchFamily="18" charset="0"/>
              </a:rPr>
              <a:t>the </a:t>
            </a:r>
            <a:r>
              <a:rPr lang="en-US" altLang="en-US">
                <a:solidFill>
                  <a:srgbClr val="8080FF"/>
                </a:solidFill>
                <a:latin typeface="Times New Roman" panose="02020603050405020304" pitchFamily="18" charset="0"/>
              </a:rPr>
              <a:t>Psuedoadiabatic (or Stüve)</a:t>
            </a:r>
            <a:r>
              <a:rPr lang="en-US" altLang="en-US">
                <a:latin typeface="Times New Roman" panose="02020603050405020304" pitchFamily="18" charset="0"/>
              </a:rPr>
              <a:t> diagram</a:t>
            </a:r>
            <a:r>
              <a:rPr lang="en-US" altLang="en-US" sz="2400">
                <a:latin typeface="Times New Roman" panose="02020603050405020304" pitchFamily="18" charset="0"/>
              </a:rPr>
              <a:t> </a:t>
            </a:r>
          </a:p>
        </p:txBody>
      </p:sp>
      <p:sp>
        <p:nvSpPr>
          <p:cNvPr id="2" name="Slide Number Placeholder 1">
            <a:extLst>
              <a:ext uri="{FF2B5EF4-FFF2-40B4-BE49-F238E27FC236}">
                <a16:creationId xmlns:a16="http://schemas.microsoft.com/office/drawing/2014/main" id="{8B296647-DF2C-5844-9796-E4CF3AFFDD34}"/>
              </a:ext>
            </a:extLst>
          </p:cNvPr>
          <p:cNvSpPr>
            <a:spLocks noGrp="1"/>
          </p:cNvSpPr>
          <p:nvPr>
            <p:ph type="sldNum" sz="quarter" idx="12"/>
          </p:nvPr>
        </p:nvSpPr>
        <p:spPr/>
        <p:txBody>
          <a:bodyPr/>
          <a:lstStyle/>
          <a:p>
            <a:pPr>
              <a:defRPr/>
            </a:pPr>
            <a:fld id="{F637C9F4-D974-D44C-9338-CBD6F01A38D4}" type="slidenum">
              <a:rPr lang="en-US" altLang="en-US" smtClean="0"/>
              <a:pPr>
                <a:defRPr/>
              </a:pPr>
              <a:t>13</a:t>
            </a:fld>
            <a:endParaRPr lang="en-US"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5519EB8B-F19C-594F-9F12-9A2B589F52F9}"/>
              </a:ext>
            </a:extLst>
          </p:cNvPr>
          <p:cNvSpPr>
            <a:spLocks noGrp="1"/>
          </p:cNvSpPr>
          <p:nvPr>
            <p:ph type="title"/>
          </p:nvPr>
        </p:nvSpPr>
        <p:spPr/>
        <p:txBody>
          <a:bodyPr/>
          <a:lstStyle/>
          <a:p>
            <a:pPr eaLnBrk="1" hangingPunct="1"/>
            <a:r>
              <a:rPr lang="en-US" altLang="en-US" b="1">
                <a:solidFill>
                  <a:srgbClr val="FF3300"/>
                </a:solidFill>
                <a:latin typeface="Times New Roman" panose="02020603050405020304" pitchFamily="18" charset="0"/>
                <a:ea typeface="ＭＳ Ｐゴシック" panose="020B0600070205080204" pitchFamily="34" charset="-128"/>
              </a:rPr>
              <a:t> Isobars and Isotherms</a:t>
            </a:r>
          </a:p>
        </p:txBody>
      </p:sp>
      <p:sp>
        <p:nvSpPr>
          <p:cNvPr id="45058" name="Rectangle 3">
            <a:extLst>
              <a:ext uri="{FF2B5EF4-FFF2-40B4-BE49-F238E27FC236}">
                <a16:creationId xmlns:a16="http://schemas.microsoft.com/office/drawing/2014/main" id="{97B43555-C414-0748-BF06-478D6575D62E}"/>
              </a:ext>
            </a:extLst>
          </p:cNvPr>
          <p:cNvSpPr>
            <a:spLocks noGrp="1"/>
          </p:cNvSpPr>
          <p:nvPr>
            <p:ph idx="1"/>
          </p:nvPr>
        </p:nvSpPr>
        <p:spPr>
          <a:xfrm>
            <a:off x="5224463" y="1828800"/>
            <a:ext cx="3886200" cy="4114800"/>
          </a:xfrm>
        </p:spPr>
        <p:txBody>
          <a:bodyPr/>
          <a:lstStyle/>
          <a:p>
            <a:pPr eaLnBrk="1" hangingPunct="1">
              <a:lnSpc>
                <a:spcPct val="90000"/>
              </a:lnSpc>
              <a:buFontTx/>
              <a:buNone/>
            </a:pPr>
            <a:r>
              <a:rPr lang="en-US" altLang="en-US" sz="2200">
                <a:latin typeface="Times New Roman" panose="02020603050405020304" pitchFamily="18" charset="0"/>
                <a:ea typeface="ＭＳ Ｐゴシック" panose="020B0600070205080204" pitchFamily="34" charset="-128"/>
              </a:rPr>
              <a:t>	</a:t>
            </a:r>
            <a:r>
              <a:rPr lang="en-US" altLang="en-US" sz="2200" b="1">
                <a:latin typeface="Times New Roman" panose="02020603050405020304" pitchFamily="18" charset="0"/>
                <a:ea typeface="ＭＳ Ｐゴシック" panose="020B0600070205080204" pitchFamily="34" charset="-128"/>
              </a:rPr>
              <a:t>Stüve Diagram.  </a:t>
            </a:r>
            <a:r>
              <a:rPr lang="en-US" altLang="en-US" sz="2200">
                <a:latin typeface="Times New Roman" panose="02020603050405020304" pitchFamily="18" charset="0"/>
                <a:ea typeface="ＭＳ Ｐゴシック" panose="020B0600070205080204" pitchFamily="34" charset="-128"/>
              </a:rPr>
              <a:t>The pressure and temperature uniquely define the thermodynamic state of a dry air parcel (an imaginary balloon) of unit mass at any time. The horizontal lines represent</a:t>
            </a:r>
            <a:r>
              <a:rPr lang="en-US" altLang="en-US" sz="2200" i="1">
                <a:latin typeface="Times New Roman" panose="02020603050405020304" pitchFamily="18" charset="0"/>
                <a:ea typeface="ＭＳ Ｐゴシック" panose="020B0600070205080204" pitchFamily="34" charset="-128"/>
              </a:rPr>
              <a:t> </a:t>
            </a:r>
            <a:r>
              <a:rPr lang="en-US" altLang="en-US" sz="2200" b="1" i="1">
                <a:latin typeface="Times New Roman" panose="02020603050405020304" pitchFamily="18" charset="0"/>
                <a:ea typeface="ＭＳ Ｐゴシック" panose="020B0600070205080204" pitchFamily="34" charset="-128"/>
              </a:rPr>
              <a:t>isobars </a:t>
            </a:r>
            <a:r>
              <a:rPr lang="en-US" altLang="en-US" sz="2200">
                <a:latin typeface="Times New Roman" panose="02020603050405020304" pitchFamily="18" charset="0"/>
                <a:ea typeface="ＭＳ Ｐゴシック" panose="020B0600070205080204" pitchFamily="34" charset="-128"/>
              </a:rPr>
              <a:t>and the vertical lines describe </a:t>
            </a:r>
            <a:r>
              <a:rPr lang="en-US" altLang="en-US" sz="2200" b="1" i="1">
                <a:latin typeface="Times New Roman" panose="02020603050405020304" pitchFamily="18" charset="0"/>
                <a:ea typeface="ＭＳ Ｐゴシック" panose="020B0600070205080204" pitchFamily="34" charset="-128"/>
              </a:rPr>
              <a:t>isotherms</a:t>
            </a:r>
            <a:r>
              <a:rPr lang="en-US" altLang="en-US" sz="2200">
                <a:latin typeface="Times New Roman" panose="02020603050405020304" pitchFamily="18" charset="0"/>
                <a:ea typeface="ＭＳ Ｐゴシック" panose="020B0600070205080204" pitchFamily="34" charset="-128"/>
              </a:rPr>
              <a:t>.  This is a pseudoadiabatic chart; the isotherms run vertically.</a:t>
            </a:r>
          </a:p>
          <a:p>
            <a:pPr eaLnBrk="1" hangingPunct="1">
              <a:lnSpc>
                <a:spcPct val="90000"/>
              </a:lnSpc>
              <a:buFontTx/>
              <a:buNone/>
            </a:pPr>
            <a:r>
              <a:rPr lang="en-US" altLang="en-US" sz="2200">
                <a:latin typeface="Times New Roman" panose="02020603050405020304" pitchFamily="18" charset="0"/>
                <a:ea typeface="ＭＳ Ｐゴシック" panose="020B0600070205080204" pitchFamily="34" charset="-128"/>
              </a:rPr>
              <a:t> </a:t>
            </a:r>
          </a:p>
        </p:txBody>
      </p:sp>
      <p:pic>
        <p:nvPicPr>
          <p:cNvPr id="45059" name="Picture 4" descr="sstuve0">
            <a:extLst>
              <a:ext uri="{FF2B5EF4-FFF2-40B4-BE49-F238E27FC236}">
                <a16:creationId xmlns:a16="http://schemas.microsoft.com/office/drawing/2014/main" id="{58644553-66EE-3343-B297-6A1F0B5705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057400"/>
            <a:ext cx="4648200"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1" descr="Stuve.JPG">
            <a:extLst>
              <a:ext uri="{FF2B5EF4-FFF2-40B4-BE49-F238E27FC236}">
                <a16:creationId xmlns:a16="http://schemas.microsoft.com/office/drawing/2014/main" id="{9D9A95ED-110F-FE4A-983D-0029E22A148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752600"/>
            <a:ext cx="5181600"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C908FE0B-078A-1647-97F1-9334E6DB0E54}"/>
              </a:ext>
            </a:extLst>
          </p:cNvPr>
          <p:cNvSpPr>
            <a:spLocks noGrp="1"/>
          </p:cNvSpPr>
          <p:nvPr>
            <p:ph type="sldNum" sz="quarter" idx="12"/>
          </p:nvPr>
        </p:nvSpPr>
        <p:spPr/>
        <p:txBody>
          <a:bodyPr/>
          <a:lstStyle/>
          <a:p>
            <a:pPr>
              <a:defRPr/>
            </a:pPr>
            <a:fld id="{9B2FEFE9-9451-EF4B-AB90-3E2E2FDE3FCD}" type="slidenum">
              <a:rPr lang="en-US" altLang="en-US" smtClean="0"/>
              <a:pPr>
                <a:defRPr/>
              </a:pPr>
              <a:t>14</a:t>
            </a:fld>
            <a:endParaRPr lang="en-US"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F862ED98-0435-CA45-B83E-ADE1FDF62EAB}"/>
              </a:ext>
            </a:extLst>
          </p:cNvPr>
          <p:cNvSpPr>
            <a:spLocks noGrp="1"/>
          </p:cNvSpPr>
          <p:nvPr>
            <p:ph type="title"/>
          </p:nvPr>
        </p:nvSpPr>
        <p:spPr/>
        <p:txBody>
          <a:bodyPr/>
          <a:lstStyle/>
          <a:p>
            <a:pPr eaLnBrk="1" hangingPunct="1"/>
            <a:r>
              <a:rPr lang="en-US" altLang="en-US" b="1">
                <a:solidFill>
                  <a:srgbClr val="FF3300"/>
                </a:solidFill>
                <a:latin typeface="Times New Roman" panose="02020603050405020304" pitchFamily="18" charset="0"/>
                <a:ea typeface="ＭＳ Ｐゴシック" panose="020B0600070205080204" pitchFamily="34" charset="-128"/>
              </a:rPr>
              <a:t> Dry Adiabatic Lines</a:t>
            </a:r>
            <a:r>
              <a:rPr lang="en-US" altLang="en-US">
                <a:latin typeface="Times New Roman" panose="02020603050405020304" pitchFamily="18" charset="0"/>
                <a:ea typeface="ＭＳ Ｐゴシック" panose="020B0600070205080204" pitchFamily="34" charset="-128"/>
              </a:rPr>
              <a:t> </a:t>
            </a:r>
          </a:p>
        </p:txBody>
      </p:sp>
      <p:sp>
        <p:nvSpPr>
          <p:cNvPr id="47106" name="Rectangle 3">
            <a:extLst>
              <a:ext uri="{FF2B5EF4-FFF2-40B4-BE49-F238E27FC236}">
                <a16:creationId xmlns:a16="http://schemas.microsoft.com/office/drawing/2014/main" id="{CE9A1B63-3F20-6C44-84AB-01D05D43BF67}"/>
              </a:ext>
            </a:extLst>
          </p:cNvPr>
          <p:cNvSpPr>
            <a:spLocks noGrp="1"/>
          </p:cNvSpPr>
          <p:nvPr>
            <p:ph idx="1"/>
          </p:nvPr>
        </p:nvSpPr>
        <p:spPr>
          <a:xfrm>
            <a:off x="4800600" y="1981200"/>
            <a:ext cx="4343400" cy="4114800"/>
          </a:xfrm>
        </p:spPr>
        <p:txBody>
          <a:bodyPr/>
          <a:lstStyle/>
          <a:p>
            <a:pPr eaLnBrk="1" hangingPunct="1">
              <a:lnSpc>
                <a:spcPct val="80000"/>
              </a:lnSpc>
              <a:buFontTx/>
              <a:buNone/>
            </a:pPr>
            <a:r>
              <a:rPr lang="en-US" altLang="en-US" sz="2000">
                <a:latin typeface="Times New Roman" panose="02020603050405020304" pitchFamily="18" charset="0"/>
                <a:ea typeface="ＭＳ Ｐゴシック" panose="020B0600070205080204" pitchFamily="34" charset="-128"/>
              </a:rPr>
              <a:t>	</a:t>
            </a:r>
            <a:r>
              <a:rPr lang="en-US" altLang="en-US" sz="2400">
                <a:latin typeface="Times New Roman" panose="02020603050405020304" pitchFamily="18" charset="0"/>
                <a:ea typeface="ＭＳ Ｐゴシック" panose="020B0600070205080204" pitchFamily="34" charset="-128"/>
              </a:rPr>
              <a:t>These lines represent the change in temperature that an unsaturated air parcel would undergo if moved up and down in the atmosphere and allowed to expand or become compressed (in a dry adiabatic process) because of the air pressure change in the vertical.  Linear wrt Z or ln(p).</a:t>
            </a:r>
          </a:p>
        </p:txBody>
      </p:sp>
      <p:pic>
        <p:nvPicPr>
          <p:cNvPr id="47107" name="Picture 4" descr="stu-dry2">
            <a:extLst>
              <a:ext uri="{FF2B5EF4-FFF2-40B4-BE49-F238E27FC236}">
                <a16:creationId xmlns:a16="http://schemas.microsoft.com/office/drawing/2014/main" id="{63B057C7-B7C9-C64A-9731-8F166D1C50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905000"/>
            <a:ext cx="4295775"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947E6E54-05BB-B947-B84B-823A2FE64B61}"/>
              </a:ext>
            </a:extLst>
          </p:cNvPr>
          <p:cNvSpPr>
            <a:spLocks noGrp="1"/>
          </p:cNvSpPr>
          <p:nvPr>
            <p:ph type="sldNum" sz="quarter" idx="12"/>
          </p:nvPr>
        </p:nvSpPr>
        <p:spPr/>
        <p:txBody>
          <a:bodyPr/>
          <a:lstStyle/>
          <a:p>
            <a:pPr>
              <a:defRPr/>
            </a:pPr>
            <a:fld id="{9B2FEFE9-9451-EF4B-AB90-3E2E2FDE3FCD}" type="slidenum">
              <a:rPr lang="en-US" altLang="en-US" smtClean="0"/>
              <a:pPr>
                <a:defRPr/>
              </a:pPr>
              <a:t>15</a:t>
            </a:fld>
            <a:endParaRPr lang="en-US"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122A6946-38E7-5240-A068-991196F5D31B}"/>
              </a:ext>
            </a:extLst>
          </p:cNvPr>
          <p:cNvSpPr>
            <a:spLocks noGrp="1"/>
          </p:cNvSpPr>
          <p:nvPr>
            <p:ph type="title"/>
          </p:nvPr>
        </p:nvSpPr>
        <p:spPr/>
        <p:txBody>
          <a:bodyPr/>
          <a:lstStyle/>
          <a:p>
            <a:pPr eaLnBrk="1" hangingPunct="1"/>
            <a:r>
              <a:rPr lang="en-US" altLang="en-US" b="1">
                <a:solidFill>
                  <a:srgbClr val="FF3300"/>
                </a:solidFill>
                <a:latin typeface="Times New Roman" panose="02020603050405020304" pitchFamily="18" charset="0"/>
                <a:ea typeface="ＭＳ Ｐゴシック" panose="020B0600070205080204" pitchFamily="34" charset="-128"/>
              </a:rPr>
              <a:t> Pseudo or Wet Adiabatic Lines</a:t>
            </a:r>
            <a:r>
              <a:rPr lang="en-US" altLang="en-US">
                <a:solidFill>
                  <a:srgbClr val="FF3300"/>
                </a:solidFill>
                <a:latin typeface="Times New Roman" panose="02020603050405020304" pitchFamily="18" charset="0"/>
                <a:ea typeface="ＭＳ Ｐゴシック" panose="020B0600070205080204" pitchFamily="34" charset="-128"/>
              </a:rPr>
              <a:t> </a:t>
            </a:r>
          </a:p>
        </p:txBody>
      </p:sp>
      <p:sp>
        <p:nvSpPr>
          <p:cNvPr id="49154" name="Rectangle 3">
            <a:extLst>
              <a:ext uri="{FF2B5EF4-FFF2-40B4-BE49-F238E27FC236}">
                <a16:creationId xmlns:a16="http://schemas.microsoft.com/office/drawing/2014/main" id="{9999C830-89D0-0A4F-929F-0D6106BDBD18}"/>
              </a:ext>
            </a:extLst>
          </p:cNvPr>
          <p:cNvSpPr>
            <a:spLocks noGrp="1"/>
          </p:cNvSpPr>
          <p:nvPr>
            <p:ph idx="1"/>
          </p:nvPr>
        </p:nvSpPr>
        <p:spPr>
          <a:xfrm>
            <a:off x="4953000" y="1828800"/>
            <a:ext cx="4191000" cy="4114800"/>
          </a:xfrm>
        </p:spPr>
        <p:txBody>
          <a:bodyPr/>
          <a:lstStyle/>
          <a:p>
            <a:pPr eaLnBrk="1" hangingPunct="1">
              <a:lnSpc>
                <a:spcPct val="90000"/>
              </a:lnSpc>
              <a:buFontTx/>
              <a:buNone/>
            </a:pPr>
            <a:r>
              <a:rPr lang="en-US" altLang="en-US" sz="2400">
                <a:latin typeface="Times New Roman" panose="02020603050405020304" pitchFamily="18" charset="0"/>
                <a:ea typeface="ＭＳ Ｐゴシック" panose="020B0600070205080204" pitchFamily="34" charset="-128"/>
              </a:rPr>
              <a:t>	These curves portray the temperature changes that occur upon a saturated air parcel when vertically displaced. Saturation adiabats appear on the thermodynamic diagram as a set of curves with slopes ranging from 0.2C°/100 m in warm air near the surface to that approaching the dry adiabats (1C°/100 m) in cold air aloft. </a:t>
            </a:r>
          </a:p>
        </p:txBody>
      </p:sp>
      <p:pic>
        <p:nvPicPr>
          <p:cNvPr id="49155" name="Picture 4" descr="stu-wet2">
            <a:extLst>
              <a:ext uri="{FF2B5EF4-FFF2-40B4-BE49-F238E27FC236}">
                <a16:creationId xmlns:a16="http://schemas.microsoft.com/office/drawing/2014/main" id="{4B8A22F4-B526-F147-959A-AD527D9E4E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905000"/>
            <a:ext cx="428625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CA1DD20F-98DE-6942-8930-F74D6E28F739}"/>
              </a:ext>
            </a:extLst>
          </p:cNvPr>
          <p:cNvSpPr>
            <a:spLocks noGrp="1"/>
          </p:cNvSpPr>
          <p:nvPr>
            <p:ph type="sldNum" sz="quarter" idx="12"/>
          </p:nvPr>
        </p:nvSpPr>
        <p:spPr/>
        <p:txBody>
          <a:bodyPr/>
          <a:lstStyle/>
          <a:p>
            <a:pPr>
              <a:defRPr/>
            </a:pPr>
            <a:fld id="{9B2FEFE9-9451-EF4B-AB90-3E2E2FDE3FCD}" type="slidenum">
              <a:rPr lang="en-US" altLang="en-US" smtClean="0"/>
              <a:pPr>
                <a:defRPr/>
              </a:pPr>
              <a:t>16</a:t>
            </a:fld>
            <a:endParaRPr lang="en-US"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0484A04D-58D9-A943-9FEA-52F7A43A5EC0}"/>
              </a:ext>
            </a:extLst>
          </p:cNvPr>
          <p:cNvSpPr>
            <a:spLocks noGrp="1"/>
          </p:cNvSpPr>
          <p:nvPr>
            <p:ph type="title"/>
          </p:nvPr>
        </p:nvSpPr>
        <p:spPr/>
        <p:txBody>
          <a:bodyPr/>
          <a:lstStyle/>
          <a:p>
            <a:pPr eaLnBrk="1" hangingPunct="1"/>
            <a:r>
              <a:rPr lang="en-US" altLang="en-US" b="1">
                <a:solidFill>
                  <a:srgbClr val="FF3300"/>
                </a:solidFill>
                <a:latin typeface="Times New Roman" panose="02020603050405020304" pitchFamily="18" charset="0"/>
                <a:ea typeface="ＭＳ Ｐゴシック" panose="020B0600070205080204" pitchFamily="34" charset="-128"/>
              </a:rPr>
              <a:t> Isohume – Mixing Ratio Lines</a:t>
            </a:r>
            <a:r>
              <a:rPr lang="en-US" altLang="en-US">
                <a:latin typeface="Times New Roman" panose="02020603050405020304" pitchFamily="18" charset="0"/>
                <a:ea typeface="ＭＳ Ｐゴシック" panose="020B0600070205080204" pitchFamily="34" charset="-128"/>
              </a:rPr>
              <a:t> </a:t>
            </a:r>
          </a:p>
        </p:txBody>
      </p:sp>
      <p:sp>
        <p:nvSpPr>
          <p:cNvPr id="51202" name="Rectangle 3">
            <a:extLst>
              <a:ext uri="{FF2B5EF4-FFF2-40B4-BE49-F238E27FC236}">
                <a16:creationId xmlns:a16="http://schemas.microsoft.com/office/drawing/2014/main" id="{6D9CFBEC-73A8-194C-A094-C96B0AD8F446}"/>
              </a:ext>
            </a:extLst>
          </p:cNvPr>
          <p:cNvSpPr>
            <a:spLocks noGrp="1"/>
          </p:cNvSpPr>
          <p:nvPr>
            <p:ph idx="1"/>
          </p:nvPr>
        </p:nvSpPr>
        <p:spPr>
          <a:xfrm>
            <a:off x="4953000" y="1828800"/>
            <a:ext cx="4191000" cy="4114800"/>
          </a:xfrm>
        </p:spPr>
        <p:txBody>
          <a:bodyPr/>
          <a:lstStyle/>
          <a:p>
            <a:pPr eaLnBrk="1" hangingPunct="1">
              <a:lnSpc>
                <a:spcPct val="90000"/>
              </a:lnSpc>
              <a:buFontTx/>
              <a:buNone/>
            </a:pPr>
            <a:r>
              <a:rPr lang="en-US" altLang="en-US" sz="2400">
                <a:latin typeface="Times New Roman" panose="02020603050405020304" pitchFamily="18" charset="0"/>
                <a:ea typeface="ＭＳ Ｐゴシック" panose="020B0600070205080204" pitchFamily="34" charset="-128"/>
              </a:rPr>
              <a:t>	These lines (also called saturation mixing ratio lines or isopleths) uniquely define the maximum amount of water vapor that could be held in the atmosphere (saturation mixing ratio) for each combination of temperature and pressure. These lines can be used to determine whether the parcel were saturated or not. </a:t>
            </a:r>
          </a:p>
        </p:txBody>
      </p:sp>
      <p:pic>
        <p:nvPicPr>
          <p:cNvPr id="51203" name="Picture 4" descr="stu-ws2">
            <a:extLst>
              <a:ext uri="{FF2B5EF4-FFF2-40B4-BE49-F238E27FC236}">
                <a16:creationId xmlns:a16="http://schemas.microsoft.com/office/drawing/2014/main" id="{656F970D-4CC9-9640-B10E-D6CC344DEF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28800"/>
            <a:ext cx="4286250"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49F782A5-7BBC-7C4D-A9DC-F5EBE36B13F0}"/>
              </a:ext>
            </a:extLst>
          </p:cNvPr>
          <p:cNvSpPr>
            <a:spLocks noGrp="1"/>
          </p:cNvSpPr>
          <p:nvPr>
            <p:ph type="sldNum" sz="quarter" idx="12"/>
          </p:nvPr>
        </p:nvSpPr>
        <p:spPr/>
        <p:txBody>
          <a:bodyPr/>
          <a:lstStyle/>
          <a:p>
            <a:pPr>
              <a:defRPr/>
            </a:pPr>
            <a:fld id="{9B2FEFE9-9451-EF4B-AB90-3E2E2FDE3FCD}" type="slidenum">
              <a:rPr lang="en-US" altLang="en-US" smtClean="0"/>
              <a:pPr>
                <a:defRPr/>
              </a:pPr>
              <a:t>17</a:t>
            </a:fld>
            <a:endParaRPr lang="en-US"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 Box 2">
            <a:extLst>
              <a:ext uri="{FF2B5EF4-FFF2-40B4-BE49-F238E27FC236}">
                <a16:creationId xmlns:a16="http://schemas.microsoft.com/office/drawing/2014/main" id="{262E46BF-FB23-D141-B9C2-A43420C31261}"/>
              </a:ext>
            </a:extLst>
          </p:cNvPr>
          <p:cNvSpPr txBox="1">
            <a:spLocks noChangeArrowheads="1"/>
          </p:cNvSpPr>
          <p:nvPr/>
        </p:nvSpPr>
        <p:spPr bwMode="auto">
          <a:xfrm>
            <a:off x="533400" y="6172200"/>
            <a:ext cx="7423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800">
                <a:latin typeface="Times New Roman" panose="02020603050405020304" pitchFamily="18" charset="0"/>
              </a:rPr>
              <a:t>A true thermodynamic diagram has </a:t>
            </a:r>
            <a:r>
              <a:rPr lang="en-US" altLang="en-US" sz="2800" u="sng">
                <a:latin typeface="Times New Roman" panose="02020603050405020304" pitchFamily="18" charset="0"/>
              </a:rPr>
              <a:t>Area</a:t>
            </a:r>
            <a:r>
              <a:rPr lang="en-US" altLang="en-US" sz="2800">
                <a:latin typeface="Times New Roman" panose="02020603050405020304" pitchFamily="18" charset="0"/>
              </a:rPr>
              <a:t> </a:t>
            </a:r>
            <a:r>
              <a:rPr lang="en-US" altLang="en-US" sz="2800">
                <a:latin typeface="Symbol" pitchFamily="2" charset="2"/>
              </a:rPr>
              <a:t>a</a:t>
            </a:r>
            <a:r>
              <a:rPr lang="en-US" altLang="en-US" sz="2800">
                <a:latin typeface="Times New Roman" panose="02020603050405020304" pitchFamily="18" charset="0"/>
              </a:rPr>
              <a:t> </a:t>
            </a:r>
            <a:r>
              <a:rPr lang="en-US" altLang="en-US" sz="2800" u="sng">
                <a:latin typeface="Times New Roman" panose="02020603050405020304" pitchFamily="18" charset="0"/>
              </a:rPr>
              <a:t>Energy</a:t>
            </a:r>
          </a:p>
        </p:txBody>
      </p:sp>
      <p:sp>
        <p:nvSpPr>
          <p:cNvPr id="53250" name="Text Box 3">
            <a:extLst>
              <a:ext uri="{FF2B5EF4-FFF2-40B4-BE49-F238E27FC236}">
                <a16:creationId xmlns:a16="http://schemas.microsoft.com/office/drawing/2014/main" id="{0F51C875-A032-D740-BF88-85997042B3D2}"/>
              </a:ext>
            </a:extLst>
          </p:cNvPr>
          <p:cNvSpPr txBox="1">
            <a:spLocks noChangeArrowheads="1"/>
          </p:cNvSpPr>
          <p:nvPr/>
        </p:nvSpPr>
        <p:spPr bwMode="auto">
          <a:xfrm>
            <a:off x="1584325" y="5451475"/>
            <a:ext cx="369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latin typeface="Times New Roman" panose="02020603050405020304" pitchFamily="18" charset="0"/>
              </a:rPr>
              <a:t>T</a:t>
            </a:r>
          </a:p>
        </p:txBody>
      </p:sp>
      <p:sp>
        <p:nvSpPr>
          <p:cNvPr id="53251" name="Text Box 4">
            <a:extLst>
              <a:ext uri="{FF2B5EF4-FFF2-40B4-BE49-F238E27FC236}">
                <a16:creationId xmlns:a16="http://schemas.microsoft.com/office/drawing/2014/main" id="{3214B975-2EEF-D942-9BA7-657093FB6726}"/>
              </a:ext>
            </a:extLst>
          </p:cNvPr>
          <p:cNvSpPr txBox="1">
            <a:spLocks noChangeArrowheads="1"/>
          </p:cNvSpPr>
          <p:nvPr/>
        </p:nvSpPr>
        <p:spPr bwMode="auto">
          <a:xfrm>
            <a:off x="212725" y="4308475"/>
            <a:ext cx="895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latin typeface="Times New Roman" panose="02020603050405020304" pitchFamily="18" charset="0"/>
              </a:rPr>
              <a:t>R</a:t>
            </a:r>
            <a:r>
              <a:rPr lang="ja-JP" altLang="en-US" sz="2400">
                <a:latin typeface="Times New Roman" panose="02020603050405020304" pitchFamily="18" charset="0"/>
              </a:rPr>
              <a:t>’</a:t>
            </a:r>
            <a:r>
              <a:rPr lang="en-US" altLang="ja-JP" sz="2400">
                <a:latin typeface="Times New Roman" panose="02020603050405020304" pitchFamily="18" charset="0"/>
              </a:rPr>
              <a:t>lnP</a:t>
            </a:r>
            <a:endParaRPr lang="en-US" altLang="en-US" sz="2400">
              <a:latin typeface="Times New Roman" panose="02020603050405020304" pitchFamily="18" charset="0"/>
            </a:endParaRPr>
          </a:p>
        </p:txBody>
      </p:sp>
      <p:grpSp>
        <p:nvGrpSpPr>
          <p:cNvPr id="53252" name="Group 5">
            <a:extLst>
              <a:ext uri="{FF2B5EF4-FFF2-40B4-BE49-F238E27FC236}">
                <a16:creationId xmlns:a16="http://schemas.microsoft.com/office/drawing/2014/main" id="{CBEFAECF-46B6-554A-BF12-5DD5631D2874}"/>
              </a:ext>
            </a:extLst>
          </p:cNvPr>
          <p:cNvGrpSpPr>
            <a:grpSpLocks/>
          </p:cNvGrpSpPr>
          <p:nvPr/>
        </p:nvGrpSpPr>
        <p:grpSpPr bwMode="auto">
          <a:xfrm>
            <a:off x="1127125" y="3200400"/>
            <a:ext cx="2378075" cy="2209800"/>
            <a:chOff x="710" y="2184"/>
            <a:chExt cx="1297" cy="1224"/>
          </a:xfrm>
        </p:grpSpPr>
        <p:sp>
          <p:nvSpPr>
            <p:cNvPr id="53259" name="Rectangle 6">
              <a:extLst>
                <a:ext uri="{FF2B5EF4-FFF2-40B4-BE49-F238E27FC236}">
                  <a16:creationId xmlns:a16="http://schemas.microsoft.com/office/drawing/2014/main" id="{BC108E95-E1AF-FA4A-97D4-B77B9ADACF50}"/>
                </a:ext>
              </a:extLst>
            </p:cNvPr>
            <p:cNvSpPr>
              <a:spLocks noChangeArrowheads="1"/>
            </p:cNvSpPr>
            <p:nvPr/>
          </p:nvSpPr>
          <p:spPr bwMode="auto">
            <a:xfrm>
              <a:off x="720" y="2448"/>
              <a:ext cx="960" cy="960"/>
            </a:xfrm>
            <a:prstGeom prst="rect">
              <a:avLst/>
            </a:prstGeom>
            <a:solidFill>
              <a:srgbClr val="99FF6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53260" name="Line 7">
              <a:extLst>
                <a:ext uri="{FF2B5EF4-FFF2-40B4-BE49-F238E27FC236}">
                  <a16:creationId xmlns:a16="http://schemas.microsoft.com/office/drawing/2014/main" id="{89571BEC-CDE0-0345-9F07-0702FC1C6119}"/>
                </a:ext>
              </a:extLst>
            </p:cNvPr>
            <p:cNvSpPr>
              <a:spLocks noChangeShapeType="1"/>
            </p:cNvSpPr>
            <p:nvPr/>
          </p:nvSpPr>
          <p:spPr bwMode="auto">
            <a:xfrm>
              <a:off x="720" y="2448"/>
              <a:ext cx="0" cy="96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61" name="Line 8">
              <a:extLst>
                <a:ext uri="{FF2B5EF4-FFF2-40B4-BE49-F238E27FC236}">
                  <a16:creationId xmlns:a16="http://schemas.microsoft.com/office/drawing/2014/main" id="{A4D7AE81-0268-5046-855B-2BCD30E77EFC}"/>
                </a:ext>
              </a:extLst>
            </p:cNvPr>
            <p:cNvSpPr>
              <a:spLocks noChangeShapeType="1"/>
            </p:cNvSpPr>
            <p:nvPr/>
          </p:nvSpPr>
          <p:spPr bwMode="auto">
            <a:xfrm>
              <a:off x="864" y="2448"/>
              <a:ext cx="0" cy="9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62" name="Line 9">
              <a:extLst>
                <a:ext uri="{FF2B5EF4-FFF2-40B4-BE49-F238E27FC236}">
                  <a16:creationId xmlns:a16="http://schemas.microsoft.com/office/drawing/2014/main" id="{21C3D18F-083D-4F4C-BC1B-287F69049C0C}"/>
                </a:ext>
              </a:extLst>
            </p:cNvPr>
            <p:cNvSpPr>
              <a:spLocks noChangeShapeType="1"/>
            </p:cNvSpPr>
            <p:nvPr/>
          </p:nvSpPr>
          <p:spPr bwMode="auto">
            <a:xfrm>
              <a:off x="1008" y="2448"/>
              <a:ext cx="0" cy="9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63" name="Line 10">
              <a:extLst>
                <a:ext uri="{FF2B5EF4-FFF2-40B4-BE49-F238E27FC236}">
                  <a16:creationId xmlns:a16="http://schemas.microsoft.com/office/drawing/2014/main" id="{3E3E45F9-B7DC-124B-BD36-CAF039B961A3}"/>
                </a:ext>
              </a:extLst>
            </p:cNvPr>
            <p:cNvSpPr>
              <a:spLocks noChangeShapeType="1"/>
            </p:cNvSpPr>
            <p:nvPr/>
          </p:nvSpPr>
          <p:spPr bwMode="auto">
            <a:xfrm>
              <a:off x="1152" y="2448"/>
              <a:ext cx="0" cy="9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64" name="Line 11">
              <a:extLst>
                <a:ext uri="{FF2B5EF4-FFF2-40B4-BE49-F238E27FC236}">
                  <a16:creationId xmlns:a16="http://schemas.microsoft.com/office/drawing/2014/main" id="{A2162B38-1AA2-814A-95AF-710E64054D58}"/>
                </a:ext>
              </a:extLst>
            </p:cNvPr>
            <p:cNvSpPr>
              <a:spLocks noChangeShapeType="1"/>
            </p:cNvSpPr>
            <p:nvPr/>
          </p:nvSpPr>
          <p:spPr bwMode="auto">
            <a:xfrm>
              <a:off x="1296" y="2448"/>
              <a:ext cx="0" cy="9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65" name="Line 12">
              <a:extLst>
                <a:ext uri="{FF2B5EF4-FFF2-40B4-BE49-F238E27FC236}">
                  <a16:creationId xmlns:a16="http://schemas.microsoft.com/office/drawing/2014/main" id="{92FA34FB-5392-8A4C-A6CA-C5177E721116}"/>
                </a:ext>
              </a:extLst>
            </p:cNvPr>
            <p:cNvSpPr>
              <a:spLocks noChangeShapeType="1"/>
            </p:cNvSpPr>
            <p:nvPr/>
          </p:nvSpPr>
          <p:spPr bwMode="auto">
            <a:xfrm>
              <a:off x="1440" y="2448"/>
              <a:ext cx="0" cy="9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66" name="Line 13">
              <a:extLst>
                <a:ext uri="{FF2B5EF4-FFF2-40B4-BE49-F238E27FC236}">
                  <a16:creationId xmlns:a16="http://schemas.microsoft.com/office/drawing/2014/main" id="{BBE2906F-B236-9F42-9B8D-1CB4E94F7FF9}"/>
                </a:ext>
              </a:extLst>
            </p:cNvPr>
            <p:cNvSpPr>
              <a:spLocks noChangeShapeType="1"/>
            </p:cNvSpPr>
            <p:nvPr/>
          </p:nvSpPr>
          <p:spPr bwMode="auto">
            <a:xfrm>
              <a:off x="1584" y="2448"/>
              <a:ext cx="0" cy="9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67" name="Line 14">
              <a:extLst>
                <a:ext uri="{FF2B5EF4-FFF2-40B4-BE49-F238E27FC236}">
                  <a16:creationId xmlns:a16="http://schemas.microsoft.com/office/drawing/2014/main" id="{CDF8FC5D-42F5-D54C-ADD8-DFFD056C5CFF}"/>
                </a:ext>
              </a:extLst>
            </p:cNvPr>
            <p:cNvSpPr>
              <a:spLocks noChangeShapeType="1"/>
            </p:cNvSpPr>
            <p:nvPr/>
          </p:nvSpPr>
          <p:spPr bwMode="auto">
            <a:xfrm>
              <a:off x="720" y="3408"/>
              <a:ext cx="91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68" name="Line 15">
              <a:extLst>
                <a:ext uri="{FF2B5EF4-FFF2-40B4-BE49-F238E27FC236}">
                  <a16:creationId xmlns:a16="http://schemas.microsoft.com/office/drawing/2014/main" id="{FA6F2619-07EF-104C-868E-97619F03476F}"/>
                </a:ext>
              </a:extLst>
            </p:cNvPr>
            <p:cNvSpPr>
              <a:spLocks noChangeShapeType="1"/>
            </p:cNvSpPr>
            <p:nvPr/>
          </p:nvSpPr>
          <p:spPr bwMode="auto">
            <a:xfrm>
              <a:off x="720" y="2688"/>
              <a:ext cx="9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69" name="Line 16">
              <a:extLst>
                <a:ext uri="{FF2B5EF4-FFF2-40B4-BE49-F238E27FC236}">
                  <a16:creationId xmlns:a16="http://schemas.microsoft.com/office/drawing/2014/main" id="{85749401-1A52-F746-AAF5-D53FAF482948}"/>
                </a:ext>
              </a:extLst>
            </p:cNvPr>
            <p:cNvSpPr>
              <a:spLocks noChangeShapeType="1"/>
            </p:cNvSpPr>
            <p:nvPr/>
          </p:nvSpPr>
          <p:spPr bwMode="auto">
            <a:xfrm>
              <a:off x="720" y="2832"/>
              <a:ext cx="9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70" name="Line 17">
              <a:extLst>
                <a:ext uri="{FF2B5EF4-FFF2-40B4-BE49-F238E27FC236}">
                  <a16:creationId xmlns:a16="http://schemas.microsoft.com/office/drawing/2014/main" id="{81DEF514-8852-2D40-A9D3-87B8282CEDA5}"/>
                </a:ext>
              </a:extLst>
            </p:cNvPr>
            <p:cNvSpPr>
              <a:spLocks noChangeShapeType="1"/>
            </p:cNvSpPr>
            <p:nvPr/>
          </p:nvSpPr>
          <p:spPr bwMode="auto">
            <a:xfrm>
              <a:off x="720" y="2976"/>
              <a:ext cx="9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71" name="Line 18">
              <a:extLst>
                <a:ext uri="{FF2B5EF4-FFF2-40B4-BE49-F238E27FC236}">
                  <a16:creationId xmlns:a16="http://schemas.microsoft.com/office/drawing/2014/main" id="{61E5B64F-D492-5E4C-9577-21E52BC3238F}"/>
                </a:ext>
              </a:extLst>
            </p:cNvPr>
            <p:cNvSpPr>
              <a:spLocks noChangeShapeType="1"/>
            </p:cNvSpPr>
            <p:nvPr/>
          </p:nvSpPr>
          <p:spPr bwMode="auto">
            <a:xfrm>
              <a:off x="720" y="3120"/>
              <a:ext cx="9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72" name="Line 19">
              <a:extLst>
                <a:ext uri="{FF2B5EF4-FFF2-40B4-BE49-F238E27FC236}">
                  <a16:creationId xmlns:a16="http://schemas.microsoft.com/office/drawing/2014/main" id="{47648E91-AA6B-5E48-B060-6519E8248A37}"/>
                </a:ext>
              </a:extLst>
            </p:cNvPr>
            <p:cNvSpPr>
              <a:spLocks noChangeShapeType="1"/>
            </p:cNvSpPr>
            <p:nvPr/>
          </p:nvSpPr>
          <p:spPr bwMode="auto">
            <a:xfrm>
              <a:off x="720" y="3264"/>
              <a:ext cx="9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73" name="Line 20">
              <a:extLst>
                <a:ext uri="{FF2B5EF4-FFF2-40B4-BE49-F238E27FC236}">
                  <a16:creationId xmlns:a16="http://schemas.microsoft.com/office/drawing/2014/main" id="{F7B25E5B-E9E6-644E-ADB4-38DEEAB8F7D6}"/>
                </a:ext>
              </a:extLst>
            </p:cNvPr>
            <p:cNvSpPr>
              <a:spLocks noChangeShapeType="1"/>
            </p:cNvSpPr>
            <p:nvPr/>
          </p:nvSpPr>
          <p:spPr bwMode="auto">
            <a:xfrm>
              <a:off x="720" y="2544"/>
              <a:ext cx="9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74" name="Text Box 21">
              <a:extLst>
                <a:ext uri="{FF2B5EF4-FFF2-40B4-BE49-F238E27FC236}">
                  <a16:creationId xmlns:a16="http://schemas.microsoft.com/office/drawing/2014/main" id="{B5F61954-C5BF-B746-B699-CC545B6DC08C}"/>
                </a:ext>
              </a:extLst>
            </p:cNvPr>
            <p:cNvSpPr txBox="1">
              <a:spLocks noChangeArrowheads="1"/>
            </p:cNvSpPr>
            <p:nvPr/>
          </p:nvSpPr>
          <p:spPr bwMode="auto">
            <a:xfrm>
              <a:off x="710" y="2184"/>
              <a:ext cx="585"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Times New Roman" panose="02020603050405020304" pitchFamily="18" charset="0"/>
                </a:rPr>
                <a:t>isotherms</a:t>
              </a:r>
            </a:p>
          </p:txBody>
        </p:sp>
        <p:sp>
          <p:nvSpPr>
            <p:cNvPr id="53275" name="Text Box 22">
              <a:extLst>
                <a:ext uri="{FF2B5EF4-FFF2-40B4-BE49-F238E27FC236}">
                  <a16:creationId xmlns:a16="http://schemas.microsoft.com/office/drawing/2014/main" id="{D7D73665-A5D4-8843-B787-91481005E787}"/>
                </a:ext>
              </a:extLst>
            </p:cNvPr>
            <p:cNvSpPr txBox="1">
              <a:spLocks noChangeArrowheads="1"/>
            </p:cNvSpPr>
            <p:nvPr/>
          </p:nvSpPr>
          <p:spPr bwMode="auto">
            <a:xfrm rot="5351049">
              <a:off x="1676" y="2825"/>
              <a:ext cx="461"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Times New Roman" panose="02020603050405020304" pitchFamily="18" charset="0"/>
                </a:rPr>
                <a:t>isobars</a:t>
              </a:r>
            </a:p>
          </p:txBody>
        </p:sp>
      </p:grpSp>
      <p:sp>
        <p:nvSpPr>
          <p:cNvPr id="53253" name="Text Box 23">
            <a:extLst>
              <a:ext uri="{FF2B5EF4-FFF2-40B4-BE49-F238E27FC236}">
                <a16:creationId xmlns:a16="http://schemas.microsoft.com/office/drawing/2014/main" id="{A9B53329-3A82-EC44-8A7E-21DC815F8E72}"/>
              </a:ext>
            </a:extLst>
          </p:cNvPr>
          <p:cNvSpPr txBox="1">
            <a:spLocks noChangeArrowheads="1"/>
          </p:cNvSpPr>
          <p:nvPr/>
        </p:nvSpPr>
        <p:spPr bwMode="auto">
          <a:xfrm>
            <a:off x="228600" y="2438400"/>
            <a:ext cx="39385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u="sng">
                <a:latin typeface="Times New Roman" panose="02020603050405020304" pitchFamily="18" charset="0"/>
              </a:rPr>
              <a:t>Energy-per-unit-mass-diagram</a:t>
            </a:r>
          </a:p>
        </p:txBody>
      </p:sp>
      <p:sp>
        <p:nvSpPr>
          <p:cNvPr id="53254" name="Text Box 24">
            <a:extLst>
              <a:ext uri="{FF2B5EF4-FFF2-40B4-BE49-F238E27FC236}">
                <a16:creationId xmlns:a16="http://schemas.microsoft.com/office/drawing/2014/main" id="{FDEC9954-3688-334F-8285-2088977356E8}"/>
              </a:ext>
            </a:extLst>
          </p:cNvPr>
          <p:cNvSpPr txBox="1">
            <a:spLocks noChangeArrowheads="1"/>
          </p:cNvSpPr>
          <p:nvPr/>
        </p:nvSpPr>
        <p:spPr bwMode="auto">
          <a:xfrm>
            <a:off x="5394325" y="5576888"/>
            <a:ext cx="4016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800">
                <a:solidFill>
                  <a:srgbClr val="FF3300"/>
                </a:solidFill>
                <a:latin typeface="Times New Roman" panose="02020603050405020304" pitchFamily="18" charset="0"/>
              </a:rPr>
              <a:t>T</a:t>
            </a:r>
          </a:p>
        </p:txBody>
      </p:sp>
      <p:sp>
        <p:nvSpPr>
          <p:cNvPr id="53255" name="Text Box 25">
            <a:extLst>
              <a:ext uri="{FF2B5EF4-FFF2-40B4-BE49-F238E27FC236}">
                <a16:creationId xmlns:a16="http://schemas.microsoft.com/office/drawing/2014/main" id="{E0365C18-3272-944C-A947-A330FBADE463}"/>
              </a:ext>
            </a:extLst>
          </p:cNvPr>
          <p:cNvSpPr txBox="1">
            <a:spLocks noChangeArrowheads="1"/>
          </p:cNvSpPr>
          <p:nvPr/>
        </p:nvSpPr>
        <p:spPr bwMode="auto">
          <a:xfrm>
            <a:off x="228600" y="457200"/>
            <a:ext cx="86868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800">
                <a:latin typeface="Times New Roman" panose="02020603050405020304" pitchFamily="18" charset="0"/>
              </a:rPr>
              <a:t>T</a:t>
            </a:r>
            <a:r>
              <a:rPr lang="en-US" altLang="en-US" sz="2000">
                <a:latin typeface="Times New Roman" panose="02020603050405020304" pitchFamily="18" charset="0"/>
              </a:rPr>
              <a:t>he </a:t>
            </a:r>
            <a:r>
              <a:rPr lang="en-US" altLang="en-US" sz="2000" b="1">
                <a:latin typeface="Times New Roman" panose="02020603050405020304" pitchFamily="18" charset="0"/>
              </a:rPr>
              <a:t>emagram </a:t>
            </a:r>
            <a:r>
              <a:rPr lang="en-US" altLang="en-US" sz="2000">
                <a:latin typeface="Times New Roman" panose="02020603050405020304" pitchFamily="18" charset="0"/>
              </a:rPr>
              <a:t>was devised in 1884 by H. Hertz. In this, the dry adiabats make an angle of about 45</a:t>
            </a:r>
            <a:r>
              <a:rPr lang="en-US" altLang="en-US" sz="2000" baseline="30000">
                <a:latin typeface="Times New Roman" panose="02020603050405020304" pitchFamily="18" charset="0"/>
              </a:rPr>
              <a:t>o</a:t>
            </a:r>
            <a:r>
              <a:rPr lang="en-US" altLang="en-US" sz="2000">
                <a:latin typeface="Times New Roman" panose="02020603050405020304" pitchFamily="18" charset="0"/>
              </a:rPr>
              <a:t> with the isobars; isopleths of saturation mixing ratio are almost straight and vertical. In 1947, Herlofson proposed a modification to the emagram which allows straight, horizontal isobars, and provides for a large angle between isotherms and dry adiabats.  Area on emagram denotes total </a:t>
            </a:r>
            <a:r>
              <a:rPr lang="en-US" altLang="en-US" sz="2000" b="1">
                <a:latin typeface="Times New Roman" panose="02020603050405020304" pitchFamily="18" charset="0"/>
              </a:rPr>
              <a:t>work</a:t>
            </a:r>
            <a:r>
              <a:rPr lang="en-US" altLang="en-US" sz="2000">
                <a:latin typeface="Times New Roman" panose="02020603050405020304" pitchFamily="18" charset="0"/>
              </a:rPr>
              <a:t> done in a cyclic process. </a:t>
            </a:r>
          </a:p>
        </p:txBody>
      </p:sp>
      <p:sp>
        <p:nvSpPr>
          <p:cNvPr id="53256" name="Rectangle 26">
            <a:extLst>
              <a:ext uri="{FF2B5EF4-FFF2-40B4-BE49-F238E27FC236}">
                <a16:creationId xmlns:a16="http://schemas.microsoft.com/office/drawing/2014/main" id="{B8598018-6304-C642-A62B-375B68BF4999}"/>
              </a:ext>
            </a:extLst>
          </p:cNvPr>
          <p:cNvSpPr>
            <a:spLocks noChangeArrowheads="1"/>
          </p:cNvSpPr>
          <p:nvPr/>
        </p:nvSpPr>
        <p:spPr bwMode="auto">
          <a:xfrm>
            <a:off x="4343400" y="2438400"/>
            <a:ext cx="271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solidFill>
                  <a:schemeClr val="tx2"/>
                </a:solidFill>
                <a:latin typeface="Times New Roman" panose="02020603050405020304" pitchFamily="18" charset="0"/>
              </a:rPr>
              <a:t>∮</a:t>
            </a:r>
            <a:r>
              <a:rPr lang="en-US" altLang="en-US" sz="2400">
                <a:latin typeface="Times New Roman" panose="02020603050405020304" pitchFamily="18" charset="0"/>
              </a:rPr>
              <a:t> </a:t>
            </a:r>
            <a:r>
              <a:rPr lang="en-US" altLang="en-US" sz="2400">
                <a:solidFill>
                  <a:schemeClr val="tx2"/>
                </a:solidFill>
                <a:latin typeface="Times New Roman" panose="02020603050405020304" pitchFamily="18" charset="0"/>
              </a:rPr>
              <a:t>w = -R</a:t>
            </a:r>
            <a:r>
              <a:rPr lang="ja-JP" altLang="en-US" sz="2400">
                <a:solidFill>
                  <a:schemeClr val="tx2"/>
                </a:solidFill>
                <a:latin typeface="Times New Roman" panose="02020603050405020304" pitchFamily="18" charset="0"/>
              </a:rPr>
              <a:t>’</a:t>
            </a:r>
            <a:r>
              <a:rPr lang="en-US" altLang="ja-JP" sz="2400">
                <a:solidFill>
                  <a:schemeClr val="tx2"/>
                </a:solidFill>
                <a:latin typeface="Times New Roman" panose="02020603050405020304" pitchFamily="18" charset="0"/>
              </a:rPr>
              <a:t>∮ T dlnP</a:t>
            </a:r>
            <a:br>
              <a:rPr lang="el-GR" altLang="ja-JP" sz="2400">
                <a:solidFill>
                  <a:schemeClr val="tx2"/>
                </a:solidFill>
                <a:latin typeface="Times New Roman" panose="02020603050405020304" pitchFamily="18" charset="0"/>
              </a:rPr>
            </a:br>
            <a:endParaRPr lang="en-US" altLang="en-US" sz="2400">
              <a:solidFill>
                <a:schemeClr val="tx2"/>
              </a:solidFill>
              <a:latin typeface="Times New Roman" panose="02020603050405020304" pitchFamily="18" charset="0"/>
            </a:endParaRPr>
          </a:p>
        </p:txBody>
      </p:sp>
      <p:pic>
        <p:nvPicPr>
          <p:cNvPr id="53257" name="Picture 27" descr="figure1">
            <a:extLst>
              <a:ext uri="{FF2B5EF4-FFF2-40B4-BE49-F238E27FC236}">
                <a16:creationId xmlns:a16="http://schemas.microsoft.com/office/drawing/2014/main" id="{DE9D0C82-F19B-7848-8F22-0122B45919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074988"/>
            <a:ext cx="35052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8" name="Rectangle 28">
            <a:extLst>
              <a:ext uri="{FF2B5EF4-FFF2-40B4-BE49-F238E27FC236}">
                <a16:creationId xmlns:a16="http://schemas.microsoft.com/office/drawing/2014/main" id="{0EFA68FF-C055-0F4D-BFFC-429CE893F569}"/>
              </a:ext>
            </a:extLst>
          </p:cNvPr>
          <p:cNvSpPr>
            <a:spLocks noChangeArrowheads="1"/>
          </p:cNvSpPr>
          <p:nvPr/>
        </p:nvSpPr>
        <p:spPr bwMode="auto">
          <a:xfrm>
            <a:off x="914400" y="0"/>
            <a:ext cx="6934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b="1">
                <a:solidFill>
                  <a:schemeClr val="tx2"/>
                </a:solidFill>
                <a:latin typeface="Times New Roman" panose="02020603050405020304" pitchFamily="18" charset="0"/>
              </a:rPr>
              <a:t>*** </a:t>
            </a:r>
            <a:r>
              <a:rPr lang="en-US" altLang="en-US" b="1">
                <a:solidFill>
                  <a:srgbClr val="FF0000"/>
                </a:solidFill>
                <a:latin typeface="Times New Roman" panose="02020603050405020304" pitchFamily="18" charset="0"/>
              </a:rPr>
              <a:t>Emagram</a:t>
            </a:r>
            <a:r>
              <a:rPr lang="en-US" altLang="en-US" b="1">
                <a:solidFill>
                  <a:schemeClr val="tx2"/>
                </a:solidFill>
                <a:latin typeface="Times New Roman" panose="02020603050405020304" pitchFamily="18" charset="0"/>
              </a:rPr>
              <a:t> ***</a:t>
            </a:r>
            <a:endParaRPr lang="en-US" altLang="en-US" sz="2000">
              <a:solidFill>
                <a:schemeClr val="tx2"/>
              </a:solidFill>
              <a:latin typeface="Times New Roman" panose="02020603050405020304" pitchFamily="18" charset="0"/>
            </a:endParaRPr>
          </a:p>
        </p:txBody>
      </p:sp>
      <p:sp>
        <p:nvSpPr>
          <p:cNvPr id="2" name="Slide Number Placeholder 1">
            <a:extLst>
              <a:ext uri="{FF2B5EF4-FFF2-40B4-BE49-F238E27FC236}">
                <a16:creationId xmlns:a16="http://schemas.microsoft.com/office/drawing/2014/main" id="{4138CE2A-E998-B04E-B28B-A20DA72CBE0A}"/>
              </a:ext>
            </a:extLst>
          </p:cNvPr>
          <p:cNvSpPr>
            <a:spLocks noGrp="1"/>
          </p:cNvSpPr>
          <p:nvPr>
            <p:ph type="sldNum" sz="quarter" idx="12"/>
          </p:nvPr>
        </p:nvSpPr>
        <p:spPr/>
        <p:txBody>
          <a:bodyPr/>
          <a:lstStyle/>
          <a:p>
            <a:pPr>
              <a:defRPr/>
            </a:pPr>
            <a:fld id="{F637C9F4-D974-D44C-9338-CBD6F01A38D4}" type="slidenum">
              <a:rPr lang="en-US" altLang="en-US" smtClean="0"/>
              <a:pPr>
                <a:defRPr/>
              </a:pPr>
              <a:t>18</a:t>
            </a:fld>
            <a:endParaRPr lang="en-US"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a:extLst>
              <a:ext uri="{FF2B5EF4-FFF2-40B4-BE49-F238E27FC236}">
                <a16:creationId xmlns:a16="http://schemas.microsoft.com/office/drawing/2014/main" id="{3BEC531E-AED6-F643-AD9B-656AD838E1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85800"/>
            <a:ext cx="7648575"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Oval 3">
            <a:extLst>
              <a:ext uri="{FF2B5EF4-FFF2-40B4-BE49-F238E27FC236}">
                <a16:creationId xmlns:a16="http://schemas.microsoft.com/office/drawing/2014/main" id="{6F1DAC1C-C762-3D4E-84BC-5319664242A2}"/>
              </a:ext>
            </a:extLst>
          </p:cNvPr>
          <p:cNvSpPr>
            <a:spLocks noChangeArrowheads="1"/>
          </p:cNvSpPr>
          <p:nvPr/>
        </p:nvSpPr>
        <p:spPr bwMode="auto">
          <a:xfrm flipH="1">
            <a:off x="8077200" y="6019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55299" name="Line 4">
            <a:extLst>
              <a:ext uri="{FF2B5EF4-FFF2-40B4-BE49-F238E27FC236}">
                <a16:creationId xmlns:a16="http://schemas.microsoft.com/office/drawing/2014/main" id="{4142E459-FC7B-764F-BA64-F1FEF2A254E0}"/>
              </a:ext>
            </a:extLst>
          </p:cNvPr>
          <p:cNvSpPr>
            <a:spLocks noChangeShapeType="1"/>
          </p:cNvSpPr>
          <p:nvPr/>
        </p:nvSpPr>
        <p:spPr bwMode="auto">
          <a:xfrm flipV="1">
            <a:off x="6172200" y="60198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00" name="Freeform 5">
            <a:extLst>
              <a:ext uri="{FF2B5EF4-FFF2-40B4-BE49-F238E27FC236}">
                <a16:creationId xmlns:a16="http://schemas.microsoft.com/office/drawing/2014/main" id="{17011AB0-17B1-0843-B6DC-78A2901114C6}"/>
              </a:ext>
            </a:extLst>
          </p:cNvPr>
          <p:cNvSpPr>
            <a:spLocks/>
          </p:cNvSpPr>
          <p:nvPr/>
        </p:nvSpPr>
        <p:spPr bwMode="auto">
          <a:xfrm>
            <a:off x="4038600" y="1600200"/>
            <a:ext cx="4114800" cy="4419600"/>
          </a:xfrm>
          <a:custGeom>
            <a:avLst/>
            <a:gdLst>
              <a:gd name="T0" fmla="*/ 2147483646 w 2404"/>
              <a:gd name="T1" fmla="*/ 2147483646 h 2811"/>
              <a:gd name="T2" fmla="*/ 2147483646 w 2404"/>
              <a:gd name="T3" fmla="*/ 2147483646 h 2811"/>
              <a:gd name="T4" fmla="*/ 2147483646 w 2404"/>
              <a:gd name="T5" fmla="*/ 2147483646 h 2811"/>
              <a:gd name="T6" fmla="*/ 2147483646 w 2404"/>
              <a:gd name="T7" fmla="*/ 2147483646 h 2811"/>
              <a:gd name="T8" fmla="*/ 2147483646 w 2404"/>
              <a:gd name="T9" fmla="*/ 2147483646 h 2811"/>
              <a:gd name="T10" fmla="*/ 2147483646 w 2404"/>
              <a:gd name="T11" fmla="*/ 2147483646 h 2811"/>
              <a:gd name="T12" fmla="*/ 2147483646 w 2404"/>
              <a:gd name="T13" fmla="*/ 2147483646 h 2811"/>
              <a:gd name="T14" fmla="*/ 2147483646 w 2404"/>
              <a:gd name="T15" fmla="*/ 2147483646 h 2811"/>
              <a:gd name="T16" fmla="*/ 2147483646 w 2404"/>
              <a:gd name="T17" fmla="*/ 2147483646 h 2811"/>
              <a:gd name="T18" fmla="*/ 2147483646 w 2404"/>
              <a:gd name="T19" fmla="*/ 2147483646 h 2811"/>
              <a:gd name="T20" fmla="*/ 2147483646 w 2404"/>
              <a:gd name="T21" fmla="*/ 2147483646 h 2811"/>
              <a:gd name="T22" fmla="*/ 2147483646 w 2404"/>
              <a:gd name="T23" fmla="*/ 2147483646 h 2811"/>
              <a:gd name="T24" fmla="*/ 2147483646 w 2404"/>
              <a:gd name="T25" fmla="*/ 2147483646 h 2811"/>
              <a:gd name="T26" fmla="*/ 2147483646 w 2404"/>
              <a:gd name="T27" fmla="*/ 2147483646 h 2811"/>
              <a:gd name="T28" fmla="*/ 2147483646 w 2404"/>
              <a:gd name="T29" fmla="*/ 2147483646 h 2811"/>
              <a:gd name="T30" fmla="*/ 2147483646 w 2404"/>
              <a:gd name="T31" fmla="*/ 2147483646 h 2811"/>
              <a:gd name="T32" fmla="*/ 2147483646 w 2404"/>
              <a:gd name="T33" fmla="*/ 2147483646 h 2811"/>
              <a:gd name="T34" fmla="*/ 2147483646 w 2404"/>
              <a:gd name="T35" fmla="*/ 2147483646 h 2811"/>
              <a:gd name="T36" fmla="*/ 2147483646 w 2404"/>
              <a:gd name="T37" fmla="*/ 2147483646 h 2811"/>
              <a:gd name="T38" fmla="*/ 2147483646 w 2404"/>
              <a:gd name="T39" fmla="*/ 2147483646 h 2811"/>
              <a:gd name="T40" fmla="*/ 2147483646 w 2404"/>
              <a:gd name="T41" fmla="*/ 2147483646 h 2811"/>
              <a:gd name="T42" fmla="*/ 2147483646 w 2404"/>
              <a:gd name="T43" fmla="*/ 2147483646 h 2811"/>
              <a:gd name="T44" fmla="*/ 2147483646 w 2404"/>
              <a:gd name="T45" fmla="*/ 2147483646 h 2811"/>
              <a:gd name="T46" fmla="*/ 2147483646 w 2404"/>
              <a:gd name="T47" fmla="*/ 2147483646 h 2811"/>
              <a:gd name="T48" fmla="*/ 2147483646 w 2404"/>
              <a:gd name="T49" fmla="*/ 2147483646 h 2811"/>
              <a:gd name="T50" fmla="*/ 2147483646 w 2404"/>
              <a:gd name="T51" fmla="*/ 2147483646 h 2811"/>
              <a:gd name="T52" fmla="*/ 2147483646 w 2404"/>
              <a:gd name="T53" fmla="*/ 2147483646 h 2811"/>
              <a:gd name="T54" fmla="*/ 2147483646 w 2404"/>
              <a:gd name="T55" fmla="*/ 2147483646 h 2811"/>
              <a:gd name="T56" fmla="*/ 2147483646 w 2404"/>
              <a:gd name="T57" fmla="*/ 2147483646 h 2811"/>
              <a:gd name="T58" fmla="*/ 2147483646 w 2404"/>
              <a:gd name="T59" fmla="*/ 2147483646 h 2811"/>
              <a:gd name="T60" fmla="*/ 2147483646 w 2404"/>
              <a:gd name="T61" fmla="*/ 2147483646 h 2811"/>
              <a:gd name="T62" fmla="*/ 2147483646 w 2404"/>
              <a:gd name="T63" fmla="*/ 2147483646 h 2811"/>
              <a:gd name="T64" fmla="*/ 2147483646 w 2404"/>
              <a:gd name="T65" fmla="*/ 2147483646 h 2811"/>
              <a:gd name="T66" fmla="*/ 2147483646 w 2404"/>
              <a:gd name="T67" fmla="*/ 2147483646 h 2811"/>
              <a:gd name="T68" fmla="*/ 2147483646 w 2404"/>
              <a:gd name="T69" fmla="*/ 2147483646 h 2811"/>
              <a:gd name="T70" fmla="*/ 2147483646 w 2404"/>
              <a:gd name="T71" fmla="*/ 2147483646 h 2811"/>
              <a:gd name="T72" fmla="*/ 2147483646 w 2404"/>
              <a:gd name="T73" fmla="*/ 2147483646 h 2811"/>
              <a:gd name="T74" fmla="*/ 2147483646 w 2404"/>
              <a:gd name="T75" fmla="*/ 2147483646 h 2811"/>
              <a:gd name="T76" fmla="*/ 2147483646 w 2404"/>
              <a:gd name="T77" fmla="*/ 2147483646 h 2811"/>
              <a:gd name="T78" fmla="*/ 2147483646 w 2404"/>
              <a:gd name="T79" fmla="*/ 2147483646 h 2811"/>
              <a:gd name="T80" fmla="*/ 2147483646 w 2404"/>
              <a:gd name="T81" fmla="*/ 2147483646 h 2811"/>
              <a:gd name="T82" fmla="*/ 2147483646 w 2404"/>
              <a:gd name="T83" fmla="*/ 2147483646 h 2811"/>
              <a:gd name="T84" fmla="*/ 2147483646 w 2404"/>
              <a:gd name="T85" fmla="*/ 2147483646 h 2811"/>
              <a:gd name="T86" fmla="*/ 2147483646 w 2404"/>
              <a:gd name="T87" fmla="*/ 2147483646 h 2811"/>
              <a:gd name="T88" fmla="*/ 2147483646 w 2404"/>
              <a:gd name="T89" fmla="*/ 2147483646 h 2811"/>
              <a:gd name="T90" fmla="*/ 2147483646 w 2404"/>
              <a:gd name="T91" fmla="*/ 2147483646 h 2811"/>
              <a:gd name="T92" fmla="*/ 2147483646 w 2404"/>
              <a:gd name="T93" fmla="*/ 2147483646 h 2811"/>
              <a:gd name="T94" fmla="*/ 2147483646 w 2404"/>
              <a:gd name="T95" fmla="*/ 2147483646 h 2811"/>
              <a:gd name="T96" fmla="*/ 2147483646 w 2404"/>
              <a:gd name="T97" fmla="*/ 2147483646 h 2811"/>
              <a:gd name="T98" fmla="*/ 2147483646 w 2404"/>
              <a:gd name="T99" fmla="*/ 2147483646 h 2811"/>
              <a:gd name="T100" fmla="*/ 2147483646 w 2404"/>
              <a:gd name="T101" fmla="*/ 2147483646 h 2811"/>
              <a:gd name="T102" fmla="*/ 2147483646 w 2404"/>
              <a:gd name="T103" fmla="*/ 2147483646 h 2811"/>
              <a:gd name="T104" fmla="*/ 2147483646 w 2404"/>
              <a:gd name="T105" fmla="*/ 2147483646 h 2811"/>
              <a:gd name="T106" fmla="*/ 2147483646 w 2404"/>
              <a:gd name="T107" fmla="*/ 2147483646 h 2811"/>
              <a:gd name="T108" fmla="*/ 2147483646 w 2404"/>
              <a:gd name="T109" fmla="*/ 2147483646 h 2811"/>
              <a:gd name="T110" fmla="*/ 2147483646 w 2404"/>
              <a:gd name="T111" fmla="*/ 2147483646 h 2811"/>
              <a:gd name="T112" fmla="*/ 2147483646 w 2404"/>
              <a:gd name="T113" fmla="*/ 2147483646 h 2811"/>
              <a:gd name="T114" fmla="*/ 2147483646 w 2404"/>
              <a:gd name="T115" fmla="*/ 0 h 28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404"/>
              <a:gd name="T175" fmla="*/ 0 h 2811"/>
              <a:gd name="T176" fmla="*/ 2404 w 2404"/>
              <a:gd name="T177" fmla="*/ 2811 h 28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404" h="2811">
                <a:moveTo>
                  <a:pt x="2401" y="2811"/>
                </a:moveTo>
                <a:cubicBezTo>
                  <a:pt x="2399" y="2795"/>
                  <a:pt x="2404" y="2777"/>
                  <a:pt x="2396" y="2763"/>
                </a:cubicBezTo>
                <a:cubicBezTo>
                  <a:pt x="2391" y="2755"/>
                  <a:pt x="2376" y="2764"/>
                  <a:pt x="2369" y="2758"/>
                </a:cubicBezTo>
                <a:cubicBezTo>
                  <a:pt x="2363" y="2752"/>
                  <a:pt x="2369" y="2739"/>
                  <a:pt x="2364" y="2732"/>
                </a:cubicBezTo>
                <a:cubicBezTo>
                  <a:pt x="2362" y="2728"/>
                  <a:pt x="2328" y="2721"/>
                  <a:pt x="2327" y="2721"/>
                </a:cubicBezTo>
                <a:cubicBezTo>
                  <a:pt x="2320" y="2710"/>
                  <a:pt x="2308" y="2702"/>
                  <a:pt x="2306" y="2689"/>
                </a:cubicBezTo>
                <a:cubicBezTo>
                  <a:pt x="2304" y="2677"/>
                  <a:pt x="2312" y="2657"/>
                  <a:pt x="2301" y="2652"/>
                </a:cubicBezTo>
                <a:cubicBezTo>
                  <a:pt x="2274" y="2640"/>
                  <a:pt x="2241" y="2649"/>
                  <a:pt x="2211" y="2647"/>
                </a:cubicBezTo>
                <a:cubicBezTo>
                  <a:pt x="2188" y="2569"/>
                  <a:pt x="2217" y="2590"/>
                  <a:pt x="2100" y="2584"/>
                </a:cubicBezTo>
                <a:cubicBezTo>
                  <a:pt x="2039" y="2571"/>
                  <a:pt x="2096" y="2592"/>
                  <a:pt x="2068" y="2557"/>
                </a:cubicBezTo>
                <a:cubicBezTo>
                  <a:pt x="2061" y="2548"/>
                  <a:pt x="2021" y="2544"/>
                  <a:pt x="2010" y="2541"/>
                </a:cubicBezTo>
                <a:cubicBezTo>
                  <a:pt x="2008" y="2529"/>
                  <a:pt x="2015" y="2511"/>
                  <a:pt x="2005" y="2504"/>
                </a:cubicBezTo>
                <a:cubicBezTo>
                  <a:pt x="2002" y="2502"/>
                  <a:pt x="1920" y="2491"/>
                  <a:pt x="1904" y="2489"/>
                </a:cubicBezTo>
                <a:cubicBezTo>
                  <a:pt x="1902" y="2473"/>
                  <a:pt x="1907" y="2455"/>
                  <a:pt x="1899" y="2441"/>
                </a:cubicBezTo>
                <a:cubicBezTo>
                  <a:pt x="1886" y="2416"/>
                  <a:pt x="1846" y="2418"/>
                  <a:pt x="1825" y="2415"/>
                </a:cubicBezTo>
                <a:cubicBezTo>
                  <a:pt x="1801" y="2406"/>
                  <a:pt x="1776" y="2404"/>
                  <a:pt x="1751" y="2399"/>
                </a:cubicBezTo>
                <a:cubicBezTo>
                  <a:pt x="1732" y="2395"/>
                  <a:pt x="1693" y="2388"/>
                  <a:pt x="1693" y="2388"/>
                </a:cubicBezTo>
                <a:cubicBezTo>
                  <a:pt x="1673" y="2375"/>
                  <a:pt x="1652" y="2374"/>
                  <a:pt x="1629" y="2367"/>
                </a:cubicBezTo>
                <a:cubicBezTo>
                  <a:pt x="1585" y="2335"/>
                  <a:pt x="1524" y="2326"/>
                  <a:pt x="1471" y="2319"/>
                </a:cubicBezTo>
                <a:cubicBezTo>
                  <a:pt x="1464" y="2241"/>
                  <a:pt x="1469" y="2278"/>
                  <a:pt x="1439" y="2235"/>
                </a:cubicBezTo>
                <a:cubicBezTo>
                  <a:pt x="1425" y="2189"/>
                  <a:pt x="1381" y="2191"/>
                  <a:pt x="1339" y="2182"/>
                </a:cubicBezTo>
                <a:cubicBezTo>
                  <a:pt x="1320" y="2178"/>
                  <a:pt x="1281" y="2171"/>
                  <a:pt x="1281" y="2171"/>
                </a:cubicBezTo>
                <a:cubicBezTo>
                  <a:pt x="1279" y="2141"/>
                  <a:pt x="1287" y="2109"/>
                  <a:pt x="1275" y="2082"/>
                </a:cubicBezTo>
                <a:cubicBezTo>
                  <a:pt x="1270" y="2071"/>
                  <a:pt x="1249" y="2083"/>
                  <a:pt x="1238" y="2076"/>
                </a:cubicBezTo>
                <a:cubicBezTo>
                  <a:pt x="1232" y="2072"/>
                  <a:pt x="1239" y="2059"/>
                  <a:pt x="1233" y="2055"/>
                </a:cubicBezTo>
                <a:cubicBezTo>
                  <a:pt x="1199" y="2028"/>
                  <a:pt x="1132" y="2021"/>
                  <a:pt x="1090" y="2008"/>
                </a:cubicBezTo>
                <a:cubicBezTo>
                  <a:pt x="1087" y="2003"/>
                  <a:pt x="1081" y="1998"/>
                  <a:pt x="1080" y="1992"/>
                </a:cubicBezTo>
                <a:cubicBezTo>
                  <a:pt x="1062" y="1903"/>
                  <a:pt x="1110" y="1936"/>
                  <a:pt x="985" y="1928"/>
                </a:cubicBezTo>
                <a:cubicBezTo>
                  <a:pt x="983" y="1919"/>
                  <a:pt x="984" y="1910"/>
                  <a:pt x="980" y="1902"/>
                </a:cubicBezTo>
                <a:cubicBezTo>
                  <a:pt x="972" y="1889"/>
                  <a:pt x="948" y="1875"/>
                  <a:pt x="937" y="1865"/>
                </a:cubicBezTo>
                <a:cubicBezTo>
                  <a:pt x="890" y="1822"/>
                  <a:pt x="919" y="1834"/>
                  <a:pt x="884" y="1823"/>
                </a:cubicBezTo>
                <a:cubicBezTo>
                  <a:pt x="875" y="1794"/>
                  <a:pt x="854" y="1779"/>
                  <a:pt x="837" y="1754"/>
                </a:cubicBezTo>
                <a:cubicBezTo>
                  <a:pt x="830" y="1744"/>
                  <a:pt x="828" y="1726"/>
                  <a:pt x="816" y="1722"/>
                </a:cubicBezTo>
                <a:cubicBezTo>
                  <a:pt x="805" y="1719"/>
                  <a:pt x="784" y="1712"/>
                  <a:pt x="784" y="1712"/>
                </a:cubicBezTo>
                <a:cubicBezTo>
                  <a:pt x="776" y="1687"/>
                  <a:pt x="755" y="1677"/>
                  <a:pt x="742" y="1654"/>
                </a:cubicBezTo>
                <a:cubicBezTo>
                  <a:pt x="730" y="1633"/>
                  <a:pt x="727" y="1607"/>
                  <a:pt x="710" y="1590"/>
                </a:cubicBezTo>
                <a:cubicBezTo>
                  <a:pt x="690" y="1570"/>
                  <a:pt x="698" y="1580"/>
                  <a:pt x="684" y="1559"/>
                </a:cubicBezTo>
                <a:cubicBezTo>
                  <a:pt x="670" y="1498"/>
                  <a:pt x="581" y="1434"/>
                  <a:pt x="541" y="1374"/>
                </a:cubicBezTo>
                <a:cubicBezTo>
                  <a:pt x="539" y="1342"/>
                  <a:pt x="548" y="1308"/>
                  <a:pt x="536" y="1278"/>
                </a:cubicBezTo>
                <a:cubicBezTo>
                  <a:pt x="531" y="1267"/>
                  <a:pt x="511" y="1275"/>
                  <a:pt x="499" y="1273"/>
                </a:cubicBezTo>
                <a:cubicBezTo>
                  <a:pt x="464" y="1266"/>
                  <a:pt x="433" y="1257"/>
                  <a:pt x="398" y="1252"/>
                </a:cubicBezTo>
                <a:cubicBezTo>
                  <a:pt x="386" y="1188"/>
                  <a:pt x="281" y="1126"/>
                  <a:pt x="224" y="1099"/>
                </a:cubicBezTo>
                <a:cubicBezTo>
                  <a:pt x="138" y="1013"/>
                  <a:pt x="302" y="806"/>
                  <a:pt x="171" y="776"/>
                </a:cubicBezTo>
                <a:cubicBezTo>
                  <a:pt x="168" y="760"/>
                  <a:pt x="162" y="711"/>
                  <a:pt x="155" y="697"/>
                </a:cubicBezTo>
                <a:cubicBezTo>
                  <a:pt x="145" y="678"/>
                  <a:pt x="115" y="677"/>
                  <a:pt x="97" y="671"/>
                </a:cubicBezTo>
                <a:cubicBezTo>
                  <a:pt x="99" y="655"/>
                  <a:pt x="96" y="638"/>
                  <a:pt x="102" y="623"/>
                </a:cubicBezTo>
                <a:cubicBezTo>
                  <a:pt x="104" y="618"/>
                  <a:pt x="114" y="621"/>
                  <a:pt x="118" y="618"/>
                </a:cubicBezTo>
                <a:cubicBezTo>
                  <a:pt x="123" y="614"/>
                  <a:pt x="124" y="606"/>
                  <a:pt x="129" y="602"/>
                </a:cubicBezTo>
                <a:cubicBezTo>
                  <a:pt x="138" y="594"/>
                  <a:pt x="160" y="581"/>
                  <a:pt x="160" y="581"/>
                </a:cubicBezTo>
                <a:cubicBezTo>
                  <a:pt x="178" y="555"/>
                  <a:pt x="157" y="512"/>
                  <a:pt x="176" y="486"/>
                </a:cubicBezTo>
                <a:cubicBezTo>
                  <a:pt x="188" y="470"/>
                  <a:pt x="215" y="482"/>
                  <a:pt x="234" y="480"/>
                </a:cubicBezTo>
                <a:cubicBezTo>
                  <a:pt x="250" y="459"/>
                  <a:pt x="249" y="437"/>
                  <a:pt x="277" y="428"/>
                </a:cubicBezTo>
                <a:cubicBezTo>
                  <a:pt x="297" y="364"/>
                  <a:pt x="311" y="331"/>
                  <a:pt x="282" y="243"/>
                </a:cubicBezTo>
                <a:cubicBezTo>
                  <a:pt x="274" y="219"/>
                  <a:pt x="232" y="237"/>
                  <a:pt x="208" y="232"/>
                </a:cubicBezTo>
                <a:cubicBezTo>
                  <a:pt x="190" y="224"/>
                  <a:pt x="174" y="217"/>
                  <a:pt x="155" y="211"/>
                </a:cubicBezTo>
                <a:cubicBezTo>
                  <a:pt x="153" y="190"/>
                  <a:pt x="162" y="165"/>
                  <a:pt x="150" y="148"/>
                </a:cubicBezTo>
                <a:cubicBezTo>
                  <a:pt x="150" y="148"/>
                  <a:pt x="74" y="134"/>
                  <a:pt x="65" y="132"/>
                </a:cubicBezTo>
                <a:cubicBezTo>
                  <a:pt x="0" y="108"/>
                  <a:pt x="34" y="133"/>
                  <a:pt x="34" y="0"/>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301" name="Rectangle 6">
            <a:extLst>
              <a:ext uri="{FF2B5EF4-FFF2-40B4-BE49-F238E27FC236}">
                <a16:creationId xmlns:a16="http://schemas.microsoft.com/office/drawing/2014/main" id="{E2AEDCA6-A2C1-7047-9C10-93942DC92D87}"/>
              </a:ext>
            </a:extLst>
          </p:cNvPr>
          <p:cNvSpPr>
            <a:spLocks noChangeArrowheads="1"/>
          </p:cNvSpPr>
          <p:nvPr/>
        </p:nvSpPr>
        <p:spPr bwMode="auto">
          <a:xfrm>
            <a:off x="1219200" y="-304800"/>
            <a:ext cx="6934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2800" b="1">
                <a:solidFill>
                  <a:schemeClr val="tx2"/>
                </a:solidFill>
                <a:latin typeface="Times New Roman" panose="02020603050405020304" pitchFamily="18" charset="0"/>
              </a:rPr>
              <a:t>*** </a:t>
            </a:r>
            <a:r>
              <a:rPr lang="en-US" altLang="en-US" sz="2800" b="1">
                <a:solidFill>
                  <a:srgbClr val="FF0000"/>
                </a:solidFill>
                <a:latin typeface="Times New Roman" panose="02020603050405020304" pitchFamily="18" charset="0"/>
              </a:rPr>
              <a:t>Emagram</a:t>
            </a:r>
            <a:r>
              <a:rPr lang="en-US" altLang="en-US" sz="2800" b="1">
                <a:solidFill>
                  <a:schemeClr val="tx2"/>
                </a:solidFill>
                <a:latin typeface="Times New Roman" panose="02020603050405020304" pitchFamily="18" charset="0"/>
              </a:rPr>
              <a:t> ***</a:t>
            </a:r>
            <a:r>
              <a:rPr lang="en-US" altLang="en-US" sz="4400" b="1">
                <a:solidFill>
                  <a:schemeClr val="tx2"/>
                </a:solidFill>
                <a:latin typeface="Times New Roman" panose="02020603050405020304" pitchFamily="18" charset="0"/>
              </a:rPr>
              <a:t> </a:t>
            </a:r>
            <a:endParaRPr lang="en-US" altLang="en-US" sz="1800">
              <a:solidFill>
                <a:schemeClr val="tx2"/>
              </a:solidFill>
              <a:latin typeface="Times New Roman" panose="02020603050405020304" pitchFamily="18" charset="0"/>
            </a:endParaRPr>
          </a:p>
        </p:txBody>
      </p:sp>
      <p:sp>
        <p:nvSpPr>
          <p:cNvPr id="2" name="Slide Number Placeholder 1">
            <a:extLst>
              <a:ext uri="{FF2B5EF4-FFF2-40B4-BE49-F238E27FC236}">
                <a16:creationId xmlns:a16="http://schemas.microsoft.com/office/drawing/2014/main" id="{4CA9F03D-1B5F-FA44-B32D-F41375909598}"/>
              </a:ext>
            </a:extLst>
          </p:cNvPr>
          <p:cNvSpPr>
            <a:spLocks noGrp="1"/>
          </p:cNvSpPr>
          <p:nvPr>
            <p:ph type="sldNum" sz="quarter" idx="12"/>
          </p:nvPr>
        </p:nvSpPr>
        <p:spPr/>
        <p:txBody>
          <a:bodyPr/>
          <a:lstStyle/>
          <a:p>
            <a:pPr>
              <a:defRPr/>
            </a:pPr>
            <a:fld id="{2BD01E21-B3E5-7843-9898-F6405C4ED565}" type="slidenum">
              <a:rPr lang="en-US" altLang="en-US" smtClean="0"/>
              <a:pPr>
                <a:defRPr/>
              </a:pPr>
              <a:t>19</a:t>
            </a:fld>
            <a:endParaRPr lang="en-US"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9">
            <a:extLst>
              <a:ext uri="{FF2B5EF4-FFF2-40B4-BE49-F238E27FC236}">
                <a16:creationId xmlns:a16="http://schemas.microsoft.com/office/drawing/2014/main" id="{D7BCB90A-72E5-B749-A4BB-342753F3C7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85812"/>
            <a:ext cx="899160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EF436949-A06C-1544-847E-9FB1EF5EA8D4}"/>
              </a:ext>
            </a:extLst>
          </p:cNvPr>
          <p:cNvSpPr>
            <a:spLocks noGrp="1"/>
          </p:cNvSpPr>
          <p:nvPr>
            <p:ph type="sldNum" sz="quarter" idx="12"/>
          </p:nvPr>
        </p:nvSpPr>
        <p:spPr/>
        <p:txBody>
          <a:bodyPr/>
          <a:lstStyle/>
          <a:p>
            <a:pPr>
              <a:defRPr/>
            </a:pPr>
            <a:fld id="{2BD01E21-B3E5-7843-9898-F6405C4ED565}" type="slidenum">
              <a:rPr lang="en-US" altLang="en-US" smtClean="0"/>
              <a:pPr>
                <a:defRPr/>
              </a:pPr>
              <a:t>2</a:t>
            </a:fld>
            <a:endParaRPr lang="en-US"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a:extLst>
              <a:ext uri="{FF2B5EF4-FFF2-40B4-BE49-F238E27FC236}">
                <a16:creationId xmlns:a16="http://schemas.microsoft.com/office/drawing/2014/main" id="{BA7BFE09-2EEA-6E47-82D4-21A43A15DA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85800"/>
            <a:ext cx="7648575"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3">
            <a:extLst>
              <a:ext uri="{FF2B5EF4-FFF2-40B4-BE49-F238E27FC236}">
                <a16:creationId xmlns:a16="http://schemas.microsoft.com/office/drawing/2014/main" id="{8562CC75-4E1F-A04A-9D72-70E68A117242}"/>
              </a:ext>
            </a:extLst>
          </p:cNvPr>
          <p:cNvSpPr>
            <a:spLocks noGrp="1"/>
          </p:cNvSpPr>
          <p:nvPr>
            <p:ph type="title" idx="4294967295"/>
          </p:nvPr>
        </p:nvSpPr>
        <p:spPr>
          <a:xfrm>
            <a:off x="0" y="304800"/>
            <a:ext cx="7772400" cy="457200"/>
          </a:xfrm>
        </p:spPr>
        <p:txBody>
          <a:bodyPr/>
          <a:lstStyle/>
          <a:p>
            <a:pPr eaLnBrk="1" hangingPunct="1"/>
            <a:r>
              <a:rPr lang="en-US" altLang="en-US" sz="2400">
                <a:latin typeface="Times New Roman" panose="02020603050405020304" pitchFamily="18" charset="0"/>
                <a:ea typeface="ＭＳ Ｐゴシック" panose="020B0600070205080204" pitchFamily="34" charset="-128"/>
              </a:rPr>
              <a:t>Emagram</a:t>
            </a:r>
          </a:p>
        </p:txBody>
      </p:sp>
      <p:sp>
        <p:nvSpPr>
          <p:cNvPr id="57347" name="Oval 4">
            <a:extLst>
              <a:ext uri="{FF2B5EF4-FFF2-40B4-BE49-F238E27FC236}">
                <a16:creationId xmlns:a16="http://schemas.microsoft.com/office/drawing/2014/main" id="{46380ACF-9B70-D34B-8C7D-2206AAD0E55A}"/>
              </a:ext>
            </a:extLst>
          </p:cNvPr>
          <p:cNvSpPr>
            <a:spLocks noChangeArrowheads="1"/>
          </p:cNvSpPr>
          <p:nvPr/>
        </p:nvSpPr>
        <p:spPr bwMode="auto">
          <a:xfrm flipH="1">
            <a:off x="8077200" y="6019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57348" name="Line 5">
            <a:extLst>
              <a:ext uri="{FF2B5EF4-FFF2-40B4-BE49-F238E27FC236}">
                <a16:creationId xmlns:a16="http://schemas.microsoft.com/office/drawing/2014/main" id="{13B6D51E-FBC9-3044-9DF3-F1C67BF940A7}"/>
              </a:ext>
            </a:extLst>
          </p:cNvPr>
          <p:cNvSpPr>
            <a:spLocks noChangeShapeType="1"/>
          </p:cNvSpPr>
          <p:nvPr/>
        </p:nvSpPr>
        <p:spPr bwMode="auto">
          <a:xfrm flipV="1">
            <a:off x="6172200" y="60198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49" name="Line 6">
            <a:extLst>
              <a:ext uri="{FF2B5EF4-FFF2-40B4-BE49-F238E27FC236}">
                <a16:creationId xmlns:a16="http://schemas.microsoft.com/office/drawing/2014/main" id="{65E8E92B-F737-524F-92F8-AF877D069B3A}"/>
              </a:ext>
            </a:extLst>
          </p:cNvPr>
          <p:cNvSpPr>
            <a:spLocks noChangeShapeType="1"/>
          </p:cNvSpPr>
          <p:nvPr/>
        </p:nvSpPr>
        <p:spPr bwMode="auto">
          <a:xfrm flipH="1" flipV="1">
            <a:off x="7162800" y="5562600"/>
            <a:ext cx="990600" cy="533400"/>
          </a:xfrm>
          <a:prstGeom prst="line">
            <a:avLst/>
          </a:prstGeom>
          <a:noFill/>
          <a:ln w="381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50" name="Freeform 7">
            <a:extLst>
              <a:ext uri="{FF2B5EF4-FFF2-40B4-BE49-F238E27FC236}">
                <a16:creationId xmlns:a16="http://schemas.microsoft.com/office/drawing/2014/main" id="{A1DB087B-2B3C-0D44-8EE7-36708513E36A}"/>
              </a:ext>
            </a:extLst>
          </p:cNvPr>
          <p:cNvSpPr>
            <a:spLocks/>
          </p:cNvSpPr>
          <p:nvPr/>
        </p:nvSpPr>
        <p:spPr bwMode="auto">
          <a:xfrm>
            <a:off x="4114800" y="2057400"/>
            <a:ext cx="3124200" cy="3581400"/>
          </a:xfrm>
          <a:custGeom>
            <a:avLst/>
            <a:gdLst>
              <a:gd name="T0" fmla="*/ 2147483646 w 1392"/>
              <a:gd name="T1" fmla="*/ 2147483646 h 1584"/>
              <a:gd name="T2" fmla="*/ 2147483646 w 1392"/>
              <a:gd name="T3" fmla="*/ 2147483646 h 1584"/>
              <a:gd name="T4" fmla="*/ 0 w 1392"/>
              <a:gd name="T5" fmla="*/ 0 h 1584"/>
              <a:gd name="T6" fmla="*/ 0 60000 65536"/>
              <a:gd name="T7" fmla="*/ 0 60000 65536"/>
              <a:gd name="T8" fmla="*/ 0 60000 65536"/>
              <a:gd name="T9" fmla="*/ 0 w 1392"/>
              <a:gd name="T10" fmla="*/ 0 h 1584"/>
              <a:gd name="T11" fmla="*/ 1392 w 1392"/>
              <a:gd name="T12" fmla="*/ 1584 h 1584"/>
            </a:gdLst>
            <a:ahLst/>
            <a:cxnLst>
              <a:cxn ang="T6">
                <a:pos x="T0" y="T1"/>
              </a:cxn>
              <a:cxn ang="T7">
                <a:pos x="T2" y="T3"/>
              </a:cxn>
              <a:cxn ang="T8">
                <a:pos x="T4" y="T5"/>
              </a:cxn>
            </a:cxnLst>
            <a:rect l="T9" t="T10" r="T11" b="T12"/>
            <a:pathLst>
              <a:path w="1392" h="1584">
                <a:moveTo>
                  <a:pt x="1392" y="1584"/>
                </a:moveTo>
                <a:cubicBezTo>
                  <a:pt x="1172" y="1332"/>
                  <a:pt x="952" y="1080"/>
                  <a:pt x="720" y="816"/>
                </a:cubicBezTo>
                <a:cubicBezTo>
                  <a:pt x="488" y="552"/>
                  <a:pt x="120" y="136"/>
                  <a:pt x="0" y="0"/>
                </a:cubicBezTo>
              </a:path>
            </a:pathLst>
          </a:custGeom>
          <a:noFill/>
          <a:ln w="38100" cap="flat" cmpd="sng">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351" name="Line 8">
            <a:extLst>
              <a:ext uri="{FF2B5EF4-FFF2-40B4-BE49-F238E27FC236}">
                <a16:creationId xmlns:a16="http://schemas.microsoft.com/office/drawing/2014/main" id="{2D12A6BE-6692-524B-9174-137DD415DA60}"/>
              </a:ext>
            </a:extLst>
          </p:cNvPr>
          <p:cNvSpPr>
            <a:spLocks noChangeShapeType="1"/>
          </p:cNvSpPr>
          <p:nvPr/>
        </p:nvSpPr>
        <p:spPr bwMode="auto">
          <a:xfrm>
            <a:off x="4114800" y="2057400"/>
            <a:ext cx="381000" cy="228600"/>
          </a:xfrm>
          <a:prstGeom prst="line">
            <a:avLst/>
          </a:prstGeom>
          <a:noFill/>
          <a:ln w="381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52" name="Oval 9">
            <a:extLst>
              <a:ext uri="{FF2B5EF4-FFF2-40B4-BE49-F238E27FC236}">
                <a16:creationId xmlns:a16="http://schemas.microsoft.com/office/drawing/2014/main" id="{43312F42-7526-EE45-8524-C8F6DCAC3878}"/>
              </a:ext>
            </a:extLst>
          </p:cNvPr>
          <p:cNvSpPr>
            <a:spLocks noChangeArrowheads="1"/>
          </p:cNvSpPr>
          <p:nvPr/>
        </p:nvSpPr>
        <p:spPr bwMode="auto">
          <a:xfrm>
            <a:off x="4419600" y="22098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57353" name="Oval 10">
            <a:extLst>
              <a:ext uri="{FF2B5EF4-FFF2-40B4-BE49-F238E27FC236}">
                <a16:creationId xmlns:a16="http://schemas.microsoft.com/office/drawing/2014/main" id="{1B61B1B3-4AFB-FE48-88C2-FA63BE11394D}"/>
              </a:ext>
            </a:extLst>
          </p:cNvPr>
          <p:cNvSpPr>
            <a:spLocks noChangeArrowheads="1"/>
          </p:cNvSpPr>
          <p:nvPr/>
        </p:nvSpPr>
        <p:spPr bwMode="auto">
          <a:xfrm>
            <a:off x="4038600" y="20574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57354" name="Oval 11">
            <a:extLst>
              <a:ext uri="{FF2B5EF4-FFF2-40B4-BE49-F238E27FC236}">
                <a16:creationId xmlns:a16="http://schemas.microsoft.com/office/drawing/2014/main" id="{921974D6-C1D2-2B45-957D-60B4C95D1758}"/>
              </a:ext>
            </a:extLst>
          </p:cNvPr>
          <p:cNvSpPr>
            <a:spLocks noChangeArrowheads="1"/>
          </p:cNvSpPr>
          <p:nvPr/>
        </p:nvSpPr>
        <p:spPr bwMode="auto">
          <a:xfrm>
            <a:off x="7162800" y="5562600"/>
            <a:ext cx="76200" cy="76200"/>
          </a:xfrm>
          <a:prstGeom prst="ellipse">
            <a:avLst/>
          </a:prstGeom>
          <a:solidFill>
            <a:schemeClr val="accent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57355" name="Freeform 12">
            <a:extLst>
              <a:ext uri="{FF2B5EF4-FFF2-40B4-BE49-F238E27FC236}">
                <a16:creationId xmlns:a16="http://schemas.microsoft.com/office/drawing/2014/main" id="{3C086A98-1C33-684B-9307-F26B2CCCCFEB}"/>
              </a:ext>
            </a:extLst>
          </p:cNvPr>
          <p:cNvSpPr>
            <a:spLocks/>
          </p:cNvSpPr>
          <p:nvPr/>
        </p:nvSpPr>
        <p:spPr bwMode="auto">
          <a:xfrm>
            <a:off x="4038600" y="1600200"/>
            <a:ext cx="4114800" cy="4419600"/>
          </a:xfrm>
          <a:custGeom>
            <a:avLst/>
            <a:gdLst>
              <a:gd name="T0" fmla="*/ 2147483646 w 2404"/>
              <a:gd name="T1" fmla="*/ 2147483646 h 2811"/>
              <a:gd name="T2" fmla="*/ 2147483646 w 2404"/>
              <a:gd name="T3" fmla="*/ 2147483646 h 2811"/>
              <a:gd name="T4" fmla="*/ 2147483646 w 2404"/>
              <a:gd name="T5" fmla="*/ 2147483646 h 2811"/>
              <a:gd name="T6" fmla="*/ 2147483646 w 2404"/>
              <a:gd name="T7" fmla="*/ 2147483646 h 2811"/>
              <a:gd name="T8" fmla="*/ 2147483646 w 2404"/>
              <a:gd name="T9" fmla="*/ 2147483646 h 2811"/>
              <a:gd name="T10" fmla="*/ 2147483646 w 2404"/>
              <a:gd name="T11" fmla="*/ 2147483646 h 2811"/>
              <a:gd name="T12" fmla="*/ 2147483646 w 2404"/>
              <a:gd name="T13" fmla="*/ 2147483646 h 2811"/>
              <a:gd name="T14" fmla="*/ 2147483646 w 2404"/>
              <a:gd name="T15" fmla="*/ 2147483646 h 2811"/>
              <a:gd name="T16" fmla="*/ 2147483646 w 2404"/>
              <a:gd name="T17" fmla="*/ 2147483646 h 2811"/>
              <a:gd name="T18" fmla="*/ 2147483646 w 2404"/>
              <a:gd name="T19" fmla="*/ 2147483646 h 2811"/>
              <a:gd name="T20" fmla="*/ 2147483646 w 2404"/>
              <a:gd name="T21" fmla="*/ 2147483646 h 2811"/>
              <a:gd name="T22" fmla="*/ 2147483646 w 2404"/>
              <a:gd name="T23" fmla="*/ 2147483646 h 2811"/>
              <a:gd name="T24" fmla="*/ 2147483646 w 2404"/>
              <a:gd name="T25" fmla="*/ 2147483646 h 2811"/>
              <a:gd name="T26" fmla="*/ 2147483646 w 2404"/>
              <a:gd name="T27" fmla="*/ 2147483646 h 2811"/>
              <a:gd name="T28" fmla="*/ 2147483646 w 2404"/>
              <a:gd name="T29" fmla="*/ 2147483646 h 2811"/>
              <a:gd name="T30" fmla="*/ 2147483646 w 2404"/>
              <a:gd name="T31" fmla="*/ 2147483646 h 2811"/>
              <a:gd name="T32" fmla="*/ 2147483646 w 2404"/>
              <a:gd name="T33" fmla="*/ 2147483646 h 2811"/>
              <a:gd name="T34" fmla="*/ 2147483646 w 2404"/>
              <a:gd name="T35" fmla="*/ 2147483646 h 2811"/>
              <a:gd name="T36" fmla="*/ 2147483646 w 2404"/>
              <a:gd name="T37" fmla="*/ 2147483646 h 2811"/>
              <a:gd name="T38" fmla="*/ 2147483646 w 2404"/>
              <a:gd name="T39" fmla="*/ 2147483646 h 2811"/>
              <a:gd name="T40" fmla="*/ 2147483646 w 2404"/>
              <a:gd name="T41" fmla="*/ 2147483646 h 2811"/>
              <a:gd name="T42" fmla="*/ 2147483646 w 2404"/>
              <a:gd name="T43" fmla="*/ 2147483646 h 2811"/>
              <a:gd name="T44" fmla="*/ 2147483646 w 2404"/>
              <a:gd name="T45" fmla="*/ 2147483646 h 2811"/>
              <a:gd name="T46" fmla="*/ 2147483646 w 2404"/>
              <a:gd name="T47" fmla="*/ 2147483646 h 2811"/>
              <a:gd name="T48" fmla="*/ 2147483646 w 2404"/>
              <a:gd name="T49" fmla="*/ 2147483646 h 2811"/>
              <a:gd name="T50" fmla="*/ 2147483646 w 2404"/>
              <a:gd name="T51" fmla="*/ 2147483646 h 2811"/>
              <a:gd name="T52" fmla="*/ 2147483646 w 2404"/>
              <a:gd name="T53" fmla="*/ 2147483646 h 2811"/>
              <a:gd name="T54" fmla="*/ 2147483646 w 2404"/>
              <a:gd name="T55" fmla="*/ 2147483646 h 2811"/>
              <a:gd name="T56" fmla="*/ 2147483646 w 2404"/>
              <a:gd name="T57" fmla="*/ 2147483646 h 2811"/>
              <a:gd name="T58" fmla="*/ 2147483646 w 2404"/>
              <a:gd name="T59" fmla="*/ 2147483646 h 2811"/>
              <a:gd name="T60" fmla="*/ 2147483646 w 2404"/>
              <a:gd name="T61" fmla="*/ 2147483646 h 2811"/>
              <a:gd name="T62" fmla="*/ 2147483646 w 2404"/>
              <a:gd name="T63" fmla="*/ 2147483646 h 2811"/>
              <a:gd name="T64" fmla="*/ 2147483646 w 2404"/>
              <a:gd name="T65" fmla="*/ 2147483646 h 2811"/>
              <a:gd name="T66" fmla="*/ 2147483646 w 2404"/>
              <a:gd name="T67" fmla="*/ 2147483646 h 2811"/>
              <a:gd name="T68" fmla="*/ 2147483646 w 2404"/>
              <a:gd name="T69" fmla="*/ 2147483646 h 2811"/>
              <a:gd name="T70" fmla="*/ 2147483646 w 2404"/>
              <a:gd name="T71" fmla="*/ 2147483646 h 2811"/>
              <a:gd name="T72" fmla="*/ 2147483646 w 2404"/>
              <a:gd name="T73" fmla="*/ 2147483646 h 2811"/>
              <a:gd name="T74" fmla="*/ 2147483646 w 2404"/>
              <a:gd name="T75" fmla="*/ 2147483646 h 2811"/>
              <a:gd name="T76" fmla="*/ 2147483646 w 2404"/>
              <a:gd name="T77" fmla="*/ 2147483646 h 2811"/>
              <a:gd name="T78" fmla="*/ 2147483646 w 2404"/>
              <a:gd name="T79" fmla="*/ 2147483646 h 2811"/>
              <a:gd name="T80" fmla="*/ 2147483646 w 2404"/>
              <a:gd name="T81" fmla="*/ 2147483646 h 2811"/>
              <a:gd name="T82" fmla="*/ 2147483646 w 2404"/>
              <a:gd name="T83" fmla="*/ 2147483646 h 2811"/>
              <a:gd name="T84" fmla="*/ 2147483646 w 2404"/>
              <a:gd name="T85" fmla="*/ 2147483646 h 2811"/>
              <a:gd name="T86" fmla="*/ 2147483646 w 2404"/>
              <a:gd name="T87" fmla="*/ 2147483646 h 2811"/>
              <a:gd name="T88" fmla="*/ 2147483646 w 2404"/>
              <a:gd name="T89" fmla="*/ 2147483646 h 2811"/>
              <a:gd name="T90" fmla="*/ 2147483646 w 2404"/>
              <a:gd name="T91" fmla="*/ 2147483646 h 2811"/>
              <a:gd name="T92" fmla="*/ 2147483646 w 2404"/>
              <a:gd name="T93" fmla="*/ 2147483646 h 2811"/>
              <a:gd name="T94" fmla="*/ 2147483646 w 2404"/>
              <a:gd name="T95" fmla="*/ 2147483646 h 2811"/>
              <a:gd name="T96" fmla="*/ 2147483646 w 2404"/>
              <a:gd name="T97" fmla="*/ 2147483646 h 2811"/>
              <a:gd name="T98" fmla="*/ 2147483646 w 2404"/>
              <a:gd name="T99" fmla="*/ 2147483646 h 2811"/>
              <a:gd name="T100" fmla="*/ 2147483646 w 2404"/>
              <a:gd name="T101" fmla="*/ 2147483646 h 2811"/>
              <a:gd name="T102" fmla="*/ 2147483646 w 2404"/>
              <a:gd name="T103" fmla="*/ 2147483646 h 2811"/>
              <a:gd name="T104" fmla="*/ 2147483646 w 2404"/>
              <a:gd name="T105" fmla="*/ 2147483646 h 2811"/>
              <a:gd name="T106" fmla="*/ 2147483646 w 2404"/>
              <a:gd name="T107" fmla="*/ 2147483646 h 2811"/>
              <a:gd name="T108" fmla="*/ 2147483646 w 2404"/>
              <a:gd name="T109" fmla="*/ 2147483646 h 2811"/>
              <a:gd name="T110" fmla="*/ 2147483646 w 2404"/>
              <a:gd name="T111" fmla="*/ 2147483646 h 2811"/>
              <a:gd name="T112" fmla="*/ 2147483646 w 2404"/>
              <a:gd name="T113" fmla="*/ 2147483646 h 2811"/>
              <a:gd name="T114" fmla="*/ 2147483646 w 2404"/>
              <a:gd name="T115" fmla="*/ 0 h 28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404"/>
              <a:gd name="T175" fmla="*/ 0 h 2811"/>
              <a:gd name="T176" fmla="*/ 2404 w 2404"/>
              <a:gd name="T177" fmla="*/ 2811 h 28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404" h="2811">
                <a:moveTo>
                  <a:pt x="2401" y="2811"/>
                </a:moveTo>
                <a:cubicBezTo>
                  <a:pt x="2399" y="2795"/>
                  <a:pt x="2404" y="2777"/>
                  <a:pt x="2396" y="2763"/>
                </a:cubicBezTo>
                <a:cubicBezTo>
                  <a:pt x="2391" y="2755"/>
                  <a:pt x="2376" y="2764"/>
                  <a:pt x="2369" y="2758"/>
                </a:cubicBezTo>
                <a:cubicBezTo>
                  <a:pt x="2363" y="2752"/>
                  <a:pt x="2369" y="2739"/>
                  <a:pt x="2364" y="2732"/>
                </a:cubicBezTo>
                <a:cubicBezTo>
                  <a:pt x="2362" y="2728"/>
                  <a:pt x="2328" y="2721"/>
                  <a:pt x="2327" y="2721"/>
                </a:cubicBezTo>
                <a:cubicBezTo>
                  <a:pt x="2320" y="2710"/>
                  <a:pt x="2308" y="2702"/>
                  <a:pt x="2306" y="2689"/>
                </a:cubicBezTo>
                <a:cubicBezTo>
                  <a:pt x="2304" y="2677"/>
                  <a:pt x="2312" y="2657"/>
                  <a:pt x="2301" y="2652"/>
                </a:cubicBezTo>
                <a:cubicBezTo>
                  <a:pt x="2274" y="2640"/>
                  <a:pt x="2241" y="2649"/>
                  <a:pt x="2211" y="2647"/>
                </a:cubicBezTo>
                <a:cubicBezTo>
                  <a:pt x="2188" y="2569"/>
                  <a:pt x="2217" y="2590"/>
                  <a:pt x="2100" y="2584"/>
                </a:cubicBezTo>
                <a:cubicBezTo>
                  <a:pt x="2039" y="2571"/>
                  <a:pt x="2096" y="2592"/>
                  <a:pt x="2068" y="2557"/>
                </a:cubicBezTo>
                <a:cubicBezTo>
                  <a:pt x="2061" y="2548"/>
                  <a:pt x="2021" y="2544"/>
                  <a:pt x="2010" y="2541"/>
                </a:cubicBezTo>
                <a:cubicBezTo>
                  <a:pt x="2008" y="2529"/>
                  <a:pt x="2015" y="2511"/>
                  <a:pt x="2005" y="2504"/>
                </a:cubicBezTo>
                <a:cubicBezTo>
                  <a:pt x="2002" y="2502"/>
                  <a:pt x="1920" y="2491"/>
                  <a:pt x="1904" y="2489"/>
                </a:cubicBezTo>
                <a:cubicBezTo>
                  <a:pt x="1902" y="2473"/>
                  <a:pt x="1907" y="2455"/>
                  <a:pt x="1899" y="2441"/>
                </a:cubicBezTo>
                <a:cubicBezTo>
                  <a:pt x="1886" y="2416"/>
                  <a:pt x="1846" y="2418"/>
                  <a:pt x="1825" y="2415"/>
                </a:cubicBezTo>
                <a:cubicBezTo>
                  <a:pt x="1801" y="2406"/>
                  <a:pt x="1776" y="2404"/>
                  <a:pt x="1751" y="2399"/>
                </a:cubicBezTo>
                <a:cubicBezTo>
                  <a:pt x="1732" y="2395"/>
                  <a:pt x="1693" y="2388"/>
                  <a:pt x="1693" y="2388"/>
                </a:cubicBezTo>
                <a:cubicBezTo>
                  <a:pt x="1673" y="2375"/>
                  <a:pt x="1652" y="2374"/>
                  <a:pt x="1629" y="2367"/>
                </a:cubicBezTo>
                <a:cubicBezTo>
                  <a:pt x="1585" y="2335"/>
                  <a:pt x="1524" y="2326"/>
                  <a:pt x="1471" y="2319"/>
                </a:cubicBezTo>
                <a:cubicBezTo>
                  <a:pt x="1464" y="2241"/>
                  <a:pt x="1469" y="2278"/>
                  <a:pt x="1439" y="2235"/>
                </a:cubicBezTo>
                <a:cubicBezTo>
                  <a:pt x="1425" y="2189"/>
                  <a:pt x="1381" y="2191"/>
                  <a:pt x="1339" y="2182"/>
                </a:cubicBezTo>
                <a:cubicBezTo>
                  <a:pt x="1320" y="2178"/>
                  <a:pt x="1281" y="2171"/>
                  <a:pt x="1281" y="2171"/>
                </a:cubicBezTo>
                <a:cubicBezTo>
                  <a:pt x="1279" y="2141"/>
                  <a:pt x="1287" y="2109"/>
                  <a:pt x="1275" y="2082"/>
                </a:cubicBezTo>
                <a:cubicBezTo>
                  <a:pt x="1270" y="2071"/>
                  <a:pt x="1249" y="2083"/>
                  <a:pt x="1238" y="2076"/>
                </a:cubicBezTo>
                <a:cubicBezTo>
                  <a:pt x="1232" y="2072"/>
                  <a:pt x="1239" y="2059"/>
                  <a:pt x="1233" y="2055"/>
                </a:cubicBezTo>
                <a:cubicBezTo>
                  <a:pt x="1199" y="2028"/>
                  <a:pt x="1132" y="2021"/>
                  <a:pt x="1090" y="2008"/>
                </a:cubicBezTo>
                <a:cubicBezTo>
                  <a:pt x="1087" y="2003"/>
                  <a:pt x="1081" y="1998"/>
                  <a:pt x="1080" y="1992"/>
                </a:cubicBezTo>
                <a:cubicBezTo>
                  <a:pt x="1062" y="1903"/>
                  <a:pt x="1110" y="1936"/>
                  <a:pt x="985" y="1928"/>
                </a:cubicBezTo>
                <a:cubicBezTo>
                  <a:pt x="983" y="1919"/>
                  <a:pt x="984" y="1910"/>
                  <a:pt x="980" y="1902"/>
                </a:cubicBezTo>
                <a:cubicBezTo>
                  <a:pt x="972" y="1889"/>
                  <a:pt x="948" y="1875"/>
                  <a:pt x="937" y="1865"/>
                </a:cubicBezTo>
                <a:cubicBezTo>
                  <a:pt x="890" y="1822"/>
                  <a:pt x="919" y="1834"/>
                  <a:pt x="884" y="1823"/>
                </a:cubicBezTo>
                <a:cubicBezTo>
                  <a:pt x="875" y="1794"/>
                  <a:pt x="854" y="1779"/>
                  <a:pt x="837" y="1754"/>
                </a:cubicBezTo>
                <a:cubicBezTo>
                  <a:pt x="830" y="1744"/>
                  <a:pt x="828" y="1726"/>
                  <a:pt x="816" y="1722"/>
                </a:cubicBezTo>
                <a:cubicBezTo>
                  <a:pt x="805" y="1719"/>
                  <a:pt x="784" y="1712"/>
                  <a:pt x="784" y="1712"/>
                </a:cubicBezTo>
                <a:cubicBezTo>
                  <a:pt x="776" y="1687"/>
                  <a:pt x="755" y="1677"/>
                  <a:pt x="742" y="1654"/>
                </a:cubicBezTo>
                <a:cubicBezTo>
                  <a:pt x="730" y="1633"/>
                  <a:pt x="727" y="1607"/>
                  <a:pt x="710" y="1590"/>
                </a:cubicBezTo>
                <a:cubicBezTo>
                  <a:pt x="690" y="1570"/>
                  <a:pt x="698" y="1580"/>
                  <a:pt x="684" y="1559"/>
                </a:cubicBezTo>
                <a:cubicBezTo>
                  <a:pt x="670" y="1498"/>
                  <a:pt x="581" y="1434"/>
                  <a:pt x="541" y="1374"/>
                </a:cubicBezTo>
                <a:cubicBezTo>
                  <a:pt x="539" y="1342"/>
                  <a:pt x="548" y="1308"/>
                  <a:pt x="536" y="1278"/>
                </a:cubicBezTo>
                <a:cubicBezTo>
                  <a:pt x="531" y="1267"/>
                  <a:pt x="511" y="1275"/>
                  <a:pt x="499" y="1273"/>
                </a:cubicBezTo>
                <a:cubicBezTo>
                  <a:pt x="464" y="1266"/>
                  <a:pt x="433" y="1257"/>
                  <a:pt x="398" y="1252"/>
                </a:cubicBezTo>
                <a:cubicBezTo>
                  <a:pt x="386" y="1188"/>
                  <a:pt x="281" y="1126"/>
                  <a:pt x="224" y="1099"/>
                </a:cubicBezTo>
                <a:cubicBezTo>
                  <a:pt x="138" y="1013"/>
                  <a:pt x="302" y="806"/>
                  <a:pt x="171" y="776"/>
                </a:cubicBezTo>
                <a:cubicBezTo>
                  <a:pt x="168" y="760"/>
                  <a:pt x="162" y="711"/>
                  <a:pt x="155" y="697"/>
                </a:cubicBezTo>
                <a:cubicBezTo>
                  <a:pt x="145" y="678"/>
                  <a:pt x="115" y="677"/>
                  <a:pt x="97" y="671"/>
                </a:cubicBezTo>
                <a:cubicBezTo>
                  <a:pt x="99" y="655"/>
                  <a:pt x="96" y="638"/>
                  <a:pt x="102" y="623"/>
                </a:cubicBezTo>
                <a:cubicBezTo>
                  <a:pt x="104" y="618"/>
                  <a:pt x="114" y="621"/>
                  <a:pt x="118" y="618"/>
                </a:cubicBezTo>
                <a:cubicBezTo>
                  <a:pt x="123" y="614"/>
                  <a:pt x="124" y="606"/>
                  <a:pt x="129" y="602"/>
                </a:cubicBezTo>
                <a:cubicBezTo>
                  <a:pt x="138" y="594"/>
                  <a:pt x="160" y="581"/>
                  <a:pt x="160" y="581"/>
                </a:cubicBezTo>
                <a:cubicBezTo>
                  <a:pt x="178" y="555"/>
                  <a:pt x="157" y="512"/>
                  <a:pt x="176" y="486"/>
                </a:cubicBezTo>
                <a:cubicBezTo>
                  <a:pt x="188" y="470"/>
                  <a:pt x="215" y="482"/>
                  <a:pt x="234" y="480"/>
                </a:cubicBezTo>
                <a:cubicBezTo>
                  <a:pt x="250" y="459"/>
                  <a:pt x="249" y="437"/>
                  <a:pt x="277" y="428"/>
                </a:cubicBezTo>
                <a:cubicBezTo>
                  <a:pt x="297" y="364"/>
                  <a:pt x="311" y="331"/>
                  <a:pt x="282" y="243"/>
                </a:cubicBezTo>
                <a:cubicBezTo>
                  <a:pt x="274" y="219"/>
                  <a:pt x="232" y="237"/>
                  <a:pt x="208" y="232"/>
                </a:cubicBezTo>
                <a:cubicBezTo>
                  <a:pt x="190" y="224"/>
                  <a:pt x="174" y="217"/>
                  <a:pt x="155" y="211"/>
                </a:cubicBezTo>
                <a:cubicBezTo>
                  <a:pt x="153" y="190"/>
                  <a:pt x="162" y="165"/>
                  <a:pt x="150" y="148"/>
                </a:cubicBezTo>
                <a:cubicBezTo>
                  <a:pt x="150" y="148"/>
                  <a:pt x="74" y="134"/>
                  <a:pt x="65" y="132"/>
                </a:cubicBezTo>
                <a:cubicBezTo>
                  <a:pt x="0" y="108"/>
                  <a:pt x="34" y="133"/>
                  <a:pt x="34" y="0"/>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 name="Slide Number Placeholder 1">
            <a:extLst>
              <a:ext uri="{FF2B5EF4-FFF2-40B4-BE49-F238E27FC236}">
                <a16:creationId xmlns:a16="http://schemas.microsoft.com/office/drawing/2014/main" id="{23591C42-8323-1249-B513-C1A0B62A24B9}"/>
              </a:ext>
            </a:extLst>
          </p:cNvPr>
          <p:cNvSpPr>
            <a:spLocks noGrp="1"/>
          </p:cNvSpPr>
          <p:nvPr>
            <p:ph type="sldNum" sz="quarter" idx="12"/>
          </p:nvPr>
        </p:nvSpPr>
        <p:spPr/>
        <p:txBody>
          <a:bodyPr/>
          <a:lstStyle/>
          <a:p>
            <a:pPr>
              <a:defRPr/>
            </a:pPr>
            <a:fld id="{2BD01E21-B3E5-7843-9898-F6405C4ED565}" type="slidenum">
              <a:rPr lang="en-US" altLang="en-US" smtClean="0"/>
              <a:pPr>
                <a:defRPr/>
              </a:pPr>
              <a:t>20</a:t>
            </a:fld>
            <a:endParaRPr lang="en-US"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8832A9CE-39BE-9146-971E-7C59DE5BA651}"/>
              </a:ext>
            </a:extLst>
          </p:cNvPr>
          <p:cNvSpPr>
            <a:spLocks noGrp="1"/>
          </p:cNvSpPr>
          <p:nvPr>
            <p:ph type="title"/>
          </p:nvPr>
        </p:nvSpPr>
        <p:spPr>
          <a:xfrm>
            <a:off x="1066800" y="0"/>
            <a:ext cx="6934200" cy="914400"/>
          </a:xfrm>
        </p:spPr>
        <p:txBody>
          <a:bodyPr/>
          <a:lstStyle/>
          <a:p>
            <a:pPr eaLnBrk="1" hangingPunct="1"/>
            <a:r>
              <a:rPr lang="en-US" altLang="en-US" sz="3200" b="1">
                <a:solidFill>
                  <a:srgbClr val="FF3300"/>
                </a:solidFill>
                <a:latin typeface="Times New Roman" panose="02020603050405020304" pitchFamily="18" charset="0"/>
                <a:ea typeface="ＭＳ Ｐゴシック" panose="020B0600070205080204" pitchFamily="34" charset="-128"/>
              </a:rPr>
              <a:t>*** </a:t>
            </a:r>
            <a:r>
              <a:rPr lang="en-US" altLang="en-US" b="1">
                <a:solidFill>
                  <a:srgbClr val="FF3300"/>
                </a:solidFill>
                <a:latin typeface="Times New Roman" panose="02020603050405020304" pitchFamily="18" charset="0"/>
                <a:ea typeface="ＭＳ Ｐゴシック" panose="020B0600070205080204" pitchFamily="34" charset="-128"/>
              </a:rPr>
              <a:t>SkewT-LogP</a:t>
            </a:r>
            <a:r>
              <a:rPr lang="en-US" altLang="en-US">
                <a:solidFill>
                  <a:srgbClr val="FF3300"/>
                </a:solidFill>
                <a:latin typeface="Times New Roman" panose="02020603050405020304" pitchFamily="18" charset="0"/>
                <a:ea typeface="ＭＳ Ｐゴシック" panose="020B0600070205080204" pitchFamily="34" charset="-128"/>
              </a:rPr>
              <a:t> diagram</a:t>
            </a:r>
            <a:r>
              <a:rPr lang="en-US" altLang="en-US">
                <a:latin typeface="Times New Roman" panose="02020603050405020304" pitchFamily="18" charset="0"/>
                <a:ea typeface="ＭＳ Ｐゴシック" panose="020B0600070205080204" pitchFamily="34" charset="-128"/>
              </a:rPr>
              <a:t> </a:t>
            </a:r>
            <a:r>
              <a:rPr lang="en-US" altLang="en-US" sz="3200" b="1">
                <a:solidFill>
                  <a:srgbClr val="FF3300"/>
                </a:solidFill>
                <a:latin typeface="Times New Roman" panose="02020603050405020304" pitchFamily="18" charset="0"/>
                <a:ea typeface="ＭＳ Ｐゴシック" panose="020B0600070205080204" pitchFamily="34" charset="-128"/>
              </a:rPr>
              <a:t>***</a:t>
            </a:r>
          </a:p>
        </p:txBody>
      </p:sp>
      <p:sp>
        <p:nvSpPr>
          <p:cNvPr id="59394" name="Text Box 3">
            <a:extLst>
              <a:ext uri="{FF2B5EF4-FFF2-40B4-BE49-F238E27FC236}">
                <a16:creationId xmlns:a16="http://schemas.microsoft.com/office/drawing/2014/main" id="{E63984E9-8733-1140-9406-C5279AD25735}"/>
              </a:ext>
            </a:extLst>
          </p:cNvPr>
          <p:cNvSpPr txBox="1">
            <a:spLocks noChangeArrowheads="1"/>
          </p:cNvSpPr>
          <p:nvPr/>
        </p:nvSpPr>
        <p:spPr bwMode="auto">
          <a:xfrm>
            <a:off x="555625" y="2278063"/>
            <a:ext cx="8131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endParaRPr lang="en-US" altLang="en-US" sz="2400">
              <a:latin typeface="Times New Roman" panose="02020603050405020304" pitchFamily="18" charset="0"/>
            </a:endParaRPr>
          </a:p>
        </p:txBody>
      </p:sp>
      <p:sp>
        <p:nvSpPr>
          <p:cNvPr id="59395" name="Text Box 4">
            <a:extLst>
              <a:ext uri="{FF2B5EF4-FFF2-40B4-BE49-F238E27FC236}">
                <a16:creationId xmlns:a16="http://schemas.microsoft.com/office/drawing/2014/main" id="{C3AB2CC6-EDD0-C447-B5D0-9FA42ECE04D2}"/>
              </a:ext>
            </a:extLst>
          </p:cNvPr>
          <p:cNvSpPr txBox="1">
            <a:spLocks noChangeArrowheads="1"/>
          </p:cNvSpPr>
          <p:nvPr/>
        </p:nvSpPr>
        <p:spPr bwMode="auto">
          <a:xfrm>
            <a:off x="228600" y="762000"/>
            <a:ext cx="86868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latin typeface="Times New Roman" panose="02020603050405020304" pitchFamily="18" charset="0"/>
              </a:rPr>
              <a:t>** The </a:t>
            </a:r>
            <a:r>
              <a:rPr lang="en-US" altLang="en-US" sz="2000" b="1">
                <a:latin typeface="Times New Roman" panose="02020603050405020304" pitchFamily="18" charset="0"/>
              </a:rPr>
              <a:t>SkewT/Log(-P)</a:t>
            </a:r>
            <a:r>
              <a:rPr lang="en-US" altLang="en-US" sz="2000">
                <a:latin typeface="Times New Roman" panose="02020603050405020304" pitchFamily="18" charset="0"/>
              </a:rPr>
              <a:t> diagram is also in widespread use in weather services. This is in fact a variation on the original Emagram, first devised in 1884 by H. Hertz.</a:t>
            </a:r>
          </a:p>
          <a:p>
            <a:pPr eaLnBrk="1" hangingPunct="1">
              <a:spcBef>
                <a:spcPct val="0"/>
              </a:spcBef>
              <a:buFontTx/>
              <a:buNone/>
            </a:pPr>
            <a:endParaRPr lang="en-US" altLang="en-US" sz="1800">
              <a:latin typeface="Times New Roman" panose="02020603050405020304" pitchFamily="18" charset="0"/>
            </a:endParaRPr>
          </a:p>
        </p:txBody>
      </p:sp>
      <p:sp>
        <p:nvSpPr>
          <p:cNvPr id="59396" name="Text Box 5">
            <a:extLst>
              <a:ext uri="{FF2B5EF4-FFF2-40B4-BE49-F238E27FC236}">
                <a16:creationId xmlns:a16="http://schemas.microsoft.com/office/drawing/2014/main" id="{3A3155CE-64EB-7F43-A078-2BFEC1BDB12A}"/>
              </a:ext>
            </a:extLst>
          </p:cNvPr>
          <p:cNvSpPr txBox="1">
            <a:spLocks noChangeArrowheads="1"/>
          </p:cNvSpPr>
          <p:nvPr/>
        </p:nvSpPr>
        <p:spPr bwMode="auto">
          <a:xfrm>
            <a:off x="5105400" y="1905000"/>
            <a:ext cx="40386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800">
                <a:latin typeface="Times New Roman" panose="02020603050405020304" pitchFamily="18" charset="0"/>
              </a:rPr>
              <a:t>y = -RlnP</a:t>
            </a:r>
          </a:p>
          <a:p>
            <a:pPr eaLnBrk="1" hangingPunct="1">
              <a:spcBef>
                <a:spcPct val="0"/>
              </a:spcBef>
              <a:buFontTx/>
              <a:buNone/>
            </a:pPr>
            <a:r>
              <a:rPr lang="en-US" altLang="en-US" sz="2800">
                <a:latin typeface="Times New Roman" panose="02020603050405020304" pitchFamily="18" charset="0"/>
              </a:rPr>
              <a:t>x = T + klnP</a:t>
            </a:r>
          </a:p>
          <a:p>
            <a:pPr eaLnBrk="1" hangingPunct="1">
              <a:spcBef>
                <a:spcPct val="0"/>
              </a:spcBef>
              <a:buFontTx/>
              <a:buNone/>
            </a:pPr>
            <a:endParaRPr lang="en-US" altLang="en-US" sz="2800">
              <a:latin typeface="Times New Roman" panose="02020603050405020304" pitchFamily="18" charset="0"/>
            </a:endParaRPr>
          </a:p>
          <a:p>
            <a:pPr eaLnBrk="1" hangingPunct="1">
              <a:spcBef>
                <a:spcPct val="0"/>
              </a:spcBef>
              <a:buFontTx/>
              <a:buNone/>
            </a:pPr>
            <a:r>
              <a:rPr lang="en-US" altLang="en-US" sz="2800">
                <a:latin typeface="Times New Roman" panose="02020603050405020304" pitchFamily="18" charset="0"/>
              </a:rPr>
              <a:t>k is adjusted to make the angle between isotherms and dry adiabats nearly 90</a:t>
            </a:r>
            <a:r>
              <a:rPr lang="en-US" altLang="en-US" sz="2800" baseline="50000">
                <a:latin typeface="Times New Roman" panose="02020603050405020304" pitchFamily="18" charset="0"/>
              </a:rPr>
              <a:t>o</a:t>
            </a:r>
            <a:r>
              <a:rPr lang="en-US" altLang="en-US" sz="2800">
                <a:latin typeface="Times New Roman" panose="02020603050405020304" pitchFamily="18" charset="0"/>
              </a:rPr>
              <a:t>. Printable Skew-T:</a:t>
            </a:r>
          </a:p>
          <a:p>
            <a:pPr eaLnBrk="1" hangingPunct="1">
              <a:spcBef>
                <a:spcPct val="0"/>
              </a:spcBef>
              <a:buFontTx/>
              <a:buNone/>
            </a:pPr>
            <a:r>
              <a:rPr lang="en-US" altLang="en-US" sz="1600">
                <a:latin typeface="Times New Roman" panose="02020603050405020304" pitchFamily="18" charset="0"/>
              </a:rPr>
              <a:t>http://www.elsevierdirect.com/companion.jsp?ISBN=9780127329512</a:t>
            </a:r>
          </a:p>
        </p:txBody>
      </p:sp>
      <p:pic>
        <p:nvPicPr>
          <p:cNvPr id="59397" name="Picture 6">
            <a:extLst>
              <a:ext uri="{FF2B5EF4-FFF2-40B4-BE49-F238E27FC236}">
                <a16:creationId xmlns:a16="http://schemas.microsoft.com/office/drawing/2014/main" id="{5FE9F170-98D3-B548-8990-FF11CAD3ED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05000"/>
            <a:ext cx="4810125" cy="421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540E7A3C-BA63-D140-86FC-904734373938}"/>
              </a:ext>
            </a:extLst>
          </p:cNvPr>
          <p:cNvSpPr>
            <a:spLocks noGrp="1"/>
          </p:cNvSpPr>
          <p:nvPr>
            <p:ph type="sldNum" sz="quarter" idx="12"/>
          </p:nvPr>
        </p:nvSpPr>
        <p:spPr/>
        <p:txBody>
          <a:bodyPr/>
          <a:lstStyle/>
          <a:p>
            <a:pPr>
              <a:defRPr/>
            </a:pPr>
            <a:fld id="{F637C9F4-D974-D44C-9338-CBD6F01A38D4}" type="slidenum">
              <a:rPr lang="en-US" altLang="en-US" smtClean="0"/>
              <a:pPr>
                <a:defRPr/>
              </a:pPr>
              <a:t>21</a:t>
            </a:fld>
            <a:endParaRPr lang="en-US"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5068394E-7110-6D42-A4C5-542B06EDE3EF}"/>
              </a:ext>
            </a:extLst>
          </p:cNvPr>
          <p:cNvSpPr>
            <a:spLocks noGrp="1"/>
          </p:cNvSpPr>
          <p:nvPr>
            <p:ph type="title"/>
          </p:nvPr>
        </p:nvSpPr>
        <p:spPr>
          <a:xfrm>
            <a:off x="381000" y="1828800"/>
            <a:ext cx="8229600" cy="1143000"/>
          </a:xfrm>
        </p:spPr>
        <p:txBody>
          <a:bodyPr>
            <a:normAutofit fontScale="90000"/>
          </a:bodyPr>
          <a:lstStyle/>
          <a:p>
            <a:pPr algn="l" eaLnBrk="1" hangingPunct="1">
              <a:defRPr/>
            </a:pPr>
            <a:r>
              <a:rPr lang="en-US" altLang="en-US" sz="3200">
                <a:ea typeface="ＭＳ Ｐゴシック" panose="020B0600070205080204" pitchFamily="34" charset="-128"/>
              </a:rPr>
              <a:t>Definition</a:t>
            </a:r>
            <a:br>
              <a:rPr lang="en-US" altLang="en-US" sz="3200">
                <a:ea typeface="ＭＳ Ｐゴシック" panose="020B0600070205080204" pitchFamily="34" charset="-128"/>
              </a:rPr>
            </a:br>
            <a:r>
              <a:rPr lang="en-US" altLang="en-US" sz="3200" b="1">
                <a:ea typeface="ＭＳ Ｐゴシック" panose="020B0600070205080204" pitchFamily="34" charset="-128"/>
              </a:rPr>
              <a:t>Wet bulb potential temperature </a:t>
            </a:r>
            <a:r>
              <a:rPr lang="en-US" altLang="en-US" sz="3200">
                <a:ea typeface="ＭＳ Ｐゴシック" panose="020B0600070205080204" pitchFamily="34" charset="-128"/>
              </a:rPr>
              <a:t>– the temperature an air parcel would have if cooled from it its initial state to saturation and brought 1000 hPa in a moist adiabatic process. Useful in that it is conserved in adiabatic changes.  Most easily found with a thermodynamic diagram.</a:t>
            </a:r>
          </a:p>
        </p:txBody>
      </p:sp>
      <p:sp>
        <p:nvSpPr>
          <p:cNvPr id="2" name="Slide Number Placeholder 1">
            <a:extLst>
              <a:ext uri="{FF2B5EF4-FFF2-40B4-BE49-F238E27FC236}">
                <a16:creationId xmlns:a16="http://schemas.microsoft.com/office/drawing/2014/main" id="{A2670887-C427-2847-B52E-8092CF00E5A1}"/>
              </a:ext>
            </a:extLst>
          </p:cNvPr>
          <p:cNvSpPr>
            <a:spLocks noGrp="1"/>
          </p:cNvSpPr>
          <p:nvPr>
            <p:ph type="sldNum" sz="quarter" idx="12"/>
          </p:nvPr>
        </p:nvSpPr>
        <p:spPr/>
        <p:txBody>
          <a:bodyPr/>
          <a:lstStyle/>
          <a:p>
            <a:pPr>
              <a:defRPr/>
            </a:pPr>
            <a:fld id="{F637C9F4-D974-D44C-9338-CBD6F01A38D4}" type="slidenum">
              <a:rPr lang="en-US" altLang="en-US" smtClean="0"/>
              <a:pPr>
                <a:defRPr/>
              </a:pPr>
              <a:t>22</a:t>
            </a:fld>
            <a:endParaRPr lang="en-US"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f11">
            <a:extLst>
              <a:ext uri="{FF2B5EF4-FFF2-40B4-BE49-F238E27FC236}">
                <a16:creationId xmlns:a16="http://schemas.microsoft.com/office/drawing/2014/main" id="{84570EAA-BF19-2145-A1E8-3859E3B7D1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TextBox 1">
            <a:extLst>
              <a:ext uri="{FF2B5EF4-FFF2-40B4-BE49-F238E27FC236}">
                <a16:creationId xmlns:a16="http://schemas.microsoft.com/office/drawing/2014/main" id="{6FC7A7F5-427B-AB46-9900-50EDE4D53BE3}"/>
              </a:ext>
            </a:extLst>
          </p:cNvPr>
          <p:cNvSpPr txBox="1">
            <a:spLocks noChangeArrowheads="1"/>
          </p:cNvSpPr>
          <p:nvPr/>
        </p:nvSpPr>
        <p:spPr bwMode="auto">
          <a:xfrm>
            <a:off x="457200" y="5638800"/>
            <a:ext cx="8229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a:latin typeface="Times New Roman" panose="02020603050405020304" pitchFamily="18" charset="0"/>
              </a:rPr>
              <a:t>See R&amp;Y, figures 2.2 and 2.3.  Follow the dry adiabat up from T until it meets the mixing ratio corresponding to T</a:t>
            </a:r>
            <a:r>
              <a:rPr lang="en-US" altLang="en-US" sz="2000" baseline="-25000">
                <a:latin typeface="Times New Roman" panose="02020603050405020304" pitchFamily="18" charset="0"/>
              </a:rPr>
              <a:t>d</a:t>
            </a:r>
            <a:r>
              <a:rPr lang="en-US" altLang="en-US" sz="2000">
                <a:latin typeface="Times New Roman" panose="02020603050405020304" pitchFamily="18" charset="0"/>
              </a:rPr>
              <a:t>; this is the T</a:t>
            </a:r>
            <a:r>
              <a:rPr lang="en-US" altLang="en-US" sz="2000" baseline="-25000">
                <a:latin typeface="Times New Roman" panose="02020603050405020304" pitchFamily="18" charset="0"/>
              </a:rPr>
              <a:t>c</a:t>
            </a:r>
            <a:r>
              <a:rPr lang="en-US" altLang="en-US" sz="2000">
                <a:latin typeface="Times New Roman" panose="02020603050405020304" pitchFamily="18" charset="0"/>
              </a:rPr>
              <a:t>.  Follow the wet adiabat down to the wet bulb temp (T</a:t>
            </a:r>
            <a:r>
              <a:rPr lang="en-US" altLang="en-US" sz="2000" baseline="-25000">
                <a:latin typeface="Times New Roman" panose="02020603050405020304" pitchFamily="18" charset="0"/>
              </a:rPr>
              <a:t>w</a:t>
            </a:r>
            <a:r>
              <a:rPr lang="en-US" altLang="en-US" sz="2000">
                <a:latin typeface="Times New Roman" panose="02020603050405020304" pitchFamily="18" charset="0"/>
              </a:rPr>
              <a:t>) and wet bulb pot temp (</a:t>
            </a:r>
            <a:r>
              <a:rPr lang="en-US" altLang="en-US" sz="2000">
                <a:latin typeface="Symbol" pitchFamily="2" charset="2"/>
              </a:rPr>
              <a:t>q</a:t>
            </a:r>
            <a:r>
              <a:rPr lang="en-US" altLang="en-US" sz="2000" baseline="-25000">
                <a:latin typeface="Times New Roman" panose="02020603050405020304" pitchFamily="18" charset="0"/>
              </a:rPr>
              <a:t>w</a:t>
            </a:r>
            <a:r>
              <a:rPr lang="en-US" altLang="en-US" sz="2000">
                <a:latin typeface="Times New Roman" panose="02020603050405020304" pitchFamily="18" charset="0"/>
              </a:rPr>
              <a:t>) at 1000 hPa. </a:t>
            </a:r>
          </a:p>
        </p:txBody>
      </p:sp>
      <p:sp>
        <p:nvSpPr>
          <p:cNvPr id="2" name="TextBox 1">
            <a:extLst>
              <a:ext uri="{FF2B5EF4-FFF2-40B4-BE49-F238E27FC236}">
                <a16:creationId xmlns:a16="http://schemas.microsoft.com/office/drawing/2014/main" id="{2AA3A188-74EE-0049-9AC3-51FCD8746FFA}"/>
              </a:ext>
            </a:extLst>
          </p:cNvPr>
          <p:cNvSpPr txBox="1"/>
          <p:nvPr/>
        </p:nvSpPr>
        <p:spPr>
          <a:xfrm>
            <a:off x="4876800" y="3429000"/>
            <a:ext cx="228600" cy="400110"/>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defRPr/>
            </a:pPr>
            <a:r>
              <a:rPr lang="en-US" sz="2000" b="1" dirty="0">
                <a:ln w="11430"/>
                <a:solidFill>
                  <a:srgbClr val="FF0000"/>
                </a:solidFill>
                <a:effectLst>
                  <a:outerShdw blurRad="80000" dist="40000" dir="5040000" algn="tl">
                    <a:srgbClr val="000000">
                      <a:alpha val="30000"/>
                    </a:srgbClr>
                  </a:outerShdw>
                </a:effectLst>
                <a:latin typeface="Times New Roman" charset="0"/>
                <a:ea typeface="ＭＳ Ｐゴシック" charset="0"/>
                <a:cs typeface="ＭＳ Ｐゴシック" charset="0"/>
              </a:rPr>
              <a:t>o</a:t>
            </a:r>
          </a:p>
        </p:txBody>
      </p:sp>
      <p:sp>
        <p:nvSpPr>
          <p:cNvPr id="3" name="Slide Number Placeholder 2">
            <a:extLst>
              <a:ext uri="{FF2B5EF4-FFF2-40B4-BE49-F238E27FC236}">
                <a16:creationId xmlns:a16="http://schemas.microsoft.com/office/drawing/2014/main" id="{D54929AE-DB23-F14A-9E96-E03597563EF3}"/>
              </a:ext>
            </a:extLst>
          </p:cNvPr>
          <p:cNvSpPr>
            <a:spLocks noGrp="1"/>
          </p:cNvSpPr>
          <p:nvPr>
            <p:ph type="sldNum" sz="quarter" idx="12"/>
          </p:nvPr>
        </p:nvSpPr>
        <p:spPr/>
        <p:txBody>
          <a:bodyPr/>
          <a:lstStyle/>
          <a:p>
            <a:pPr>
              <a:defRPr/>
            </a:pPr>
            <a:fld id="{2BD01E21-B3E5-7843-9898-F6405C4ED565}" type="slidenum">
              <a:rPr lang="en-US" altLang="en-US" smtClean="0"/>
              <a:pPr>
                <a:defRPr/>
              </a:pPr>
              <a:t>23</a:t>
            </a:fld>
            <a:endParaRPr lang="en-US"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descr="f14">
            <a:extLst>
              <a:ext uri="{FF2B5EF4-FFF2-40B4-BE49-F238E27FC236}">
                <a16:creationId xmlns:a16="http://schemas.microsoft.com/office/drawing/2014/main" id="{123BB93D-C2BF-F942-91CA-F43594488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8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3DBAFD1D-A063-5242-AB75-9AAE36F4E598}"/>
              </a:ext>
            </a:extLst>
          </p:cNvPr>
          <p:cNvSpPr>
            <a:spLocks noGrp="1"/>
          </p:cNvSpPr>
          <p:nvPr>
            <p:ph type="sldNum" sz="quarter" idx="12"/>
          </p:nvPr>
        </p:nvSpPr>
        <p:spPr/>
        <p:txBody>
          <a:bodyPr/>
          <a:lstStyle/>
          <a:p>
            <a:pPr>
              <a:defRPr/>
            </a:pPr>
            <a:fld id="{2BD01E21-B3E5-7843-9898-F6405C4ED565}" type="slidenum">
              <a:rPr lang="en-US" altLang="en-US" smtClean="0"/>
              <a:pPr>
                <a:defRPr/>
              </a:pPr>
              <a:t>24</a:t>
            </a:fld>
            <a:endParaRPr lang="en-US"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561" name="Rectangle 2">
            <a:extLst>
              <a:ext uri="{FF2B5EF4-FFF2-40B4-BE49-F238E27FC236}">
                <a16:creationId xmlns:a16="http://schemas.microsoft.com/office/drawing/2014/main" id="{F5AD11BE-8764-BF47-A18F-0C0869D162EA}"/>
              </a:ext>
            </a:extLst>
          </p:cNvPr>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66569" name="HP Deskscan" r:id="rId4" imgW="0" imgH="0" progId="HP.DeskScan.2">
                  <p:embed/>
                </p:oleObj>
              </mc:Choice>
              <mc:Fallback>
                <p:oleObj name="HP Deskscan" r:id="rId4" imgW="0" imgH="0" progId="HP.DeskScan.2">
                  <p:embed/>
                  <p:pic>
                    <p:nvPicPr>
                      <p:cNvPr id="0" name="Rectangle 2"/>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66562" name="Picture 3" descr="Skew T for Washington DC (IAD-72403)">
            <a:extLst>
              <a:ext uri="{FF2B5EF4-FFF2-40B4-BE49-F238E27FC236}">
                <a16:creationId xmlns:a16="http://schemas.microsoft.com/office/drawing/2014/main" id="{ABA3F509-DB56-CD40-824F-F9659860FC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533400"/>
            <a:ext cx="73152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1C1F84EA-1375-B84A-A07C-0EB48D74263A}"/>
              </a:ext>
            </a:extLst>
          </p:cNvPr>
          <p:cNvSpPr>
            <a:spLocks noGrp="1"/>
          </p:cNvSpPr>
          <p:nvPr>
            <p:ph type="sldNum" sz="quarter" idx="12"/>
          </p:nvPr>
        </p:nvSpPr>
        <p:spPr/>
        <p:txBody>
          <a:bodyPr/>
          <a:lstStyle/>
          <a:p>
            <a:pPr>
              <a:defRPr/>
            </a:pPr>
            <a:fld id="{2BD01E21-B3E5-7843-9898-F6405C4ED565}" type="slidenum">
              <a:rPr lang="en-US" altLang="en-US" smtClean="0"/>
              <a:pPr>
                <a:defRPr/>
              </a:pPr>
              <a:t>25</a:t>
            </a:fld>
            <a:endParaRPr lang="en-US"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 Box 3">
            <a:extLst>
              <a:ext uri="{FF2B5EF4-FFF2-40B4-BE49-F238E27FC236}">
                <a16:creationId xmlns:a16="http://schemas.microsoft.com/office/drawing/2014/main" id="{643E4CF6-98BF-4E45-AD76-A2550D7E9C5A}"/>
              </a:ext>
            </a:extLst>
          </p:cNvPr>
          <p:cNvSpPr txBox="1">
            <a:spLocks noChangeArrowheads="1"/>
          </p:cNvSpPr>
          <p:nvPr/>
        </p:nvSpPr>
        <p:spPr bwMode="auto">
          <a:xfrm>
            <a:off x="555625" y="2278063"/>
            <a:ext cx="8131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endParaRPr lang="en-US" altLang="en-US" sz="2400">
              <a:latin typeface="Times New Roman" panose="02020603050405020304" pitchFamily="18" charset="0"/>
            </a:endParaRPr>
          </a:p>
        </p:txBody>
      </p:sp>
      <p:sp>
        <p:nvSpPr>
          <p:cNvPr id="68610" name="Text Box 4">
            <a:extLst>
              <a:ext uri="{FF2B5EF4-FFF2-40B4-BE49-F238E27FC236}">
                <a16:creationId xmlns:a16="http://schemas.microsoft.com/office/drawing/2014/main" id="{5EFB6856-4540-CA4F-9FC6-F85945EF90D6}"/>
              </a:ext>
            </a:extLst>
          </p:cNvPr>
          <p:cNvSpPr txBox="1">
            <a:spLocks noChangeArrowheads="1"/>
          </p:cNvSpPr>
          <p:nvPr/>
        </p:nvSpPr>
        <p:spPr bwMode="auto">
          <a:xfrm>
            <a:off x="0" y="762000"/>
            <a:ext cx="9144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latin typeface="Times New Roman" panose="02020603050405020304" pitchFamily="18" charset="0"/>
              </a:rPr>
              <a:t>** The </a:t>
            </a:r>
            <a:r>
              <a:rPr lang="en-US" altLang="en-US" sz="1800" b="1">
                <a:latin typeface="Times New Roman" panose="02020603050405020304" pitchFamily="18" charset="0"/>
              </a:rPr>
              <a:t>Tephigram</a:t>
            </a:r>
            <a:r>
              <a:rPr lang="en-US" altLang="en-US" sz="1800">
                <a:latin typeface="Times New Roman" panose="02020603050405020304" pitchFamily="18" charset="0"/>
              </a:rPr>
              <a:t> takes its name from the rectangular Cartesian coordinates : </a:t>
            </a:r>
            <a:r>
              <a:rPr lang="en-US" altLang="en-US" sz="1800" b="1">
                <a:solidFill>
                  <a:schemeClr val="accent1"/>
                </a:solidFill>
                <a:latin typeface="Times New Roman" panose="02020603050405020304" pitchFamily="18" charset="0"/>
              </a:rPr>
              <a:t>temperature</a:t>
            </a:r>
            <a:r>
              <a:rPr lang="en-US" altLang="en-US" sz="1800">
                <a:solidFill>
                  <a:schemeClr val="accent1"/>
                </a:solidFill>
                <a:latin typeface="Times New Roman" panose="02020603050405020304" pitchFamily="18" charset="0"/>
              </a:rPr>
              <a:t> and </a:t>
            </a:r>
            <a:r>
              <a:rPr lang="en-US" altLang="en-US" sz="1800" b="1">
                <a:solidFill>
                  <a:schemeClr val="accent1"/>
                </a:solidFill>
                <a:latin typeface="Times New Roman" panose="02020603050405020304" pitchFamily="18" charset="0"/>
                <a:hlinkClick r:id="rId3"/>
              </a:rPr>
              <a:t>entropy</a:t>
            </a:r>
            <a:r>
              <a:rPr lang="en-US" altLang="en-US" sz="1800">
                <a:latin typeface="Times New Roman" panose="02020603050405020304" pitchFamily="18" charset="0"/>
              </a:rPr>
              <a:t>.   Entropy is denoted by Greek letter 'phi' was used, hence Te-phi-gram (or T-</a:t>
            </a:r>
            <a:r>
              <a:rPr lang="en-US" altLang="en-US" sz="1800">
                <a:latin typeface="Symbol" pitchFamily="2" charset="2"/>
              </a:rPr>
              <a:t>F</a:t>
            </a:r>
            <a:r>
              <a:rPr lang="en-US" altLang="en-US" sz="1800">
                <a:latin typeface="Times New Roman" panose="02020603050405020304" pitchFamily="18" charset="0"/>
              </a:rPr>
              <a:t>-gram). The diagram was developed by Sir William Shaw, a British meteorologist about 1922, and was officially adopted by the International Commission for the Exploration of the Upper Air in 1925.</a:t>
            </a:r>
          </a:p>
          <a:p>
            <a:pPr eaLnBrk="1" hangingPunct="1">
              <a:spcBef>
                <a:spcPct val="0"/>
              </a:spcBef>
              <a:buFontTx/>
              <a:buNone/>
            </a:pPr>
            <a:r>
              <a:rPr lang="en-US" altLang="en-US" sz="1800">
                <a:latin typeface="Times New Roman" panose="02020603050405020304" pitchFamily="18" charset="0"/>
              </a:rPr>
              <a:t>An area in the Tephigram denotes total HEAT or ENERGY added to a cyclic process</a:t>
            </a:r>
          </a:p>
        </p:txBody>
      </p:sp>
      <p:sp>
        <p:nvSpPr>
          <p:cNvPr id="61443" name="Rectangle 5">
            <a:extLst>
              <a:ext uri="{FF2B5EF4-FFF2-40B4-BE49-F238E27FC236}">
                <a16:creationId xmlns:a16="http://schemas.microsoft.com/office/drawing/2014/main" id="{5ECA4851-0230-284E-9994-737CD6811FB4}"/>
              </a:ext>
            </a:extLst>
          </p:cNvPr>
          <p:cNvSpPr>
            <a:spLocks noGrp="1" noChangeArrowheads="1"/>
          </p:cNvSpPr>
          <p:nvPr>
            <p:ph type="title"/>
          </p:nvPr>
        </p:nvSpPr>
        <p:spPr>
          <a:xfrm>
            <a:off x="685800" y="0"/>
            <a:ext cx="7772400" cy="914400"/>
          </a:xfrm>
        </p:spPr>
        <p:txBody>
          <a:bodyPr rtlCol="0">
            <a:normAutofit fontScale="90000"/>
          </a:bodyPr>
          <a:lstStyle/>
          <a:p>
            <a:pPr eaLnBrk="1" fontAlgn="auto" hangingPunct="1">
              <a:spcAft>
                <a:spcPts val="0"/>
              </a:spcAft>
              <a:defRPr/>
            </a:pPr>
            <a:r>
              <a:rPr lang="en-US" sz="3200">
                <a:solidFill>
                  <a:srgbClr val="FF3300"/>
                </a:solidFill>
                <a:latin typeface="Times New Roman" charset="0"/>
                <a:ea typeface="+mj-ea"/>
                <a:cs typeface="+mj-cs"/>
              </a:rPr>
              <a:t>Start 9/16/14</a:t>
            </a:r>
            <a:br>
              <a:rPr lang="en-US" sz="3200">
                <a:solidFill>
                  <a:srgbClr val="FF3300"/>
                </a:solidFill>
                <a:latin typeface="Times New Roman" charset="0"/>
                <a:ea typeface="+mj-ea"/>
                <a:cs typeface="+mj-cs"/>
              </a:rPr>
            </a:br>
            <a:r>
              <a:rPr lang="en-US" sz="3200">
                <a:solidFill>
                  <a:srgbClr val="FF3300"/>
                </a:solidFill>
                <a:latin typeface="Times New Roman" charset="0"/>
                <a:ea typeface="+mj-ea"/>
                <a:cs typeface="+mj-cs"/>
              </a:rPr>
              <a:t>Tephigram***</a:t>
            </a:r>
          </a:p>
        </p:txBody>
      </p:sp>
      <p:sp>
        <p:nvSpPr>
          <p:cNvPr id="68612" name="Rectangle 8">
            <a:extLst>
              <a:ext uri="{FF2B5EF4-FFF2-40B4-BE49-F238E27FC236}">
                <a16:creationId xmlns:a16="http://schemas.microsoft.com/office/drawing/2014/main" id="{ED4BF4C4-5DC3-AC41-A5C5-9996204A0FD4}"/>
              </a:ext>
            </a:extLst>
          </p:cNvPr>
          <p:cNvSpPr>
            <a:spLocks noChangeArrowheads="1"/>
          </p:cNvSpPr>
          <p:nvPr/>
        </p:nvSpPr>
        <p:spPr bwMode="auto">
          <a:xfrm>
            <a:off x="838200" y="2514600"/>
            <a:ext cx="7315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solidFill>
                  <a:schemeClr val="tx2"/>
                </a:solidFill>
                <a:latin typeface="Times New Roman" panose="02020603050405020304" pitchFamily="18" charset="0"/>
              </a:rPr>
              <a:t>∮</a:t>
            </a:r>
            <a:r>
              <a:rPr lang="en-US" altLang="en-US" sz="2400">
                <a:latin typeface="Times New Roman" panose="02020603050405020304" pitchFamily="18" charset="0"/>
              </a:rPr>
              <a:t> </a:t>
            </a:r>
            <a:r>
              <a:rPr lang="en-US" altLang="en-US" sz="2400">
                <a:solidFill>
                  <a:schemeClr val="tx2"/>
                </a:solidFill>
                <a:latin typeface="Times New Roman" panose="02020603050405020304" pitchFamily="18" charset="0"/>
              </a:rPr>
              <a:t>đ</a:t>
            </a:r>
            <a:r>
              <a:rPr lang="en-US" altLang="ja-JP" sz="2400">
                <a:solidFill>
                  <a:schemeClr val="tx2"/>
                </a:solidFill>
                <a:latin typeface="Times New Roman" panose="02020603050405020304" pitchFamily="18" charset="0"/>
              </a:rPr>
              <a:t>q 	= ∮ T d </a:t>
            </a:r>
            <a:r>
              <a:rPr lang="el-GR" altLang="ja-JP" sz="2400" b="1">
                <a:latin typeface="Times New Roman" panose="02020603050405020304" pitchFamily="18" charset="0"/>
              </a:rPr>
              <a:t>φ</a:t>
            </a:r>
            <a:r>
              <a:rPr lang="en-US" altLang="ja-JP" sz="2400">
                <a:latin typeface="Times New Roman" panose="02020603050405020304" pitchFamily="18" charset="0"/>
              </a:rPr>
              <a:t> = c</a:t>
            </a:r>
            <a:r>
              <a:rPr lang="en-US" altLang="ja-JP" sz="2400" baseline="-25000">
                <a:latin typeface="Times New Roman" panose="02020603050405020304" pitchFamily="18" charset="0"/>
              </a:rPr>
              <a:t>p</a:t>
            </a:r>
            <a:r>
              <a:rPr lang="en-US" altLang="ja-JP" sz="2400">
                <a:solidFill>
                  <a:schemeClr val="tx2"/>
                </a:solidFill>
                <a:latin typeface="Times New Roman" panose="02020603050405020304" pitchFamily="18" charset="0"/>
              </a:rPr>
              <a:t>∮ T</a:t>
            </a:r>
            <a:r>
              <a:rPr lang="en-US" altLang="ja-JP" sz="2400">
                <a:latin typeface="Times New Roman" panose="02020603050405020304" pitchFamily="18" charset="0"/>
              </a:rPr>
              <a:t>d</a:t>
            </a:r>
            <a:r>
              <a:rPr lang="el-GR" altLang="ja-JP" sz="2400">
                <a:latin typeface="Times New Roman" panose="02020603050405020304" pitchFamily="18" charset="0"/>
              </a:rPr>
              <a:t>θ </a:t>
            </a:r>
            <a:r>
              <a:rPr lang="en-US" altLang="ja-JP" sz="2400">
                <a:latin typeface="Times New Roman" panose="02020603050405020304" pitchFamily="18" charset="0"/>
              </a:rPr>
              <a:t>/</a:t>
            </a:r>
            <a:r>
              <a:rPr lang="el-GR" altLang="ja-JP" sz="2400">
                <a:latin typeface="Times New Roman" panose="02020603050405020304" pitchFamily="18" charset="0"/>
              </a:rPr>
              <a:t>θ</a:t>
            </a:r>
            <a:r>
              <a:rPr lang="en-US" altLang="ja-JP" sz="2400">
                <a:latin typeface="Times New Roman" panose="02020603050405020304" pitchFamily="18" charset="0"/>
              </a:rPr>
              <a:t> = c</a:t>
            </a:r>
            <a:r>
              <a:rPr lang="en-US" altLang="ja-JP" sz="2400" baseline="-25000">
                <a:latin typeface="Times New Roman" panose="02020603050405020304" pitchFamily="18" charset="0"/>
              </a:rPr>
              <a:t>p</a:t>
            </a:r>
            <a:r>
              <a:rPr lang="en-US" altLang="ja-JP" sz="2400">
                <a:solidFill>
                  <a:schemeClr val="tx2"/>
                </a:solidFill>
                <a:latin typeface="Times New Roman" panose="02020603050405020304" pitchFamily="18" charset="0"/>
              </a:rPr>
              <a:t>∮ T</a:t>
            </a:r>
            <a:r>
              <a:rPr lang="en-US" altLang="ja-JP" sz="2400">
                <a:latin typeface="Times New Roman" panose="02020603050405020304" pitchFamily="18" charset="0"/>
              </a:rPr>
              <a:t>d(ln</a:t>
            </a:r>
            <a:r>
              <a:rPr lang="el-GR" altLang="ja-JP" sz="2400">
                <a:latin typeface="Times New Roman" panose="02020603050405020304" pitchFamily="18" charset="0"/>
              </a:rPr>
              <a:t>θ</a:t>
            </a:r>
            <a:r>
              <a:rPr lang="en-US" altLang="ja-JP" sz="2400">
                <a:latin typeface="Times New Roman" panose="02020603050405020304" pitchFamily="18" charset="0"/>
              </a:rPr>
              <a:t>)</a:t>
            </a:r>
            <a:r>
              <a:rPr lang="el-GR" altLang="ja-JP" sz="2400">
                <a:latin typeface="Times New Roman" panose="02020603050405020304" pitchFamily="18" charset="0"/>
              </a:rPr>
              <a:t> </a:t>
            </a:r>
            <a:br>
              <a:rPr lang="el-GR" altLang="ja-JP" sz="2400">
                <a:solidFill>
                  <a:schemeClr val="tx2"/>
                </a:solidFill>
                <a:latin typeface="Times New Roman" panose="02020603050405020304" pitchFamily="18" charset="0"/>
              </a:rPr>
            </a:br>
            <a:endParaRPr lang="en-US" altLang="en-US" sz="2400">
              <a:solidFill>
                <a:schemeClr val="tx2"/>
              </a:solidFill>
              <a:latin typeface="Times New Roman" panose="02020603050405020304" pitchFamily="18" charset="0"/>
            </a:endParaRPr>
          </a:p>
        </p:txBody>
      </p:sp>
      <p:pic>
        <p:nvPicPr>
          <p:cNvPr id="68613" name="Picture 9" descr="figure1">
            <a:extLst>
              <a:ext uri="{FF2B5EF4-FFF2-40B4-BE49-F238E27FC236}">
                <a16:creationId xmlns:a16="http://schemas.microsoft.com/office/drawing/2014/main" id="{E1936BC9-A736-584F-9D69-5544B90772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30530">
            <a:off x="1189037" y="3402013"/>
            <a:ext cx="27273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4" name="Group 10">
            <a:extLst>
              <a:ext uri="{FF2B5EF4-FFF2-40B4-BE49-F238E27FC236}">
                <a16:creationId xmlns:a16="http://schemas.microsoft.com/office/drawing/2014/main" id="{F3845D71-A4A8-0C4C-8CD1-87204DC86C75}"/>
              </a:ext>
            </a:extLst>
          </p:cNvPr>
          <p:cNvGrpSpPr>
            <a:grpSpLocks/>
          </p:cNvGrpSpPr>
          <p:nvPr/>
        </p:nvGrpSpPr>
        <p:grpSpPr bwMode="auto">
          <a:xfrm>
            <a:off x="4495800" y="3657600"/>
            <a:ext cx="3022600" cy="2424113"/>
            <a:chOff x="2448" y="2352"/>
            <a:chExt cx="1904" cy="1527"/>
          </a:xfrm>
        </p:grpSpPr>
        <p:sp>
          <p:nvSpPr>
            <p:cNvPr id="68615" name="Rectangle 11">
              <a:extLst>
                <a:ext uri="{FF2B5EF4-FFF2-40B4-BE49-F238E27FC236}">
                  <a16:creationId xmlns:a16="http://schemas.microsoft.com/office/drawing/2014/main" id="{845FA6A8-9F88-C340-B135-8356AE5E92BD}"/>
                </a:ext>
              </a:extLst>
            </p:cNvPr>
            <p:cNvSpPr>
              <a:spLocks noChangeArrowheads="1"/>
            </p:cNvSpPr>
            <p:nvPr/>
          </p:nvSpPr>
          <p:spPr bwMode="auto">
            <a:xfrm>
              <a:off x="2976" y="2400"/>
              <a:ext cx="1248" cy="9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68616" name="Line 12">
              <a:extLst>
                <a:ext uri="{FF2B5EF4-FFF2-40B4-BE49-F238E27FC236}">
                  <a16:creationId xmlns:a16="http://schemas.microsoft.com/office/drawing/2014/main" id="{79900948-DDCF-F749-9B05-3DBBA2A6A306}"/>
                </a:ext>
              </a:extLst>
            </p:cNvPr>
            <p:cNvSpPr>
              <a:spLocks noChangeShapeType="1"/>
            </p:cNvSpPr>
            <p:nvPr/>
          </p:nvSpPr>
          <p:spPr bwMode="auto">
            <a:xfrm>
              <a:off x="2976" y="2352"/>
              <a:ext cx="0" cy="9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17" name="Line 13">
              <a:extLst>
                <a:ext uri="{FF2B5EF4-FFF2-40B4-BE49-F238E27FC236}">
                  <a16:creationId xmlns:a16="http://schemas.microsoft.com/office/drawing/2014/main" id="{86176437-4DFE-D748-9626-2853D0F2CE08}"/>
                </a:ext>
              </a:extLst>
            </p:cNvPr>
            <p:cNvSpPr>
              <a:spLocks noChangeShapeType="1"/>
            </p:cNvSpPr>
            <p:nvPr/>
          </p:nvSpPr>
          <p:spPr bwMode="auto">
            <a:xfrm>
              <a:off x="2976" y="3312"/>
              <a:ext cx="12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18" name="Line 14">
              <a:extLst>
                <a:ext uri="{FF2B5EF4-FFF2-40B4-BE49-F238E27FC236}">
                  <a16:creationId xmlns:a16="http://schemas.microsoft.com/office/drawing/2014/main" id="{C82EAEDB-5507-B248-A84E-B698EA938C95}"/>
                </a:ext>
              </a:extLst>
            </p:cNvPr>
            <p:cNvSpPr>
              <a:spLocks noChangeShapeType="1"/>
            </p:cNvSpPr>
            <p:nvPr/>
          </p:nvSpPr>
          <p:spPr bwMode="auto">
            <a:xfrm>
              <a:off x="2976" y="2736"/>
              <a:ext cx="12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19" name="Line 15">
              <a:extLst>
                <a:ext uri="{FF2B5EF4-FFF2-40B4-BE49-F238E27FC236}">
                  <a16:creationId xmlns:a16="http://schemas.microsoft.com/office/drawing/2014/main" id="{CDB7C743-D66A-DA47-A4CB-AF262AE3B282}"/>
                </a:ext>
              </a:extLst>
            </p:cNvPr>
            <p:cNvSpPr>
              <a:spLocks noChangeShapeType="1"/>
            </p:cNvSpPr>
            <p:nvPr/>
          </p:nvSpPr>
          <p:spPr bwMode="auto">
            <a:xfrm>
              <a:off x="2976" y="2592"/>
              <a:ext cx="12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20" name="Line 16">
              <a:extLst>
                <a:ext uri="{FF2B5EF4-FFF2-40B4-BE49-F238E27FC236}">
                  <a16:creationId xmlns:a16="http://schemas.microsoft.com/office/drawing/2014/main" id="{754CD90E-7B04-A34A-BCCA-FE4D3313BD58}"/>
                </a:ext>
              </a:extLst>
            </p:cNvPr>
            <p:cNvSpPr>
              <a:spLocks noChangeShapeType="1"/>
            </p:cNvSpPr>
            <p:nvPr/>
          </p:nvSpPr>
          <p:spPr bwMode="auto">
            <a:xfrm>
              <a:off x="2976" y="2880"/>
              <a:ext cx="12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21" name="Line 17">
              <a:extLst>
                <a:ext uri="{FF2B5EF4-FFF2-40B4-BE49-F238E27FC236}">
                  <a16:creationId xmlns:a16="http://schemas.microsoft.com/office/drawing/2014/main" id="{DA28FA20-BDD9-A044-A00F-8CCEDD24F61F}"/>
                </a:ext>
              </a:extLst>
            </p:cNvPr>
            <p:cNvSpPr>
              <a:spLocks noChangeShapeType="1"/>
            </p:cNvSpPr>
            <p:nvPr/>
          </p:nvSpPr>
          <p:spPr bwMode="auto">
            <a:xfrm>
              <a:off x="2976" y="3024"/>
              <a:ext cx="12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22" name="Line 18">
              <a:extLst>
                <a:ext uri="{FF2B5EF4-FFF2-40B4-BE49-F238E27FC236}">
                  <a16:creationId xmlns:a16="http://schemas.microsoft.com/office/drawing/2014/main" id="{1D9FA0D4-A47D-DD48-AF14-1BCE11BE4ADF}"/>
                </a:ext>
              </a:extLst>
            </p:cNvPr>
            <p:cNvSpPr>
              <a:spLocks noChangeShapeType="1"/>
            </p:cNvSpPr>
            <p:nvPr/>
          </p:nvSpPr>
          <p:spPr bwMode="auto">
            <a:xfrm>
              <a:off x="2976" y="3168"/>
              <a:ext cx="12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23" name="Line 19">
              <a:extLst>
                <a:ext uri="{FF2B5EF4-FFF2-40B4-BE49-F238E27FC236}">
                  <a16:creationId xmlns:a16="http://schemas.microsoft.com/office/drawing/2014/main" id="{8EA8576D-B4B6-514D-A011-96E917513D25}"/>
                </a:ext>
              </a:extLst>
            </p:cNvPr>
            <p:cNvSpPr>
              <a:spLocks noChangeShapeType="1"/>
            </p:cNvSpPr>
            <p:nvPr/>
          </p:nvSpPr>
          <p:spPr bwMode="auto">
            <a:xfrm>
              <a:off x="2976" y="2448"/>
              <a:ext cx="12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24" name="Line 20">
              <a:extLst>
                <a:ext uri="{FF2B5EF4-FFF2-40B4-BE49-F238E27FC236}">
                  <a16:creationId xmlns:a16="http://schemas.microsoft.com/office/drawing/2014/main" id="{F36BCB40-5A42-1D4A-9AB9-D10E886D807F}"/>
                </a:ext>
              </a:extLst>
            </p:cNvPr>
            <p:cNvSpPr>
              <a:spLocks noChangeShapeType="1"/>
            </p:cNvSpPr>
            <p:nvPr/>
          </p:nvSpPr>
          <p:spPr bwMode="auto">
            <a:xfrm flipV="1">
              <a:off x="3120" y="2448"/>
              <a:ext cx="1008" cy="864"/>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25" name="Line 21">
              <a:extLst>
                <a:ext uri="{FF2B5EF4-FFF2-40B4-BE49-F238E27FC236}">
                  <a16:creationId xmlns:a16="http://schemas.microsoft.com/office/drawing/2014/main" id="{DEBE5D5F-E330-3B41-9E2B-3C42BC7FA0BB}"/>
                </a:ext>
              </a:extLst>
            </p:cNvPr>
            <p:cNvSpPr>
              <a:spLocks noChangeShapeType="1"/>
            </p:cNvSpPr>
            <p:nvPr/>
          </p:nvSpPr>
          <p:spPr bwMode="auto">
            <a:xfrm flipV="1">
              <a:off x="2976" y="2400"/>
              <a:ext cx="672" cy="576"/>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26" name="Line 22">
              <a:extLst>
                <a:ext uri="{FF2B5EF4-FFF2-40B4-BE49-F238E27FC236}">
                  <a16:creationId xmlns:a16="http://schemas.microsoft.com/office/drawing/2014/main" id="{AE700E27-136C-CD4B-B709-B36FBB9480E0}"/>
                </a:ext>
              </a:extLst>
            </p:cNvPr>
            <p:cNvSpPr>
              <a:spLocks noChangeShapeType="1"/>
            </p:cNvSpPr>
            <p:nvPr/>
          </p:nvSpPr>
          <p:spPr bwMode="auto">
            <a:xfrm flipV="1">
              <a:off x="2976" y="2400"/>
              <a:ext cx="384" cy="336"/>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27" name="Line 23">
              <a:extLst>
                <a:ext uri="{FF2B5EF4-FFF2-40B4-BE49-F238E27FC236}">
                  <a16:creationId xmlns:a16="http://schemas.microsoft.com/office/drawing/2014/main" id="{346C8F0E-2770-D046-8452-5F7E36BEB3F1}"/>
                </a:ext>
              </a:extLst>
            </p:cNvPr>
            <p:cNvSpPr>
              <a:spLocks noChangeShapeType="1"/>
            </p:cNvSpPr>
            <p:nvPr/>
          </p:nvSpPr>
          <p:spPr bwMode="auto">
            <a:xfrm flipV="1">
              <a:off x="3360" y="2592"/>
              <a:ext cx="864" cy="72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28" name="Line 24">
              <a:extLst>
                <a:ext uri="{FF2B5EF4-FFF2-40B4-BE49-F238E27FC236}">
                  <a16:creationId xmlns:a16="http://schemas.microsoft.com/office/drawing/2014/main" id="{AF458678-F1B5-3142-87B1-EF6678328090}"/>
                </a:ext>
              </a:extLst>
            </p:cNvPr>
            <p:cNvSpPr>
              <a:spLocks noChangeShapeType="1"/>
            </p:cNvSpPr>
            <p:nvPr/>
          </p:nvSpPr>
          <p:spPr bwMode="auto">
            <a:xfrm flipV="1">
              <a:off x="2976" y="2448"/>
              <a:ext cx="912" cy="768"/>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29" name="Line 25">
              <a:extLst>
                <a:ext uri="{FF2B5EF4-FFF2-40B4-BE49-F238E27FC236}">
                  <a16:creationId xmlns:a16="http://schemas.microsoft.com/office/drawing/2014/main" id="{D44A19A0-9F64-E240-AD35-E32AC8FD624C}"/>
                </a:ext>
              </a:extLst>
            </p:cNvPr>
            <p:cNvSpPr>
              <a:spLocks noChangeShapeType="1"/>
            </p:cNvSpPr>
            <p:nvPr/>
          </p:nvSpPr>
          <p:spPr bwMode="auto">
            <a:xfrm flipV="1">
              <a:off x="3600" y="2832"/>
              <a:ext cx="576" cy="48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30" name="Line 26">
              <a:extLst>
                <a:ext uri="{FF2B5EF4-FFF2-40B4-BE49-F238E27FC236}">
                  <a16:creationId xmlns:a16="http://schemas.microsoft.com/office/drawing/2014/main" id="{091562C1-DE45-C746-92B7-152663760830}"/>
                </a:ext>
              </a:extLst>
            </p:cNvPr>
            <p:cNvSpPr>
              <a:spLocks noChangeShapeType="1"/>
            </p:cNvSpPr>
            <p:nvPr/>
          </p:nvSpPr>
          <p:spPr bwMode="auto">
            <a:xfrm flipV="1">
              <a:off x="3840" y="2976"/>
              <a:ext cx="384" cy="336"/>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31" name="Line 27">
              <a:extLst>
                <a:ext uri="{FF2B5EF4-FFF2-40B4-BE49-F238E27FC236}">
                  <a16:creationId xmlns:a16="http://schemas.microsoft.com/office/drawing/2014/main" id="{2A148F08-48C2-3346-9E8E-1348345D17BF}"/>
                </a:ext>
              </a:extLst>
            </p:cNvPr>
            <p:cNvSpPr>
              <a:spLocks noChangeShapeType="1"/>
            </p:cNvSpPr>
            <p:nvPr/>
          </p:nvSpPr>
          <p:spPr bwMode="auto">
            <a:xfrm flipH="1" flipV="1">
              <a:off x="2976" y="3024"/>
              <a:ext cx="528" cy="288"/>
            </a:xfrm>
            <a:prstGeom prst="line">
              <a:avLst/>
            </a:prstGeom>
            <a:noFill/>
            <a:ln w="9525">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32" name="Line 28">
              <a:extLst>
                <a:ext uri="{FF2B5EF4-FFF2-40B4-BE49-F238E27FC236}">
                  <a16:creationId xmlns:a16="http://schemas.microsoft.com/office/drawing/2014/main" id="{96FF34D3-183B-C54F-B809-8DF8C5CD7C82}"/>
                </a:ext>
              </a:extLst>
            </p:cNvPr>
            <p:cNvSpPr>
              <a:spLocks noChangeShapeType="1"/>
            </p:cNvSpPr>
            <p:nvPr/>
          </p:nvSpPr>
          <p:spPr bwMode="auto">
            <a:xfrm flipH="1" flipV="1">
              <a:off x="2976" y="2880"/>
              <a:ext cx="768" cy="432"/>
            </a:xfrm>
            <a:prstGeom prst="line">
              <a:avLst/>
            </a:prstGeom>
            <a:noFill/>
            <a:ln w="9525">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33" name="Line 29">
              <a:extLst>
                <a:ext uri="{FF2B5EF4-FFF2-40B4-BE49-F238E27FC236}">
                  <a16:creationId xmlns:a16="http://schemas.microsoft.com/office/drawing/2014/main" id="{7A411298-BCE9-1842-AEAC-BB7D9825A0D4}"/>
                </a:ext>
              </a:extLst>
            </p:cNvPr>
            <p:cNvSpPr>
              <a:spLocks noChangeShapeType="1"/>
            </p:cNvSpPr>
            <p:nvPr/>
          </p:nvSpPr>
          <p:spPr bwMode="auto">
            <a:xfrm flipH="1" flipV="1">
              <a:off x="2976" y="2688"/>
              <a:ext cx="1104" cy="624"/>
            </a:xfrm>
            <a:prstGeom prst="line">
              <a:avLst/>
            </a:prstGeom>
            <a:noFill/>
            <a:ln w="9525">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34" name="Line 30">
              <a:extLst>
                <a:ext uri="{FF2B5EF4-FFF2-40B4-BE49-F238E27FC236}">
                  <a16:creationId xmlns:a16="http://schemas.microsoft.com/office/drawing/2014/main" id="{4ACE66B2-4BA9-784C-B9E5-BE5FAA5990BB}"/>
                </a:ext>
              </a:extLst>
            </p:cNvPr>
            <p:cNvSpPr>
              <a:spLocks noChangeShapeType="1"/>
            </p:cNvSpPr>
            <p:nvPr/>
          </p:nvSpPr>
          <p:spPr bwMode="auto">
            <a:xfrm flipH="1" flipV="1">
              <a:off x="2976" y="2496"/>
              <a:ext cx="1248" cy="720"/>
            </a:xfrm>
            <a:prstGeom prst="line">
              <a:avLst/>
            </a:prstGeom>
            <a:noFill/>
            <a:ln w="9525">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35" name="Line 31">
              <a:extLst>
                <a:ext uri="{FF2B5EF4-FFF2-40B4-BE49-F238E27FC236}">
                  <a16:creationId xmlns:a16="http://schemas.microsoft.com/office/drawing/2014/main" id="{17C7359E-20CD-C04A-991E-B1CAFD3499CA}"/>
                </a:ext>
              </a:extLst>
            </p:cNvPr>
            <p:cNvSpPr>
              <a:spLocks noChangeShapeType="1"/>
            </p:cNvSpPr>
            <p:nvPr/>
          </p:nvSpPr>
          <p:spPr bwMode="auto">
            <a:xfrm flipH="1" flipV="1">
              <a:off x="3168" y="2400"/>
              <a:ext cx="1104" cy="624"/>
            </a:xfrm>
            <a:prstGeom prst="line">
              <a:avLst/>
            </a:prstGeom>
            <a:noFill/>
            <a:ln w="9525">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36" name="Line 32">
              <a:extLst>
                <a:ext uri="{FF2B5EF4-FFF2-40B4-BE49-F238E27FC236}">
                  <a16:creationId xmlns:a16="http://schemas.microsoft.com/office/drawing/2014/main" id="{729101AB-3A9B-3046-A0CE-7E4DD85C11AB}"/>
                </a:ext>
              </a:extLst>
            </p:cNvPr>
            <p:cNvSpPr>
              <a:spLocks noChangeShapeType="1"/>
            </p:cNvSpPr>
            <p:nvPr/>
          </p:nvSpPr>
          <p:spPr bwMode="auto">
            <a:xfrm flipH="1" flipV="1">
              <a:off x="3504" y="2400"/>
              <a:ext cx="768" cy="432"/>
            </a:xfrm>
            <a:prstGeom prst="line">
              <a:avLst/>
            </a:prstGeom>
            <a:noFill/>
            <a:ln w="9525">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37" name="Line 33">
              <a:extLst>
                <a:ext uri="{FF2B5EF4-FFF2-40B4-BE49-F238E27FC236}">
                  <a16:creationId xmlns:a16="http://schemas.microsoft.com/office/drawing/2014/main" id="{D8BB086F-CD9F-CC48-992A-DC76A68A7EA1}"/>
                </a:ext>
              </a:extLst>
            </p:cNvPr>
            <p:cNvSpPr>
              <a:spLocks noChangeShapeType="1"/>
            </p:cNvSpPr>
            <p:nvPr/>
          </p:nvSpPr>
          <p:spPr bwMode="auto">
            <a:xfrm flipH="1" flipV="1">
              <a:off x="3840" y="2400"/>
              <a:ext cx="336" cy="192"/>
            </a:xfrm>
            <a:prstGeom prst="line">
              <a:avLst/>
            </a:prstGeom>
            <a:noFill/>
            <a:ln w="9525">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38" name="Text Box 34">
              <a:extLst>
                <a:ext uri="{FF2B5EF4-FFF2-40B4-BE49-F238E27FC236}">
                  <a16:creationId xmlns:a16="http://schemas.microsoft.com/office/drawing/2014/main" id="{A6DCE803-E21B-C14C-918E-956BB4B73322}"/>
                </a:ext>
              </a:extLst>
            </p:cNvPr>
            <p:cNvSpPr txBox="1">
              <a:spLocks noChangeArrowheads="1"/>
            </p:cNvSpPr>
            <p:nvPr/>
          </p:nvSpPr>
          <p:spPr bwMode="auto">
            <a:xfrm>
              <a:off x="3600" y="3360"/>
              <a:ext cx="25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800">
                  <a:solidFill>
                    <a:srgbClr val="FF3300"/>
                  </a:solidFill>
                  <a:latin typeface="Times New Roman" panose="02020603050405020304" pitchFamily="18" charset="0"/>
                </a:rPr>
                <a:t>T</a:t>
              </a:r>
            </a:p>
          </p:txBody>
        </p:sp>
        <p:sp>
          <p:nvSpPr>
            <p:cNvPr id="68639" name="Text Box 35">
              <a:extLst>
                <a:ext uri="{FF2B5EF4-FFF2-40B4-BE49-F238E27FC236}">
                  <a16:creationId xmlns:a16="http://schemas.microsoft.com/office/drawing/2014/main" id="{2B520E74-1D5F-9A4E-96D9-FF7876569E2D}"/>
                </a:ext>
              </a:extLst>
            </p:cNvPr>
            <p:cNvSpPr txBox="1">
              <a:spLocks noChangeArrowheads="1"/>
            </p:cNvSpPr>
            <p:nvPr/>
          </p:nvSpPr>
          <p:spPr bwMode="auto">
            <a:xfrm>
              <a:off x="2448" y="2730"/>
              <a:ext cx="4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latin typeface="Times New Roman" panose="02020603050405020304" pitchFamily="18" charset="0"/>
                </a:rPr>
                <a:t>lnP</a:t>
              </a:r>
            </a:p>
          </p:txBody>
        </p:sp>
        <p:sp>
          <p:nvSpPr>
            <p:cNvPr id="68640" name="Line 36">
              <a:extLst>
                <a:ext uri="{FF2B5EF4-FFF2-40B4-BE49-F238E27FC236}">
                  <a16:creationId xmlns:a16="http://schemas.microsoft.com/office/drawing/2014/main" id="{0EBB362B-B5E1-DE4B-9068-D7004194C373}"/>
                </a:ext>
              </a:extLst>
            </p:cNvPr>
            <p:cNvSpPr>
              <a:spLocks noChangeShapeType="1"/>
            </p:cNvSpPr>
            <p:nvPr/>
          </p:nvSpPr>
          <p:spPr bwMode="auto">
            <a:xfrm>
              <a:off x="3024" y="3792"/>
              <a:ext cx="432" cy="0"/>
            </a:xfrm>
            <a:prstGeom prst="line">
              <a:avLst/>
            </a:prstGeom>
            <a:noFill/>
            <a:ln w="9525">
              <a:solidFill>
                <a:srgbClr val="33CC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41" name="Text Box 37">
              <a:extLst>
                <a:ext uri="{FF2B5EF4-FFF2-40B4-BE49-F238E27FC236}">
                  <a16:creationId xmlns:a16="http://schemas.microsoft.com/office/drawing/2014/main" id="{7EB94FB2-3820-834F-9341-475B3214BA85}"/>
                </a:ext>
              </a:extLst>
            </p:cNvPr>
            <p:cNvSpPr txBox="1">
              <a:spLocks noChangeArrowheads="1"/>
            </p:cNvSpPr>
            <p:nvPr/>
          </p:nvSpPr>
          <p:spPr bwMode="auto">
            <a:xfrm>
              <a:off x="3504" y="3648"/>
              <a:ext cx="84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solidFill>
                    <a:srgbClr val="33CC33"/>
                  </a:solidFill>
                  <a:latin typeface="Times New Roman" panose="02020603050405020304" pitchFamily="18" charset="0"/>
                </a:rPr>
                <a:t>Dry adiabats</a:t>
              </a:r>
            </a:p>
          </p:txBody>
        </p:sp>
        <p:sp>
          <p:nvSpPr>
            <p:cNvPr id="68642" name="Line 38">
              <a:extLst>
                <a:ext uri="{FF2B5EF4-FFF2-40B4-BE49-F238E27FC236}">
                  <a16:creationId xmlns:a16="http://schemas.microsoft.com/office/drawing/2014/main" id="{FCAFA0C0-2A0C-004A-AF1A-A9377EBD7F58}"/>
                </a:ext>
              </a:extLst>
            </p:cNvPr>
            <p:cNvSpPr>
              <a:spLocks noChangeShapeType="1"/>
            </p:cNvSpPr>
            <p:nvPr/>
          </p:nvSpPr>
          <p:spPr bwMode="auto">
            <a:xfrm>
              <a:off x="3024" y="3552"/>
              <a:ext cx="480"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 name="Slide Number Placeholder 1">
            <a:extLst>
              <a:ext uri="{FF2B5EF4-FFF2-40B4-BE49-F238E27FC236}">
                <a16:creationId xmlns:a16="http://schemas.microsoft.com/office/drawing/2014/main" id="{8ABE0E9E-B8C8-7E4B-9C3D-C14ED5D0ABF9}"/>
              </a:ext>
            </a:extLst>
          </p:cNvPr>
          <p:cNvSpPr>
            <a:spLocks noGrp="1"/>
          </p:cNvSpPr>
          <p:nvPr>
            <p:ph type="sldNum" sz="quarter" idx="12"/>
          </p:nvPr>
        </p:nvSpPr>
        <p:spPr/>
        <p:txBody>
          <a:bodyPr/>
          <a:lstStyle/>
          <a:p>
            <a:pPr>
              <a:defRPr/>
            </a:pPr>
            <a:fld id="{F637C9F4-D974-D44C-9338-CBD6F01A38D4}" type="slidenum">
              <a:rPr lang="en-US" altLang="en-US" smtClean="0"/>
              <a:pPr>
                <a:defRPr/>
              </a:pPr>
              <a:t>26</a:t>
            </a:fld>
            <a:endParaRPr lang="en-US"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70F4EAB9-076E-EC4F-A4B5-83ABD836A637}"/>
              </a:ext>
            </a:extLst>
          </p:cNvPr>
          <p:cNvSpPr>
            <a:spLocks noGrp="1"/>
          </p:cNvSpPr>
          <p:nvPr>
            <p:ph type="title"/>
          </p:nvPr>
        </p:nvSpPr>
        <p:spPr/>
        <p:txBody>
          <a:bodyPr/>
          <a:lstStyle/>
          <a:p>
            <a:pPr eaLnBrk="1" hangingPunct="1"/>
            <a:r>
              <a:rPr lang="en-GB" altLang="en-US">
                <a:latin typeface="Times New Roman" panose="02020603050405020304" pitchFamily="18" charset="0"/>
                <a:ea typeface="ＭＳ Ｐゴシック" panose="020B0600070205080204" pitchFamily="34" charset="-128"/>
              </a:rPr>
              <a:t>The tephigram</a:t>
            </a:r>
          </a:p>
        </p:txBody>
      </p:sp>
      <p:sp>
        <p:nvSpPr>
          <p:cNvPr id="70658" name="Rectangle 3">
            <a:extLst>
              <a:ext uri="{FF2B5EF4-FFF2-40B4-BE49-F238E27FC236}">
                <a16:creationId xmlns:a16="http://schemas.microsoft.com/office/drawing/2014/main" id="{F3757C61-D72D-D947-BDF7-E5DB38589985}"/>
              </a:ext>
            </a:extLst>
          </p:cNvPr>
          <p:cNvSpPr>
            <a:spLocks noGrp="1"/>
          </p:cNvSpPr>
          <p:nvPr>
            <p:ph idx="1"/>
          </p:nvPr>
        </p:nvSpPr>
        <p:spPr/>
        <p:txBody>
          <a:bodyPr/>
          <a:lstStyle/>
          <a:p>
            <a:pPr eaLnBrk="1" hangingPunct="1"/>
            <a:r>
              <a:rPr lang="en-GB" altLang="en-US">
                <a:latin typeface="Times New Roman" panose="02020603050405020304" pitchFamily="18" charset="0"/>
                <a:ea typeface="ＭＳ Ｐゴシック" panose="020B0600070205080204" pitchFamily="34" charset="-128"/>
              </a:rPr>
              <a:t>Allows a radiosonde profile to be analysed for stability. </a:t>
            </a:r>
          </a:p>
          <a:p>
            <a:pPr eaLnBrk="1" hangingPunct="1"/>
            <a:r>
              <a:rPr lang="en-GB" altLang="en-US">
                <a:latin typeface="Times New Roman" panose="02020603050405020304" pitchFamily="18" charset="0"/>
                <a:ea typeface="ＭＳ Ｐゴシック" panose="020B0600070205080204" pitchFamily="34" charset="-128"/>
              </a:rPr>
              <a:t>Allows calculations involving moisture content (e.g., saturated adiabatic lapse rate) to be performed graphically.</a:t>
            </a:r>
          </a:p>
          <a:p>
            <a:pPr eaLnBrk="1" hangingPunct="1"/>
            <a:r>
              <a:rPr lang="en-GB" altLang="en-US">
                <a:latin typeface="Times New Roman" panose="02020603050405020304" pitchFamily="18" charset="0"/>
                <a:ea typeface="ＭＳ Ｐゴシック" panose="020B0600070205080204" pitchFamily="34" charset="-128"/>
              </a:rPr>
              <a:t>Is confusing at first sight!</a:t>
            </a:r>
          </a:p>
        </p:txBody>
      </p:sp>
      <p:sp>
        <p:nvSpPr>
          <p:cNvPr id="2" name="Slide Number Placeholder 1">
            <a:extLst>
              <a:ext uri="{FF2B5EF4-FFF2-40B4-BE49-F238E27FC236}">
                <a16:creationId xmlns:a16="http://schemas.microsoft.com/office/drawing/2014/main" id="{AEDBD4B2-1815-0645-B102-BA103A4350A6}"/>
              </a:ext>
            </a:extLst>
          </p:cNvPr>
          <p:cNvSpPr>
            <a:spLocks noGrp="1"/>
          </p:cNvSpPr>
          <p:nvPr>
            <p:ph type="sldNum" sz="quarter" idx="12"/>
          </p:nvPr>
        </p:nvSpPr>
        <p:spPr/>
        <p:txBody>
          <a:bodyPr/>
          <a:lstStyle/>
          <a:p>
            <a:pPr>
              <a:defRPr/>
            </a:pPr>
            <a:fld id="{9B2FEFE9-9451-EF4B-AB90-3E2E2FDE3FCD}" type="slidenum">
              <a:rPr lang="en-US" altLang="en-US" smtClean="0"/>
              <a:pPr>
                <a:defRPr/>
              </a:pPr>
              <a:t>27</a:t>
            </a:fld>
            <a:endParaRPr lang="en-US"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B4A64D4E-A0F9-9B42-BA70-83D00A9BE357}"/>
              </a:ext>
            </a:extLst>
          </p:cNvPr>
          <p:cNvSpPr>
            <a:spLocks noGrp="1"/>
          </p:cNvSpPr>
          <p:nvPr>
            <p:ph type="title"/>
          </p:nvPr>
        </p:nvSpPr>
        <p:spPr/>
        <p:txBody>
          <a:bodyPr/>
          <a:lstStyle/>
          <a:p>
            <a:pPr eaLnBrk="1" hangingPunct="1"/>
            <a:r>
              <a:rPr lang="en-GB" altLang="en-US">
                <a:latin typeface="Times New Roman" panose="02020603050405020304" pitchFamily="18" charset="0"/>
                <a:ea typeface="ＭＳ Ｐゴシック" panose="020B0600070205080204" pitchFamily="34" charset="-128"/>
              </a:rPr>
              <a:t>Basic idea</a:t>
            </a:r>
          </a:p>
        </p:txBody>
      </p:sp>
      <p:sp>
        <p:nvSpPr>
          <p:cNvPr id="72706" name="Rectangle 3">
            <a:extLst>
              <a:ext uri="{FF2B5EF4-FFF2-40B4-BE49-F238E27FC236}">
                <a16:creationId xmlns:a16="http://schemas.microsoft.com/office/drawing/2014/main" id="{F6F9CC05-03CA-BF46-A149-7FE79849A3FA}"/>
              </a:ext>
            </a:extLst>
          </p:cNvPr>
          <p:cNvSpPr>
            <a:spLocks noGrp="1"/>
          </p:cNvSpPr>
          <p:nvPr>
            <p:ph type="body" sz="half" idx="1"/>
          </p:nvPr>
        </p:nvSpPr>
        <p:spPr>
          <a:xfrm>
            <a:off x="685800" y="1981200"/>
            <a:ext cx="3138488" cy="4114800"/>
          </a:xfrm>
        </p:spPr>
        <p:txBody>
          <a:bodyPr/>
          <a:lstStyle/>
          <a:p>
            <a:pPr eaLnBrk="1" hangingPunct="1"/>
            <a:r>
              <a:rPr lang="en-GB" altLang="en-US" sz="2800">
                <a:latin typeface="Times New Roman" panose="02020603050405020304" pitchFamily="18" charset="0"/>
                <a:ea typeface="ＭＳ Ｐゴシック" panose="020B0600070205080204" pitchFamily="34" charset="-128"/>
              </a:rPr>
              <a:t>Plot </a:t>
            </a:r>
            <a:r>
              <a:rPr lang="en-GB" altLang="en-US" sz="2800" b="1">
                <a:latin typeface="Times New Roman" panose="02020603050405020304" pitchFamily="18" charset="0"/>
                <a:ea typeface="ＭＳ Ｐゴシック" panose="020B0600070205080204" pitchFamily="34" charset="-128"/>
              </a:rPr>
              <a:t>temperature</a:t>
            </a:r>
            <a:r>
              <a:rPr lang="en-GB" altLang="en-US" sz="2800">
                <a:latin typeface="Times New Roman" panose="02020603050405020304" pitchFamily="18" charset="0"/>
                <a:ea typeface="ＭＳ Ｐゴシック" panose="020B0600070205080204" pitchFamily="34" charset="-128"/>
              </a:rPr>
              <a:t> as x-axis and </a:t>
            </a:r>
            <a:r>
              <a:rPr lang="en-GB" altLang="en-US" sz="2800" b="1">
                <a:latin typeface="Times New Roman" panose="02020603050405020304" pitchFamily="18" charset="0"/>
                <a:ea typeface="ＭＳ Ｐゴシック" panose="020B0600070205080204" pitchFamily="34" charset="-128"/>
              </a:rPr>
              <a:t>entropy</a:t>
            </a:r>
            <a:r>
              <a:rPr lang="en-GB" altLang="en-US" sz="2800">
                <a:latin typeface="Times New Roman" panose="02020603050405020304" pitchFamily="18" charset="0"/>
                <a:ea typeface="ＭＳ Ｐゴシック" panose="020B0600070205080204" pitchFamily="34" charset="-128"/>
              </a:rPr>
              <a:t> as y</a:t>
            </a:r>
          </a:p>
          <a:p>
            <a:pPr eaLnBrk="1" hangingPunct="1"/>
            <a:r>
              <a:rPr lang="en-GB" altLang="en-US" sz="2800">
                <a:latin typeface="Times New Roman" panose="02020603050405020304" pitchFamily="18" charset="0"/>
                <a:ea typeface="ＭＳ Ｐゴシック" panose="020B0600070205080204" pitchFamily="34" charset="-128"/>
              </a:rPr>
              <a:t>d</a:t>
            </a:r>
            <a:r>
              <a:rPr lang="el-GR" altLang="en-US" sz="2800">
                <a:latin typeface="Times New Roman" panose="02020603050405020304" pitchFamily="18" charset="0"/>
                <a:ea typeface="ＭＳ Ｐゴシック" panose="020B0600070205080204" pitchFamily="34" charset="-128"/>
              </a:rPr>
              <a:t>φ</a:t>
            </a:r>
            <a:r>
              <a:rPr lang="en-GB" altLang="en-US" sz="2800">
                <a:latin typeface="Times New Roman" panose="02020603050405020304" pitchFamily="18" charset="0"/>
                <a:ea typeface="ＭＳ Ｐゴシック" panose="020B0600070205080204" pitchFamily="34" charset="-128"/>
              </a:rPr>
              <a:t> = c</a:t>
            </a:r>
            <a:r>
              <a:rPr lang="en-GB" altLang="en-US" sz="2800" baseline="-25000">
                <a:latin typeface="Times New Roman" panose="02020603050405020304" pitchFamily="18" charset="0"/>
                <a:ea typeface="ＭＳ Ｐゴシック" panose="020B0600070205080204" pitchFamily="34" charset="-128"/>
              </a:rPr>
              <a:t>p</a:t>
            </a:r>
            <a:r>
              <a:rPr lang="en-GB" altLang="en-US" sz="2800">
                <a:latin typeface="Times New Roman" panose="02020603050405020304" pitchFamily="18" charset="0"/>
                <a:ea typeface="ＭＳ Ｐゴシック" panose="020B0600070205080204" pitchFamily="34" charset="-128"/>
              </a:rPr>
              <a:t>dln</a:t>
            </a:r>
            <a:r>
              <a:rPr lang="el-GR" altLang="en-US" sz="2800">
                <a:latin typeface="Times New Roman" panose="02020603050405020304" pitchFamily="18" charset="0"/>
                <a:ea typeface="ＭＳ Ｐゴシック" panose="020B0600070205080204" pitchFamily="34" charset="-128"/>
              </a:rPr>
              <a:t>θ</a:t>
            </a:r>
            <a:r>
              <a:rPr lang="en-GB" altLang="en-US" sz="2800">
                <a:latin typeface="Times New Roman" panose="02020603050405020304" pitchFamily="18" charset="0"/>
                <a:ea typeface="ＭＳ Ｐゴシック" panose="020B0600070205080204" pitchFamily="34" charset="-128"/>
              </a:rPr>
              <a:t> so we plot temperature versus ln</a:t>
            </a:r>
            <a:r>
              <a:rPr lang="el-GR" altLang="en-US" sz="2800">
                <a:latin typeface="Times New Roman" panose="02020603050405020304" pitchFamily="18" charset="0"/>
                <a:ea typeface="ＭＳ Ｐゴシック" panose="020B0600070205080204" pitchFamily="34" charset="-128"/>
              </a:rPr>
              <a:t>θ</a:t>
            </a:r>
          </a:p>
        </p:txBody>
      </p:sp>
      <p:pic>
        <p:nvPicPr>
          <p:cNvPr id="72707" name="Picture 4" descr="tephigram1">
            <a:extLst>
              <a:ext uri="{FF2B5EF4-FFF2-40B4-BE49-F238E27FC236}">
                <a16:creationId xmlns:a16="http://schemas.microsoft.com/office/drawing/2014/main" id="{6ECF55A8-8016-C844-83C7-B48530D306B7}"/>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995738" y="1628775"/>
            <a:ext cx="4897437" cy="3917950"/>
          </a:xfrm>
          <a:noFill/>
        </p:spPr>
      </p:pic>
      <p:sp>
        <p:nvSpPr>
          <p:cNvPr id="2" name="Slide Number Placeholder 1">
            <a:extLst>
              <a:ext uri="{FF2B5EF4-FFF2-40B4-BE49-F238E27FC236}">
                <a16:creationId xmlns:a16="http://schemas.microsoft.com/office/drawing/2014/main" id="{4155EB91-3B4A-3649-9E65-57DC9F34C5E3}"/>
              </a:ext>
            </a:extLst>
          </p:cNvPr>
          <p:cNvSpPr>
            <a:spLocks noGrp="1"/>
          </p:cNvSpPr>
          <p:nvPr>
            <p:ph type="sldNum" sz="quarter" idx="12"/>
          </p:nvPr>
        </p:nvSpPr>
        <p:spPr/>
        <p:txBody>
          <a:bodyPr/>
          <a:lstStyle/>
          <a:p>
            <a:pPr>
              <a:defRPr/>
            </a:pPr>
            <a:fld id="{A0DAD46C-E434-674D-8262-DC8168FE4A2B}" type="slidenum">
              <a:rPr lang="en-US" altLang="en-US" smtClean="0"/>
              <a:pPr>
                <a:defRPr/>
              </a:pPr>
              <a:t>28</a:t>
            </a:fld>
            <a:endParaRPr lang="en-US"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C787BA00-A0D3-9342-A68F-BDF796B70AFE}"/>
              </a:ext>
            </a:extLst>
          </p:cNvPr>
          <p:cNvSpPr>
            <a:spLocks noGrp="1"/>
          </p:cNvSpPr>
          <p:nvPr>
            <p:ph type="title"/>
          </p:nvPr>
        </p:nvSpPr>
        <p:spPr/>
        <p:txBody>
          <a:bodyPr/>
          <a:lstStyle/>
          <a:p>
            <a:pPr eaLnBrk="1" hangingPunct="1"/>
            <a:r>
              <a:rPr lang="en-GB" altLang="en-US">
                <a:latin typeface="Times New Roman" panose="02020603050405020304" pitchFamily="18" charset="0"/>
                <a:ea typeface="ＭＳ Ｐゴシック" panose="020B0600070205080204" pitchFamily="34" charset="-128"/>
              </a:rPr>
              <a:t>Adding pressure</a:t>
            </a:r>
          </a:p>
        </p:txBody>
      </p:sp>
      <p:pic>
        <p:nvPicPr>
          <p:cNvPr id="74754" name="Picture 3" descr="tephigram2">
            <a:extLst>
              <a:ext uri="{FF2B5EF4-FFF2-40B4-BE49-F238E27FC236}">
                <a16:creationId xmlns:a16="http://schemas.microsoft.com/office/drawing/2014/main" id="{002BB0F9-B3FE-6545-8703-929065CC5F6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563938" y="1557338"/>
            <a:ext cx="5256212" cy="4071937"/>
          </a:xfrm>
          <a:noFill/>
        </p:spPr>
      </p:pic>
      <p:sp>
        <p:nvSpPr>
          <p:cNvPr id="74755" name="Text Box 4">
            <a:extLst>
              <a:ext uri="{FF2B5EF4-FFF2-40B4-BE49-F238E27FC236}">
                <a16:creationId xmlns:a16="http://schemas.microsoft.com/office/drawing/2014/main" id="{6F7B53BE-51F5-7547-B0C8-5077F4327EE4}"/>
              </a:ext>
            </a:extLst>
          </p:cNvPr>
          <p:cNvSpPr txBox="1">
            <a:spLocks noChangeArrowheads="1"/>
          </p:cNvSpPr>
          <p:nvPr/>
        </p:nvSpPr>
        <p:spPr bwMode="auto">
          <a:xfrm>
            <a:off x="304800" y="1700213"/>
            <a:ext cx="32004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GB" altLang="en-US" sz="2400">
                <a:latin typeface="Arial" panose="020B0604020202020204" pitchFamily="34" charset="0"/>
                <a:cs typeface="Arial" panose="020B0604020202020204" pitchFamily="34" charset="0"/>
              </a:rPr>
              <a:t>Our measurements are of temperature and pressure, so we want to represent pressure on the plot.</a:t>
            </a:r>
          </a:p>
          <a:p>
            <a:pPr eaLnBrk="1" hangingPunct="1">
              <a:spcBef>
                <a:spcPct val="50000"/>
              </a:spcBef>
              <a:buFontTx/>
              <a:buNone/>
            </a:pPr>
            <a:r>
              <a:rPr lang="en-GB" altLang="en-US" sz="2400">
                <a:latin typeface="Arial" panose="020B0604020202020204" pitchFamily="34" charset="0"/>
                <a:cs typeface="Arial" panose="020B0604020202020204" pitchFamily="34" charset="0"/>
              </a:rPr>
              <a:t>The curved lines are isopleths of constant pressure, in hPa (mb).</a:t>
            </a:r>
          </a:p>
        </p:txBody>
      </p:sp>
      <p:sp>
        <p:nvSpPr>
          <p:cNvPr id="2" name="Slide Number Placeholder 1">
            <a:extLst>
              <a:ext uri="{FF2B5EF4-FFF2-40B4-BE49-F238E27FC236}">
                <a16:creationId xmlns:a16="http://schemas.microsoft.com/office/drawing/2014/main" id="{47053B76-AF99-1344-9F7C-251252F64A85}"/>
              </a:ext>
            </a:extLst>
          </p:cNvPr>
          <p:cNvSpPr>
            <a:spLocks noGrp="1"/>
          </p:cNvSpPr>
          <p:nvPr>
            <p:ph type="sldNum" sz="quarter" idx="12"/>
          </p:nvPr>
        </p:nvSpPr>
        <p:spPr/>
        <p:txBody>
          <a:bodyPr/>
          <a:lstStyle/>
          <a:p>
            <a:pPr>
              <a:defRPr/>
            </a:pPr>
            <a:fld id="{A0DAD46C-E434-674D-8262-DC8168FE4A2B}" type="slidenum">
              <a:rPr lang="en-US" altLang="en-US" smtClean="0"/>
              <a:pPr>
                <a:defRPr/>
              </a:pPr>
              <a:t>29</a:t>
            </a:fld>
            <a:endParaRPr lang="en-US"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a:extLst>
              <a:ext uri="{FF2B5EF4-FFF2-40B4-BE49-F238E27FC236}">
                <a16:creationId xmlns:a16="http://schemas.microsoft.com/office/drawing/2014/main" id="{749D497C-D564-934D-B589-07F8CD18A0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6400"/>
            <a:ext cx="9144000" cy="604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39A39AD9-390A-924E-93FB-FB3CE9CADCB0}"/>
              </a:ext>
            </a:extLst>
          </p:cNvPr>
          <p:cNvSpPr>
            <a:spLocks noGrp="1"/>
          </p:cNvSpPr>
          <p:nvPr>
            <p:ph type="sldNum" sz="quarter" idx="12"/>
          </p:nvPr>
        </p:nvSpPr>
        <p:spPr/>
        <p:txBody>
          <a:bodyPr/>
          <a:lstStyle/>
          <a:p>
            <a:pPr>
              <a:defRPr/>
            </a:pPr>
            <a:fld id="{2BD01E21-B3E5-7843-9898-F6405C4ED565}" type="slidenum">
              <a:rPr lang="en-US" altLang="en-US" smtClean="0"/>
              <a:pPr>
                <a:defRPr/>
              </a:pPr>
              <a:t>3</a:t>
            </a:fld>
            <a:endParaRPr lang="en-US"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F9AD2400-B7EF-4548-89B2-1905DC522E3F}"/>
              </a:ext>
            </a:extLst>
          </p:cNvPr>
          <p:cNvSpPr>
            <a:spLocks noGrp="1"/>
          </p:cNvSpPr>
          <p:nvPr>
            <p:ph type="title"/>
          </p:nvPr>
        </p:nvSpPr>
        <p:spPr/>
        <p:txBody>
          <a:bodyPr/>
          <a:lstStyle/>
          <a:p>
            <a:pPr eaLnBrk="1" hangingPunct="1"/>
            <a:r>
              <a:rPr lang="en-GB" altLang="en-US">
                <a:latin typeface="Times New Roman" panose="02020603050405020304" pitchFamily="18" charset="0"/>
                <a:ea typeface="ＭＳ Ｐゴシック" panose="020B0600070205080204" pitchFamily="34" charset="-128"/>
              </a:rPr>
              <a:t>Adding moisture information</a:t>
            </a:r>
          </a:p>
        </p:txBody>
      </p:sp>
      <p:sp>
        <p:nvSpPr>
          <p:cNvPr id="76802" name="Rectangle 3">
            <a:extLst>
              <a:ext uri="{FF2B5EF4-FFF2-40B4-BE49-F238E27FC236}">
                <a16:creationId xmlns:a16="http://schemas.microsoft.com/office/drawing/2014/main" id="{B69293BD-9CF3-D244-8234-72FDACFC45A4}"/>
              </a:ext>
            </a:extLst>
          </p:cNvPr>
          <p:cNvSpPr>
            <a:spLocks noGrp="1"/>
          </p:cNvSpPr>
          <p:nvPr>
            <p:ph idx="1"/>
          </p:nvPr>
        </p:nvSpPr>
        <p:spPr/>
        <p:txBody>
          <a:bodyPr/>
          <a:lstStyle/>
          <a:p>
            <a:pPr eaLnBrk="1" hangingPunct="1">
              <a:lnSpc>
                <a:spcPct val="90000"/>
              </a:lnSpc>
            </a:pPr>
            <a:r>
              <a:rPr lang="en-GB" altLang="en-US">
                <a:latin typeface="Times New Roman" panose="02020603050405020304" pitchFamily="18" charset="0"/>
                <a:ea typeface="ＭＳ Ｐゴシック" panose="020B0600070205080204" pitchFamily="34" charset="-128"/>
              </a:rPr>
              <a:t>Dew point is a measure of moisture content. The tephigram can be used to convert (T</a:t>
            </a:r>
            <a:r>
              <a:rPr lang="en-GB" altLang="en-US" baseline="-25000">
                <a:latin typeface="Times New Roman" panose="02020603050405020304" pitchFamily="18" charset="0"/>
                <a:ea typeface="ＭＳ Ｐゴシック" panose="020B0600070205080204" pitchFamily="34" charset="-128"/>
              </a:rPr>
              <a:t>d</a:t>
            </a:r>
            <a:r>
              <a:rPr lang="en-GB" altLang="en-US">
                <a:latin typeface="Times New Roman" panose="02020603050405020304" pitchFamily="18" charset="0"/>
                <a:ea typeface="ＭＳ Ｐゴシック" panose="020B0600070205080204" pitchFamily="34" charset="-128"/>
              </a:rPr>
              <a:t>,T) to mixing ratio.</a:t>
            </a:r>
          </a:p>
          <a:p>
            <a:pPr eaLnBrk="1" hangingPunct="1">
              <a:lnSpc>
                <a:spcPct val="90000"/>
              </a:lnSpc>
            </a:pPr>
            <a:r>
              <a:rPr lang="en-GB" altLang="en-US">
                <a:latin typeface="Times New Roman" panose="02020603050405020304" pitchFamily="18" charset="0"/>
                <a:ea typeface="ＭＳ Ｐゴシック" panose="020B0600070205080204" pitchFamily="34" charset="-128"/>
              </a:rPr>
              <a:t>Mass mixing ratio isopleths are light dashed lines. Units are g kg</a:t>
            </a:r>
            <a:r>
              <a:rPr lang="en-GB" altLang="en-US" baseline="30000">
                <a:latin typeface="Times New Roman" panose="02020603050405020304" pitchFamily="18" charset="0"/>
                <a:ea typeface="ＭＳ Ｐゴシック" panose="020B0600070205080204" pitchFamily="34" charset="-128"/>
              </a:rPr>
              <a:t>-1</a:t>
            </a:r>
            <a:endParaRPr lang="en-GB" altLang="en-US">
              <a:latin typeface="Times New Roman" panose="02020603050405020304" pitchFamily="18" charset="0"/>
              <a:ea typeface="ＭＳ Ｐゴシック" panose="020B0600070205080204" pitchFamily="34" charset="-128"/>
            </a:endParaRPr>
          </a:p>
          <a:p>
            <a:pPr eaLnBrk="1" hangingPunct="1">
              <a:lnSpc>
                <a:spcPct val="90000"/>
              </a:lnSpc>
            </a:pPr>
            <a:r>
              <a:rPr lang="en-GB" altLang="en-US">
                <a:latin typeface="Times New Roman" panose="02020603050405020304" pitchFamily="18" charset="0"/>
                <a:ea typeface="ＭＳ Ｐゴシック" panose="020B0600070205080204" pitchFamily="34" charset="-128"/>
              </a:rPr>
              <a:t>Curved lines are saturated adiabats – the path a saturated parcel of air follows on adiabatic ascent.</a:t>
            </a:r>
          </a:p>
        </p:txBody>
      </p:sp>
      <p:sp>
        <p:nvSpPr>
          <p:cNvPr id="2" name="Slide Number Placeholder 1">
            <a:extLst>
              <a:ext uri="{FF2B5EF4-FFF2-40B4-BE49-F238E27FC236}">
                <a16:creationId xmlns:a16="http://schemas.microsoft.com/office/drawing/2014/main" id="{69FA6682-80BB-2F44-B4B2-BEDEB5ED857D}"/>
              </a:ext>
            </a:extLst>
          </p:cNvPr>
          <p:cNvSpPr>
            <a:spLocks noGrp="1"/>
          </p:cNvSpPr>
          <p:nvPr>
            <p:ph type="sldNum" sz="quarter" idx="12"/>
          </p:nvPr>
        </p:nvSpPr>
        <p:spPr/>
        <p:txBody>
          <a:bodyPr/>
          <a:lstStyle/>
          <a:p>
            <a:pPr>
              <a:defRPr/>
            </a:pPr>
            <a:fld id="{9B2FEFE9-9451-EF4B-AB90-3E2E2FDE3FCD}" type="slidenum">
              <a:rPr lang="en-US" altLang="en-US" smtClean="0"/>
              <a:pPr>
                <a:defRPr/>
              </a:pPr>
              <a:t>30</a:t>
            </a:fld>
            <a:endParaRPr lang="en-US"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C7E87959-8929-F745-AD37-76B9ED708B1C}"/>
              </a:ext>
            </a:extLst>
          </p:cNvPr>
          <p:cNvSpPr>
            <a:spLocks noGrp="1"/>
          </p:cNvSpPr>
          <p:nvPr>
            <p:ph type="title"/>
          </p:nvPr>
        </p:nvSpPr>
        <p:spPr>
          <a:xfrm>
            <a:off x="685800" y="381000"/>
            <a:ext cx="7772400" cy="1143000"/>
          </a:xfrm>
        </p:spPr>
        <p:txBody>
          <a:bodyPr/>
          <a:lstStyle/>
          <a:p>
            <a:pPr eaLnBrk="1" hangingPunct="1"/>
            <a:r>
              <a:rPr lang="en-GB" altLang="en-US">
                <a:latin typeface="Times New Roman" panose="02020603050405020304" pitchFamily="18" charset="0"/>
                <a:ea typeface="ＭＳ Ｐゴシック" panose="020B0600070205080204" pitchFamily="34" charset="-128"/>
              </a:rPr>
              <a:t>Rotating plot and plotting profile</a:t>
            </a:r>
          </a:p>
        </p:txBody>
      </p:sp>
      <p:graphicFrame>
        <p:nvGraphicFramePr>
          <p:cNvPr id="149510" name="Group 6">
            <a:extLst>
              <a:ext uri="{FF2B5EF4-FFF2-40B4-BE49-F238E27FC236}">
                <a16:creationId xmlns:a16="http://schemas.microsoft.com/office/drawing/2014/main" id="{D5913EAE-E3C9-8342-990A-AD7B2B5A92AD}"/>
              </a:ext>
            </a:extLst>
          </p:cNvPr>
          <p:cNvGraphicFramePr>
            <a:graphicFrameLocks noGrp="1"/>
          </p:cNvGraphicFramePr>
          <p:nvPr>
            <p:ph sz="half" idx="1"/>
          </p:nvPr>
        </p:nvGraphicFramePr>
        <p:xfrm>
          <a:off x="250825" y="4076700"/>
          <a:ext cx="4038600" cy="2532066"/>
        </p:xfrm>
        <a:graphic>
          <a:graphicData uri="http://schemas.openxmlformats.org/drawingml/2006/table">
            <a:tbl>
              <a:tblPr/>
              <a:tblGrid>
                <a:gridCol w="1346200">
                  <a:extLst>
                    <a:ext uri="{9D8B030D-6E8A-4147-A177-3AD203B41FA5}">
                      <a16:colId xmlns:a16="http://schemas.microsoft.com/office/drawing/2014/main" val="3195464709"/>
                    </a:ext>
                  </a:extLst>
                </a:gridCol>
                <a:gridCol w="1346200">
                  <a:extLst>
                    <a:ext uri="{9D8B030D-6E8A-4147-A177-3AD203B41FA5}">
                      <a16:colId xmlns:a16="http://schemas.microsoft.com/office/drawing/2014/main" val="3063240449"/>
                    </a:ext>
                  </a:extLst>
                </a:gridCol>
                <a:gridCol w="1346200">
                  <a:extLst>
                    <a:ext uri="{9D8B030D-6E8A-4147-A177-3AD203B41FA5}">
                      <a16:colId xmlns:a16="http://schemas.microsoft.com/office/drawing/2014/main" val="1176767324"/>
                    </a:ext>
                  </a:extLst>
                </a:gridCol>
              </a:tblGrid>
              <a:tr h="334962">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Pressure, mb</a:t>
                      </a:r>
                    </a:p>
                  </a:txBody>
                  <a:tcPr marT="45694" marB="456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Temp., </a:t>
                      </a:r>
                      <a:r>
                        <a:rPr kumimoji="0" lang="en-US"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°C</a:t>
                      </a:r>
                    </a:p>
                  </a:txBody>
                  <a:tcPr marT="45694" marB="456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Dew point, </a:t>
                      </a:r>
                      <a:r>
                        <a:rPr kumimoji="0" lang="en-US"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°C</a:t>
                      </a:r>
                    </a:p>
                  </a:txBody>
                  <a:tcPr marT="45694" marB="456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72517373"/>
                  </a:ext>
                </a:extLst>
              </a:tr>
              <a:tr h="27463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1000</a:t>
                      </a:r>
                    </a:p>
                  </a:txBody>
                  <a:tcPr marT="45694" marB="456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20</a:t>
                      </a:r>
                    </a:p>
                  </a:txBody>
                  <a:tcPr marT="45694" marB="456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15</a:t>
                      </a:r>
                    </a:p>
                  </a:txBody>
                  <a:tcPr marT="45694" marB="456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61876723"/>
                  </a:ext>
                </a:extLst>
              </a:tr>
              <a:tr h="27463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900</a:t>
                      </a:r>
                    </a:p>
                  </a:txBody>
                  <a:tcPr marT="45694" marB="456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10</a:t>
                      </a:r>
                    </a:p>
                  </a:txBody>
                  <a:tcPr marT="45694" marB="456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9</a:t>
                      </a:r>
                    </a:p>
                  </a:txBody>
                  <a:tcPr marT="45694" marB="456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87478850"/>
                  </a:ext>
                </a:extLst>
              </a:tr>
              <a:tr h="27463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850</a:t>
                      </a:r>
                    </a:p>
                  </a:txBody>
                  <a:tcPr marT="45694" marB="456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11</a:t>
                      </a:r>
                    </a:p>
                  </a:txBody>
                  <a:tcPr marT="45694" marB="456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5</a:t>
                      </a:r>
                    </a:p>
                  </a:txBody>
                  <a:tcPr marT="45694" marB="456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79485388"/>
                  </a:ext>
                </a:extLst>
              </a:tr>
              <a:tr h="27463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700</a:t>
                      </a:r>
                    </a:p>
                  </a:txBody>
                  <a:tcPr marT="45694" marB="456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0</a:t>
                      </a:r>
                    </a:p>
                  </a:txBody>
                  <a:tcPr marT="45694" marB="456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-15</a:t>
                      </a:r>
                    </a:p>
                  </a:txBody>
                  <a:tcPr marT="45694" marB="456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49502152"/>
                  </a:ext>
                </a:extLst>
              </a:tr>
              <a:tr h="27463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500</a:t>
                      </a:r>
                    </a:p>
                  </a:txBody>
                  <a:tcPr marT="45694" marB="456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-25</a:t>
                      </a:r>
                    </a:p>
                  </a:txBody>
                  <a:tcPr marT="45694" marB="456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-40</a:t>
                      </a:r>
                    </a:p>
                  </a:txBody>
                  <a:tcPr marT="45694" marB="456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03630913"/>
                  </a:ext>
                </a:extLst>
              </a:tr>
              <a:tr h="27463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300</a:t>
                      </a:r>
                    </a:p>
                  </a:txBody>
                  <a:tcPr marT="45694" marB="456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-50</a:t>
                      </a:r>
                    </a:p>
                  </a:txBody>
                  <a:tcPr marT="45694" marB="456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-55</a:t>
                      </a:r>
                    </a:p>
                  </a:txBody>
                  <a:tcPr marT="45694" marB="456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05561832"/>
                  </a:ext>
                </a:extLst>
              </a:tr>
              <a:tr h="27463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200</a:t>
                      </a:r>
                    </a:p>
                  </a:txBody>
                  <a:tcPr marT="45694" marB="456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-60</a:t>
                      </a:r>
                    </a:p>
                  </a:txBody>
                  <a:tcPr marT="45694" marB="456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endParaRPr>
                    </a:p>
                  </a:txBody>
                  <a:tcPr marT="45694" marB="456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71867828"/>
                  </a:ext>
                </a:extLst>
              </a:tr>
              <a:tr h="27463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100</a:t>
                      </a:r>
                    </a:p>
                  </a:txBody>
                  <a:tcPr marT="45694" marB="4569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-60</a:t>
                      </a:r>
                    </a:p>
                  </a:txBody>
                  <a:tcPr marT="45694" marB="456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endParaRPr>
                    </a:p>
                  </a:txBody>
                  <a:tcPr marT="45694" marB="4569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09401993"/>
                  </a:ext>
                </a:extLst>
              </a:tr>
            </a:tbl>
          </a:graphicData>
        </a:graphic>
      </p:graphicFrame>
      <p:pic>
        <p:nvPicPr>
          <p:cNvPr id="78892" name="Picture 3" descr="tephigram3">
            <a:extLst>
              <a:ext uri="{FF2B5EF4-FFF2-40B4-BE49-F238E27FC236}">
                <a16:creationId xmlns:a16="http://schemas.microsoft.com/office/drawing/2014/main" id="{65AFD4DE-52CB-AA4B-9D4B-D01C804FB85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15440" r="15440"/>
          <a:stretch>
            <a:fillRect/>
          </a:stretch>
        </p:blipFill>
        <p:spPr>
          <a:noFill/>
        </p:spPr>
      </p:pic>
      <p:sp>
        <p:nvSpPr>
          <p:cNvPr id="78893" name="Text Box 4">
            <a:extLst>
              <a:ext uri="{FF2B5EF4-FFF2-40B4-BE49-F238E27FC236}">
                <a16:creationId xmlns:a16="http://schemas.microsoft.com/office/drawing/2014/main" id="{1B4026F9-7CA3-7E45-B529-6CE1AD8CBBED}"/>
              </a:ext>
            </a:extLst>
          </p:cNvPr>
          <p:cNvSpPr txBox="1">
            <a:spLocks noChangeArrowheads="1"/>
          </p:cNvSpPr>
          <p:nvPr/>
        </p:nvSpPr>
        <p:spPr bwMode="auto">
          <a:xfrm>
            <a:off x="304800" y="1524000"/>
            <a:ext cx="396081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GB" altLang="en-US" sz="1800">
                <a:latin typeface="Arial" panose="020B0604020202020204" pitchFamily="34" charset="0"/>
                <a:cs typeface="Arial" panose="020B0604020202020204" pitchFamily="34" charset="0"/>
              </a:rPr>
              <a:t>The diagram is </a:t>
            </a:r>
            <a:r>
              <a:rPr lang="en-GB" altLang="en-US" sz="1800" b="1">
                <a:latin typeface="Arial" panose="020B0604020202020204" pitchFamily="34" charset="0"/>
                <a:cs typeface="Arial" panose="020B0604020202020204" pitchFamily="34" charset="0"/>
              </a:rPr>
              <a:t>rotated through 45</a:t>
            </a:r>
            <a:r>
              <a:rPr lang="en-US" altLang="en-US" sz="1800" b="1">
                <a:latin typeface="Arial" panose="020B0604020202020204" pitchFamily="34" charset="0"/>
                <a:cs typeface="Arial" panose="020B0604020202020204" pitchFamily="34" charset="0"/>
              </a:rPr>
              <a:t>°</a:t>
            </a:r>
            <a:r>
              <a:rPr lang="en-US" altLang="en-US" sz="1800">
                <a:latin typeface="Arial" panose="020B0604020202020204" pitchFamily="34" charset="0"/>
                <a:cs typeface="Arial" panose="020B0604020202020204" pitchFamily="34" charset="0"/>
              </a:rPr>
              <a:t> so that the pressure lines are quasi-horizontal</a:t>
            </a:r>
          </a:p>
        </p:txBody>
      </p:sp>
      <p:sp>
        <p:nvSpPr>
          <p:cNvPr id="78894" name="Text Box 5">
            <a:extLst>
              <a:ext uri="{FF2B5EF4-FFF2-40B4-BE49-F238E27FC236}">
                <a16:creationId xmlns:a16="http://schemas.microsoft.com/office/drawing/2014/main" id="{8B97D2F6-8810-DF40-BD23-13C5A4895564}"/>
              </a:ext>
            </a:extLst>
          </p:cNvPr>
          <p:cNvSpPr txBox="1">
            <a:spLocks noChangeArrowheads="1"/>
          </p:cNvSpPr>
          <p:nvPr/>
        </p:nvSpPr>
        <p:spPr bwMode="auto">
          <a:xfrm>
            <a:off x="250825" y="2852738"/>
            <a:ext cx="3673475"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GB" altLang="en-US" sz="1800">
                <a:solidFill>
                  <a:srgbClr val="FF3300"/>
                </a:solidFill>
                <a:latin typeface="Arial" panose="020B0604020202020204" pitchFamily="34" charset="0"/>
                <a:cs typeface="Arial" panose="020B0604020202020204" pitchFamily="34" charset="0"/>
              </a:rPr>
              <a:t>Temperature</a:t>
            </a:r>
            <a:r>
              <a:rPr lang="en-GB" altLang="en-US" sz="1800">
                <a:latin typeface="Arial" panose="020B0604020202020204" pitchFamily="34" charset="0"/>
                <a:cs typeface="Arial" panose="020B0604020202020204" pitchFamily="34" charset="0"/>
              </a:rPr>
              <a:t> and </a:t>
            </a:r>
            <a:r>
              <a:rPr lang="en-GB" altLang="en-US" sz="1800">
                <a:solidFill>
                  <a:srgbClr val="FF3300"/>
                </a:solidFill>
                <a:latin typeface="Arial" panose="020B0604020202020204" pitchFamily="34" charset="0"/>
                <a:cs typeface="Arial" panose="020B0604020202020204" pitchFamily="34" charset="0"/>
              </a:rPr>
              <a:t>Dew point</a:t>
            </a:r>
            <a:r>
              <a:rPr lang="en-GB" altLang="en-US" sz="1800">
                <a:latin typeface="Arial" panose="020B0604020202020204" pitchFamily="34" charset="0"/>
                <a:cs typeface="Arial" panose="020B0604020202020204" pitchFamily="34" charset="0"/>
              </a:rPr>
              <a:t> are plotted on the diagram. Dew point is simply plotted as a temperature. Here:</a:t>
            </a:r>
          </a:p>
          <a:p>
            <a:pPr eaLnBrk="1" hangingPunct="1">
              <a:spcBef>
                <a:spcPct val="50000"/>
              </a:spcBef>
              <a:buFontTx/>
              <a:buNone/>
            </a:pPr>
            <a:r>
              <a:rPr lang="en-GB" altLang="en-US" sz="1800">
                <a:latin typeface="Arial" panose="020B0604020202020204" pitchFamily="34" charset="0"/>
                <a:cs typeface="Arial" panose="020B0604020202020204" pitchFamily="34" charset="0"/>
              </a:rPr>
              <a:t> </a:t>
            </a:r>
          </a:p>
        </p:txBody>
      </p:sp>
      <p:sp>
        <p:nvSpPr>
          <p:cNvPr id="2" name="Slide Number Placeholder 1">
            <a:extLst>
              <a:ext uri="{FF2B5EF4-FFF2-40B4-BE49-F238E27FC236}">
                <a16:creationId xmlns:a16="http://schemas.microsoft.com/office/drawing/2014/main" id="{3234EDA4-ED89-F54D-A96F-D62E4A23CB3F}"/>
              </a:ext>
            </a:extLst>
          </p:cNvPr>
          <p:cNvSpPr>
            <a:spLocks noGrp="1"/>
          </p:cNvSpPr>
          <p:nvPr>
            <p:ph type="sldNum" sz="quarter" idx="12"/>
          </p:nvPr>
        </p:nvSpPr>
        <p:spPr/>
        <p:txBody>
          <a:bodyPr/>
          <a:lstStyle/>
          <a:p>
            <a:pPr>
              <a:defRPr/>
            </a:pPr>
            <a:fld id="{80E227B8-F42C-3040-B4CB-74A13BCFA1E2}" type="slidenum">
              <a:rPr lang="en-US" altLang="en-US" smtClean="0"/>
              <a:pPr>
                <a:defRPr/>
              </a:pPr>
              <a:t>31</a:t>
            </a:fld>
            <a:endParaRPr lang="en-US"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9A0DC2F1-9597-6F4D-85EF-0CD8B95988AA}"/>
              </a:ext>
            </a:extLst>
          </p:cNvPr>
          <p:cNvSpPr>
            <a:spLocks noGrp="1"/>
          </p:cNvSpPr>
          <p:nvPr>
            <p:ph type="title"/>
          </p:nvPr>
        </p:nvSpPr>
        <p:spPr>
          <a:xfrm>
            <a:off x="684213" y="0"/>
            <a:ext cx="7772400" cy="685800"/>
          </a:xfrm>
        </p:spPr>
        <p:txBody>
          <a:bodyPr/>
          <a:lstStyle/>
          <a:p>
            <a:pPr eaLnBrk="1" hangingPunct="1"/>
            <a:r>
              <a:rPr lang="en-GB" altLang="en-US" sz="2800">
                <a:latin typeface="Times New Roman" panose="02020603050405020304" pitchFamily="18" charset="0"/>
                <a:ea typeface="ＭＳ Ｐゴシック" panose="020B0600070205080204" pitchFamily="34" charset="-128"/>
              </a:rPr>
              <a:t>The Tephigram</a:t>
            </a:r>
          </a:p>
        </p:txBody>
      </p:sp>
      <p:pic>
        <p:nvPicPr>
          <p:cNvPr id="80898" name="Picture 3">
            <a:extLst>
              <a:ext uri="{FF2B5EF4-FFF2-40B4-BE49-F238E27FC236}">
                <a16:creationId xmlns:a16="http://schemas.microsoft.com/office/drawing/2014/main" id="{29DE19F5-9899-A247-B9AB-2638BCD446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0713"/>
            <a:ext cx="66294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ext Box 4">
            <a:extLst>
              <a:ext uri="{FF2B5EF4-FFF2-40B4-BE49-F238E27FC236}">
                <a16:creationId xmlns:a16="http://schemas.microsoft.com/office/drawing/2014/main" id="{356D4B0D-86F6-1B48-A19E-FE5B143EDE1B}"/>
              </a:ext>
            </a:extLst>
          </p:cNvPr>
          <p:cNvSpPr txBox="1">
            <a:spLocks noChangeArrowheads="1"/>
          </p:cNvSpPr>
          <p:nvPr/>
        </p:nvSpPr>
        <p:spPr bwMode="auto">
          <a:xfrm>
            <a:off x="6948488" y="1268413"/>
            <a:ext cx="19446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GB" altLang="en-US" sz="1800">
                <a:latin typeface="Arial" panose="020B0604020202020204" pitchFamily="34" charset="0"/>
                <a:cs typeface="Arial" panose="020B0604020202020204" pitchFamily="34" charset="0"/>
              </a:rPr>
              <a:t>Saturated adiabatic</a:t>
            </a:r>
          </a:p>
        </p:txBody>
      </p:sp>
      <p:sp>
        <p:nvSpPr>
          <p:cNvPr id="80900" name="Line 5">
            <a:extLst>
              <a:ext uri="{FF2B5EF4-FFF2-40B4-BE49-F238E27FC236}">
                <a16:creationId xmlns:a16="http://schemas.microsoft.com/office/drawing/2014/main" id="{78DC966D-A67C-1A48-A4A6-C0D76EAC952A}"/>
              </a:ext>
            </a:extLst>
          </p:cNvPr>
          <p:cNvSpPr>
            <a:spLocks noChangeShapeType="1"/>
          </p:cNvSpPr>
          <p:nvPr/>
        </p:nvSpPr>
        <p:spPr bwMode="auto">
          <a:xfrm flipH="1">
            <a:off x="5940425" y="2060575"/>
            <a:ext cx="863600" cy="11525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0901" name="Text Box 6">
            <a:extLst>
              <a:ext uri="{FF2B5EF4-FFF2-40B4-BE49-F238E27FC236}">
                <a16:creationId xmlns:a16="http://schemas.microsoft.com/office/drawing/2014/main" id="{1319E93D-958D-CD47-A414-EFA5AAC84C5C}"/>
              </a:ext>
            </a:extLst>
          </p:cNvPr>
          <p:cNvSpPr txBox="1">
            <a:spLocks noChangeArrowheads="1"/>
          </p:cNvSpPr>
          <p:nvPr/>
        </p:nvSpPr>
        <p:spPr bwMode="auto">
          <a:xfrm>
            <a:off x="179388" y="3573463"/>
            <a:ext cx="1152525"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GB" altLang="en-US" sz="1800">
                <a:latin typeface="Arial" panose="020B0604020202020204" pitchFamily="34" charset="0"/>
                <a:cs typeface="Arial" panose="020B0604020202020204" pitchFamily="34" charset="0"/>
              </a:rPr>
              <a:t>ConstantMixing ratio</a:t>
            </a:r>
          </a:p>
        </p:txBody>
      </p:sp>
      <p:sp>
        <p:nvSpPr>
          <p:cNvPr id="80902" name="Line 7">
            <a:extLst>
              <a:ext uri="{FF2B5EF4-FFF2-40B4-BE49-F238E27FC236}">
                <a16:creationId xmlns:a16="http://schemas.microsoft.com/office/drawing/2014/main" id="{28470864-73E1-5343-AD76-1F62605590C2}"/>
              </a:ext>
            </a:extLst>
          </p:cNvPr>
          <p:cNvSpPr>
            <a:spLocks noChangeShapeType="1"/>
          </p:cNvSpPr>
          <p:nvPr/>
        </p:nvSpPr>
        <p:spPr bwMode="auto">
          <a:xfrm>
            <a:off x="1403350" y="3716338"/>
            <a:ext cx="208915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Slide Number Placeholder 1">
            <a:extLst>
              <a:ext uri="{FF2B5EF4-FFF2-40B4-BE49-F238E27FC236}">
                <a16:creationId xmlns:a16="http://schemas.microsoft.com/office/drawing/2014/main" id="{9931FB00-B4AC-6F42-A3FB-D51790ABA556}"/>
              </a:ext>
            </a:extLst>
          </p:cNvPr>
          <p:cNvSpPr>
            <a:spLocks noGrp="1"/>
          </p:cNvSpPr>
          <p:nvPr>
            <p:ph type="sldNum" sz="quarter" idx="12"/>
          </p:nvPr>
        </p:nvSpPr>
        <p:spPr/>
        <p:txBody>
          <a:bodyPr/>
          <a:lstStyle/>
          <a:p>
            <a:pPr>
              <a:defRPr/>
            </a:pPr>
            <a:fld id="{F637C9F4-D974-D44C-9338-CBD6F01A38D4}" type="slidenum">
              <a:rPr lang="en-US" altLang="en-US" smtClean="0"/>
              <a:pPr>
                <a:defRPr/>
              </a:pPr>
              <a:t>32</a:t>
            </a:fld>
            <a:endParaRPr lang="en-US"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3" descr="figure2">
            <a:extLst>
              <a:ext uri="{FF2B5EF4-FFF2-40B4-BE49-F238E27FC236}">
                <a16:creationId xmlns:a16="http://schemas.microsoft.com/office/drawing/2014/main" id="{9B4C2EE1-CC3C-8C4B-BA07-3D1FEE3AB5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609600"/>
            <a:ext cx="4572000"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6" name="Rectangle 4">
            <a:extLst>
              <a:ext uri="{FF2B5EF4-FFF2-40B4-BE49-F238E27FC236}">
                <a16:creationId xmlns:a16="http://schemas.microsoft.com/office/drawing/2014/main" id="{452252F3-463A-BD43-AE87-BC6053E0C5BC}"/>
              </a:ext>
            </a:extLst>
          </p:cNvPr>
          <p:cNvSpPr>
            <a:spLocks noChangeArrowheads="1"/>
          </p:cNvSpPr>
          <p:nvPr/>
        </p:nvSpPr>
        <p:spPr bwMode="auto">
          <a:xfrm>
            <a:off x="762000" y="152400"/>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000">
                <a:solidFill>
                  <a:srgbClr val="FF3300"/>
                </a:solidFill>
                <a:latin typeface="Times New Roman" panose="02020603050405020304" pitchFamily="18" charset="0"/>
              </a:rPr>
              <a:t>Tephigram</a:t>
            </a:r>
          </a:p>
        </p:txBody>
      </p:sp>
      <p:sp>
        <p:nvSpPr>
          <p:cNvPr id="2" name="Slide Number Placeholder 1">
            <a:extLst>
              <a:ext uri="{FF2B5EF4-FFF2-40B4-BE49-F238E27FC236}">
                <a16:creationId xmlns:a16="http://schemas.microsoft.com/office/drawing/2014/main" id="{8490A112-45B5-FC4A-B271-95F27F844705}"/>
              </a:ext>
            </a:extLst>
          </p:cNvPr>
          <p:cNvSpPr>
            <a:spLocks noGrp="1"/>
          </p:cNvSpPr>
          <p:nvPr>
            <p:ph type="sldNum" sz="quarter" idx="12"/>
          </p:nvPr>
        </p:nvSpPr>
        <p:spPr/>
        <p:txBody>
          <a:bodyPr/>
          <a:lstStyle/>
          <a:p>
            <a:pPr>
              <a:defRPr/>
            </a:pPr>
            <a:fld id="{38643F6D-4CD7-5A40-A205-F23A563D0084}" type="slidenum">
              <a:rPr lang="en-US" altLang="en-US" smtClean="0"/>
              <a:pPr>
                <a:defRPr/>
              </a:pPr>
              <a:t>33</a:t>
            </a:fld>
            <a:endParaRPr lang="en-US"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a:extLst>
              <a:ext uri="{FF2B5EF4-FFF2-40B4-BE49-F238E27FC236}">
                <a16:creationId xmlns:a16="http://schemas.microsoft.com/office/drawing/2014/main" id="{0626F643-EAA7-2A46-BD06-0F7A6CFF00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85800"/>
            <a:ext cx="7362825" cy="580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0" name="Rectangle 3">
            <a:extLst>
              <a:ext uri="{FF2B5EF4-FFF2-40B4-BE49-F238E27FC236}">
                <a16:creationId xmlns:a16="http://schemas.microsoft.com/office/drawing/2014/main" id="{909DF13C-573D-D843-BA96-65C3C4D499D2}"/>
              </a:ext>
            </a:extLst>
          </p:cNvPr>
          <p:cNvSpPr>
            <a:spLocks noGrp="1" noChangeArrowheads="1"/>
          </p:cNvSpPr>
          <p:nvPr>
            <p:ph type="title" idx="4294967295"/>
          </p:nvPr>
        </p:nvSpPr>
        <p:spPr>
          <a:xfrm>
            <a:off x="1371600" y="152400"/>
            <a:ext cx="7772400" cy="457200"/>
          </a:xfrm>
        </p:spPr>
        <p:txBody>
          <a:bodyPr rtlCol="0">
            <a:normAutofit fontScale="90000"/>
          </a:bodyPr>
          <a:lstStyle/>
          <a:p>
            <a:pPr eaLnBrk="1" fontAlgn="auto" hangingPunct="1">
              <a:spcAft>
                <a:spcPts val="0"/>
              </a:spcAft>
              <a:defRPr/>
            </a:pPr>
            <a:r>
              <a:rPr lang="en-US" sz="4000">
                <a:solidFill>
                  <a:srgbClr val="FF3300"/>
                </a:solidFill>
                <a:latin typeface="Times New Roman" charset="0"/>
                <a:ea typeface="+mj-ea"/>
                <a:cs typeface="+mj-cs"/>
              </a:rPr>
              <a:t>Tephigram</a:t>
            </a:r>
          </a:p>
        </p:txBody>
      </p:sp>
      <p:sp>
        <p:nvSpPr>
          <p:cNvPr id="84995" name="Line 4">
            <a:extLst>
              <a:ext uri="{FF2B5EF4-FFF2-40B4-BE49-F238E27FC236}">
                <a16:creationId xmlns:a16="http://schemas.microsoft.com/office/drawing/2014/main" id="{08A90D56-6118-6F44-8794-298E7474E52F}"/>
              </a:ext>
            </a:extLst>
          </p:cNvPr>
          <p:cNvSpPr>
            <a:spLocks noChangeShapeType="1"/>
          </p:cNvSpPr>
          <p:nvPr/>
        </p:nvSpPr>
        <p:spPr bwMode="auto">
          <a:xfrm>
            <a:off x="6553200" y="5562600"/>
            <a:ext cx="4572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Slide Number Placeholder 1">
            <a:extLst>
              <a:ext uri="{FF2B5EF4-FFF2-40B4-BE49-F238E27FC236}">
                <a16:creationId xmlns:a16="http://schemas.microsoft.com/office/drawing/2014/main" id="{31366411-99F3-4146-8447-880E7FAEF2E4}"/>
              </a:ext>
            </a:extLst>
          </p:cNvPr>
          <p:cNvSpPr>
            <a:spLocks noGrp="1"/>
          </p:cNvSpPr>
          <p:nvPr>
            <p:ph type="sldNum" sz="quarter" idx="12"/>
          </p:nvPr>
        </p:nvSpPr>
        <p:spPr/>
        <p:txBody>
          <a:bodyPr/>
          <a:lstStyle/>
          <a:p>
            <a:pPr>
              <a:defRPr/>
            </a:pPr>
            <a:fld id="{2BD01E21-B3E5-7843-9898-F6405C4ED565}" type="slidenum">
              <a:rPr lang="en-US" altLang="en-US" smtClean="0"/>
              <a:pPr>
                <a:defRPr/>
              </a:pPr>
              <a:t>34</a:t>
            </a:fld>
            <a:endParaRPr lang="en-US"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EA6C1E39-BE5A-B14D-9101-E5265ACD5BBB}"/>
              </a:ext>
            </a:extLst>
          </p:cNvPr>
          <p:cNvSpPr>
            <a:spLocks noGrp="1" noChangeArrowheads="1"/>
          </p:cNvSpPr>
          <p:nvPr>
            <p:ph type="title"/>
          </p:nvPr>
        </p:nvSpPr>
        <p:spPr>
          <a:xfrm>
            <a:off x="685800" y="0"/>
            <a:ext cx="7772400" cy="1143000"/>
          </a:xfrm>
        </p:spPr>
        <p:txBody>
          <a:bodyPr rtlCol="0">
            <a:normAutofit fontScale="90000"/>
          </a:bodyPr>
          <a:lstStyle/>
          <a:p>
            <a:pPr eaLnBrk="1" fontAlgn="auto" hangingPunct="1">
              <a:spcAft>
                <a:spcPts val="0"/>
              </a:spcAft>
              <a:defRPr/>
            </a:pPr>
            <a:r>
              <a:rPr lang="en-US" sz="4000">
                <a:latin typeface="Times New Roman" charset="0"/>
                <a:ea typeface="+mj-ea"/>
                <a:cs typeface="+mj-cs"/>
              </a:rPr>
              <a:t>Application of Tephigram to Determine T</a:t>
            </a:r>
            <a:r>
              <a:rPr lang="en-US" sz="4000" baseline="-25000">
                <a:latin typeface="Times New Roman" charset="0"/>
                <a:ea typeface="+mj-ea"/>
                <a:cs typeface="+mj-cs"/>
              </a:rPr>
              <a:t>d</a:t>
            </a:r>
          </a:p>
        </p:txBody>
      </p:sp>
      <p:pic>
        <p:nvPicPr>
          <p:cNvPr id="87042" name="Picture 3" descr="figure2">
            <a:extLst>
              <a:ext uri="{FF2B5EF4-FFF2-40B4-BE49-F238E27FC236}">
                <a16:creationId xmlns:a16="http://schemas.microsoft.com/office/drawing/2014/main" id="{08FCDF94-C9A4-3D47-8F1E-7D3FCED0E3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19200"/>
            <a:ext cx="7086600" cy="534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8E34DD11-4B5D-994F-926A-92359C842CC7}"/>
              </a:ext>
            </a:extLst>
          </p:cNvPr>
          <p:cNvSpPr>
            <a:spLocks noGrp="1"/>
          </p:cNvSpPr>
          <p:nvPr>
            <p:ph type="sldNum" sz="quarter" idx="12"/>
          </p:nvPr>
        </p:nvSpPr>
        <p:spPr/>
        <p:txBody>
          <a:bodyPr/>
          <a:lstStyle/>
          <a:p>
            <a:pPr>
              <a:defRPr/>
            </a:pPr>
            <a:fld id="{38643F6D-4CD7-5A40-A205-F23A563D0084}" type="slidenum">
              <a:rPr lang="en-US" altLang="en-US" smtClean="0"/>
              <a:pPr>
                <a:defRPr/>
              </a:pPr>
              <a:t>35</a:t>
            </a:fld>
            <a:endParaRPr lang="en-US"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a:extLst>
              <a:ext uri="{FF2B5EF4-FFF2-40B4-BE49-F238E27FC236}">
                <a16:creationId xmlns:a16="http://schemas.microsoft.com/office/drawing/2014/main" id="{BFA80969-169F-074F-A126-E8A400F4A705}"/>
              </a:ext>
            </a:extLst>
          </p:cNvPr>
          <p:cNvSpPr>
            <a:spLocks noGrp="1" noChangeArrowheads="1"/>
          </p:cNvSpPr>
          <p:nvPr>
            <p:ph type="title"/>
          </p:nvPr>
        </p:nvSpPr>
        <p:spPr>
          <a:xfrm>
            <a:off x="685800" y="0"/>
            <a:ext cx="7772400" cy="1143000"/>
          </a:xfrm>
        </p:spPr>
        <p:txBody>
          <a:bodyPr rtlCol="0">
            <a:normAutofit fontScale="90000"/>
          </a:bodyPr>
          <a:lstStyle/>
          <a:p>
            <a:pPr eaLnBrk="1" fontAlgn="auto" hangingPunct="1">
              <a:spcAft>
                <a:spcPts val="0"/>
              </a:spcAft>
              <a:defRPr/>
            </a:pPr>
            <a:r>
              <a:rPr lang="en-US" sz="4000">
                <a:latin typeface="Times New Roman" charset="0"/>
                <a:ea typeface="+mj-ea"/>
                <a:cs typeface="+mj-cs"/>
              </a:rPr>
              <a:t>Application of Tephigram to Determine different tempertures</a:t>
            </a:r>
            <a:endParaRPr lang="en-US" sz="4000" baseline="-25000">
              <a:latin typeface="Times New Roman" charset="0"/>
              <a:ea typeface="+mj-ea"/>
              <a:cs typeface="+mj-cs"/>
            </a:endParaRPr>
          </a:p>
        </p:txBody>
      </p:sp>
      <p:pic>
        <p:nvPicPr>
          <p:cNvPr id="89090" name="Picture 3" descr="figure2">
            <a:extLst>
              <a:ext uri="{FF2B5EF4-FFF2-40B4-BE49-F238E27FC236}">
                <a16:creationId xmlns:a16="http://schemas.microsoft.com/office/drawing/2014/main" id="{623D6EBB-EA93-9D4D-8587-2BDF60EFEE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143000"/>
            <a:ext cx="7543800" cy="544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FD7ED601-B901-CA4F-A24C-44FC1256F079}"/>
              </a:ext>
            </a:extLst>
          </p:cNvPr>
          <p:cNvSpPr>
            <a:spLocks noGrp="1"/>
          </p:cNvSpPr>
          <p:nvPr>
            <p:ph type="sldNum" sz="quarter" idx="12"/>
          </p:nvPr>
        </p:nvSpPr>
        <p:spPr/>
        <p:txBody>
          <a:bodyPr/>
          <a:lstStyle/>
          <a:p>
            <a:pPr>
              <a:defRPr/>
            </a:pPr>
            <a:fld id="{38643F6D-4CD7-5A40-A205-F23A563D0084}" type="slidenum">
              <a:rPr lang="en-US" altLang="en-US" smtClean="0"/>
              <a:pPr>
                <a:defRPr/>
              </a:pPr>
              <a:t>36</a:t>
            </a:fld>
            <a:endParaRPr lang="en-US"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a:extLst>
              <a:ext uri="{FF2B5EF4-FFF2-40B4-BE49-F238E27FC236}">
                <a16:creationId xmlns:a16="http://schemas.microsoft.com/office/drawing/2014/main" id="{3921FA2A-1354-594E-BC11-FACC3B1483C4}"/>
              </a:ext>
            </a:extLst>
          </p:cNvPr>
          <p:cNvSpPr>
            <a:spLocks noGrp="1"/>
          </p:cNvSpPr>
          <p:nvPr>
            <p:ph type="title"/>
          </p:nvPr>
        </p:nvSpPr>
        <p:spPr>
          <a:xfrm>
            <a:off x="685800" y="76200"/>
            <a:ext cx="7772400" cy="1143000"/>
          </a:xfrm>
        </p:spPr>
        <p:txBody>
          <a:bodyPr/>
          <a:lstStyle/>
          <a:p>
            <a:pPr eaLnBrk="1" hangingPunct="1"/>
            <a:r>
              <a:rPr lang="en-GB" altLang="en-US">
                <a:latin typeface="Times New Roman" panose="02020603050405020304" pitchFamily="18" charset="0"/>
                <a:ea typeface="ＭＳ Ｐゴシック" panose="020B0600070205080204" pitchFamily="34" charset="-128"/>
              </a:rPr>
              <a:t>Example 1</a:t>
            </a:r>
          </a:p>
        </p:txBody>
      </p:sp>
      <p:graphicFrame>
        <p:nvGraphicFramePr>
          <p:cNvPr id="155651" name="Group 3">
            <a:extLst>
              <a:ext uri="{FF2B5EF4-FFF2-40B4-BE49-F238E27FC236}">
                <a16:creationId xmlns:a16="http://schemas.microsoft.com/office/drawing/2014/main" id="{B297EEAA-9718-BB4B-88C1-24FBBC26F53E}"/>
              </a:ext>
            </a:extLst>
          </p:cNvPr>
          <p:cNvGraphicFramePr>
            <a:graphicFrameLocks noGrp="1"/>
          </p:cNvGraphicFramePr>
          <p:nvPr>
            <p:ph sz="half" idx="2"/>
          </p:nvPr>
        </p:nvGraphicFramePr>
        <p:xfrm>
          <a:off x="179388" y="1557338"/>
          <a:ext cx="2952750" cy="5016504"/>
        </p:xfrm>
        <a:graphic>
          <a:graphicData uri="http://schemas.openxmlformats.org/drawingml/2006/table">
            <a:tbl>
              <a:tblPr/>
              <a:tblGrid>
                <a:gridCol w="984250">
                  <a:extLst>
                    <a:ext uri="{9D8B030D-6E8A-4147-A177-3AD203B41FA5}">
                      <a16:colId xmlns:a16="http://schemas.microsoft.com/office/drawing/2014/main" val="165069875"/>
                    </a:ext>
                  </a:extLst>
                </a:gridCol>
                <a:gridCol w="984250">
                  <a:extLst>
                    <a:ext uri="{9D8B030D-6E8A-4147-A177-3AD203B41FA5}">
                      <a16:colId xmlns:a16="http://schemas.microsoft.com/office/drawing/2014/main" val="2101086781"/>
                    </a:ext>
                  </a:extLst>
                </a:gridCol>
                <a:gridCol w="984250">
                  <a:extLst>
                    <a:ext uri="{9D8B030D-6E8A-4147-A177-3AD203B41FA5}">
                      <a16:colId xmlns:a16="http://schemas.microsoft.com/office/drawing/2014/main" val="2204268254"/>
                    </a:ext>
                  </a:extLst>
                </a:gridCol>
              </a:tblGrid>
              <a:tr h="601662">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Pressure, mb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Temp., </a:t>
                      </a:r>
                      <a:r>
                        <a:rPr kumimoji="0" lang="en-US"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Dew point, </a:t>
                      </a:r>
                      <a:r>
                        <a:rPr kumimoji="0" lang="en-US"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3801163"/>
                  </a:ext>
                </a:extLst>
              </a:tr>
              <a:tr h="49053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1000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09229612"/>
                  </a:ext>
                </a:extLst>
              </a:tr>
              <a:tr h="49053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920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90180640"/>
                  </a:ext>
                </a:extLst>
              </a:tr>
              <a:tr h="49053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870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1271603"/>
                  </a:ext>
                </a:extLst>
              </a:tr>
              <a:tr h="49053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840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89621520"/>
                  </a:ext>
                </a:extLst>
              </a:tr>
              <a:tr h="49053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700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-16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88031005"/>
                  </a:ext>
                </a:extLst>
              </a:tr>
              <a:tr h="49053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500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-27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-36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61818418"/>
                  </a:ext>
                </a:extLst>
              </a:tr>
              <a:tr h="49053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300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-58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4721724"/>
                  </a:ext>
                </a:extLst>
              </a:tr>
              <a:tr h="49053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250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85435550"/>
                  </a:ext>
                </a:extLst>
              </a:tr>
              <a:tr h="49053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200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-65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43254366"/>
                  </a:ext>
                </a:extLst>
              </a:tr>
            </a:tbl>
          </a:graphicData>
        </a:graphic>
      </p:graphicFrame>
      <p:pic>
        <p:nvPicPr>
          <p:cNvPr id="91184" name="Picture 49">
            <a:extLst>
              <a:ext uri="{FF2B5EF4-FFF2-40B4-BE49-F238E27FC236}">
                <a16:creationId xmlns:a16="http://schemas.microsoft.com/office/drawing/2014/main" id="{CD1BD53B-95AE-5B43-96F7-0AB1C4A946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268413"/>
            <a:ext cx="5476875"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85" name="Oval 50">
            <a:extLst>
              <a:ext uri="{FF2B5EF4-FFF2-40B4-BE49-F238E27FC236}">
                <a16:creationId xmlns:a16="http://schemas.microsoft.com/office/drawing/2014/main" id="{34BB71AB-98D8-214B-A041-4EDA590588A7}"/>
              </a:ext>
            </a:extLst>
          </p:cNvPr>
          <p:cNvSpPr>
            <a:spLocks noChangeArrowheads="1"/>
          </p:cNvSpPr>
          <p:nvPr/>
        </p:nvSpPr>
        <p:spPr bwMode="auto">
          <a:xfrm>
            <a:off x="6394450" y="5722938"/>
            <a:ext cx="71438" cy="71437"/>
          </a:xfrm>
          <a:prstGeom prst="ellipse">
            <a:avLst/>
          </a:prstGeom>
          <a:solidFill>
            <a:srgbClr val="FF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1186" name="Oval 51">
            <a:extLst>
              <a:ext uri="{FF2B5EF4-FFF2-40B4-BE49-F238E27FC236}">
                <a16:creationId xmlns:a16="http://schemas.microsoft.com/office/drawing/2014/main" id="{9A2D24FC-F617-7244-941D-E8101DA1EA66}"/>
              </a:ext>
            </a:extLst>
          </p:cNvPr>
          <p:cNvSpPr>
            <a:spLocks noChangeArrowheads="1"/>
          </p:cNvSpPr>
          <p:nvPr/>
        </p:nvSpPr>
        <p:spPr bwMode="auto">
          <a:xfrm>
            <a:off x="6300788" y="5722938"/>
            <a:ext cx="71437" cy="71437"/>
          </a:xfrm>
          <a:prstGeom prst="ellipse">
            <a:avLst/>
          </a:prstGeom>
          <a:solidFill>
            <a:srgbClr val="FF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1187" name="Oval 52">
            <a:extLst>
              <a:ext uri="{FF2B5EF4-FFF2-40B4-BE49-F238E27FC236}">
                <a16:creationId xmlns:a16="http://schemas.microsoft.com/office/drawing/2014/main" id="{CD20F7F3-62E2-8C43-8977-3D45BD1DC1E1}"/>
              </a:ext>
            </a:extLst>
          </p:cNvPr>
          <p:cNvSpPr>
            <a:spLocks noChangeArrowheads="1"/>
          </p:cNvSpPr>
          <p:nvPr/>
        </p:nvSpPr>
        <p:spPr bwMode="auto">
          <a:xfrm>
            <a:off x="6592888" y="5511800"/>
            <a:ext cx="71437" cy="71438"/>
          </a:xfrm>
          <a:prstGeom prst="ellipse">
            <a:avLst/>
          </a:prstGeom>
          <a:solidFill>
            <a:srgbClr val="FF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1188" name="Oval 53">
            <a:extLst>
              <a:ext uri="{FF2B5EF4-FFF2-40B4-BE49-F238E27FC236}">
                <a16:creationId xmlns:a16="http://schemas.microsoft.com/office/drawing/2014/main" id="{E435DB6C-6FF2-3146-A7A0-4AB564DA5965}"/>
              </a:ext>
            </a:extLst>
          </p:cNvPr>
          <p:cNvSpPr>
            <a:spLocks noChangeArrowheads="1"/>
          </p:cNvSpPr>
          <p:nvPr/>
        </p:nvSpPr>
        <p:spPr bwMode="auto">
          <a:xfrm>
            <a:off x="6732588" y="5322888"/>
            <a:ext cx="71437" cy="71437"/>
          </a:xfrm>
          <a:prstGeom prst="ellipse">
            <a:avLst/>
          </a:prstGeom>
          <a:solidFill>
            <a:srgbClr val="FF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1189" name="Oval 54">
            <a:extLst>
              <a:ext uri="{FF2B5EF4-FFF2-40B4-BE49-F238E27FC236}">
                <a16:creationId xmlns:a16="http://schemas.microsoft.com/office/drawing/2014/main" id="{B168D752-05BC-2841-8B5C-806022720CC1}"/>
              </a:ext>
            </a:extLst>
          </p:cNvPr>
          <p:cNvSpPr>
            <a:spLocks noChangeArrowheads="1"/>
          </p:cNvSpPr>
          <p:nvPr/>
        </p:nvSpPr>
        <p:spPr bwMode="auto">
          <a:xfrm>
            <a:off x="6300788" y="5334000"/>
            <a:ext cx="71437" cy="71438"/>
          </a:xfrm>
          <a:prstGeom prst="ellipse">
            <a:avLst/>
          </a:prstGeom>
          <a:solidFill>
            <a:srgbClr val="FF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1190" name="Oval 55">
            <a:extLst>
              <a:ext uri="{FF2B5EF4-FFF2-40B4-BE49-F238E27FC236}">
                <a16:creationId xmlns:a16="http://schemas.microsoft.com/office/drawing/2014/main" id="{84B29625-6411-9046-B475-DC38BDE828E4}"/>
              </a:ext>
            </a:extLst>
          </p:cNvPr>
          <p:cNvSpPr>
            <a:spLocks noChangeArrowheads="1"/>
          </p:cNvSpPr>
          <p:nvPr/>
        </p:nvSpPr>
        <p:spPr bwMode="auto">
          <a:xfrm>
            <a:off x="6688138" y="5213350"/>
            <a:ext cx="71437" cy="71438"/>
          </a:xfrm>
          <a:prstGeom prst="ellipse">
            <a:avLst/>
          </a:prstGeom>
          <a:solidFill>
            <a:srgbClr val="FF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1191" name="Oval 56">
            <a:extLst>
              <a:ext uri="{FF2B5EF4-FFF2-40B4-BE49-F238E27FC236}">
                <a16:creationId xmlns:a16="http://schemas.microsoft.com/office/drawing/2014/main" id="{FA16F1E1-771E-3A46-B3CC-BA200C1E581D}"/>
              </a:ext>
            </a:extLst>
          </p:cNvPr>
          <p:cNvSpPr>
            <a:spLocks noChangeArrowheads="1"/>
          </p:cNvSpPr>
          <p:nvPr/>
        </p:nvSpPr>
        <p:spPr bwMode="auto">
          <a:xfrm>
            <a:off x="6305550" y="5224463"/>
            <a:ext cx="71438" cy="71437"/>
          </a:xfrm>
          <a:prstGeom prst="ellipse">
            <a:avLst/>
          </a:prstGeom>
          <a:solidFill>
            <a:srgbClr val="FF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1192" name="Oval 57">
            <a:extLst>
              <a:ext uri="{FF2B5EF4-FFF2-40B4-BE49-F238E27FC236}">
                <a16:creationId xmlns:a16="http://schemas.microsoft.com/office/drawing/2014/main" id="{92ADEC51-73DC-2141-B93C-FEECA7F14BBB}"/>
              </a:ext>
            </a:extLst>
          </p:cNvPr>
          <p:cNvSpPr>
            <a:spLocks noChangeArrowheads="1"/>
          </p:cNvSpPr>
          <p:nvPr/>
        </p:nvSpPr>
        <p:spPr bwMode="auto">
          <a:xfrm>
            <a:off x="6372225" y="4757738"/>
            <a:ext cx="71438" cy="71437"/>
          </a:xfrm>
          <a:prstGeom prst="ellipse">
            <a:avLst/>
          </a:prstGeom>
          <a:solidFill>
            <a:srgbClr val="FF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1193" name="Oval 58">
            <a:extLst>
              <a:ext uri="{FF2B5EF4-FFF2-40B4-BE49-F238E27FC236}">
                <a16:creationId xmlns:a16="http://schemas.microsoft.com/office/drawing/2014/main" id="{88081AC9-FAA8-D742-ACE7-C5CB4AC060F4}"/>
              </a:ext>
            </a:extLst>
          </p:cNvPr>
          <p:cNvSpPr>
            <a:spLocks noChangeArrowheads="1"/>
          </p:cNvSpPr>
          <p:nvPr/>
        </p:nvSpPr>
        <p:spPr bwMode="auto">
          <a:xfrm>
            <a:off x="5795963" y="4797425"/>
            <a:ext cx="71437" cy="71438"/>
          </a:xfrm>
          <a:prstGeom prst="ellipse">
            <a:avLst/>
          </a:prstGeom>
          <a:solidFill>
            <a:srgbClr val="FF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1194" name="Oval 59">
            <a:extLst>
              <a:ext uri="{FF2B5EF4-FFF2-40B4-BE49-F238E27FC236}">
                <a16:creationId xmlns:a16="http://schemas.microsoft.com/office/drawing/2014/main" id="{1A0101A5-BF2A-AC46-9A6C-D70376088646}"/>
              </a:ext>
            </a:extLst>
          </p:cNvPr>
          <p:cNvSpPr>
            <a:spLocks noChangeArrowheads="1"/>
          </p:cNvSpPr>
          <p:nvPr/>
        </p:nvSpPr>
        <p:spPr bwMode="auto">
          <a:xfrm>
            <a:off x="5940425" y="3933825"/>
            <a:ext cx="71438" cy="71438"/>
          </a:xfrm>
          <a:prstGeom prst="ellipse">
            <a:avLst/>
          </a:prstGeom>
          <a:solidFill>
            <a:srgbClr val="FF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1195" name="Oval 60">
            <a:extLst>
              <a:ext uri="{FF2B5EF4-FFF2-40B4-BE49-F238E27FC236}">
                <a16:creationId xmlns:a16="http://schemas.microsoft.com/office/drawing/2014/main" id="{62E40ACB-1B1B-3545-BBA3-D255EFAB15AB}"/>
              </a:ext>
            </a:extLst>
          </p:cNvPr>
          <p:cNvSpPr>
            <a:spLocks noChangeArrowheads="1"/>
          </p:cNvSpPr>
          <p:nvPr/>
        </p:nvSpPr>
        <p:spPr bwMode="auto">
          <a:xfrm>
            <a:off x="5264150" y="3994150"/>
            <a:ext cx="71438" cy="71438"/>
          </a:xfrm>
          <a:prstGeom prst="ellipse">
            <a:avLst/>
          </a:prstGeom>
          <a:solidFill>
            <a:srgbClr val="FF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1196" name="Oval 61">
            <a:extLst>
              <a:ext uri="{FF2B5EF4-FFF2-40B4-BE49-F238E27FC236}">
                <a16:creationId xmlns:a16="http://schemas.microsoft.com/office/drawing/2014/main" id="{508704E4-5F02-8F4B-97A6-44109024A537}"/>
              </a:ext>
            </a:extLst>
          </p:cNvPr>
          <p:cNvSpPr>
            <a:spLocks noChangeArrowheads="1"/>
          </p:cNvSpPr>
          <p:nvPr/>
        </p:nvSpPr>
        <p:spPr bwMode="auto">
          <a:xfrm>
            <a:off x="5003800" y="2803525"/>
            <a:ext cx="71438" cy="71438"/>
          </a:xfrm>
          <a:prstGeom prst="ellipse">
            <a:avLst/>
          </a:prstGeom>
          <a:solidFill>
            <a:srgbClr val="FF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1197" name="Oval 62">
            <a:extLst>
              <a:ext uri="{FF2B5EF4-FFF2-40B4-BE49-F238E27FC236}">
                <a16:creationId xmlns:a16="http://schemas.microsoft.com/office/drawing/2014/main" id="{D94468F3-DD02-FA4B-8B18-904BA7543008}"/>
              </a:ext>
            </a:extLst>
          </p:cNvPr>
          <p:cNvSpPr>
            <a:spLocks noChangeArrowheads="1"/>
          </p:cNvSpPr>
          <p:nvPr/>
        </p:nvSpPr>
        <p:spPr bwMode="auto">
          <a:xfrm>
            <a:off x="4760913" y="2420938"/>
            <a:ext cx="71437" cy="71437"/>
          </a:xfrm>
          <a:prstGeom prst="ellipse">
            <a:avLst/>
          </a:prstGeom>
          <a:solidFill>
            <a:srgbClr val="FF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1198" name="Oval 63">
            <a:extLst>
              <a:ext uri="{FF2B5EF4-FFF2-40B4-BE49-F238E27FC236}">
                <a16:creationId xmlns:a16="http://schemas.microsoft.com/office/drawing/2014/main" id="{1655C917-C117-B146-9014-23380E6C5428}"/>
              </a:ext>
            </a:extLst>
          </p:cNvPr>
          <p:cNvSpPr>
            <a:spLocks noChangeArrowheads="1"/>
          </p:cNvSpPr>
          <p:nvPr/>
        </p:nvSpPr>
        <p:spPr bwMode="auto">
          <a:xfrm>
            <a:off x="5435600" y="1795463"/>
            <a:ext cx="71438" cy="71437"/>
          </a:xfrm>
          <a:prstGeom prst="ellipse">
            <a:avLst/>
          </a:prstGeom>
          <a:solidFill>
            <a:srgbClr val="FF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1199" name="Freeform 64">
            <a:extLst>
              <a:ext uri="{FF2B5EF4-FFF2-40B4-BE49-F238E27FC236}">
                <a16:creationId xmlns:a16="http://schemas.microsoft.com/office/drawing/2014/main" id="{9A731C25-BF45-F84A-9EA5-85802520849E}"/>
              </a:ext>
            </a:extLst>
          </p:cNvPr>
          <p:cNvSpPr>
            <a:spLocks/>
          </p:cNvSpPr>
          <p:nvPr/>
        </p:nvSpPr>
        <p:spPr bwMode="auto">
          <a:xfrm>
            <a:off x="4794250" y="1828800"/>
            <a:ext cx="1974850" cy="3930650"/>
          </a:xfrm>
          <a:custGeom>
            <a:avLst/>
            <a:gdLst>
              <a:gd name="T0" fmla="*/ 2147483646 w 1244"/>
              <a:gd name="T1" fmla="*/ 2147483646 h 2476"/>
              <a:gd name="T2" fmla="*/ 2147483646 w 1244"/>
              <a:gd name="T3" fmla="*/ 2147483646 h 2476"/>
              <a:gd name="T4" fmla="*/ 2147483646 w 1244"/>
              <a:gd name="T5" fmla="*/ 2147483646 h 2476"/>
              <a:gd name="T6" fmla="*/ 2147483646 w 1244"/>
              <a:gd name="T7" fmla="*/ 2147483646 h 2476"/>
              <a:gd name="T8" fmla="*/ 2147483646 w 1244"/>
              <a:gd name="T9" fmla="*/ 2147483646 h 2476"/>
              <a:gd name="T10" fmla="*/ 2147483646 w 1244"/>
              <a:gd name="T11" fmla="*/ 2147483646 h 2476"/>
              <a:gd name="T12" fmla="*/ 2147483646 w 1244"/>
              <a:gd name="T13" fmla="*/ 2147483646 h 2476"/>
              <a:gd name="T14" fmla="*/ 0 w 1244"/>
              <a:gd name="T15" fmla="*/ 2147483646 h 2476"/>
              <a:gd name="T16" fmla="*/ 2147483646 w 1244"/>
              <a:gd name="T17" fmla="*/ 0 h 24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44"/>
              <a:gd name="T28" fmla="*/ 0 h 2476"/>
              <a:gd name="T29" fmla="*/ 1244 w 1244"/>
              <a:gd name="T30" fmla="*/ 2476 h 24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44" h="2476">
                <a:moveTo>
                  <a:pt x="1032" y="2476"/>
                </a:moveTo>
                <a:lnTo>
                  <a:pt x="1156" y="2344"/>
                </a:lnTo>
                <a:lnTo>
                  <a:pt x="1244" y="2224"/>
                </a:lnTo>
                <a:lnTo>
                  <a:pt x="1216" y="2156"/>
                </a:lnTo>
                <a:lnTo>
                  <a:pt x="1016" y="1868"/>
                </a:lnTo>
                <a:lnTo>
                  <a:pt x="744" y="1344"/>
                </a:lnTo>
                <a:lnTo>
                  <a:pt x="156" y="636"/>
                </a:lnTo>
                <a:lnTo>
                  <a:pt x="0" y="392"/>
                </a:lnTo>
                <a:lnTo>
                  <a:pt x="428" y="0"/>
                </a:lnTo>
              </a:path>
            </a:pathLst>
          </a:custGeom>
          <a:noFill/>
          <a:ln w="1270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200" name="Freeform 65">
            <a:extLst>
              <a:ext uri="{FF2B5EF4-FFF2-40B4-BE49-F238E27FC236}">
                <a16:creationId xmlns:a16="http://schemas.microsoft.com/office/drawing/2014/main" id="{F0845068-3E12-3045-9F5C-C57F12DB1A30}"/>
              </a:ext>
            </a:extLst>
          </p:cNvPr>
          <p:cNvSpPr>
            <a:spLocks/>
          </p:cNvSpPr>
          <p:nvPr/>
        </p:nvSpPr>
        <p:spPr bwMode="auto">
          <a:xfrm>
            <a:off x="5295900" y="4025900"/>
            <a:ext cx="1333500" cy="1727200"/>
          </a:xfrm>
          <a:custGeom>
            <a:avLst/>
            <a:gdLst>
              <a:gd name="T0" fmla="*/ 2147483646 w 840"/>
              <a:gd name="T1" fmla="*/ 2147483646 h 1088"/>
              <a:gd name="T2" fmla="*/ 2147483646 w 840"/>
              <a:gd name="T3" fmla="*/ 2147483646 h 1088"/>
              <a:gd name="T4" fmla="*/ 2147483646 w 840"/>
              <a:gd name="T5" fmla="*/ 2147483646 h 1088"/>
              <a:gd name="T6" fmla="*/ 2147483646 w 840"/>
              <a:gd name="T7" fmla="*/ 2147483646 h 1088"/>
              <a:gd name="T8" fmla="*/ 2147483646 w 840"/>
              <a:gd name="T9" fmla="*/ 2147483646 h 1088"/>
              <a:gd name="T10" fmla="*/ 0 w 840"/>
              <a:gd name="T11" fmla="*/ 0 h 1088"/>
              <a:gd name="T12" fmla="*/ 0 60000 65536"/>
              <a:gd name="T13" fmla="*/ 0 60000 65536"/>
              <a:gd name="T14" fmla="*/ 0 60000 65536"/>
              <a:gd name="T15" fmla="*/ 0 60000 65536"/>
              <a:gd name="T16" fmla="*/ 0 60000 65536"/>
              <a:gd name="T17" fmla="*/ 0 60000 65536"/>
              <a:gd name="T18" fmla="*/ 0 w 840"/>
              <a:gd name="T19" fmla="*/ 0 h 1088"/>
              <a:gd name="T20" fmla="*/ 840 w 840"/>
              <a:gd name="T21" fmla="*/ 1088 h 1088"/>
            </a:gdLst>
            <a:ahLst/>
            <a:cxnLst>
              <a:cxn ang="T12">
                <a:pos x="T0" y="T1"/>
              </a:cxn>
              <a:cxn ang="T13">
                <a:pos x="T2" y="T3"/>
              </a:cxn>
              <a:cxn ang="T14">
                <a:pos x="T4" y="T5"/>
              </a:cxn>
              <a:cxn ang="T15">
                <a:pos x="T6" y="T7"/>
              </a:cxn>
              <a:cxn ang="T16">
                <a:pos x="T8" y="T9"/>
              </a:cxn>
              <a:cxn ang="T17">
                <a:pos x="T10" y="T11"/>
              </a:cxn>
            </a:cxnLst>
            <a:rect l="T18" t="T19" r="T20" b="T21"/>
            <a:pathLst>
              <a:path w="840" h="1088">
                <a:moveTo>
                  <a:pt x="652" y="1088"/>
                </a:moveTo>
                <a:lnTo>
                  <a:pt x="840" y="956"/>
                </a:lnTo>
                <a:lnTo>
                  <a:pt x="652" y="844"/>
                </a:lnTo>
                <a:lnTo>
                  <a:pt x="656" y="776"/>
                </a:lnTo>
                <a:lnTo>
                  <a:pt x="332" y="504"/>
                </a:lnTo>
                <a:lnTo>
                  <a:pt x="0" y="0"/>
                </a:lnTo>
              </a:path>
            </a:pathLst>
          </a:custGeom>
          <a:noFill/>
          <a:ln w="12700" cap="flat" cmpd="sng">
            <a:solidFill>
              <a:srgbClr val="FF33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201" name="Text Box 66">
            <a:extLst>
              <a:ext uri="{FF2B5EF4-FFF2-40B4-BE49-F238E27FC236}">
                <a16:creationId xmlns:a16="http://schemas.microsoft.com/office/drawing/2014/main" id="{9BF0C8DE-DC01-DB48-8E73-9C48E9F2B914}"/>
              </a:ext>
            </a:extLst>
          </p:cNvPr>
          <p:cNvSpPr txBox="1">
            <a:spLocks noChangeArrowheads="1"/>
          </p:cNvSpPr>
          <p:nvPr/>
        </p:nvSpPr>
        <p:spPr bwMode="auto">
          <a:xfrm>
            <a:off x="5575300" y="2146300"/>
            <a:ext cx="157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GB" altLang="en-US" sz="1800">
                <a:latin typeface="Arial" panose="020B0604020202020204" pitchFamily="34" charset="0"/>
                <a:cs typeface="Arial" panose="020B0604020202020204" pitchFamily="34" charset="0"/>
              </a:rPr>
              <a:t>Tropopause</a:t>
            </a:r>
          </a:p>
        </p:txBody>
      </p:sp>
      <p:sp>
        <p:nvSpPr>
          <p:cNvPr id="91202" name="Line 67">
            <a:extLst>
              <a:ext uri="{FF2B5EF4-FFF2-40B4-BE49-F238E27FC236}">
                <a16:creationId xmlns:a16="http://schemas.microsoft.com/office/drawing/2014/main" id="{35FDB590-106A-AE41-B5CD-C321F8C9EC97}"/>
              </a:ext>
            </a:extLst>
          </p:cNvPr>
          <p:cNvSpPr>
            <a:spLocks noChangeShapeType="1"/>
          </p:cNvSpPr>
          <p:nvPr/>
        </p:nvSpPr>
        <p:spPr bwMode="auto">
          <a:xfrm flipH="1">
            <a:off x="4902200" y="2349500"/>
            <a:ext cx="723900" cy="88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203" name="Text Box 68">
            <a:extLst>
              <a:ext uri="{FF2B5EF4-FFF2-40B4-BE49-F238E27FC236}">
                <a16:creationId xmlns:a16="http://schemas.microsoft.com/office/drawing/2014/main" id="{B6B36CEE-0A1F-8C47-A764-7FAA73C9F34A}"/>
              </a:ext>
            </a:extLst>
          </p:cNvPr>
          <p:cNvSpPr txBox="1">
            <a:spLocks noChangeArrowheads="1"/>
          </p:cNvSpPr>
          <p:nvPr/>
        </p:nvSpPr>
        <p:spPr bwMode="auto">
          <a:xfrm>
            <a:off x="7048500" y="4635500"/>
            <a:ext cx="121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GB" altLang="en-US" sz="1800">
                <a:latin typeface="Arial" panose="020B0604020202020204" pitchFamily="34" charset="0"/>
                <a:cs typeface="Arial" panose="020B0604020202020204" pitchFamily="34" charset="0"/>
              </a:rPr>
              <a:t>Inversion layer</a:t>
            </a:r>
          </a:p>
        </p:txBody>
      </p:sp>
      <p:sp>
        <p:nvSpPr>
          <p:cNvPr id="91204" name="Line 69">
            <a:extLst>
              <a:ext uri="{FF2B5EF4-FFF2-40B4-BE49-F238E27FC236}">
                <a16:creationId xmlns:a16="http://schemas.microsoft.com/office/drawing/2014/main" id="{459A79BA-92AD-EF4E-B2E4-CD5367079AD2}"/>
              </a:ext>
            </a:extLst>
          </p:cNvPr>
          <p:cNvSpPr>
            <a:spLocks noChangeShapeType="1"/>
          </p:cNvSpPr>
          <p:nvPr/>
        </p:nvSpPr>
        <p:spPr bwMode="auto">
          <a:xfrm flipH="1">
            <a:off x="6769100" y="5245100"/>
            <a:ext cx="41910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205" name="Text Box 70">
            <a:extLst>
              <a:ext uri="{FF2B5EF4-FFF2-40B4-BE49-F238E27FC236}">
                <a16:creationId xmlns:a16="http://schemas.microsoft.com/office/drawing/2014/main" id="{283EEACC-D230-4947-98A7-4A7C91D2A5B6}"/>
              </a:ext>
            </a:extLst>
          </p:cNvPr>
          <p:cNvSpPr txBox="1">
            <a:spLocks noChangeArrowheads="1"/>
          </p:cNvSpPr>
          <p:nvPr/>
        </p:nvSpPr>
        <p:spPr bwMode="auto">
          <a:xfrm>
            <a:off x="4305300" y="5257800"/>
            <a:ext cx="15494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GB" altLang="en-US" sz="1800">
                <a:latin typeface="Arial" panose="020B0604020202020204" pitchFamily="34" charset="0"/>
                <a:cs typeface="Arial" panose="020B0604020202020204" pitchFamily="34" charset="0"/>
              </a:rPr>
              <a:t>Saturated air</a:t>
            </a:r>
          </a:p>
          <a:p>
            <a:pPr eaLnBrk="1" hangingPunct="1">
              <a:spcBef>
                <a:spcPct val="50000"/>
              </a:spcBef>
              <a:buFontTx/>
              <a:buNone/>
            </a:pPr>
            <a:r>
              <a:rPr lang="en-GB" altLang="en-US" sz="1800">
                <a:latin typeface="Arial" panose="020B0604020202020204" pitchFamily="34" charset="0"/>
                <a:cs typeface="Arial" panose="020B0604020202020204" pitchFamily="34" charset="0"/>
              </a:rPr>
              <a:t>(T = T</a:t>
            </a:r>
            <a:r>
              <a:rPr lang="en-GB" altLang="en-US" sz="1800" baseline="-25000">
                <a:latin typeface="Arial" panose="020B0604020202020204" pitchFamily="34" charset="0"/>
                <a:cs typeface="Arial" panose="020B0604020202020204" pitchFamily="34" charset="0"/>
              </a:rPr>
              <a:t>D</a:t>
            </a:r>
            <a:r>
              <a:rPr lang="en-GB" altLang="en-US" sz="1800">
                <a:latin typeface="Arial" panose="020B0604020202020204" pitchFamily="34" charset="0"/>
                <a:cs typeface="Arial" panose="020B0604020202020204" pitchFamily="34" charset="0"/>
              </a:rPr>
              <a:t>)</a:t>
            </a:r>
          </a:p>
        </p:txBody>
      </p:sp>
      <p:sp>
        <p:nvSpPr>
          <p:cNvPr id="91206" name="Line 71">
            <a:extLst>
              <a:ext uri="{FF2B5EF4-FFF2-40B4-BE49-F238E27FC236}">
                <a16:creationId xmlns:a16="http://schemas.microsoft.com/office/drawing/2014/main" id="{5BFB0DF8-68C3-4849-BBB6-9611324543B2}"/>
              </a:ext>
            </a:extLst>
          </p:cNvPr>
          <p:cNvSpPr>
            <a:spLocks noChangeShapeType="1"/>
          </p:cNvSpPr>
          <p:nvPr/>
        </p:nvSpPr>
        <p:spPr bwMode="auto">
          <a:xfrm>
            <a:off x="5753100" y="5461000"/>
            <a:ext cx="76200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Slide Number Placeholder 1">
            <a:extLst>
              <a:ext uri="{FF2B5EF4-FFF2-40B4-BE49-F238E27FC236}">
                <a16:creationId xmlns:a16="http://schemas.microsoft.com/office/drawing/2014/main" id="{1CAADCAE-FFD2-5944-981B-49CD49B88D1A}"/>
              </a:ext>
            </a:extLst>
          </p:cNvPr>
          <p:cNvSpPr>
            <a:spLocks noGrp="1"/>
          </p:cNvSpPr>
          <p:nvPr>
            <p:ph type="sldNum" sz="quarter" idx="12"/>
          </p:nvPr>
        </p:nvSpPr>
        <p:spPr/>
        <p:txBody>
          <a:bodyPr/>
          <a:lstStyle/>
          <a:p>
            <a:pPr>
              <a:defRPr/>
            </a:pPr>
            <a:fld id="{A0DAD46C-E434-674D-8262-DC8168FE4A2B}" type="slidenum">
              <a:rPr lang="en-US" altLang="en-US" smtClean="0"/>
              <a:pPr>
                <a:defRPr/>
              </a:pPr>
              <a:t>37</a:t>
            </a:fld>
            <a:endParaRPr lang="en-US"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6D45D88E-6882-7E49-8B40-F276527AA38E}"/>
              </a:ext>
            </a:extLst>
          </p:cNvPr>
          <p:cNvSpPr>
            <a:spLocks noGrp="1"/>
          </p:cNvSpPr>
          <p:nvPr>
            <p:ph type="title"/>
          </p:nvPr>
        </p:nvSpPr>
        <p:spPr>
          <a:xfrm>
            <a:off x="762000" y="0"/>
            <a:ext cx="7772400" cy="1143000"/>
          </a:xfrm>
        </p:spPr>
        <p:txBody>
          <a:bodyPr/>
          <a:lstStyle/>
          <a:p>
            <a:pPr eaLnBrk="1" hangingPunct="1"/>
            <a:r>
              <a:rPr lang="en-GB" altLang="en-US">
                <a:latin typeface="Times New Roman" panose="02020603050405020304" pitchFamily="18" charset="0"/>
                <a:ea typeface="ＭＳ Ｐゴシック" panose="020B0600070205080204" pitchFamily="34" charset="-128"/>
              </a:rPr>
              <a:t>Example 2</a:t>
            </a:r>
          </a:p>
        </p:txBody>
      </p:sp>
      <p:graphicFrame>
        <p:nvGraphicFramePr>
          <p:cNvPr id="157699" name="Group 3">
            <a:extLst>
              <a:ext uri="{FF2B5EF4-FFF2-40B4-BE49-F238E27FC236}">
                <a16:creationId xmlns:a16="http://schemas.microsoft.com/office/drawing/2014/main" id="{115FA028-5A97-0F4F-A422-08B0FF327E9B}"/>
              </a:ext>
            </a:extLst>
          </p:cNvPr>
          <p:cNvGraphicFramePr>
            <a:graphicFrameLocks noGrp="1"/>
          </p:cNvGraphicFramePr>
          <p:nvPr>
            <p:ph sz="half" idx="2"/>
          </p:nvPr>
        </p:nvGraphicFramePr>
        <p:xfrm>
          <a:off x="179388" y="1557338"/>
          <a:ext cx="2952750" cy="4525959"/>
        </p:xfrm>
        <a:graphic>
          <a:graphicData uri="http://schemas.openxmlformats.org/drawingml/2006/table">
            <a:tbl>
              <a:tblPr/>
              <a:tblGrid>
                <a:gridCol w="984250">
                  <a:extLst>
                    <a:ext uri="{9D8B030D-6E8A-4147-A177-3AD203B41FA5}">
                      <a16:colId xmlns:a16="http://schemas.microsoft.com/office/drawing/2014/main" val="758882801"/>
                    </a:ext>
                  </a:extLst>
                </a:gridCol>
                <a:gridCol w="984250">
                  <a:extLst>
                    <a:ext uri="{9D8B030D-6E8A-4147-A177-3AD203B41FA5}">
                      <a16:colId xmlns:a16="http://schemas.microsoft.com/office/drawing/2014/main" val="2563133035"/>
                    </a:ext>
                  </a:extLst>
                </a:gridCol>
                <a:gridCol w="984250">
                  <a:extLst>
                    <a:ext uri="{9D8B030D-6E8A-4147-A177-3AD203B41FA5}">
                      <a16:colId xmlns:a16="http://schemas.microsoft.com/office/drawing/2014/main" val="3728600083"/>
                    </a:ext>
                  </a:extLst>
                </a:gridCol>
              </a:tblGrid>
              <a:tr h="601663">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Pressure, mb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Temp., </a:t>
                      </a:r>
                      <a:r>
                        <a:rPr kumimoji="0" lang="en-US"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Dew point, </a:t>
                      </a:r>
                      <a:r>
                        <a:rPr kumimoji="0" lang="en-US"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22224160"/>
                  </a:ext>
                </a:extLst>
              </a:tr>
              <a:tr h="490537">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1000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8.5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5.5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8062195"/>
                  </a:ext>
                </a:extLst>
              </a:tr>
              <a:tr h="490537">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860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50117847"/>
                  </a:ext>
                </a:extLst>
              </a:tr>
              <a:tr h="490537">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710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-17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048470"/>
                  </a:ext>
                </a:extLst>
              </a:tr>
              <a:tr h="490537">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550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-21.5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-31.5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24201467"/>
                  </a:ext>
                </a:extLst>
              </a:tr>
              <a:tr h="490537">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490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-22.5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-45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15461146"/>
                  </a:ext>
                </a:extLst>
              </a:tr>
              <a:tr h="490537">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330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09105692"/>
                  </a:ext>
                </a:extLst>
              </a:tr>
              <a:tr h="490537">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285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-51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11319240"/>
                  </a:ext>
                </a:extLst>
              </a:tr>
              <a:tr h="490537">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200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rPr>
                        <a:t>-51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91937839"/>
                  </a:ext>
                </a:extLst>
              </a:tr>
            </a:tbl>
          </a:graphicData>
        </a:graphic>
      </p:graphicFrame>
      <p:pic>
        <p:nvPicPr>
          <p:cNvPr id="93228" name="Picture 45">
            <a:extLst>
              <a:ext uri="{FF2B5EF4-FFF2-40B4-BE49-F238E27FC236}">
                <a16:creationId xmlns:a16="http://schemas.microsoft.com/office/drawing/2014/main" id="{932C35F7-E862-DB4E-898A-5E53B9A95F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295400"/>
            <a:ext cx="5476875"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229" name="Oval 46">
            <a:extLst>
              <a:ext uri="{FF2B5EF4-FFF2-40B4-BE49-F238E27FC236}">
                <a16:creationId xmlns:a16="http://schemas.microsoft.com/office/drawing/2014/main" id="{6DB26979-BF92-814B-BF15-27C75713A0EF}"/>
              </a:ext>
            </a:extLst>
          </p:cNvPr>
          <p:cNvSpPr>
            <a:spLocks noChangeArrowheads="1"/>
          </p:cNvSpPr>
          <p:nvPr/>
        </p:nvSpPr>
        <p:spPr bwMode="auto">
          <a:xfrm>
            <a:off x="6477000" y="5716588"/>
            <a:ext cx="71438" cy="71437"/>
          </a:xfrm>
          <a:prstGeom prst="ellipse">
            <a:avLst/>
          </a:prstGeom>
          <a:solidFill>
            <a:srgbClr val="FF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3230" name="Oval 47">
            <a:extLst>
              <a:ext uri="{FF2B5EF4-FFF2-40B4-BE49-F238E27FC236}">
                <a16:creationId xmlns:a16="http://schemas.microsoft.com/office/drawing/2014/main" id="{9EC2FCFC-C723-6646-A6B1-7C7E19C5537C}"/>
              </a:ext>
            </a:extLst>
          </p:cNvPr>
          <p:cNvSpPr>
            <a:spLocks noChangeArrowheads="1"/>
          </p:cNvSpPr>
          <p:nvPr/>
        </p:nvSpPr>
        <p:spPr bwMode="auto">
          <a:xfrm>
            <a:off x="6275388" y="5722938"/>
            <a:ext cx="71437" cy="71437"/>
          </a:xfrm>
          <a:prstGeom prst="ellipse">
            <a:avLst/>
          </a:prstGeom>
          <a:solidFill>
            <a:srgbClr val="FF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3231" name="Oval 48">
            <a:extLst>
              <a:ext uri="{FF2B5EF4-FFF2-40B4-BE49-F238E27FC236}">
                <a16:creationId xmlns:a16="http://schemas.microsoft.com/office/drawing/2014/main" id="{65D81382-8CB8-8040-9DCD-B0E7598DF565}"/>
              </a:ext>
            </a:extLst>
          </p:cNvPr>
          <p:cNvSpPr>
            <a:spLocks noChangeArrowheads="1"/>
          </p:cNvSpPr>
          <p:nvPr/>
        </p:nvSpPr>
        <p:spPr bwMode="auto">
          <a:xfrm>
            <a:off x="6389688" y="5295900"/>
            <a:ext cx="71437" cy="71438"/>
          </a:xfrm>
          <a:prstGeom prst="ellipse">
            <a:avLst/>
          </a:prstGeom>
          <a:solidFill>
            <a:srgbClr val="FF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3232" name="Oval 49">
            <a:extLst>
              <a:ext uri="{FF2B5EF4-FFF2-40B4-BE49-F238E27FC236}">
                <a16:creationId xmlns:a16="http://schemas.microsoft.com/office/drawing/2014/main" id="{E5E9FEEF-6E06-7C42-864D-8DF895517486}"/>
              </a:ext>
            </a:extLst>
          </p:cNvPr>
          <p:cNvSpPr>
            <a:spLocks noChangeArrowheads="1"/>
          </p:cNvSpPr>
          <p:nvPr/>
        </p:nvSpPr>
        <p:spPr bwMode="auto">
          <a:xfrm>
            <a:off x="6281738" y="4840288"/>
            <a:ext cx="71437" cy="71437"/>
          </a:xfrm>
          <a:prstGeom prst="ellipse">
            <a:avLst/>
          </a:prstGeom>
          <a:solidFill>
            <a:srgbClr val="FF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3233" name="Oval 50">
            <a:extLst>
              <a:ext uri="{FF2B5EF4-FFF2-40B4-BE49-F238E27FC236}">
                <a16:creationId xmlns:a16="http://schemas.microsoft.com/office/drawing/2014/main" id="{648E42DB-DEEB-C247-A5A5-986C48B9F879}"/>
              </a:ext>
            </a:extLst>
          </p:cNvPr>
          <p:cNvSpPr>
            <a:spLocks noChangeArrowheads="1"/>
          </p:cNvSpPr>
          <p:nvPr/>
        </p:nvSpPr>
        <p:spPr bwMode="auto">
          <a:xfrm>
            <a:off x="6154738" y="5295900"/>
            <a:ext cx="71437" cy="71438"/>
          </a:xfrm>
          <a:prstGeom prst="ellipse">
            <a:avLst/>
          </a:prstGeom>
          <a:solidFill>
            <a:srgbClr val="FF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3234" name="Oval 51">
            <a:extLst>
              <a:ext uri="{FF2B5EF4-FFF2-40B4-BE49-F238E27FC236}">
                <a16:creationId xmlns:a16="http://schemas.microsoft.com/office/drawing/2014/main" id="{5EAD1CCE-D3D4-9A4A-A652-7F8204F968C7}"/>
              </a:ext>
            </a:extLst>
          </p:cNvPr>
          <p:cNvSpPr>
            <a:spLocks noChangeArrowheads="1"/>
          </p:cNvSpPr>
          <p:nvPr/>
        </p:nvSpPr>
        <p:spPr bwMode="auto">
          <a:xfrm>
            <a:off x="5672138" y="4864100"/>
            <a:ext cx="71437" cy="71438"/>
          </a:xfrm>
          <a:prstGeom prst="ellipse">
            <a:avLst/>
          </a:prstGeom>
          <a:solidFill>
            <a:srgbClr val="FF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3235" name="Oval 52">
            <a:extLst>
              <a:ext uri="{FF2B5EF4-FFF2-40B4-BE49-F238E27FC236}">
                <a16:creationId xmlns:a16="http://schemas.microsoft.com/office/drawing/2014/main" id="{00415B47-8392-624B-A02D-C320FACAFBF0}"/>
              </a:ext>
            </a:extLst>
          </p:cNvPr>
          <p:cNvSpPr>
            <a:spLocks noChangeArrowheads="1"/>
          </p:cNvSpPr>
          <p:nvPr/>
        </p:nvSpPr>
        <p:spPr bwMode="auto">
          <a:xfrm>
            <a:off x="6007100" y="4170363"/>
            <a:ext cx="71438" cy="71437"/>
          </a:xfrm>
          <a:prstGeom prst="ellipse">
            <a:avLst/>
          </a:prstGeom>
          <a:solidFill>
            <a:srgbClr val="FF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3236" name="Oval 53">
            <a:extLst>
              <a:ext uri="{FF2B5EF4-FFF2-40B4-BE49-F238E27FC236}">
                <a16:creationId xmlns:a16="http://schemas.microsoft.com/office/drawing/2014/main" id="{D4641ECD-E1B5-D443-BE14-2C5BCF050C10}"/>
              </a:ext>
            </a:extLst>
          </p:cNvPr>
          <p:cNvSpPr>
            <a:spLocks noChangeArrowheads="1"/>
          </p:cNvSpPr>
          <p:nvPr/>
        </p:nvSpPr>
        <p:spPr bwMode="auto">
          <a:xfrm>
            <a:off x="5318125" y="4211638"/>
            <a:ext cx="71438" cy="71437"/>
          </a:xfrm>
          <a:prstGeom prst="ellipse">
            <a:avLst/>
          </a:prstGeom>
          <a:solidFill>
            <a:srgbClr val="FF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3237" name="Oval 54">
            <a:extLst>
              <a:ext uri="{FF2B5EF4-FFF2-40B4-BE49-F238E27FC236}">
                <a16:creationId xmlns:a16="http://schemas.microsoft.com/office/drawing/2014/main" id="{D65DDB7D-AA9D-864D-BA53-A97B4479C0BC}"/>
              </a:ext>
            </a:extLst>
          </p:cNvPr>
          <p:cNvSpPr>
            <a:spLocks noChangeArrowheads="1"/>
          </p:cNvSpPr>
          <p:nvPr/>
        </p:nvSpPr>
        <p:spPr bwMode="auto">
          <a:xfrm>
            <a:off x="5675313" y="2949575"/>
            <a:ext cx="71437" cy="71438"/>
          </a:xfrm>
          <a:prstGeom prst="ellipse">
            <a:avLst/>
          </a:prstGeom>
          <a:solidFill>
            <a:srgbClr val="FF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3238" name="Oval 55">
            <a:extLst>
              <a:ext uri="{FF2B5EF4-FFF2-40B4-BE49-F238E27FC236}">
                <a16:creationId xmlns:a16="http://schemas.microsoft.com/office/drawing/2014/main" id="{B05C6802-B823-ED40-8EA8-177C8CB79497}"/>
              </a:ext>
            </a:extLst>
          </p:cNvPr>
          <p:cNvSpPr>
            <a:spLocks noChangeArrowheads="1"/>
          </p:cNvSpPr>
          <p:nvPr/>
        </p:nvSpPr>
        <p:spPr bwMode="auto">
          <a:xfrm>
            <a:off x="6276975" y="3819525"/>
            <a:ext cx="71438" cy="71438"/>
          </a:xfrm>
          <a:prstGeom prst="ellipse">
            <a:avLst/>
          </a:prstGeom>
          <a:solidFill>
            <a:srgbClr val="FF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3239" name="Oval 56">
            <a:extLst>
              <a:ext uri="{FF2B5EF4-FFF2-40B4-BE49-F238E27FC236}">
                <a16:creationId xmlns:a16="http://schemas.microsoft.com/office/drawing/2014/main" id="{AAAAF599-89A8-F54C-9842-108CE25A887A}"/>
              </a:ext>
            </a:extLst>
          </p:cNvPr>
          <p:cNvSpPr>
            <a:spLocks noChangeArrowheads="1"/>
          </p:cNvSpPr>
          <p:nvPr/>
        </p:nvSpPr>
        <p:spPr bwMode="auto">
          <a:xfrm>
            <a:off x="4673600" y="3975100"/>
            <a:ext cx="71438" cy="71438"/>
          </a:xfrm>
          <a:prstGeom prst="ellipse">
            <a:avLst/>
          </a:prstGeom>
          <a:solidFill>
            <a:srgbClr val="FF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3240" name="Oval 57">
            <a:extLst>
              <a:ext uri="{FF2B5EF4-FFF2-40B4-BE49-F238E27FC236}">
                <a16:creationId xmlns:a16="http://schemas.microsoft.com/office/drawing/2014/main" id="{B791FC40-4D03-2F49-ACE2-813F01B64D3A}"/>
              </a:ext>
            </a:extLst>
          </p:cNvPr>
          <p:cNvSpPr>
            <a:spLocks noChangeArrowheads="1"/>
          </p:cNvSpPr>
          <p:nvPr/>
        </p:nvSpPr>
        <p:spPr bwMode="auto">
          <a:xfrm>
            <a:off x="5537200" y="2600325"/>
            <a:ext cx="71438" cy="71438"/>
          </a:xfrm>
          <a:prstGeom prst="ellipse">
            <a:avLst/>
          </a:prstGeom>
          <a:solidFill>
            <a:srgbClr val="FF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3241" name="Oval 58">
            <a:extLst>
              <a:ext uri="{FF2B5EF4-FFF2-40B4-BE49-F238E27FC236}">
                <a16:creationId xmlns:a16="http://schemas.microsoft.com/office/drawing/2014/main" id="{EECDC251-7BFA-4743-ABD3-279ECD0B4ABC}"/>
              </a:ext>
            </a:extLst>
          </p:cNvPr>
          <p:cNvSpPr>
            <a:spLocks noChangeArrowheads="1"/>
          </p:cNvSpPr>
          <p:nvPr/>
        </p:nvSpPr>
        <p:spPr bwMode="auto">
          <a:xfrm>
            <a:off x="6451600" y="1630363"/>
            <a:ext cx="71438" cy="71437"/>
          </a:xfrm>
          <a:prstGeom prst="ellipse">
            <a:avLst/>
          </a:prstGeom>
          <a:solidFill>
            <a:srgbClr val="FF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3242" name="Text Box 59">
            <a:extLst>
              <a:ext uri="{FF2B5EF4-FFF2-40B4-BE49-F238E27FC236}">
                <a16:creationId xmlns:a16="http://schemas.microsoft.com/office/drawing/2014/main" id="{34C572C5-D4BC-6E42-89AB-475454C4225F}"/>
              </a:ext>
            </a:extLst>
          </p:cNvPr>
          <p:cNvSpPr txBox="1">
            <a:spLocks noChangeArrowheads="1"/>
          </p:cNvSpPr>
          <p:nvPr/>
        </p:nvSpPr>
        <p:spPr bwMode="auto">
          <a:xfrm>
            <a:off x="6496050" y="2330450"/>
            <a:ext cx="157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GB" altLang="en-US" sz="1800">
                <a:latin typeface="Arial" panose="020B0604020202020204" pitchFamily="34" charset="0"/>
                <a:cs typeface="Arial" panose="020B0604020202020204" pitchFamily="34" charset="0"/>
              </a:rPr>
              <a:t>Tropopause</a:t>
            </a:r>
          </a:p>
        </p:txBody>
      </p:sp>
      <p:sp>
        <p:nvSpPr>
          <p:cNvPr id="93243" name="Line 60">
            <a:extLst>
              <a:ext uri="{FF2B5EF4-FFF2-40B4-BE49-F238E27FC236}">
                <a16:creationId xmlns:a16="http://schemas.microsoft.com/office/drawing/2014/main" id="{B4ABE66B-8872-534F-AC66-1FAE0151CA45}"/>
              </a:ext>
            </a:extLst>
          </p:cNvPr>
          <p:cNvSpPr>
            <a:spLocks noChangeShapeType="1"/>
          </p:cNvSpPr>
          <p:nvPr/>
        </p:nvSpPr>
        <p:spPr bwMode="auto">
          <a:xfrm flipH="1">
            <a:off x="5689600" y="2546350"/>
            <a:ext cx="723900" cy="88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3244" name="Text Box 61">
            <a:extLst>
              <a:ext uri="{FF2B5EF4-FFF2-40B4-BE49-F238E27FC236}">
                <a16:creationId xmlns:a16="http://schemas.microsoft.com/office/drawing/2014/main" id="{A0FF7267-0939-AC4F-A404-72E276686A19}"/>
              </a:ext>
            </a:extLst>
          </p:cNvPr>
          <p:cNvSpPr txBox="1">
            <a:spLocks noChangeArrowheads="1"/>
          </p:cNvSpPr>
          <p:nvPr/>
        </p:nvSpPr>
        <p:spPr bwMode="auto">
          <a:xfrm>
            <a:off x="7054850" y="3822700"/>
            <a:ext cx="12192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GB" altLang="en-US" sz="1800">
                <a:latin typeface="Arial" panose="020B0604020202020204" pitchFamily="34" charset="0"/>
                <a:cs typeface="Arial" panose="020B0604020202020204" pitchFamily="34" charset="0"/>
              </a:rPr>
              <a:t>Frontal Inversion layer</a:t>
            </a:r>
          </a:p>
        </p:txBody>
      </p:sp>
      <p:sp>
        <p:nvSpPr>
          <p:cNvPr id="93245" name="Line 62">
            <a:extLst>
              <a:ext uri="{FF2B5EF4-FFF2-40B4-BE49-F238E27FC236}">
                <a16:creationId xmlns:a16="http://schemas.microsoft.com/office/drawing/2014/main" id="{26E7DC8C-EF0A-DF4C-B12B-D9DD4545F05E}"/>
              </a:ext>
            </a:extLst>
          </p:cNvPr>
          <p:cNvSpPr>
            <a:spLocks noChangeShapeType="1"/>
          </p:cNvSpPr>
          <p:nvPr/>
        </p:nvSpPr>
        <p:spPr bwMode="auto">
          <a:xfrm flipH="1" flipV="1">
            <a:off x="6229350" y="4070350"/>
            <a:ext cx="812800" cy="1460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3246" name="Freeform 63">
            <a:extLst>
              <a:ext uri="{FF2B5EF4-FFF2-40B4-BE49-F238E27FC236}">
                <a16:creationId xmlns:a16="http://schemas.microsoft.com/office/drawing/2014/main" id="{77451C96-DEB2-4947-939C-AC55B153A12F}"/>
              </a:ext>
            </a:extLst>
          </p:cNvPr>
          <p:cNvSpPr>
            <a:spLocks/>
          </p:cNvSpPr>
          <p:nvPr/>
        </p:nvSpPr>
        <p:spPr bwMode="auto">
          <a:xfrm>
            <a:off x="5575300" y="1657350"/>
            <a:ext cx="933450" cy="4095750"/>
          </a:xfrm>
          <a:custGeom>
            <a:avLst/>
            <a:gdLst>
              <a:gd name="T0" fmla="*/ 2147483646 w 588"/>
              <a:gd name="T1" fmla="*/ 2147483646 h 2580"/>
              <a:gd name="T2" fmla="*/ 2147483646 w 588"/>
              <a:gd name="T3" fmla="*/ 2147483646 h 2580"/>
              <a:gd name="T4" fmla="*/ 2147483646 w 588"/>
              <a:gd name="T5" fmla="*/ 2147483646 h 2580"/>
              <a:gd name="T6" fmla="*/ 2147483646 w 588"/>
              <a:gd name="T7" fmla="*/ 2147483646 h 2580"/>
              <a:gd name="T8" fmla="*/ 2147483646 w 588"/>
              <a:gd name="T9" fmla="*/ 2147483646 h 2580"/>
              <a:gd name="T10" fmla="*/ 2147483646 w 588"/>
              <a:gd name="T11" fmla="*/ 2147483646 h 2580"/>
              <a:gd name="T12" fmla="*/ 0 w 588"/>
              <a:gd name="T13" fmla="*/ 2147483646 h 2580"/>
              <a:gd name="T14" fmla="*/ 2147483646 w 588"/>
              <a:gd name="T15" fmla="*/ 0 h 2580"/>
              <a:gd name="T16" fmla="*/ 0 60000 65536"/>
              <a:gd name="T17" fmla="*/ 0 60000 65536"/>
              <a:gd name="T18" fmla="*/ 0 60000 65536"/>
              <a:gd name="T19" fmla="*/ 0 60000 65536"/>
              <a:gd name="T20" fmla="*/ 0 60000 65536"/>
              <a:gd name="T21" fmla="*/ 0 60000 65536"/>
              <a:gd name="T22" fmla="*/ 0 60000 65536"/>
              <a:gd name="T23" fmla="*/ 0 60000 65536"/>
              <a:gd name="T24" fmla="*/ 0 w 588"/>
              <a:gd name="T25" fmla="*/ 0 h 2580"/>
              <a:gd name="T26" fmla="*/ 588 w 588"/>
              <a:gd name="T27" fmla="*/ 2580 h 25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8" h="2580">
                <a:moveTo>
                  <a:pt x="588" y="2580"/>
                </a:moveTo>
                <a:lnTo>
                  <a:pt x="532" y="2312"/>
                </a:lnTo>
                <a:lnTo>
                  <a:pt x="468" y="2028"/>
                </a:lnTo>
                <a:lnTo>
                  <a:pt x="296" y="1604"/>
                </a:lnTo>
                <a:lnTo>
                  <a:pt x="468" y="1384"/>
                </a:lnTo>
                <a:lnTo>
                  <a:pt x="88" y="836"/>
                </a:lnTo>
                <a:lnTo>
                  <a:pt x="0" y="616"/>
                </a:lnTo>
                <a:lnTo>
                  <a:pt x="576" y="0"/>
                </a:lnTo>
              </a:path>
            </a:pathLst>
          </a:custGeom>
          <a:noFill/>
          <a:ln w="1270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47" name="Freeform 64">
            <a:extLst>
              <a:ext uri="{FF2B5EF4-FFF2-40B4-BE49-F238E27FC236}">
                <a16:creationId xmlns:a16="http://schemas.microsoft.com/office/drawing/2014/main" id="{DA070EBA-F3F8-9445-A8F8-66BA50CE8D71}"/>
              </a:ext>
            </a:extLst>
          </p:cNvPr>
          <p:cNvSpPr>
            <a:spLocks/>
          </p:cNvSpPr>
          <p:nvPr/>
        </p:nvSpPr>
        <p:spPr bwMode="auto">
          <a:xfrm>
            <a:off x="4711700" y="4006850"/>
            <a:ext cx="1593850" cy="1758950"/>
          </a:xfrm>
          <a:custGeom>
            <a:avLst/>
            <a:gdLst>
              <a:gd name="T0" fmla="*/ 2147483646 w 1004"/>
              <a:gd name="T1" fmla="*/ 2147483646 h 1108"/>
              <a:gd name="T2" fmla="*/ 2147483646 w 1004"/>
              <a:gd name="T3" fmla="*/ 2147483646 h 1108"/>
              <a:gd name="T4" fmla="*/ 2147483646 w 1004"/>
              <a:gd name="T5" fmla="*/ 2147483646 h 1108"/>
              <a:gd name="T6" fmla="*/ 2147483646 w 1004"/>
              <a:gd name="T7" fmla="*/ 2147483646 h 1108"/>
              <a:gd name="T8" fmla="*/ 0 w 1004"/>
              <a:gd name="T9" fmla="*/ 0 h 1108"/>
              <a:gd name="T10" fmla="*/ 0 60000 65536"/>
              <a:gd name="T11" fmla="*/ 0 60000 65536"/>
              <a:gd name="T12" fmla="*/ 0 60000 65536"/>
              <a:gd name="T13" fmla="*/ 0 60000 65536"/>
              <a:gd name="T14" fmla="*/ 0 60000 65536"/>
              <a:gd name="T15" fmla="*/ 0 w 1004"/>
              <a:gd name="T16" fmla="*/ 0 h 1108"/>
              <a:gd name="T17" fmla="*/ 1004 w 1004"/>
              <a:gd name="T18" fmla="*/ 1108 h 1108"/>
            </a:gdLst>
            <a:ahLst/>
            <a:cxnLst>
              <a:cxn ang="T10">
                <a:pos x="T0" y="T1"/>
              </a:cxn>
              <a:cxn ang="T11">
                <a:pos x="T2" y="T3"/>
              </a:cxn>
              <a:cxn ang="T12">
                <a:pos x="T4" y="T5"/>
              </a:cxn>
              <a:cxn ang="T13">
                <a:pos x="T6" y="T7"/>
              </a:cxn>
              <a:cxn ang="T14">
                <a:pos x="T8" y="T9"/>
              </a:cxn>
            </a:cxnLst>
            <a:rect l="T15" t="T16" r="T17" b="T18"/>
            <a:pathLst>
              <a:path w="1004" h="1108">
                <a:moveTo>
                  <a:pt x="1004" y="1108"/>
                </a:moveTo>
                <a:lnTo>
                  <a:pt x="932" y="832"/>
                </a:lnTo>
                <a:lnTo>
                  <a:pt x="624" y="564"/>
                </a:lnTo>
                <a:lnTo>
                  <a:pt x="404" y="148"/>
                </a:lnTo>
                <a:lnTo>
                  <a:pt x="0" y="0"/>
                </a:lnTo>
              </a:path>
            </a:pathLst>
          </a:custGeom>
          <a:noFill/>
          <a:ln w="12700" cap="flat" cmpd="sng">
            <a:solidFill>
              <a:srgbClr val="FF33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 name="Slide Number Placeholder 1">
            <a:extLst>
              <a:ext uri="{FF2B5EF4-FFF2-40B4-BE49-F238E27FC236}">
                <a16:creationId xmlns:a16="http://schemas.microsoft.com/office/drawing/2014/main" id="{691E42EC-E3FD-9A42-A79B-0306660CFC06}"/>
              </a:ext>
            </a:extLst>
          </p:cNvPr>
          <p:cNvSpPr>
            <a:spLocks noGrp="1"/>
          </p:cNvSpPr>
          <p:nvPr>
            <p:ph type="sldNum" sz="quarter" idx="12"/>
          </p:nvPr>
        </p:nvSpPr>
        <p:spPr/>
        <p:txBody>
          <a:bodyPr/>
          <a:lstStyle/>
          <a:p>
            <a:pPr>
              <a:defRPr/>
            </a:pPr>
            <a:fld id="{A0DAD46C-E434-674D-8262-DC8168FE4A2B}" type="slidenum">
              <a:rPr lang="en-US" altLang="en-US" smtClean="0"/>
              <a:pPr>
                <a:defRPr/>
              </a:pPr>
              <a:t>38</a:t>
            </a:fld>
            <a:endParaRPr lang="en-US"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A4F6FFF8-8E83-F04E-B989-7F7802EDE75B}"/>
              </a:ext>
            </a:extLst>
          </p:cNvPr>
          <p:cNvSpPr>
            <a:spLocks noGrp="1"/>
          </p:cNvSpPr>
          <p:nvPr>
            <p:ph type="title"/>
          </p:nvPr>
        </p:nvSpPr>
        <p:spPr>
          <a:xfrm>
            <a:off x="762000" y="0"/>
            <a:ext cx="6934200" cy="914400"/>
          </a:xfrm>
        </p:spPr>
        <p:txBody>
          <a:bodyPr/>
          <a:lstStyle/>
          <a:p>
            <a:pPr eaLnBrk="1" hangingPunct="1"/>
            <a:r>
              <a:rPr lang="en-US" altLang="en-US" sz="3200" b="1">
                <a:solidFill>
                  <a:srgbClr val="FF3300"/>
                </a:solidFill>
                <a:latin typeface="Times New Roman" panose="02020603050405020304" pitchFamily="18" charset="0"/>
                <a:ea typeface="ＭＳ Ｐゴシック" panose="020B0600070205080204" pitchFamily="34" charset="-128"/>
              </a:rPr>
              <a:t>*** </a:t>
            </a:r>
            <a:r>
              <a:rPr lang="en-US" altLang="en-US" b="1">
                <a:solidFill>
                  <a:srgbClr val="FF3300"/>
                </a:solidFill>
                <a:latin typeface="Times New Roman" panose="02020603050405020304" pitchFamily="18" charset="0"/>
                <a:ea typeface="ＭＳ Ｐゴシック" panose="020B0600070205080204" pitchFamily="34" charset="-128"/>
              </a:rPr>
              <a:t>Stüve</a:t>
            </a:r>
            <a:r>
              <a:rPr lang="en-US" altLang="en-US">
                <a:solidFill>
                  <a:srgbClr val="FF3300"/>
                </a:solidFill>
                <a:latin typeface="Times New Roman" panose="02020603050405020304" pitchFamily="18" charset="0"/>
                <a:ea typeface="ＭＳ Ｐゴシック" panose="020B0600070205080204" pitchFamily="34" charset="-128"/>
              </a:rPr>
              <a:t> diagram </a:t>
            </a:r>
            <a:r>
              <a:rPr lang="en-US" altLang="en-US" sz="3200" b="1">
                <a:solidFill>
                  <a:srgbClr val="FF3300"/>
                </a:solidFill>
                <a:latin typeface="Times New Roman" panose="02020603050405020304" pitchFamily="18" charset="0"/>
                <a:ea typeface="ＭＳ Ｐゴシック" panose="020B0600070205080204" pitchFamily="34" charset="-128"/>
              </a:rPr>
              <a:t>***</a:t>
            </a:r>
            <a:endParaRPr lang="en-US" altLang="en-US" sz="2000">
              <a:solidFill>
                <a:srgbClr val="FF3300"/>
              </a:solidFill>
              <a:latin typeface="Times New Roman" panose="02020603050405020304" pitchFamily="18" charset="0"/>
              <a:ea typeface="ＭＳ Ｐゴシック" panose="020B0600070205080204" pitchFamily="34" charset="-128"/>
            </a:endParaRPr>
          </a:p>
        </p:txBody>
      </p:sp>
      <p:sp>
        <p:nvSpPr>
          <p:cNvPr id="95234" name="Text Box 3">
            <a:extLst>
              <a:ext uri="{FF2B5EF4-FFF2-40B4-BE49-F238E27FC236}">
                <a16:creationId xmlns:a16="http://schemas.microsoft.com/office/drawing/2014/main" id="{92D1899C-9A3F-4548-966D-6CE4E92C06D7}"/>
              </a:ext>
            </a:extLst>
          </p:cNvPr>
          <p:cNvSpPr txBox="1">
            <a:spLocks noChangeArrowheads="1"/>
          </p:cNvSpPr>
          <p:nvPr/>
        </p:nvSpPr>
        <p:spPr bwMode="auto">
          <a:xfrm>
            <a:off x="555625" y="2278063"/>
            <a:ext cx="8131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endParaRPr lang="en-US" altLang="en-US" sz="2400">
              <a:latin typeface="Times New Roman" panose="02020603050405020304" pitchFamily="18" charset="0"/>
            </a:endParaRPr>
          </a:p>
        </p:txBody>
      </p:sp>
      <p:sp>
        <p:nvSpPr>
          <p:cNvPr id="95235" name="Text Box 4">
            <a:extLst>
              <a:ext uri="{FF2B5EF4-FFF2-40B4-BE49-F238E27FC236}">
                <a16:creationId xmlns:a16="http://schemas.microsoft.com/office/drawing/2014/main" id="{897339B1-4580-B749-8821-0B95E4B99D21}"/>
              </a:ext>
            </a:extLst>
          </p:cNvPr>
          <p:cNvSpPr txBox="1">
            <a:spLocks noChangeArrowheads="1"/>
          </p:cNvSpPr>
          <p:nvPr/>
        </p:nvSpPr>
        <p:spPr bwMode="auto">
          <a:xfrm>
            <a:off x="304800" y="762000"/>
            <a:ext cx="8610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latin typeface="Times New Roman" panose="02020603050405020304" pitchFamily="18" charset="0"/>
              </a:rPr>
              <a:t>** </a:t>
            </a:r>
            <a:r>
              <a:rPr lang="en-US" altLang="en-US" sz="2000">
                <a:latin typeface="Times New Roman" panose="02020603050405020304" pitchFamily="18" charset="0"/>
              </a:rPr>
              <a:t>The </a:t>
            </a:r>
            <a:r>
              <a:rPr lang="en-US" altLang="en-US" sz="2000" b="1">
                <a:latin typeface="Times New Roman" panose="02020603050405020304" pitchFamily="18" charset="0"/>
              </a:rPr>
              <a:t>Stüve</a:t>
            </a:r>
            <a:r>
              <a:rPr lang="en-US" altLang="en-US" sz="2000">
                <a:latin typeface="Times New Roman" panose="02020603050405020304" pitchFamily="18" charset="0"/>
              </a:rPr>
              <a:t> diagram uses </a:t>
            </a:r>
            <a:r>
              <a:rPr lang="en-US" altLang="en-US" sz="2000">
                <a:solidFill>
                  <a:schemeClr val="accent1"/>
                </a:solidFill>
                <a:latin typeface="Times New Roman" panose="02020603050405020304" pitchFamily="18" charset="0"/>
              </a:rPr>
              <a:t>straight lines</a:t>
            </a:r>
            <a:r>
              <a:rPr lang="en-US" altLang="en-US" sz="2000">
                <a:latin typeface="Times New Roman" panose="02020603050405020304" pitchFamily="18" charset="0"/>
              </a:rPr>
              <a:t> for the three primary variables, </a:t>
            </a:r>
            <a:r>
              <a:rPr lang="en-US" altLang="en-US" sz="2000" b="1">
                <a:solidFill>
                  <a:schemeClr val="accent1"/>
                </a:solidFill>
                <a:latin typeface="Times New Roman" panose="02020603050405020304" pitchFamily="18" charset="0"/>
              </a:rPr>
              <a:t>pressure</a:t>
            </a:r>
            <a:r>
              <a:rPr lang="en-US" altLang="en-US" sz="2000">
                <a:solidFill>
                  <a:schemeClr val="accent1"/>
                </a:solidFill>
                <a:latin typeface="Times New Roman" panose="02020603050405020304" pitchFamily="18" charset="0"/>
              </a:rPr>
              <a:t>, </a:t>
            </a:r>
            <a:r>
              <a:rPr lang="en-US" altLang="en-US" sz="2000" b="1">
                <a:solidFill>
                  <a:schemeClr val="accent1"/>
                </a:solidFill>
                <a:latin typeface="Times New Roman" panose="02020603050405020304" pitchFamily="18" charset="0"/>
              </a:rPr>
              <a:t>temperature</a:t>
            </a:r>
            <a:r>
              <a:rPr lang="en-US" altLang="en-US" sz="2000">
                <a:solidFill>
                  <a:schemeClr val="accent1"/>
                </a:solidFill>
                <a:latin typeface="Times New Roman" panose="02020603050405020304" pitchFamily="18" charset="0"/>
              </a:rPr>
              <a:t> and </a:t>
            </a:r>
            <a:r>
              <a:rPr lang="en-US" altLang="en-US" sz="2000" b="1">
                <a:solidFill>
                  <a:schemeClr val="accent1"/>
                </a:solidFill>
                <a:latin typeface="Times New Roman" panose="02020603050405020304" pitchFamily="18" charset="0"/>
              </a:rPr>
              <a:t>potential temperature</a:t>
            </a:r>
            <a:r>
              <a:rPr lang="en-US" altLang="en-US" sz="2000">
                <a:latin typeface="Times New Roman" panose="02020603050405020304" pitchFamily="18" charset="0"/>
              </a:rPr>
              <a:t>. In doing so we sacrifices the equal-area requirements (from the original Clapeyron diagram) that are satisfied in the other two diagrams.   See Salby, Figure 5.5.</a:t>
            </a:r>
            <a:endParaRPr lang="en-US" altLang="en-US" sz="1800">
              <a:latin typeface="Times New Roman" panose="02020603050405020304" pitchFamily="18" charset="0"/>
            </a:endParaRPr>
          </a:p>
        </p:txBody>
      </p:sp>
      <p:pic>
        <p:nvPicPr>
          <p:cNvPr id="95236" name="Picture 5" descr="figure1">
            <a:extLst>
              <a:ext uri="{FF2B5EF4-FFF2-40B4-BE49-F238E27FC236}">
                <a16:creationId xmlns:a16="http://schemas.microsoft.com/office/drawing/2014/main" id="{1365EC7A-FE82-FB45-9702-2531202668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43113"/>
            <a:ext cx="4724400" cy="424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Rectangle 6">
            <a:extLst>
              <a:ext uri="{FF2B5EF4-FFF2-40B4-BE49-F238E27FC236}">
                <a16:creationId xmlns:a16="http://schemas.microsoft.com/office/drawing/2014/main" id="{116A3264-DB58-BB45-8E93-724DF0777214}"/>
              </a:ext>
            </a:extLst>
          </p:cNvPr>
          <p:cNvSpPr>
            <a:spLocks noChangeArrowheads="1"/>
          </p:cNvSpPr>
          <p:nvPr/>
        </p:nvSpPr>
        <p:spPr bwMode="auto">
          <a:xfrm>
            <a:off x="3962400" y="2819400"/>
            <a:ext cx="3324225"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lnSpc>
                <a:spcPct val="90000"/>
              </a:lnSpc>
              <a:buFontTx/>
              <a:buNone/>
            </a:pPr>
            <a:r>
              <a:rPr lang="en-US" altLang="en-US" sz="2400">
                <a:latin typeface="Times New Roman" panose="02020603050405020304" pitchFamily="18" charset="0"/>
              </a:rPr>
              <a:t>For an </a:t>
            </a:r>
            <a:r>
              <a:rPr lang="en-US" altLang="en-US" sz="2400" b="1">
                <a:latin typeface="Times New Roman" panose="02020603050405020304" pitchFamily="18" charset="0"/>
              </a:rPr>
              <a:t>adiabatic</a:t>
            </a:r>
            <a:r>
              <a:rPr lang="en-US" altLang="en-US" sz="2400">
                <a:latin typeface="Times New Roman" panose="02020603050405020304" pitchFamily="18" charset="0"/>
              </a:rPr>
              <a:t> process:</a:t>
            </a:r>
          </a:p>
          <a:p>
            <a:pPr eaLnBrk="1" hangingPunct="1">
              <a:buFontTx/>
              <a:buNone/>
            </a:pPr>
            <a:r>
              <a:rPr lang="el-GR" altLang="en-US" sz="2400" b="1">
                <a:latin typeface="Times New Roman" panose="02020603050405020304" pitchFamily="18" charset="0"/>
              </a:rPr>
              <a:t>θ</a:t>
            </a:r>
            <a:r>
              <a:rPr lang="en-US" altLang="en-US" sz="2400" b="1">
                <a:latin typeface="Times New Roman" panose="02020603050405020304" pitchFamily="18" charset="0"/>
              </a:rPr>
              <a:t> = T (1000/p)</a:t>
            </a:r>
            <a:r>
              <a:rPr lang="en-US" altLang="en-US" sz="2400" b="1" baseline="30000">
                <a:latin typeface="Times New Roman" panose="02020603050405020304" pitchFamily="18" charset="0"/>
              </a:rPr>
              <a:t>K</a:t>
            </a:r>
            <a:r>
              <a:rPr lang="en-US" altLang="en-US" sz="2400" b="1" baseline="-25000">
                <a:latin typeface="Times New Roman" panose="02020603050405020304" pitchFamily="18" charset="0"/>
              </a:rPr>
              <a:t> </a:t>
            </a:r>
            <a:r>
              <a:rPr lang="en-US" altLang="en-US" sz="2400" b="1" baseline="30000">
                <a:latin typeface="Times New Roman" panose="02020603050405020304" pitchFamily="18" charset="0"/>
              </a:rPr>
              <a:t>	</a:t>
            </a:r>
            <a:endParaRPr lang="en-US" altLang="en-US" sz="2400">
              <a:latin typeface="Times New Roman" panose="02020603050405020304" pitchFamily="18" charset="0"/>
            </a:endParaRPr>
          </a:p>
        </p:txBody>
      </p:sp>
      <p:sp>
        <p:nvSpPr>
          <p:cNvPr id="95238" name="Rectangle 7">
            <a:extLst>
              <a:ext uri="{FF2B5EF4-FFF2-40B4-BE49-F238E27FC236}">
                <a16:creationId xmlns:a16="http://schemas.microsoft.com/office/drawing/2014/main" id="{B3D70C5F-C3A3-E84F-9D53-56C5A65F950F}"/>
              </a:ext>
            </a:extLst>
          </p:cNvPr>
          <p:cNvSpPr>
            <a:spLocks noChangeArrowheads="1"/>
          </p:cNvSpPr>
          <p:nvPr/>
        </p:nvSpPr>
        <p:spPr bwMode="auto">
          <a:xfrm>
            <a:off x="4038600" y="3810000"/>
            <a:ext cx="4343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latin typeface="Times New Roman" panose="02020603050405020304" pitchFamily="18" charset="0"/>
              </a:rPr>
              <a:t>The </a:t>
            </a:r>
            <a:r>
              <a:rPr lang="en-US" altLang="en-US" sz="2400" b="1">
                <a:latin typeface="Times New Roman" panose="02020603050405020304" pitchFamily="18" charset="0"/>
              </a:rPr>
              <a:t>Stüve</a:t>
            </a:r>
            <a:r>
              <a:rPr lang="en-US" altLang="en-US" sz="2400">
                <a:latin typeface="Times New Roman" panose="02020603050405020304" pitchFamily="18" charset="0"/>
              </a:rPr>
              <a:t> diagram is also simply called adiabatic chart </a:t>
            </a:r>
          </a:p>
        </p:txBody>
      </p:sp>
      <p:sp>
        <p:nvSpPr>
          <p:cNvPr id="2" name="Slide Number Placeholder 1">
            <a:extLst>
              <a:ext uri="{FF2B5EF4-FFF2-40B4-BE49-F238E27FC236}">
                <a16:creationId xmlns:a16="http://schemas.microsoft.com/office/drawing/2014/main" id="{07785386-3D2D-CB48-8A46-155C68BD7573}"/>
              </a:ext>
            </a:extLst>
          </p:cNvPr>
          <p:cNvSpPr>
            <a:spLocks noGrp="1"/>
          </p:cNvSpPr>
          <p:nvPr>
            <p:ph type="sldNum" sz="quarter" idx="12"/>
          </p:nvPr>
        </p:nvSpPr>
        <p:spPr/>
        <p:txBody>
          <a:bodyPr/>
          <a:lstStyle/>
          <a:p>
            <a:pPr>
              <a:defRPr/>
            </a:pPr>
            <a:fld id="{F637C9F4-D974-D44C-9338-CBD6F01A38D4}" type="slidenum">
              <a:rPr lang="en-US" altLang="en-US" smtClean="0"/>
              <a:pPr>
                <a:defRPr/>
              </a:pPr>
              <a:t>39</a:t>
            </a:fld>
            <a:endParaRPr lang="en-US"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E1309216-91A7-F543-A8C8-9D11BCBF7D67}"/>
              </a:ext>
            </a:extLst>
          </p:cNvPr>
          <p:cNvSpPr>
            <a:spLocks noGrp="1"/>
          </p:cNvSpPr>
          <p:nvPr>
            <p:ph idx="1"/>
          </p:nvPr>
        </p:nvSpPr>
        <p:spPr>
          <a:xfrm>
            <a:off x="533400" y="381000"/>
            <a:ext cx="7772400" cy="6248400"/>
          </a:xfrm>
        </p:spPr>
        <p:txBody>
          <a:bodyPr/>
          <a:lstStyle/>
          <a:p>
            <a:pPr eaLnBrk="1" hangingPunct="1">
              <a:buFontTx/>
              <a:buNone/>
            </a:pPr>
            <a:r>
              <a:rPr lang="en-US" altLang="en-US" b="1">
                <a:latin typeface="Times New Roman" panose="02020603050405020304" pitchFamily="18" charset="0"/>
                <a:ea typeface="ＭＳ Ｐゴシック" panose="020B0600070205080204" pitchFamily="34" charset="-128"/>
              </a:rPr>
              <a:t>Review </a:t>
            </a:r>
            <a:r>
              <a:rPr lang="en-US" altLang="en-US">
                <a:latin typeface="Times New Roman" panose="02020603050405020304" pitchFamily="18" charset="0"/>
                <a:ea typeface="ＭＳ Ｐゴシック" panose="020B0600070205080204" pitchFamily="34" charset="-128"/>
              </a:rPr>
              <a:t>(cont.)</a:t>
            </a:r>
          </a:p>
          <a:p>
            <a:pPr eaLnBrk="1" hangingPunct="1">
              <a:buFontTx/>
              <a:buNone/>
            </a:pPr>
            <a:r>
              <a:rPr lang="en-US" altLang="en-US">
                <a:latin typeface="Times New Roman" panose="02020603050405020304" pitchFamily="18" charset="0"/>
                <a:ea typeface="ＭＳ Ｐゴシック" panose="020B0600070205080204" pitchFamily="34" charset="-128"/>
              </a:rPr>
              <a:t>Definition of heat capacity:</a:t>
            </a:r>
          </a:p>
          <a:p>
            <a:pPr algn="ctr" eaLnBrk="1" hangingPunct="1">
              <a:buFontTx/>
              <a:buNone/>
            </a:pPr>
            <a:r>
              <a:rPr lang="en-US" altLang="en-US">
                <a:latin typeface="Times New Roman" panose="02020603050405020304" pitchFamily="18" charset="0"/>
                <a:ea typeface="ＭＳ Ｐゴシック" panose="020B0600070205080204" pitchFamily="34" charset="-128"/>
              </a:rPr>
              <a:t> </a:t>
            </a:r>
            <a:r>
              <a:rPr lang="en-US" altLang="en-US" b="1">
                <a:latin typeface="Times New Roman" panose="02020603050405020304" pitchFamily="18" charset="0"/>
                <a:ea typeface="ＭＳ Ｐゴシック" panose="020B0600070205080204" pitchFamily="34" charset="-128"/>
              </a:rPr>
              <a:t>c</a:t>
            </a:r>
            <a:r>
              <a:rPr lang="en-US" altLang="en-US" b="1" baseline="-25000">
                <a:latin typeface="Times New Roman" panose="02020603050405020304" pitchFamily="18" charset="0"/>
                <a:ea typeface="ＭＳ Ｐゴシック" panose="020B0600070205080204" pitchFamily="34" charset="-128"/>
              </a:rPr>
              <a:t>v</a:t>
            </a:r>
            <a:r>
              <a:rPr lang="en-US" altLang="en-US" b="1">
                <a:latin typeface="Times New Roman" panose="02020603050405020304" pitchFamily="18" charset="0"/>
                <a:ea typeface="ＭＳ Ｐゴシック" panose="020B0600070205080204" pitchFamily="34" charset="-128"/>
              </a:rPr>
              <a:t> = du/dT = </a:t>
            </a:r>
            <a:r>
              <a:rPr lang="el-GR" altLang="en-US" b="1">
                <a:latin typeface="Times New Roman" panose="02020603050405020304" pitchFamily="18" charset="0"/>
                <a:ea typeface="ＭＳ Ｐゴシック" panose="020B0600070205080204" pitchFamily="34" charset="-128"/>
              </a:rPr>
              <a:t>Δ</a:t>
            </a:r>
            <a:r>
              <a:rPr lang="en-US" altLang="en-US" b="1">
                <a:latin typeface="Times New Roman" panose="02020603050405020304" pitchFamily="18" charset="0"/>
                <a:ea typeface="ＭＳ Ｐゴシック" panose="020B0600070205080204" pitchFamily="34" charset="-128"/>
              </a:rPr>
              <a:t>u/</a:t>
            </a:r>
            <a:r>
              <a:rPr lang="el-GR" altLang="en-US" b="1">
                <a:latin typeface="Times New Roman" panose="02020603050405020304" pitchFamily="18" charset="0"/>
                <a:ea typeface="ＭＳ Ｐゴシック" panose="020B0600070205080204" pitchFamily="34" charset="-128"/>
              </a:rPr>
              <a:t>Δ</a:t>
            </a:r>
            <a:r>
              <a:rPr lang="en-US" altLang="en-US" b="1">
                <a:latin typeface="Times New Roman" panose="02020603050405020304" pitchFamily="18" charset="0"/>
                <a:ea typeface="ＭＳ Ｐゴシック" panose="020B0600070205080204" pitchFamily="34" charset="-128"/>
              </a:rPr>
              <a:t>T </a:t>
            </a:r>
          </a:p>
          <a:p>
            <a:pPr algn="ctr" eaLnBrk="1" hangingPunct="1">
              <a:buFontTx/>
              <a:buNone/>
            </a:pPr>
            <a:r>
              <a:rPr lang="en-US" altLang="en-US" b="1">
                <a:latin typeface="Times New Roman" panose="02020603050405020304" pitchFamily="18" charset="0"/>
                <a:ea typeface="ＭＳ Ｐゴシック" panose="020B0600070205080204" pitchFamily="34" charset="-128"/>
              </a:rPr>
              <a:t>c</a:t>
            </a:r>
            <a:r>
              <a:rPr lang="en-US" altLang="en-US" b="1" baseline="-25000">
                <a:latin typeface="Times New Roman" panose="02020603050405020304" pitchFamily="18" charset="0"/>
                <a:ea typeface="ＭＳ Ｐゴシック" panose="020B0600070205080204" pitchFamily="34" charset="-128"/>
              </a:rPr>
              <a:t>p  </a:t>
            </a:r>
            <a:r>
              <a:rPr lang="en-US" altLang="en-US" b="1">
                <a:latin typeface="Times New Roman" panose="02020603050405020304" pitchFamily="18" charset="0"/>
                <a:ea typeface="ＭＳ Ｐゴシック" panose="020B0600070205080204" pitchFamily="34" charset="-128"/>
              </a:rPr>
              <a:t>= c</a:t>
            </a:r>
            <a:r>
              <a:rPr lang="en-US" altLang="en-US" b="1" baseline="-25000">
                <a:latin typeface="Times New Roman" panose="02020603050405020304" pitchFamily="18" charset="0"/>
                <a:ea typeface="ＭＳ Ｐゴシック" panose="020B0600070205080204" pitchFamily="34" charset="-128"/>
              </a:rPr>
              <a:t>v </a:t>
            </a:r>
            <a:r>
              <a:rPr lang="en-US" altLang="en-US" b="1">
                <a:latin typeface="Times New Roman" panose="02020603050405020304" pitchFamily="18" charset="0"/>
                <a:ea typeface="ＭＳ Ｐゴシック" panose="020B0600070205080204" pitchFamily="34" charset="-128"/>
              </a:rPr>
              <a:t>+ R</a:t>
            </a:r>
          </a:p>
          <a:p>
            <a:pPr eaLnBrk="1" hangingPunct="1">
              <a:buFontTx/>
              <a:buNone/>
            </a:pPr>
            <a:r>
              <a:rPr lang="en-US" altLang="en-US">
                <a:latin typeface="Times New Roman" panose="02020603050405020304" pitchFamily="18" charset="0"/>
                <a:ea typeface="ＭＳ Ｐゴシック" panose="020B0600070205080204" pitchFamily="34" charset="-128"/>
              </a:rPr>
              <a:t>Reformulation of first law for unit mass of an ideal gas:</a:t>
            </a:r>
          </a:p>
          <a:p>
            <a:pPr algn="ctr" eaLnBrk="1" hangingPunct="1">
              <a:buFontTx/>
              <a:buNone/>
            </a:pPr>
            <a:r>
              <a:rPr lang="en-US" altLang="en-US" b="1">
                <a:latin typeface="Sylfaen" pitchFamily="18" charset="0"/>
                <a:ea typeface="ＭＳ Ｐゴシック" panose="020B0600070205080204" pitchFamily="34" charset="-128"/>
              </a:rPr>
              <a:t>đ</a:t>
            </a:r>
            <a:r>
              <a:rPr lang="en-US" altLang="en-US" b="1">
                <a:latin typeface="Times New Roman" panose="02020603050405020304" pitchFamily="18" charset="0"/>
                <a:ea typeface="ＭＳ Ｐゴシック" panose="020B0600070205080204" pitchFamily="34" charset="-128"/>
              </a:rPr>
              <a:t>q = c</a:t>
            </a:r>
            <a:r>
              <a:rPr lang="en-US" altLang="en-US" b="1" baseline="-25000">
                <a:latin typeface="Times New Roman" panose="02020603050405020304" pitchFamily="18" charset="0"/>
                <a:ea typeface="ＭＳ Ｐゴシック" panose="020B0600070205080204" pitchFamily="34" charset="-128"/>
              </a:rPr>
              <a:t>v</a:t>
            </a:r>
            <a:r>
              <a:rPr lang="en-US" altLang="en-US" b="1">
                <a:latin typeface="Times New Roman" panose="02020603050405020304" pitchFamily="18" charset="0"/>
                <a:ea typeface="ＭＳ Ｐゴシック" panose="020B0600070205080204" pitchFamily="34" charset="-128"/>
              </a:rPr>
              <a:t>dT + pd</a:t>
            </a:r>
            <a:r>
              <a:rPr lang="el-GR" altLang="en-US" b="1">
                <a:latin typeface="Times New Roman" panose="02020603050405020304" pitchFamily="18" charset="0"/>
                <a:ea typeface="ＭＳ Ｐゴシック" panose="020B0600070205080204" pitchFamily="34" charset="-128"/>
              </a:rPr>
              <a:t>α</a:t>
            </a:r>
            <a:endParaRPr lang="en-US" altLang="en-US" b="1">
              <a:latin typeface="Times New Roman" panose="02020603050405020304" pitchFamily="18" charset="0"/>
              <a:ea typeface="ＭＳ Ｐゴシック" panose="020B0600070205080204" pitchFamily="34" charset="-128"/>
            </a:endParaRPr>
          </a:p>
          <a:p>
            <a:pPr algn="ctr" eaLnBrk="1" hangingPunct="1">
              <a:buFontTx/>
              <a:buNone/>
            </a:pPr>
            <a:r>
              <a:rPr lang="en-US" altLang="en-US" b="1">
                <a:latin typeface="Sylfaen" pitchFamily="18" charset="0"/>
                <a:ea typeface="ＭＳ Ｐゴシック" panose="020B0600070205080204" pitchFamily="34" charset="-128"/>
              </a:rPr>
              <a:t>đ</a:t>
            </a:r>
            <a:r>
              <a:rPr lang="en-US" altLang="en-US" b="1">
                <a:latin typeface="Times New Roman" panose="02020603050405020304" pitchFamily="18" charset="0"/>
                <a:ea typeface="ＭＳ Ｐゴシック" panose="020B0600070205080204" pitchFamily="34" charset="-128"/>
              </a:rPr>
              <a:t>q = c</a:t>
            </a:r>
            <a:r>
              <a:rPr lang="en-US" altLang="en-US" b="1" baseline="-25000">
                <a:latin typeface="Times New Roman" panose="02020603050405020304" pitchFamily="18" charset="0"/>
                <a:ea typeface="ＭＳ Ｐゴシック" panose="020B0600070205080204" pitchFamily="34" charset="-128"/>
              </a:rPr>
              <a:t>p</a:t>
            </a:r>
            <a:r>
              <a:rPr lang="en-US" altLang="en-US" b="1">
                <a:latin typeface="Times New Roman" panose="02020603050405020304" pitchFamily="18" charset="0"/>
                <a:ea typeface="ＭＳ Ｐゴシック" panose="020B0600070205080204" pitchFamily="34" charset="-128"/>
              </a:rPr>
              <a:t>dT − </a:t>
            </a:r>
            <a:r>
              <a:rPr lang="el-GR" altLang="en-US" b="1">
                <a:latin typeface="Times New Roman" panose="02020603050405020304" pitchFamily="18" charset="0"/>
                <a:ea typeface="ＭＳ Ｐゴシック" panose="020B0600070205080204" pitchFamily="34" charset="-128"/>
              </a:rPr>
              <a:t>α</a:t>
            </a:r>
            <a:r>
              <a:rPr lang="en-US" altLang="en-US" b="1">
                <a:latin typeface="Times New Roman" panose="02020603050405020304" pitchFamily="18" charset="0"/>
                <a:ea typeface="ＭＳ Ｐゴシック" panose="020B0600070205080204" pitchFamily="34" charset="-128"/>
              </a:rPr>
              <a:t>dp </a:t>
            </a:r>
          </a:p>
          <a:p>
            <a:pPr algn="ctr" eaLnBrk="1" hangingPunct="1">
              <a:buFontTx/>
              <a:buNone/>
            </a:pPr>
            <a:endParaRPr lang="el-GR" altLang="en-US" b="1">
              <a:latin typeface="Times New Roman" panose="02020603050405020304" pitchFamily="18" charset="0"/>
              <a:ea typeface="ＭＳ Ｐゴシック" panose="020B0600070205080204" pitchFamily="34" charset="-128"/>
            </a:endParaRPr>
          </a:p>
          <a:p>
            <a:pPr eaLnBrk="1" hangingPunct="1">
              <a:buFontTx/>
              <a:buNone/>
            </a:pPr>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p:txBody>
      </p:sp>
      <p:sp>
        <p:nvSpPr>
          <p:cNvPr id="2" name="Slide Number Placeholder 1">
            <a:extLst>
              <a:ext uri="{FF2B5EF4-FFF2-40B4-BE49-F238E27FC236}">
                <a16:creationId xmlns:a16="http://schemas.microsoft.com/office/drawing/2014/main" id="{3EB03BF9-40CD-354D-A9D6-483B042B7DEF}"/>
              </a:ext>
            </a:extLst>
          </p:cNvPr>
          <p:cNvSpPr>
            <a:spLocks noGrp="1"/>
          </p:cNvSpPr>
          <p:nvPr>
            <p:ph type="sldNum" sz="quarter" idx="12"/>
          </p:nvPr>
        </p:nvSpPr>
        <p:spPr/>
        <p:txBody>
          <a:bodyPr/>
          <a:lstStyle/>
          <a:p>
            <a:pPr>
              <a:defRPr/>
            </a:pPr>
            <a:fld id="{9B2FEFE9-9451-EF4B-AB90-3E2E2FDE3FCD}" type="slidenum">
              <a:rPr lang="en-US" altLang="en-US" smtClean="0"/>
              <a:pPr>
                <a:defRPr/>
              </a:pPr>
              <a:t>4</a:t>
            </a:fld>
            <a:endParaRPr lang="en-US"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a:extLst>
              <a:ext uri="{FF2B5EF4-FFF2-40B4-BE49-F238E27FC236}">
                <a16:creationId xmlns:a16="http://schemas.microsoft.com/office/drawing/2014/main" id="{F0BC4711-5C1A-4440-B23A-452458DEAC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85800"/>
            <a:ext cx="6048375"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8" name="Rectangle 3">
            <a:extLst>
              <a:ext uri="{FF2B5EF4-FFF2-40B4-BE49-F238E27FC236}">
                <a16:creationId xmlns:a16="http://schemas.microsoft.com/office/drawing/2014/main" id="{BAD1D149-CA2E-1E42-A29A-C9D3D2E396B7}"/>
              </a:ext>
            </a:extLst>
          </p:cNvPr>
          <p:cNvSpPr>
            <a:spLocks noGrp="1" noChangeArrowheads="1"/>
          </p:cNvSpPr>
          <p:nvPr>
            <p:ph type="title" idx="4294967295"/>
          </p:nvPr>
        </p:nvSpPr>
        <p:spPr>
          <a:xfrm>
            <a:off x="0" y="304800"/>
            <a:ext cx="7772400" cy="381000"/>
          </a:xfrm>
        </p:spPr>
        <p:txBody>
          <a:bodyPr>
            <a:normAutofit fontScale="90000"/>
          </a:bodyPr>
          <a:lstStyle/>
          <a:p>
            <a:pPr eaLnBrk="1" hangingPunct="1">
              <a:defRPr/>
            </a:pPr>
            <a:r>
              <a:rPr lang="en-US" altLang="en-US" sz="2200">
                <a:latin typeface="Times New Roman" panose="02020603050405020304" pitchFamily="18" charset="0"/>
                <a:ea typeface="ＭＳ Ｐゴシック" panose="020B0600070205080204" pitchFamily="34" charset="-128"/>
              </a:rPr>
              <a:t>Stűve (Pseudoadiabatic)</a:t>
            </a:r>
          </a:p>
        </p:txBody>
      </p:sp>
      <p:sp>
        <p:nvSpPr>
          <p:cNvPr id="2" name="Slide Number Placeholder 1">
            <a:extLst>
              <a:ext uri="{FF2B5EF4-FFF2-40B4-BE49-F238E27FC236}">
                <a16:creationId xmlns:a16="http://schemas.microsoft.com/office/drawing/2014/main" id="{2D85F5E9-D74D-B84C-90EE-5A035F9CCD65}"/>
              </a:ext>
            </a:extLst>
          </p:cNvPr>
          <p:cNvSpPr>
            <a:spLocks noGrp="1"/>
          </p:cNvSpPr>
          <p:nvPr>
            <p:ph type="sldNum" sz="quarter" idx="12"/>
          </p:nvPr>
        </p:nvSpPr>
        <p:spPr/>
        <p:txBody>
          <a:bodyPr/>
          <a:lstStyle/>
          <a:p>
            <a:pPr>
              <a:defRPr/>
            </a:pPr>
            <a:fld id="{2BD01E21-B3E5-7843-9898-F6405C4ED565}" type="slidenum">
              <a:rPr lang="en-US" altLang="en-US" smtClean="0"/>
              <a:pPr>
                <a:defRPr/>
              </a:pPr>
              <a:t>40</a:t>
            </a:fld>
            <a:endParaRPr lang="en-US" alt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descr="bstuve">
            <a:extLst>
              <a:ext uri="{FF2B5EF4-FFF2-40B4-BE49-F238E27FC236}">
                <a16:creationId xmlns:a16="http://schemas.microsoft.com/office/drawing/2014/main" id="{3B1F1390-C9D9-954D-BB55-BE3356F2DC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
            <a:ext cx="8572500"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Rectangle 3">
            <a:extLst>
              <a:ext uri="{FF2B5EF4-FFF2-40B4-BE49-F238E27FC236}">
                <a16:creationId xmlns:a16="http://schemas.microsoft.com/office/drawing/2014/main" id="{88830DC3-9442-924D-9BC1-06CA2647F9AA}"/>
              </a:ext>
            </a:extLst>
          </p:cNvPr>
          <p:cNvSpPr>
            <a:spLocks noGrp="1" noChangeArrowheads="1"/>
          </p:cNvSpPr>
          <p:nvPr>
            <p:ph type="title" idx="4294967295"/>
          </p:nvPr>
        </p:nvSpPr>
        <p:spPr>
          <a:xfrm>
            <a:off x="0" y="457200"/>
            <a:ext cx="7772400" cy="381000"/>
          </a:xfrm>
        </p:spPr>
        <p:txBody>
          <a:bodyPr rtlCol="0">
            <a:normAutofit fontScale="90000"/>
          </a:bodyPr>
          <a:lstStyle/>
          <a:p>
            <a:pPr eaLnBrk="1" fontAlgn="auto" hangingPunct="1">
              <a:spcAft>
                <a:spcPts val="0"/>
              </a:spcAft>
              <a:defRPr/>
            </a:pPr>
            <a:r>
              <a:rPr lang="en-US" sz="2800">
                <a:latin typeface="Times New Roman" charset="0"/>
                <a:ea typeface="+mj-ea"/>
                <a:cs typeface="+mj-cs"/>
              </a:rPr>
              <a:t>Stuve</a:t>
            </a:r>
          </a:p>
        </p:txBody>
      </p:sp>
      <p:sp>
        <p:nvSpPr>
          <p:cNvPr id="2" name="Slide Number Placeholder 1">
            <a:extLst>
              <a:ext uri="{FF2B5EF4-FFF2-40B4-BE49-F238E27FC236}">
                <a16:creationId xmlns:a16="http://schemas.microsoft.com/office/drawing/2014/main" id="{0F7A32D3-9F3D-4143-91E0-1A503CF5BE1D}"/>
              </a:ext>
            </a:extLst>
          </p:cNvPr>
          <p:cNvSpPr>
            <a:spLocks noGrp="1"/>
          </p:cNvSpPr>
          <p:nvPr>
            <p:ph type="sldNum" sz="quarter" idx="12"/>
          </p:nvPr>
        </p:nvSpPr>
        <p:spPr/>
        <p:txBody>
          <a:bodyPr/>
          <a:lstStyle/>
          <a:p>
            <a:pPr>
              <a:defRPr/>
            </a:pPr>
            <a:fld id="{2BD01E21-B3E5-7843-9898-F6405C4ED565}" type="slidenum">
              <a:rPr lang="en-US" altLang="en-US" smtClean="0"/>
              <a:pPr>
                <a:defRPr/>
              </a:pPr>
              <a:t>41</a:t>
            </a:fld>
            <a:endParaRPr lang="en-US"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1" descr="QIP090.jpg">
            <a:extLst>
              <a:ext uri="{FF2B5EF4-FFF2-40B4-BE49-F238E27FC236}">
                <a16:creationId xmlns:a16="http://schemas.microsoft.com/office/drawing/2014/main" id="{308DD214-57FB-2546-AA61-D2F53FDA5B85}"/>
              </a:ext>
            </a:extLst>
          </p:cNvPr>
          <p:cNvPicPr>
            <a:picLocks noChangeAspect="1"/>
          </p:cNvPicPr>
          <p:nvPr/>
        </p:nvPicPr>
        <p:blipFill>
          <a:blip r:embed="rId2">
            <a:extLst>
              <a:ext uri="{28A0092B-C50C-407E-A947-70E740481C1C}">
                <a14:useLocalDpi xmlns:a14="http://schemas.microsoft.com/office/drawing/2010/main" val="0"/>
              </a:ext>
            </a:extLst>
          </a:blip>
          <a:srcRect r="4779" b="11967"/>
          <a:stretch>
            <a:fillRect/>
          </a:stretch>
        </p:blipFill>
        <p:spPr bwMode="auto">
          <a:xfrm>
            <a:off x="76200" y="241300"/>
            <a:ext cx="9144000" cy="509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8" name="TextBox 1">
            <a:extLst>
              <a:ext uri="{FF2B5EF4-FFF2-40B4-BE49-F238E27FC236}">
                <a16:creationId xmlns:a16="http://schemas.microsoft.com/office/drawing/2014/main" id="{9E12DF99-1A50-A144-9FDD-D888585B11D6}"/>
              </a:ext>
            </a:extLst>
          </p:cNvPr>
          <p:cNvSpPr txBox="1">
            <a:spLocks noChangeArrowheads="1"/>
          </p:cNvSpPr>
          <p:nvPr/>
        </p:nvSpPr>
        <p:spPr bwMode="auto">
          <a:xfrm>
            <a:off x="2286000" y="5791200"/>
            <a:ext cx="3810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a:p>
            <a:pPr eaLnBrk="1" hangingPunct="1">
              <a:spcBef>
                <a:spcPct val="0"/>
              </a:spcBef>
              <a:buFontTx/>
              <a:buNone/>
            </a:pPr>
            <a:r>
              <a:rPr lang="en-US" altLang="en-US" sz="2400">
                <a:latin typeface="Times New Roman" panose="02020603050405020304" pitchFamily="18" charset="0"/>
              </a:rPr>
              <a:t>Wallace &amp; Hobbs page 352.</a:t>
            </a:r>
          </a:p>
          <a:p>
            <a:pPr eaLnBrk="1" hangingPunct="1">
              <a:spcBef>
                <a:spcPct val="0"/>
              </a:spcBef>
              <a:buFontTx/>
              <a:buNone/>
            </a:pPr>
            <a:endParaRPr lang="en-US" altLang="en-US" sz="2400">
              <a:latin typeface="Times New Roman" panose="02020603050405020304" pitchFamily="18" charset="0"/>
            </a:endParaRPr>
          </a:p>
        </p:txBody>
      </p:sp>
      <p:sp>
        <p:nvSpPr>
          <p:cNvPr id="2" name="TextBox 1">
            <a:extLst>
              <a:ext uri="{FF2B5EF4-FFF2-40B4-BE49-F238E27FC236}">
                <a16:creationId xmlns:a16="http://schemas.microsoft.com/office/drawing/2014/main" id="{029624E0-FDC9-E14A-BEEA-BD96404CC1C5}"/>
              </a:ext>
            </a:extLst>
          </p:cNvPr>
          <p:cNvSpPr txBox="1"/>
          <p:nvPr/>
        </p:nvSpPr>
        <p:spPr>
          <a:xfrm>
            <a:off x="4419600" y="1219200"/>
            <a:ext cx="3581400" cy="461963"/>
          </a:xfrm>
          <a:prstGeom prst="rect">
            <a:avLst/>
          </a:prstGeom>
          <a:solidFill>
            <a:schemeClr val="accent5">
              <a:lumMod val="20000"/>
              <a:lumOff val="80000"/>
            </a:schemeClr>
          </a:solidFill>
        </p:spPr>
        <p:txBody>
          <a:bodyPr>
            <a:spAutoFit/>
          </a:bodyPr>
          <a:lstStyle/>
          <a:p>
            <a:pPr eaLnBrk="1" hangingPunct="1">
              <a:defRPr/>
            </a:pPr>
            <a:r>
              <a:rPr lang="en-US" dirty="0">
                <a:latin typeface="Times New Roman" charset="0"/>
                <a:ea typeface="ＭＳ Ｐゴシック" charset="0"/>
                <a:cs typeface="ＭＳ Ｐゴシック" charset="0"/>
              </a:rPr>
              <a:t>Can be wrong!</a:t>
            </a:r>
          </a:p>
        </p:txBody>
      </p:sp>
      <p:sp>
        <p:nvSpPr>
          <p:cNvPr id="3" name="Slide Number Placeholder 2">
            <a:extLst>
              <a:ext uri="{FF2B5EF4-FFF2-40B4-BE49-F238E27FC236}">
                <a16:creationId xmlns:a16="http://schemas.microsoft.com/office/drawing/2014/main" id="{6BD5FD94-8FD3-A148-A573-7A87005E0EFC}"/>
              </a:ext>
            </a:extLst>
          </p:cNvPr>
          <p:cNvSpPr>
            <a:spLocks noGrp="1"/>
          </p:cNvSpPr>
          <p:nvPr>
            <p:ph type="sldNum" sz="quarter" idx="12"/>
          </p:nvPr>
        </p:nvSpPr>
        <p:spPr/>
        <p:txBody>
          <a:bodyPr/>
          <a:lstStyle/>
          <a:p>
            <a:pPr>
              <a:defRPr/>
            </a:pPr>
            <a:fld id="{2BD01E21-B3E5-7843-9898-F6405C4ED565}" type="slidenum">
              <a:rPr lang="en-US" altLang="en-US" smtClean="0"/>
              <a:pPr>
                <a:defRPr/>
              </a:pPr>
              <a:t>42</a:t>
            </a:fld>
            <a:endParaRPr lang="en-US" alt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ndtp_sat">
            <a:extLst>
              <a:ext uri="{FF2B5EF4-FFF2-40B4-BE49-F238E27FC236}">
                <a16:creationId xmlns:a16="http://schemas.microsoft.com/office/drawing/2014/main" id="{A68E54D8-91C5-0044-9173-E96E3A3772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448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2" name="Text Box 3">
            <a:extLst>
              <a:ext uri="{FF2B5EF4-FFF2-40B4-BE49-F238E27FC236}">
                <a16:creationId xmlns:a16="http://schemas.microsoft.com/office/drawing/2014/main" id="{DBB32E38-7128-3D4C-A23B-14609D5EA54A}"/>
              </a:ext>
            </a:extLst>
          </p:cNvPr>
          <p:cNvSpPr txBox="1">
            <a:spLocks noChangeArrowheads="1"/>
          </p:cNvSpPr>
          <p:nvPr/>
        </p:nvSpPr>
        <p:spPr bwMode="auto">
          <a:xfrm>
            <a:off x="3565525" y="4129088"/>
            <a:ext cx="552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b="1">
                <a:latin typeface="Times New Roman" panose="02020603050405020304" pitchFamily="18" charset="0"/>
              </a:rPr>
              <a:t>ND</a:t>
            </a:r>
          </a:p>
        </p:txBody>
      </p:sp>
      <p:sp>
        <p:nvSpPr>
          <p:cNvPr id="102403" name="Text Box 4">
            <a:extLst>
              <a:ext uri="{FF2B5EF4-FFF2-40B4-BE49-F238E27FC236}">
                <a16:creationId xmlns:a16="http://schemas.microsoft.com/office/drawing/2014/main" id="{49331B25-956E-0D4D-9052-4DFE1A8E31C0}"/>
              </a:ext>
            </a:extLst>
          </p:cNvPr>
          <p:cNvSpPr txBox="1">
            <a:spLocks noChangeArrowheads="1"/>
          </p:cNvSpPr>
          <p:nvPr/>
        </p:nvSpPr>
        <p:spPr bwMode="auto">
          <a:xfrm>
            <a:off x="3641725" y="4738688"/>
            <a:ext cx="509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b="1">
                <a:latin typeface="Times New Roman" panose="02020603050405020304" pitchFamily="18" charset="0"/>
              </a:rPr>
              <a:t>SD</a:t>
            </a:r>
          </a:p>
        </p:txBody>
      </p:sp>
      <p:sp>
        <p:nvSpPr>
          <p:cNvPr id="102404" name="Text Box 5">
            <a:extLst>
              <a:ext uri="{FF2B5EF4-FFF2-40B4-BE49-F238E27FC236}">
                <a16:creationId xmlns:a16="http://schemas.microsoft.com/office/drawing/2014/main" id="{0C9B1CA6-0AA6-FF47-94FA-66D45EB26DE6}"/>
              </a:ext>
            </a:extLst>
          </p:cNvPr>
          <p:cNvSpPr txBox="1">
            <a:spLocks noChangeArrowheads="1"/>
          </p:cNvSpPr>
          <p:nvPr/>
        </p:nvSpPr>
        <p:spPr bwMode="auto">
          <a:xfrm>
            <a:off x="974725" y="5981700"/>
            <a:ext cx="424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b="1">
                <a:solidFill>
                  <a:schemeClr val="bg1"/>
                </a:solidFill>
                <a:latin typeface="Times New Roman" panose="02020603050405020304" pitchFamily="18" charset="0"/>
              </a:rPr>
              <a:t>North Dakota Thunderstorm Experiment</a:t>
            </a:r>
          </a:p>
        </p:txBody>
      </p:sp>
      <p:sp>
        <p:nvSpPr>
          <p:cNvPr id="2" name="Slide Number Placeholder 1">
            <a:extLst>
              <a:ext uri="{FF2B5EF4-FFF2-40B4-BE49-F238E27FC236}">
                <a16:creationId xmlns:a16="http://schemas.microsoft.com/office/drawing/2014/main" id="{9DB5DA17-4040-7044-B11A-23B3D0FBE23C}"/>
              </a:ext>
            </a:extLst>
          </p:cNvPr>
          <p:cNvSpPr>
            <a:spLocks noGrp="1"/>
          </p:cNvSpPr>
          <p:nvPr>
            <p:ph type="sldNum" sz="quarter" idx="12"/>
          </p:nvPr>
        </p:nvSpPr>
        <p:spPr/>
        <p:txBody>
          <a:bodyPr/>
          <a:lstStyle/>
          <a:p>
            <a:pPr>
              <a:defRPr/>
            </a:pPr>
            <a:fld id="{2BD01E21-B3E5-7843-9898-F6405C4ED565}" type="slidenum">
              <a:rPr lang="en-US" altLang="en-US" smtClean="0"/>
              <a:pPr>
                <a:defRPr/>
              </a:pPr>
              <a:t>43</a:t>
            </a:fld>
            <a:endParaRPr lang="en-US"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a:extLst>
              <a:ext uri="{FF2B5EF4-FFF2-40B4-BE49-F238E27FC236}">
                <a16:creationId xmlns:a16="http://schemas.microsoft.com/office/drawing/2014/main" id="{6BD7FA92-3166-F84B-ACA1-64A6B85116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533400"/>
            <a:ext cx="9599613"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Rectangle 2">
            <a:extLst>
              <a:ext uri="{FF2B5EF4-FFF2-40B4-BE49-F238E27FC236}">
                <a16:creationId xmlns:a16="http://schemas.microsoft.com/office/drawing/2014/main" id="{61E9ABD8-33BE-174B-8FD5-1C00162C7ADD}"/>
              </a:ext>
            </a:extLst>
          </p:cNvPr>
          <p:cNvSpPr>
            <a:spLocks noChangeArrowheads="1"/>
          </p:cNvSpPr>
          <p:nvPr/>
        </p:nvSpPr>
        <p:spPr bwMode="auto">
          <a:xfrm>
            <a:off x="762000" y="4724400"/>
            <a:ext cx="7848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solidFill>
                  <a:srgbClr val="000000"/>
                </a:solidFill>
                <a:latin typeface="Times New Roman" panose="02020603050405020304" pitchFamily="18" charset="0"/>
              </a:rPr>
              <a:t>From Poulida et al. (JGR 1996) showing T, T</a:t>
            </a:r>
            <a:r>
              <a:rPr lang="en-US" altLang="en-US" sz="2400" baseline="-25000">
                <a:solidFill>
                  <a:srgbClr val="000000"/>
                </a:solidFill>
                <a:latin typeface="Times New Roman" panose="02020603050405020304" pitchFamily="18" charset="0"/>
              </a:rPr>
              <a:t>d</a:t>
            </a:r>
            <a:r>
              <a:rPr lang="en-US" altLang="en-US" sz="2400">
                <a:solidFill>
                  <a:srgbClr val="000000"/>
                </a:solidFill>
                <a:latin typeface="Times New Roman" panose="02020603050405020304" pitchFamily="18" charset="0"/>
              </a:rPr>
              <a:t>, ozone and Θ</a:t>
            </a:r>
            <a:r>
              <a:rPr lang="en-US" altLang="en-US" sz="2400" baseline="-25000">
                <a:solidFill>
                  <a:srgbClr val="000000"/>
                </a:solidFill>
                <a:latin typeface="Times New Roman" panose="02020603050405020304" pitchFamily="18" charset="0"/>
              </a:rPr>
              <a:t>e</a:t>
            </a:r>
            <a:r>
              <a:rPr lang="en-US" altLang="en-US" sz="2400">
                <a:solidFill>
                  <a:srgbClr val="000000"/>
                </a:solidFill>
                <a:latin typeface="Times New Roman" panose="02020603050405020304" pitchFamily="18" charset="0"/>
              </a:rPr>
              <a:t>.  If Θ</a:t>
            </a:r>
            <a:r>
              <a:rPr lang="en-US" altLang="en-US" sz="2400" baseline="-25000">
                <a:solidFill>
                  <a:srgbClr val="000000"/>
                </a:solidFill>
                <a:latin typeface="Times New Roman" panose="02020603050405020304" pitchFamily="18" charset="0"/>
              </a:rPr>
              <a:t>e</a:t>
            </a:r>
            <a:r>
              <a:rPr lang="en-US" altLang="en-US" sz="2400">
                <a:solidFill>
                  <a:srgbClr val="000000"/>
                </a:solidFill>
                <a:latin typeface="Times New Roman" panose="02020603050405020304" pitchFamily="18" charset="0"/>
              </a:rPr>
              <a:t> is conserved, the storm should top out at ~11 km alt.</a:t>
            </a:r>
          </a:p>
        </p:txBody>
      </p:sp>
      <p:sp>
        <p:nvSpPr>
          <p:cNvPr id="2" name="Slide Number Placeholder 1">
            <a:extLst>
              <a:ext uri="{FF2B5EF4-FFF2-40B4-BE49-F238E27FC236}">
                <a16:creationId xmlns:a16="http://schemas.microsoft.com/office/drawing/2014/main" id="{FCD9477B-D83E-B749-99DB-E462A8107E0C}"/>
              </a:ext>
            </a:extLst>
          </p:cNvPr>
          <p:cNvSpPr>
            <a:spLocks noGrp="1"/>
          </p:cNvSpPr>
          <p:nvPr>
            <p:ph type="sldNum" sz="quarter" idx="12"/>
          </p:nvPr>
        </p:nvSpPr>
        <p:spPr/>
        <p:txBody>
          <a:bodyPr/>
          <a:lstStyle/>
          <a:p>
            <a:pPr>
              <a:defRPr/>
            </a:pPr>
            <a:fld id="{2BD01E21-B3E5-7843-9898-F6405C4ED565}" type="slidenum">
              <a:rPr lang="en-US" altLang="en-US" smtClean="0"/>
              <a:pPr>
                <a:defRPr/>
              </a:pPr>
              <a:t>44</a:t>
            </a:fld>
            <a:endParaRPr lang="en-US"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descr="ndtp_o3_v2">
            <a:extLst>
              <a:ext uri="{FF2B5EF4-FFF2-40B4-BE49-F238E27FC236}">
                <a16:creationId xmlns:a16="http://schemas.microsoft.com/office/drawing/2014/main" id="{ADE4ECDB-7881-DE44-A259-04E1CABEE2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8600"/>
            <a:ext cx="8382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4" name="Line 3">
            <a:extLst>
              <a:ext uri="{FF2B5EF4-FFF2-40B4-BE49-F238E27FC236}">
                <a16:creationId xmlns:a16="http://schemas.microsoft.com/office/drawing/2014/main" id="{CB31E94C-EBFE-7C48-8A50-A2D1E6CEAC46}"/>
              </a:ext>
            </a:extLst>
          </p:cNvPr>
          <p:cNvSpPr>
            <a:spLocks noChangeShapeType="1"/>
          </p:cNvSpPr>
          <p:nvPr/>
        </p:nvSpPr>
        <p:spPr bwMode="auto">
          <a:xfrm>
            <a:off x="1295400" y="5638800"/>
            <a:ext cx="7391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75" name="Text Box 4">
            <a:extLst>
              <a:ext uri="{FF2B5EF4-FFF2-40B4-BE49-F238E27FC236}">
                <a16:creationId xmlns:a16="http://schemas.microsoft.com/office/drawing/2014/main" id="{E3280456-4C82-DF48-9013-69F416768110}"/>
              </a:ext>
            </a:extLst>
          </p:cNvPr>
          <p:cNvSpPr txBox="1">
            <a:spLocks noChangeArrowheads="1"/>
          </p:cNvSpPr>
          <p:nvPr/>
        </p:nvSpPr>
        <p:spPr bwMode="auto">
          <a:xfrm>
            <a:off x="4327525" y="5295900"/>
            <a:ext cx="2692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b="1">
                <a:latin typeface="Times New Roman" panose="02020603050405020304" pitchFamily="18" charset="0"/>
              </a:rPr>
              <a:t>Preconvective tropopause</a:t>
            </a:r>
          </a:p>
        </p:txBody>
      </p:sp>
      <p:sp>
        <p:nvSpPr>
          <p:cNvPr id="105476" name="Text Box 5">
            <a:extLst>
              <a:ext uri="{FF2B5EF4-FFF2-40B4-BE49-F238E27FC236}">
                <a16:creationId xmlns:a16="http://schemas.microsoft.com/office/drawing/2014/main" id="{9187828C-386F-D746-8A4F-B6D4E30C1F81}"/>
              </a:ext>
            </a:extLst>
          </p:cNvPr>
          <p:cNvSpPr txBox="1">
            <a:spLocks noChangeArrowheads="1"/>
          </p:cNvSpPr>
          <p:nvPr/>
        </p:nvSpPr>
        <p:spPr bwMode="auto">
          <a:xfrm>
            <a:off x="457200" y="0"/>
            <a:ext cx="8278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b="1">
                <a:latin typeface="Times New Roman" panose="02020603050405020304" pitchFamily="18" charset="0"/>
              </a:rPr>
              <a:t>Flight thru the Cb anvil: North Dakota Thunderstorm Experiment – July 28, 1989</a:t>
            </a:r>
          </a:p>
        </p:txBody>
      </p:sp>
      <p:sp>
        <p:nvSpPr>
          <p:cNvPr id="105477" name="Text Box 6">
            <a:extLst>
              <a:ext uri="{FF2B5EF4-FFF2-40B4-BE49-F238E27FC236}">
                <a16:creationId xmlns:a16="http://schemas.microsoft.com/office/drawing/2014/main" id="{964F1185-A8F8-3C42-9719-3318DC54A0FA}"/>
              </a:ext>
            </a:extLst>
          </p:cNvPr>
          <p:cNvSpPr txBox="1">
            <a:spLocks noChangeArrowheads="1"/>
          </p:cNvSpPr>
          <p:nvPr/>
        </p:nvSpPr>
        <p:spPr bwMode="auto">
          <a:xfrm>
            <a:off x="1371600" y="457200"/>
            <a:ext cx="33194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b="1">
                <a:latin typeface="Times New Roman" panose="02020603050405020304" pitchFamily="18" charset="0"/>
              </a:rPr>
              <a:t>Ozone - thin contours</a:t>
            </a:r>
          </a:p>
          <a:p>
            <a:pPr eaLnBrk="1" hangingPunct="1">
              <a:spcBef>
                <a:spcPct val="0"/>
              </a:spcBef>
              <a:buFontTx/>
              <a:buNone/>
            </a:pPr>
            <a:r>
              <a:rPr lang="en-US" altLang="en-US" sz="2000" b="1">
                <a:latin typeface="Times New Roman" panose="02020603050405020304" pitchFamily="18" charset="0"/>
              </a:rPr>
              <a:t>Flight track – thick contours</a:t>
            </a:r>
          </a:p>
          <a:p>
            <a:pPr eaLnBrk="1" hangingPunct="1">
              <a:spcBef>
                <a:spcPct val="0"/>
              </a:spcBef>
              <a:buFontTx/>
              <a:buNone/>
            </a:pPr>
            <a:r>
              <a:rPr lang="en-US" altLang="en-US" sz="2000" b="1">
                <a:latin typeface="Times New Roman" panose="02020603050405020304" pitchFamily="18" charset="0"/>
              </a:rPr>
              <a:t>Shading - cloud thickness</a:t>
            </a:r>
          </a:p>
        </p:txBody>
      </p:sp>
      <p:sp>
        <p:nvSpPr>
          <p:cNvPr id="105478" name="Text Box 7">
            <a:extLst>
              <a:ext uri="{FF2B5EF4-FFF2-40B4-BE49-F238E27FC236}">
                <a16:creationId xmlns:a16="http://schemas.microsoft.com/office/drawing/2014/main" id="{F0560B9A-4026-6F40-9DC8-311E2F8595DF}"/>
              </a:ext>
            </a:extLst>
          </p:cNvPr>
          <p:cNvSpPr txBox="1">
            <a:spLocks noChangeArrowheads="1"/>
          </p:cNvSpPr>
          <p:nvPr/>
        </p:nvSpPr>
        <p:spPr bwMode="auto">
          <a:xfrm>
            <a:off x="6080125" y="6057900"/>
            <a:ext cx="203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b="1">
                <a:latin typeface="Times New Roman" panose="02020603050405020304" pitchFamily="18" charset="0"/>
              </a:rPr>
              <a:t>Poulida et al., 1996</a:t>
            </a:r>
          </a:p>
        </p:txBody>
      </p:sp>
      <p:sp>
        <p:nvSpPr>
          <p:cNvPr id="2" name="Slide Number Placeholder 1">
            <a:extLst>
              <a:ext uri="{FF2B5EF4-FFF2-40B4-BE49-F238E27FC236}">
                <a16:creationId xmlns:a16="http://schemas.microsoft.com/office/drawing/2014/main" id="{B01FA9CC-C745-2E4A-ABF7-F5449A06F5DC}"/>
              </a:ext>
            </a:extLst>
          </p:cNvPr>
          <p:cNvSpPr>
            <a:spLocks noGrp="1"/>
          </p:cNvSpPr>
          <p:nvPr>
            <p:ph type="sldNum" sz="quarter" idx="12"/>
          </p:nvPr>
        </p:nvSpPr>
        <p:spPr/>
        <p:txBody>
          <a:bodyPr/>
          <a:lstStyle/>
          <a:p>
            <a:pPr>
              <a:defRPr/>
            </a:pPr>
            <a:fld id="{2BD01E21-B3E5-7843-9898-F6405C4ED565}" type="slidenum">
              <a:rPr lang="en-US" altLang="en-US" smtClean="0"/>
              <a:pPr>
                <a:defRPr/>
              </a:pPr>
              <a:t>45</a:t>
            </a:fld>
            <a:endParaRPr lang="en-US" alt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1">
            <a:extLst>
              <a:ext uri="{FF2B5EF4-FFF2-40B4-BE49-F238E27FC236}">
                <a16:creationId xmlns:a16="http://schemas.microsoft.com/office/drawing/2014/main" id="{040C6273-E675-1749-A136-68FDE45D027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6600" y="184150"/>
            <a:ext cx="5080000"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2" name="TextBox 2">
            <a:extLst>
              <a:ext uri="{FF2B5EF4-FFF2-40B4-BE49-F238E27FC236}">
                <a16:creationId xmlns:a16="http://schemas.microsoft.com/office/drawing/2014/main" id="{BB3BD790-9EE7-4B41-B404-76D99D5400A6}"/>
              </a:ext>
            </a:extLst>
          </p:cNvPr>
          <p:cNvSpPr txBox="1">
            <a:spLocks noChangeArrowheads="1"/>
          </p:cNvSpPr>
          <p:nvPr/>
        </p:nvSpPr>
        <p:spPr bwMode="auto">
          <a:xfrm>
            <a:off x="1219200" y="5638800"/>
            <a:ext cx="6934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latin typeface="Times New Roman" panose="02020603050405020304" pitchFamily="18" charset="0"/>
              </a:rPr>
              <a:t>From Poulida et al. (JGR 1996) showing that ozone and Θ</a:t>
            </a:r>
            <a:r>
              <a:rPr lang="en-US" altLang="en-US" sz="2400" baseline="-25000">
                <a:latin typeface="Times New Roman" panose="02020603050405020304" pitchFamily="18" charset="0"/>
              </a:rPr>
              <a:t>e</a:t>
            </a:r>
            <a:r>
              <a:rPr lang="en-US" altLang="en-US" sz="2400">
                <a:latin typeface="Times New Roman" panose="02020603050405020304" pitchFamily="18" charset="0"/>
              </a:rPr>
              <a:t> are conserved.</a:t>
            </a:r>
          </a:p>
        </p:txBody>
      </p:sp>
      <p:sp>
        <p:nvSpPr>
          <p:cNvPr id="2" name="Slide Number Placeholder 1">
            <a:extLst>
              <a:ext uri="{FF2B5EF4-FFF2-40B4-BE49-F238E27FC236}">
                <a16:creationId xmlns:a16="http://schemas.microsoft.com/office/drawing/2014/main" id="{6041B466-FF36-ED42-BA6E-DD47DDDA00B9}"/>
              </a:ext>
            </a:extLst>
          </p:cNvPr>
          <p:cNvSpPr>
            <a:spLocks noGrp="1"/>
          </p:cNvSpPr>
          <p:nvPr>
            <p:ph type="sldNum" sz="quarter" idx="12"/>
          </p:nvPr>
        </p:nvSpPr>
        <p:spPr/>
        <p:txBody>
          <a:bodyPr/>
          <a:lstStyle/>
          <a:p>
            <a:pPr>
              <a:defRPr/>
            </a:pPr>
            <a:fld id="{2BD01E21-B3E5-7843-9898-F6405C4ED565}" type="slidenum">
              <a:rPr lang="en-US" altLang="en-US" smtClean="0"/>
              <a:pPr>
                <a:defRPr/>
              </a:pPr>
              <a:t>46</a:t>
            </a:fld>
            <a:endParaRPr lang="en-US" alt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a:extLst>
              <a:ext uri="{FF2B5EF4-FFF2-40B4-BE49-F238E27FC236}">
                <a16:creationId xmlns:a16="http://schemas.microsoft.com/office/drawing/2014/main" id="{4882AD91-6388-CB49-A150-C4EA148C9E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900" y="814388"/>
            <a:ext cx="659130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6" name="Text Box 3">
            <a:extLst>
              <a:ext uri="{FF2B5EF4-FFF2-40B4-BE49-F238E27FC236}">
                <a16:creationId xmlns:a16="http://schemas.microsoft.com/office/drawing/2014/main" id="{CB98B7A6-8BAB-134B-B037-ACAC0DD8A286}"/>
              </a:ext>
            </a:extLst>
          </p:cNvPr>
          <p:cNvSpPr txBox="1">
            <a:spLocks noChangeArrowheads="1"/>
          </p:cNvSpPr>
          <p:nvPr/>
        </p:nvSpPr>
        <p:spPr bwMode="auto">
          <a:xfrm>
            <a:off x="6232525" y="6284913"/>
            <a:ext cx="2711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b="1">
                <a:latin typeface="Arial" panose="020B0604020202020204" pitchFamily="34" charset="0"/>
              </a:rPr>
              <a:t>Stenchikov et al. (1996)</a:t>
            </a:r>
          </a:p>
        </p:txBody>
      </p:sp>
      <p:sp>
        <p:nvSpPr>
          <p:cNvPr id="108547" name="Text Box 4">
            <a:extLst>
              <a:ext uri="{FF2B5EF4-FFF2-40B4-BE49-F238E27FC236}">
                <a16:creationId xmlns:a16="http://schemas.microsoft.com/office/drawing/2014/main" id="{CD76B7C8-223B-704B-90E3-3848394443EE}"/>
              </a:ext>
            </a:extLst>
          </p:cNvPr>
          <p:cNvSpPr txBox="1">
            <a:spLocks noChangeArrowheads="1"/>
          </p:cNvSpPr>
          <p:nvPr/>
        </p:nvSpPr>
        <p:spPr bwMode="auto">
          <a:xfrm>
            <a:off x="1447800" y="5105400"/>
            <a:ext cx="6762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b="1">
                <a:latin typeface="Arial" panose="020B0604020202020204" pitchFamily="34" charset="0"/>
              </a:rPr>
              <a:t>CO – color scale; O</a:t>
            </a:r>
            <a:r>
              <a:rPr lang="en-US" altLang="en-US" sz="1800" b="1" baseline="-25000">
                <a:latin typeface="Arial" panose="020B0604020202020204" pitchFamily="34" charset="0"/>
              </a:rPr>
              <a:t>3</a:t>
            </a:r>
            <a:r>
              <a:rPr lang="en-US" altLang="en-US" sz="1800" b="1">
                <a:latin typeface="Arial" panose="020B0604020202020204" pitchFamily="34" charset="0"/>
              </a:rPr>
              <a:t> – isolines</a:t>
            </a:r>
          </a:p>
          <a:p>
            <a:pPr eaLnBrk="1" hangingPunct="1">
              <a:spcBef>
                <a:spcPct val="0"/>
              </a:spcBef>
              <a:buFontTx/>
              <a:buNone/>
            </a:pPr>
            <a:r>
              <a:rPr lang="en-US" altLang="en-US" sz="1800" b="1">
                <a:latin typeface="Arial" panose="020B0604020202020204" pitchFamily="34" charset="0"/>
              </a:rPr>
              <a:t>(a) base simulation; (b) moist boundary condition simulation</a:t>
            </a:r>
          </a:p>
        </p:txBody>
      </p:sp>
      <p:sp>
        <p:nvSpPr>
          <p:cNvPr id="108548" name="Text Box 5">
            <a:extLst>
              <a:ext uri="{FF2B5EF4-FFF2-40B4-BE49-F238E27FC236}">
                <a16:creationId xmlns:a16="http://schemas.microsoft.com/office/drawing/2014/main" id="{8DCE852E-3AF4-8C48-8224-50459A8EEE0B}"/>
              </a:ext>
            </a:extLst>
          </p:cNvPr>
          <p:cNvSpPr txBox="1">
            <a:spLocks noChangeArrowheads="1"/>
          </p:cNvSpPr>
          <p:nvPr/>
        </p:nvSpPr>
        <p:spPr bwMode="auto">
          <a:xfrm>
            <a:off x="1143000" y="304800"/>
            <a:ext cx="66182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b="1">
                <a:latin typeface="Arial" panose="020B0604020202020204" pitchFamily="34" charset="0"/>
              </a:rPr>
              <a:t>CO and O</a:t>
            </a:r>
            <a:r>
              <a:rPr lang="en-US" altLang="en-US" sz="1800" b="1" baseline="-25000">
                <a:latin typeface="Arial" panose="020B0604020202020204" pitchFamily="34" charset="0"/>
              </a:rPr>
              <a:t>3</a:t>
            </a:r>
            <a:r>
              <a:rPr lang="en-US" altLang="en-US" sz="1800" b="1">
                <a:latin typeface="Arial" panose="020B0604020202020204" pitchFamily="34" charset="0"/>
              </a:rPr>
              <a:t> Tracer Simulation for June 28, 1989 NDTP storm</a:t>
            </a:r>
          </a:p>
        </p:txBody>
      </p:sp>
      <p:sp>
        <p:nvSpPr>
          <p:cNvPr id="108549" name="Text Box 6">
            <a:extLst>
              <a:ext uri="{FF2B5EF4-FFF2-40B4-BE49-F238E27FC236}">
                <a16:creationId xmlns:a16="http://schemas.microsoft.com/office/drawing/2014/main" id="{8122C596-2FC3-D640-9A4E-48F87CC34B3C}"/>
              </a:ext>
            </a:extLst>
          </p:cNvPr>
          <p:cNvSpPr txBox="1">
            <a:spLocks noChangeArrowheads="1"/>
          </p:cNvSpPr>
          <p:nvPr/>
        </p:nvSpPr>
        <p:spPr bwMode="auto">
          <a:xfrm>
            <a:off x="1524000" y="5865813"/>
            <a:ext cx="4222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b="1">
                <a:latin typeface="Arial" panose="020B0604020202020204" pitchFamily="34" charset="0"/>
              </a:rPr>
              <a:t>Note downward ozone transport near</a:t>
            </a:r>
          </a:p>
          <a:p>
            <a:pPr eaLnBrk="1" hangingPunct="1">
              <a:spcBef>
                <a:spcPct val="0"/>
              </a:spcBef>
              <a:buFontTx/>
              <a:buNone/>
            </a:pPr>
            <a:r>
              <a:rPr lang="en-US" altLang="en-US" sz="1800" b="1">
                <a:latin typeface="Arial" panose="020B0604020202020204" pitchFamily="34" charset="0"/>
              </a:rPr>
              <a:t>rear anvil.</a:t>
            </a:r>
          </a:p>
        </p:txBody>
      </p:sp>
      <p:sp>
        <p:nvSpPr>
          <p:cNvPr id="2" name="Slide Number Placeholder 1">
            <a:extLst>
              <a:ext uri="{FF2B5EF4-FFF2-40B4-BE49-F238E27FC236}">
                <a16:creationId xmlns:a16="http://schemas.microsoft.com/office/drawing/2014/main" id="{EBC6A572-2703-8A45-83A4-3A37FBFCA62F}"/>
              </a:ext>
            </a:extLst>
          </p:cNvPr>
          <p:cNvSpPr>
            <a:spLocks noGrp="1"/>
          </p:cNvSpPr>
          <p:nvPr>
            <p:ph type="sldNum" sz="quarter" idx="12"/>
          </p:nvPr>
        </p:nvSpPr>
        <p:spPr/>
        <p:txBody>
          <a:bodyPr/>
          <a:lstStyle/>
          <a:p>
            <a:pPr>
              <a:defRPr/>
            </a:pPr>
            <a:fld id="{2BD01E21-B3E5-7843-9898-F6405C4ED565}" type="slidenum">
              <a:rPr lang="en-US" altLang="en-US" smtClean="0"/>
              <a:pPr>
                <a:defRPr/>
              </a:pPr>
              <a:t>47</a:t>
            </a:fld>
            <a:endParaRPr lang="en-US" alt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1">
            <a:extLst>
              <a:ext uri="{FF2B5EF4-FFF2-40B4-BE49-F238E27FC236}">
                <a16:creationId xmlns:a16="http://schemas.microsoft.com/office/drawing/2014/main" id="{4E5C5695-6607-5F4F-BC34-A60091BD712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1775" y="76200"/>
            <a:ext cx="83851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1C32887F-2602-2442-8130-568CB7C02053}"/>
              </a:ext>
            </a:extLst>
          </p:cNvPr>
          <p:cNvSpPr>
            <a:spLocks noGrp="1"/>
          </p:cNvSpPr>
          <p:nvPr>
            <p:ph type="sldNum" sz="quarter" idx="12"/>
          </p:nvPr>
        </p:nvSpPr>
        <p:spPr/>
        <p:txBody>
          <a:bodyPr/>
          <a:lstStyle/>
          <a:p>
            <a:pPr>
              <a:defRPr/>
            </a:pPr>
            <a:fld id="{2BD01E21-B3E5-7843-9898-F6405C4ED565}" type="slidenum">
              <a:rPr lang="en-US" altLang="en-US" smtClean="0"/>
              <a:pPr>
                <a:defRPr/>
              </a:pPr>
              <a:t>48</a:t>
            </a:fld>
            <a:endParaRPr lang="en-US" alt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extBox 1">
            <a:extLst>
              <a:ext uri="{FF2B5EF4-FFF2-40B4-BE49-F238E27FC236}">
                <a16:creationId xmlns:a16="http://schemas.microsoft.com/office/drawing/2014/main" id="{0F068C06-653F-654F-8BE0-4F8335DE94C8}"/>
              </a:ext>
            </a:extLst>
          </p:cNvPr>
          <p:cNvSpPr txBox="1">
            <a:spLocks noChangeArrowheads="1"/>
          </p:cNvSpPr>
          <p:nvPr/>
        </p:nvSpPr>
        <p:spPr bwMode="auto">
          <a:xfrm>
            <a:off x="5772150" y="261938"/>
            <a:ext cx="3352800" cy="661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latin typeface="Times New Roman" panose="02020603050405020304" pitchFamily="18" charset="0"/>
              </a:rPr>
              <a:t>Take Home Messages</a:t>
            </a:r>
          </a:p>
          <a:p>
            <a:pPr eaLnBrk="1" hangingPunct="1">
              <a:spcBef>
                <a:spcPct val="0"/>
              </a:spcBef>
              <a:buFontTx/>
              <a:buNone/>
            </a:pPr>
            <a:endParaRPr lang="en-US" altLang="en-US" sz="2000">
              <a:latin typeface="Times New Roman" panose="02020603050405020304" pitchFamily="18" charset="0"/>
            </a:endParaRPr>
          </a:p>
          <a:p>
            <a:pPr eaLnBrk="1" hangingPunct="1">
              <a:spcBef>
                <a:spcPct val="0"/>
              </a:spcBef>
            </a:pPr>
            <a:r>
              <a:rPr lang="en-US" altLang="en-US" sz="2000">
                <a:latin typeface="Times New Roman" panose="02020603050405020304" pitchFamily="18" charset="0"/>
              </a:rPr>
              <a:t>Thermo diagrams are a valuable tool.</a:t>
            </a:r>
          </a:p>
          <a:p>
            <a:pPr eaLnBrk="1" hangingPunct="1">
              <a:spcBef>
                <a:spcPct val="0"/>
              </a:spcBef>
            </a:pPr>
            <a:endParaRPr lang="en-US" altLang="en-US" sz="2000">
              <a:latin typeface="Times New Roman" panose="02020603050405020304" pitchFamily="18" charset="0"/>
            </a:endParaRPr>
          </a:p>
          <a:p>
            <a:pPr eaLnBrk="1" hangingPunct="1">
              <a:spcBef>
                <a:spcPct val="0"/>
              </a:spcBef>
            </a:pPr>
            <a:r>
              <a:rPr lang="en-US" altLang="en-US" sz="2000">
                <a:latin typeface="Times New Roman" panose="02020603050405020304" pitchFamily="18" charset="0"/>
              </a:rPr>
              <a:t>Θ</a:t>
            </a:r>
            <a:r>
              <a:rPr lang="en-US" altLang="en-US" sz="2000" baseline="-25000">
                <a:latin typeface="Times New Roman" panose="02020603050405020304" pitchFamily="18" charset="0"/>
              </a:rPr>
              <a:t>e</a:t>
            </a:r>
            <a:r>
              <a:rPr lang="en-US" altLang="en-US" sz="2000">
                <a:latin typeface="Times New Roman" panose="02020603050405020304" pitchFamily="18" charset="0"/>
              </a:rPr>
              <a:t> is a valuable conserved tracer for convective processes.</a:t>
            </a:r>
          </a:p>
          <a:p>
            <a:pPr eaLnBrk="1" hangingPunct="1">
              <a:spcBef>
                <a:spcPct val="0"/>
              </a:spcBef>
            </a:pPr>
            <a:endParaRPr lang="en-US" altLang="en-US" sz="2000">
              <a:latin typeface="Times New Roman" panose="02020603050405020304" pitchFamily="18" charset="0"/>
            </a:endParaRPr>
          </a:p>
          <a:p>
            <a:pPr eaLnBrk="1" hangingPunct="1">
              <a:spcBef>
                <a:spcPct val="0"/>
              </a:spcBef>
            </a:pPr>
            <a:r>
              <a:rPr lang="en-US" altLang="en-US" sz="2000">
                <a:latin typeface="Times New Roman" panose="02020603050405020304" pitchFamily="18" charset="0"/>
              </a:rPr>
              <a:t>The tropopause is not an iron lid on the troposphere.</a:t>
            </a:r>
          </a:p>
          <a:p>
            <a:pPr eaLnBrk="1" hangingPunct="1">
              <a:spcBef>
                <a:spcPct val="0"/>
              </a:spcBef>
            </a:pPr>
            <a:endParaRPr lang="en-US" altLang="en-US" sz="2000">
              <a:latin typeface="Times New Roman" panose="02020603050405020304" pitchFamily="18" charset="0"/>
            </a:endParaRPr>
          </a:p>
          <a:p>
            <a:pPr eaLnBrk="1" hangingPunct="1">
              <a:spcBef>
                <a:spcPct val="0"/>
              </a:spcBef>
            </a:pPr>
            <a:r>
              <a:rPr lang="en-US" altLang="en-US" sz="2000">
                <a:latin typeface="Times New Roman" panose="02020603050405020304" pitchFamily="18" charset="0"/>
              </a:rPr>
              <a:t>The composition (H</a:t>
            </a:r>
            <a:r>
              <a:rPr lang="en-US" altLang="en-US" sz="2000" baseline="-25000">
                <a:latin typeface="Times New Roman" panose="02020603050405020304" pitchFamily="18" charset="0"/>
              </a:rPr>
              <a:t>2</a:t>
            </a:r>
            <a:r>
              <a:rPr lang="en-US" altLang="en-US" sz="2000">
                <a:latin typeface="Times New Roman" panose="02020603050405020304" pitchFamily="18" charset="0"/>
              </a:rPr>
              <a:t>O, O</a:t>
            </a:r>
            <a:r>
              <a:rPr lang="en-US" altLang="en-US" sz="2000" baseline="-25000">
                <a:latin typeface="Times New Roman" panose="02020603050405020304" pitchFamily="18" charset="0"/>
              </a:rPr>
              <a:t>3</a:t>
            </a:r>
            <a:r>
              <a:rPr lang="en-US" altLang="en-US" sz="2000">
                <a:latin typeface="Times New Roman" panose="02020603050405020304" pitchFamily="18" charset="0"/>
              </a:rPr>
              <a:t> etc.) of the UT/LS (the coldest region of the atmosphere) is controlled by deep convective processes such as MCC’s.</a:t>
            </a:r>
          </a:p>
          <a:p>
            <a:pPr eaLnBrk="1" hangingPunct="1">
              <a:spcBef>
                <a:spcPct val="0"/>
              </a:spcBef>
            </a:pPr>
            <a:endParaRPr lang="en-US" altLang="en-US" sz="2000">
              <a:latin typeface="Times New Roman" panose="02020603050405020304" pitchFamily="18" charset="0"/>
            </a:endParaRPr>
          </a:p>
          <a:p>
            <a:pPr eaLnBrk="1" hangingPunct="1">
              <a:spcBef>
                <a:spcPct val="0"/>
              </a:spcBef>
            </a:pPr>
            <a:r>
              <a:rPr lang="en-US" altLang="en-US" sz="2000">
                <a:latin typeface="Times New Roman" panose="02020603050405020304" pitchFamily="18" charset="0"/>
              </a:rPr>
              <a:t>Not everything you read in books is right.</a:t>
            </a:r>
          </a:p>
        </p:txBody>
      </p:sp>
      <p:pic>
        <p:nvPicPr>
          <p:cNvPr id="111618" name="Picture 2">
            <a:extLst>
              <a:ext uri="{FF2B5EF4-FFF2-40B4-BE49-F238E27FC236}">
                <a16:creationId xmlns:a16="http://schemas.microsoft.com/office/drawing/2014/main" id="{CCF89975-EB54-C249-B2AA-38ED0834BDB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56515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668D368E-1DA0-4C4E-AD5C-4F59061A1268}"/>
              </a:ext>
            </a:extLst>
          </p:cNvPr>
          <p:cNvSpPr>
            <a:spLocks noGrp="1"/>
          </p:cNvSpPr>
          <p:nvPr>
            <p:ph type="sldNum" sz="quarter" idx="12"/>
          </p:nvPr>
        </p:nvSpPr>
        <p:spPr/>
        <p:txBody>
          <a:bodyPr/>
          <a:lstStyle/>
          <a:p>
            <a:pPr>
              <a:defRPr/>
            </a:pPr>
            <a:fld id="{2BD01E21-B3E5-7843-9898-F6405C4ED565}" type="slidenum">
              <a:rPr lang="en-US" altLang="en-US" smtClean="0"/>
              <a:pPr>
                <a:defRPr/>
              </a:pPr>
              <a:t>49</a:t>
            </a:fld>
            <a:endParaRPr lang="en-US"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986AF39D-3F83-C842-B52B-6481209AD6D3}"/>
              </a:ext>
            </a:extLst>
          </p:cNvPr>
          <p:cNvSpPr>
            <a:spLocks noGrp="1"/>
          </p:cNvSpPr>
          <p:nvPr>
            <p:ph idx="1"/>
          </p:nvPr>
        </p:nvSpPr>
        <p:spPr>
          <a:xfrm>
            <a:off x="228600" y="152400"/>
            <a:ext cx="8610600" cy="5943600"/>
          </a:xfrm>
        </p:spPr>
        <p:txBody>
          <a:bodyPr/>
          <a:lstStyle/>
          <a:p>
            <a:pPr eaLnBrk="1" hangingPunct="1">
              <a:lnSpc>
                <a:spcPct val="90000"/>
              </a:lnSpc>
              <a:buFontTx/>
              <a:buNone/>
            </a:pPr>
            <a:r>
              <a:rPr lang="en-US" altLang="en-US" sz="2800" b="1">
                <a:latin typeface="Times New Roman" panose="02020603050405020304" pitchFamily="18" charset="0"/>
                <a:ea typeface="ＭＳ Ｐゴシック" panose="020B0600070205080204" pitchFamily="34" charset="-128"/>
              </a:rPr>
              <a:t>Review </a:t>
            </a:r>
            <a:r>
              <a:rPr lang="en-US" altLang="en-US" sz="2800">
                <a:latin typeface="Times New Roman" panose="02020603050405020304" pitchFamily="18" charset="0"/>
                <a:ea typeface="ＭＳ Ｐゴシック" panose="020B0600070205080204" pitchFamily="34" charset="-128"/>
              </a:rPr>
              <a:t>(cont.)</a:t>
            </a:r>
          </a:p>
          <a:p>
            <a:pPr eaLnBrk="1" hangingPunct="1">
              <a:lnSpc>
                <a:spcPct val="90000"/>
              </a:lnSpc>
              <a:buFontTx/>
              <a:buNone/>
            </a:pPr>
            <a:r>
              <a:rPr lang="en-US" altLang="en-US" sz="2800">
                <a:latin typeface="Times New Roman" panose="02020603050405020304" pitchFamily="18" charset="0"/>
                <a:ea typeface="ＭＳ Ｐゴシック" panose="020B0600070205080204" pitchFamily="34" charset="-128"/>
              </a:rPr>
              <a:t>For an </a:t>
            </a:r>
            <a:r>
              <a:rPr lang="en-US" altLang="en-US" sz="2800" b="1">
                <a:latin typeface="Times New Roman" panose="02020603050405020304" pitchFamily="18" charset="0"/>
                <a:ea typeface="ＭＳ Ｐゴシック" panose="020B0600070205080204" pitchFamily="34" charset="-128"/>
              </a:rPr>
              <a:t>isobaric</a:t>
            </a:r>
            <a:r>
              <a:rPr lang="en-US" altLang="en-US" sz="2800">
                <a:latin typeface="Times New Roman" panose="02020603050405020304" pitchFamily="18" charset="0"/>
                <a:ea typeface="ＭＳ Ｐゴシック" panose="020B0600070205080204" pitchFamily="34" charset="-128"/>
              </a:rPr>
              <a:t> process:</a:t>
            </a:r>
          </a:p>
          <a:p>
            <a:pPr algn="ctr" eaLnBrk="1" hangingPunct="1">
              <a:lnSpc>
                <a:spcPct val="90000"/>
              </a:lnSpc>
              <a:buFontTx/>
              <a:buNone/>
            </a:pPr>
            <a:r>
              <a:rPr lang="en-US" altLang="en-US" sz="2800">
                <a:latin typeface="Sylfaen" pitchFamily="18" charset="0"/>
                <a:ea typeface="ＭＳ Ｐゴシック" panose="020B0600070205080204" pitchFamily="34" charset="-128"/>
              </a:rPr>
              <a:t>đ</a:t>
            </a:r>
            <a:r>
              <a:rPr lang="en-US" altLang="en-US" sz="2800">
                <a:latin typeface="Times New Roman" panose="02020603050405020304" pitchFamily="18" charset="0"/>
                <a:ea typeface="ＭＳ Ｐゴシック" panose="020B0600070205080204" pitchFamily="34" charset="-128"/>
              </a:rPr>
              <a:t>q = c</a:t>
            </a:r>
            <a:r>
              <a:rPr lang="en-US" altLang="en-US" sz="2800" baseline="-25000">
                <a:latin typeface="Times New Roman" panose="02020603050405020304" pitchFamily="18" charset="0"/>
                <a:ea typeface="ＭＳ Ｐゴシック" panose="020B0600070205080204" pitchFamily="34" charset="-128"/>
              </a:rPr>
              <a:t>p</a:t>
            </a:r>
            <a:r>
              <a:rPr lang="en-US" altLang="en-US" sz="2800">
                <a:latin typeface="Times New Roman" panose="02020603050405020304" pitchFamily="18" charset="0"/>
                <a:ea typeface="ＭＳ Ｐゴシック" panose="020B0600070205080204" pitchFamily="34" charset="-128"/>
              </a:rPr>
              <a:t>dT</a:t>
            </a:r>
          </a:p>
          <a:p>
            <a:pPr eaLnBrk="1" hangingPunct="1">
              <a:lnSpc>
                <a:spcPct val="90000"/>
              </a:lnSpc>
              <a:buFontTx/>
              <a:buNone/>
            </a:pPr>
            <a:endParaRPr lang="en-US" altLang="en-US" sz="2800">
              <a:latin typeface="Times New Roman" panose="02020603050405020304" pitchFamily="18" charset="0"/>
              <a:ea typeface="ＭＳ Ｐゴシック" panose="020B0600070205080204" pitchFamily="34" charset="-128"/>
            </a:endParaRPr>
          </a:p>
          <a:p>
            <a:pPr eaLnBrk="1" hangingPunct="1">
              <a:lnSpc>
                <a:spcPct val="90000"/>
              </a:lnSpc>
              <a:buFontTx/>
              <a:buNone/>
            </a:pPr>
            <a:r>
              <a:rPr lang="en-US" altLang="en-US" sz="2800">
                <a:latin typeface="Times New Roman" panose="02020603050405020304" pitchFamily="18" charset="0"/>
                <a:ea typeface="ＭＳ Ｐゴシック" panose="020B0600070205080204" pitchFamily="34" charset="-128"/>
              </a:rPr>
              <a:t>For an </a:t>
            </a:r>
            <a:r>
              <a:rPr lang="en-US" altLang="en-US" sz="2800" b="1">
                <a:latin typeface="Times New Roman" panose="02020603050405020304" pitchFamily="18" charset="0"/>
                <a:ea typeface="ＭＳ Ｐゴシック" panose="020B0600070205080204" pitchFamily="34" charset="-128"/>
              </a:rPr>
              <a:t>isothermal</a:t>
            </a:r>
            <a:r>
              <a:rPr lang="en-US" altLang="en-US" sz="2800">
                <a:latin typeface="Times New Roman" panose="02020603050405020304" pitchFamily="18" charset="0"/>
                <a:ea typeface="ＭＳ Ｐゴシック" panose="020B0600070205080204" pitchFamily="34" charset="-128"/>
              </a:rPr>
              <a:t> process:</a:t>
            </a:r>
          </a:p>
          <a:p>
            <a:pPr algn="ctr" eaLnBrk="1" hangingPunct="1">
              <a:lnSpc>
                <a:spcPct val="90000"/>
              </a:lnSpc>
              <a:buFontTx/>
              <a:buNone/>
            </a:pPr>
            <a:r>
              <a:rPr lang="en-US" altLang="en-US" sz="2800">
                <a:latin typeface="Sylfaen" pitchFamily="18" charset="0"/>
                <a:ea typeface="ＭＳ Ｐゴシック" panose="020B0600070205080204" pitchFamily="34" charset="-128"/>
              </a:rPr>
              <a:t>đ</a:t>
            </a:r>
            <a:r>
              <a:rPr lang="en-US" altLang="en-US" sz="2800">
                <a:latin typeface="Times New Roman" panose="02020603050405020304" pitchFamily="18" charset="0"/>
                <a:ea typeface="ＭＳ Ｐゴシック" panose="020B0600070205080204" pitchFamily="34" charset="-128"/>
              </a:rPr>
              <a:t>q = − </a:t>
            </a:r>
            <a:r>
              <a:rPr lang="el-GR" altLang="en-US" sz="2800">
                <a:latin typeface="Times New Roman" panose="02020603050405020304" pitchFamily="18" charset="0"/>
                <a:ea typeface="ＭＳ Ｐゴシック" panose="020B0600070205080204" pitchFamily="34" charset="-128"/>
              </a:rPr>
              <a:t>α</a:t>
            </a:r>
            <a:r>
              <a:rPr lang="en-US" altLang="en-US" sz="2800">
                <a:latin typeface="Times New Roman" panose="02020603050405020304" pitchFamily="18" charset="0"/>
                <a:ea typeface="ＭＳ Ｐゴシック" panose="020B0600070205080204" pitchFamily="34" charset="-128"/>
              </a:rPr>
              <a:t>dp = pd</a:t>
            </a:r>
            <a:r>
              <a:rPr lang="el-GR" altLang="en-US" sz="2800">
                <a:latin typeface="Times New Roman" panose="02020603050405020304" pitchFamily="18" charset="0"/>
                <a:ea typeface="ＭＳ Ｐゴシック" panose="020B0600070205080204" pitchFamily="34" charset="-128"/>
              </a:rPr>
              <a:t>α</a:t>
            </a:r>
            <a:r>
              <a:rPr lang="en-US" altLang="en-US" sz="2800">
                <a:latin typeface="Times New Roman" panose="02020603050405020304" pitchFamily="18" charset="0"/>
                <a:ea typeface="ＭＳ Ｐゴシック" panose="020B0600070205080204" pitchFamily="34" charset="-128"/>
              </a:rPr>
              <a:t> = </a:t>
            </a:r>
            <a:r>
              <a:rPr lang="en-US" altLang="en-US" sz="2800" b="1">
                <a:latin typeface="Sylfaen" pitchFamily="18" charset="0"/>
                <a:ea typeface="ＭＳ Ｐゴシック" panose="020B0600070205080204" pitchFamily="34" charset="-128"/>
              </a:rPr>
              <a:t>đ</a:t>
            </a:r>
            <a:r>
              <a:rPr lang="en-US" altLang="en-US" sz="2800">
                <a:latin typeface="Times New Roman" panose="02020603050405020304" pitchFamily="18" charset="0"/>
                <a:ea typeface="ＭＳ Ｐゴシック" panose="020B0600070205080204" pitchFamily="34" charset="-128"/>
              </a:rPr>
              <a:t>w</a:t>
            </a:r>
          </a:p>
          <a:p>
            <a:pPr algn="ctr" eaLnBrk="1" hangingPunct="1">
              <a:lnSpc>
                <a:spcPct val="90000"/>
              </a:lnSpc>
              <a:buFontTx/>
              <a:buNone/>
            </a:pPr>
            <a:endParaRPr lang="en-US" altLang="en-US" sz="2800">
              <a:latin typeface="Times New Roman" panose="02020603050405020304" pitchFamily="18" charset="0"/>
              <a:ea typeface="ＭＳ Ｐゴシック" panose="020B0600070205080204" pitchFamily="34" charset="-128"/>
            </a:endParaRPr>
          </a:p>
          <a:p>
            <a:pPr eaLnBrk="1" hangingPunct="1">
              <a:lnSpc>
                <a:spcPct val="90000"/>
              </a:lnSpc>
              <a:buFontTx/>
              <a:buNone/>
            </a:pPr>
            <a:r>
              <a:rPr lang="en-US" altLang="en-US" sz="2800">
                <a:latin typeface="Times New Roman" panose="02020603050405020304" pitchFamily="18" charset="0"/>
                <a:ea typeface="ＭＳ Ｐゴシック" panose="020B0600070205080204" pitchFamily="34" charset="-128"/>
              </a:rPr>
              <a:t>For an </a:t>
            </a:r>
            <a:r>
              <a:rPr lang="en-US" altLang="en-US" sz="2800" b="1">
                <a:latin typeface="Times New Roman" panose="02020603050405020304" pitchFamily="18" charset="0"/>
                <a:ea typeface="ＭＳ Ｐゴシック" panose="020B0600070205080204" pitchFamily="34" charset="-128"/>
              </a:rPr>
              <a:t>isosteric </a:t>
            </a:r>
            <a:r>
              <a:rPr lang="en-US" altLang="en-US" sz="2800">
                <a:latin typeface="Times New Roman" panose="02020603050405020304" pitchFamily="18" charset="0"/>
                <a:ea typeface="ＭＳ Ｐゴシック" panose="020B0600070205080204" pitchFamily="34" charset="-128"/>
              </a:rPr>
              <a:t>process:</a:t>
            </a:r>
          </a:p>
          <a:p>
            <a:pPr algn="ctr" eaLnBrk="1" hangingPunct="1">
              <a:lnSpc>
                <a:spcPct val="90000"/>
              </a:lnSpc>
              <a:buFontTx/>
              <a:buNone/>
            </a:pPr>
            <a:r>
              <a:rPr lang="en-US" altLang="en-US" sz="2800">
                <a:latin typeface="Sylfaen" pitchFamily="18" charset="0"/>
                <a:ea typeface="ＭＳ Ｐゴシック" panose="020B0600070205080204" pitchFamily="34" charset="-128"/>
              </a:rPr>
              <a:t>đ</a:t>
            </a:r>
            <a:r>
              <a:rPr lang="en-US" altLang="en-US" sz="2800">
                <a:latin typeface="Times New Roman" panose="02020603050405020304" pitchFamily="18" charset="0"/>
                <a:ea typeface="ＭＳ Ｐゴシック" panose="020B0600070205080204" pitchFamily="34" charset="-128"/>
              </a:rPr>
              <a:t>q = c</a:t>
            </a:r>
            <a:r>
              <a:rPr lang="en-US" altLang="en-US" sz="2800" baseline="-25000">
                <a:latin typeface="Times New Roman" panose="02020603050405020304" pitchFamily="18" charset="0"/>
                <a:ea typeface="ＭＳ Ｐゴシック" panose="020B0600070205080204" pitchFamily="34" charset="-128"/>
              </a:rPr>
              <a:t>v</a:t>
            </a:r>
            <a:r>
              <a:rPr lang="en-US" altLang="en-US" sz="2800">
                <a:latin typeface="Times New Roman" panose="02020603050405020304" pitchFamily="18" charset="0"/>
                <a:ea typeface="ＭＳ Ｐゴシック" panose="020B0600070205080204" pitchFamily="34" charset="-128"/>
              </a:rPr>
              <a:t>dT = du</a:t>
            </a:r>
          </a:p>
          <a:p>
            <a:pPr eaLnBrk="1" hangingPunct="1">
              <a:lnSpc>
                <a:spcPct val="90000"/>
              </a:lnSpc>
              <a:buFontTx/>
              <a:buNone/>
            </a:pPr>
            <a:endParaRPr lang="en-US" altLang="en-US" sz="2800">
              <a:latin typeface="Times New Roman" panose="02020603050405020304" pitchFamily="18" charset="0"/>
              <a:ea typeface="ＭＳ Ｐゴシック" panose="020B0600070205080204" pitchFamily="34" charset="-128"/>
            </a:endParaRPr>
          </a:p>
          <a:p>
            <a:pPr eaLnBrk="1" hangingPunct="1">
              <a:lnSpc>
                <a:spcPct val="90000"/>
              </a:lnSpc>
              <a:buFontTx/>
              <a:buNone/>
            </a:pPr>
            <a:r>
              <a:rPr lang="en-US" altLang="en-US" sz="2800">
                <a:latin typeface="Times New Roman" panose="02020603050405020304" pitchFamily="18" charset="0"/>
                <a:ea typeface="ＭＳ Ｐゴシック" panose="020B0600070205080204" pitchFamily="34" charset="-128"/>
              </a:rPr>
              <a:t>For an </a:t>
            </a:r>
            <a:r>
              <a:rPr lang="en-US" altLang="en-US" sz="2800" b="1">
                <a:latin typeface="Times New Roman" panose="02020603050405020304" pitchFamily="18" charset="0"/>
                <a:ea typeface="ＭＳ Ｐゴシック" panose="020B0600070205080204" pitchFamily="34" charset="-128"/>
              </a:rPr>
              <a:t>adiabatic</a:t>
            </a:r>
            <a:r>
              <a:rPr lang="en-US" altLang="en-US" sz="2800">
                <a:latin typeface="Times New Roman" panose="02020603050405020304" pitchFamily="18" charset="0"/>
                <a:ea typeface="ＭＳ Ｐゴシック" panose="020B0600070205080204" pitchFamily="34" charset="-128"/>
              </a:rPr>
              <a:t> process:</a:t>
            </a:r>
          </a:p>
          <a:p>
            <a:pPr algn="ctr" eaLnBrk="1" hangingPunct="1">
              <a:lnSpc>
                <a:spcPct val="90000"/>
              </a:lnSpc>
              <a:buFontTx/>
              <a:buNone/>
            </a:pPr>
            <a:r>
              <a:rPr lang="en-US" altLang="en-US" sz="2800">
                <a:latin typeface="Times New Roman" panose="02020603050405020304" pitchFamily="18" charset="0"/>
                <a:ea typeface="ＭＳ Ｐゴシック" panose="020B0600070205080204" pitchFamily="34" charset="-128"/>
              </a:rPr>
              <a:t>c</a:t>
            </a:r>
            <a:r>
              <a:rPr lang="en-US" altLang="en-US" sz="2800" baseline="-25000">
                <a:latin typeface="Times New Roman" panose="02020603050405020304" pitchFamily="18" charset="0"/>
                <a:ea typeface="ＭＳ Ｐゴシック" panose="020B0600070205080204" pitchFamily="34" charset="-128"/>
              </a:rPr>
              <a:t>v</a:t>
            </a:r>
            <a:r>
              <a:rPr lang="en-US" altLang="en-US" sz="2800">
                <a:latin typeface="Times New Roman" panose="02020603050405020304" pitchFamily="18" charset="0"/>
                <a:ea typeface="ＭＳ Ｐゴシック" panose="020B0600070205080204" pitchFamily="34" charset="-128"/>
              </a:rPr>
              <a:t>dT  = − pd</a:t>
            </a:r>
            <a:r>
              <a:rPr lang="el-GR" altLang="en-US" sz="2800">
                <a:latin typeface="Times New Roman" panose="02020603050405020304" pitchFamily="18" charset="0"/>
                <a:ea typeface="ＭＳ Ｐゴシック" panose="020B0600070205080204" pitchFamily="34" charset="-128"/>
              </a:rPr>
              <a:t>α</a:t>
            </a:r>
            <a:r>
              <a:rPr lang="en-US" altLang="en-US" sz="2800">
                <a:latin typeface="Times New Roman" panose="02020603050405020304" pitchFamily="18" charset="0"/>
                <a:ea typeface="ＭＳ Ｐゴシック" panose="020B0600070205080204" pitchFamily="34" charset="-128"/>
              </a:rPr>
              <a:t>  and  c</a:t>
            </a:r>
            <a:r>
              <a:rPr lang="en-US" altLang="en-US" sz="2800" baseline="-25000">
                <a:latin typeface="Times New Roman" panose="02020603050405020304" pitchFamily="18" charset="0"/>
                <a:ea typeface="ＭＳ Ｐゴシック" panose="020B0600070205080204" pitchFamily="34" charset="-128"/>
              </a:rPr>
              <a:t>p</a:t>
            </a:r>
            <a:r>
              <a:rPr lang="en-US" altLang="en-US" sz="2800">
                <a:latin typeface="Times New Roman" panose="02020603050405020304" pitchFamily="18" charset="0"/>
                <a:ea typeface="ＭＳ Ｐゴシック" panose="020B0600070205080204" pitchFamily="34" charset="-128"/>
              </a:rPr>
              <a:t>dT = </a:t>
            </a:r>
            <a:r>
              <a:rPr lang="el-GR" altLang="en-US" sz="2800">
                <a:latin typeface="Times New Roman" panose="02020603050405020304" pitchFamily="18" charset="0"/>
                <a:ea typeface="ＭＳ Ｐゴシック" panose="020B0600070205080204" pitchFamily="34" charset="-128"/>
              </a:rPr>
              <a:t>α</a:t>
            </a:r>
            <a:r>
              <a:rPr lang="en-US" altLang="en-US" sz="2800">
                <a:latin typeface="Times New Roman" panose="02020603050405020304" pitchFamily="18" charset="0"/>
                <a:ea typeface="ＭＳ Ｐゴシック" panose="020B0600070205080204" pitchFamily="34" charset="-128"/>
              </a:rPr>
              <a:t>dp</a:t>
            </a:r>
          </a:p>
          <a:p>
            <a:pPr eaLnBrk="1" hangingPunct="1">
              <a:lnSpc>
                <a:spcPct val="90000"/>
              </a:lnSpc>
              <a:buFontTx/>
              <a:buNone/>
            </a:pPr>
            <a:endParaRPr lang="en-US" altLang="en-US" sz="2800" b="1">
              <a:latin typeface="Times New Roman" panose="02020603050405020304" pitchFamily="18" charset="0"/>
              <a:ea typeface="ＭＳ Ｐゴシック" panose="020B0600070205080204" pitchFamily="34" charset="-128"/>
            </a:endParaRPr>
          </a:p>
        </p:txBody>
      </p:sp>
      <p:sp>
        <p:nvSpPr>
          <p:cNvPr id="2" name="Slide Number Placeholder 1">
            <a:extLst>
              <a:ext uri="{FF2B5EF4-FFF2-40B4-BE49-F238E27FC236}">
                <a16:creationId xmlns:a16="http://schemas.microsoft.com/office/drawing/2014/main" id="{6B46929A-5EED-034A-B60C-0C26C4D4F956}"/>
              </a:ext>
            </a:extLst>
          </p:cNvPr>
          <p:cNvSpPr>
            <a:spLocks noGrp="1"/>
          </p:cNvSpPr>
          <p:nvPr>
            <p:ph type="sldNum" sz="quarter" idx="12"/>
          </p:nvPr>
        </p:nvSpPr>
        <p:spPr/>
        <p:txBody>
          <a:bodyPr/>
          <a:lstStyle/>
          <a:p>
            <a:pPr>
              <a:defRPr/>
            </a:pPr>
            <a:fld id="{9B2FEFE9-9451-EF4B-AB90-3E2E2FDE3FCD}" type="slidenum">
              <a:rPr lang="en-US" altLang="en-US" smtClean="0"/>
              <a:pPr>
                <a:defRPr/>
              </a:pPr>
              <a:t>5</a:t>
            </a:fld>
            <a:endParaRPr lang="en-US" alt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extBox 1">
            <a:extLst>
              <a:ext uri="{FF2B5EF4-FFF2-40B4-BE49-F238E27FC236}">
                <a16:creationId xmlns:a16="http://schemas.microsoft.com/office/drawing/2014/main" id="{F5098CA8-8516-2D4B-8615-94FC60980305}"/>
              </a:ext>
            </a:extLst>
          </p:cNvPr>
          <p:cNvSpPr txBox="1">
            <a:spLocks noChangeArrowheads="1"/>
          </p:cNvSpPr>
          <p:nvPr/>
        </p:nvSpPr>
        <p:spPr bwMode="auto">
          <a:xfrm>
            <a:off x="1752600" y="1143000"/>
            <a:ext cx="60198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latin typeface="Times New Roman" panose="02020603050405020304" pitchFamily="18" charset="0"/>
              </a:rPr>
              <a:t>What’s e</a:t>
            </a:r>
            <a:r>
              <a:rPr lang="en-US" altLang="en-US" sz="2400" baseline="30000">
                <a:latin typeface="Times New Roman" panose="02020603050405020304" pitchFamily="18" charset="0"/>
              </a:rPr>
              <a:t>900</a:t>
            </a:r>
            <a:r>
              <a:rPr lang="en-US" altLang="en-US" sz="2400">
                <a:latin typeface="Times New Roman" panose="02020603050405020304" pitchFamily="18" charset="0"/>
              </a:rPr>
              <a:t>??</a:t>
            </a:r>
          </a:p>
          <a:p>
            <a:pPr eaLnBrk="1" hangingPunct="1">
              <a:spcBef>
                <a:spcPct val="0"/>
              </a:spcBef>
              <a:buFontTx/>
              <a:buNone/>
            </a:pPr>
            <a:endParaRPr lang="en-US" altLang="en-US" sz="2400">
              <a:latin typeface="Times New Roman" panose="02020603050405020304" pitchFamily="18" charset="0"/>
            </a:endParaRPr>
          </a:p>
          <a:p>
            <a:pPr eaLnBrk="1" hangingPunct="1">
              <a:spcBef>
                <a:spcPct val="0"/>
              </a:spcBef>
              <a:buFontTx/>
              <a:buNone/>
            </a:pPr>
            <a:r>
              <a:rPr lang="en-US" altLang="en-US" sz="2400">
                <a:latin typeface="Times New Roman" panose="02020603050405020304" pitchFamily="18" charset="0"/>
              </a:rPr>
              <a:t>If e</a:t>
            </a:r>
            <a:r>
              <a:rPr lang="en-US" altLang="en-US" sz="2400" baseline="30000">
                <a:latin typeface="Times New Roman" panose="02020603050405020304" pitchFamily="18" charset="0"/>
              </a:rPr>
              <a:t>A</a:t>
            </a:r>
            <a:r>
              <a:rPr lang="en-US" altLang="en-US" sz="2400">
                <a:latin typeface="Times New Roman" panose="02020603050405020304" pitchFamily="18" charset="0"/>
              </a:rPr>
              <a:t> = 10</a:t>
            </a:r>
            <a:r>
              <a:rPr lang="en-US" altLang="en-US" sz="2400" baseline="30000">
                <a:latin typeface="Times New Roman" panose="02020603050405020304" pitchFamily="18" charset="0"/>
              </a:rPr>
              <a:t>B </a:t>
            </a:r>
            <a:r>
              <a:rPr lang="en-US" altLang="en-US" sz="2400">
                <a:latin typeface="Times New Roman" panose="02020603050405020304" pitchFamily="18" charset="0"/>
              </a:rPr>
              <a:t>then</a:t>
            </a:r>
          </a:p>
          <a:p>
            <a:pPr eaLnBrk="1" hangingPunct="1">
              <a:spcBef>
                <a:spcPct val="0"/>
              </a:spcBef>
              <a:buFontTx/>
              <a:buNone/>
            </a:pPr>
            <a:endParaRPr lang="en-US" altLang="en-US" sz="2400" baseline="30000">
              <a:latin typeface="Times New Roman" panose="02020603050405020304" pitchFamily="18" charset="0"/>
            </a:endParaRPr>
          </a:p>
          <a:p>
            <a:pPr eaLnBrk="1" hangingPunct="1">
              <a:spcBef>
                <a:spcPct val="0"/>
              </a:spcBef>
              <a:buFontTx/>
              <a:buNone/>
            </a:pPr>
            <a:r>
              <a:rPr lang="en-US" altLang="en-US" sz="2400">
                <a:latin typeface="Times New Roman" panose="02020603050405020304" pitchFamily="18" charset="0"/>
              </a:rPr>
              <a:t>ln (e</a:t>
            </a:r>
            <a:r>
              <a:rPr lang="en-US" altLang="en-US" sz="2400" baseline="30000">
                <a:latin typeface="Times New Roman" panose="02020603050405020304" pitchFamily="18" charset="0"/>
              </a:rPr>
              <a:t>A</a:t>
            </a:r>
            <a:r>
              <a:rPr lang="en-US" altLang="en-US" sz="2400">
                <a:latin typeface="Times New Roman" panose="02020603050405020304" pitchFamily="18" charset="0"/>
              </a:rPr>
              <a:t>) = ln (10</a:t>
            </a:r>
            <a:r>
              <a:rPr lang="en-US" altLang="en-US" sz="2400" baseline="30000">
                <a:latin typeface="Times New Roman" panose="02020603050405020304" pitchFamily="18" charset="0"/>
              </a:rPr>
              <a:t>B</a:t>
            </a:r>
            <a:r>
              <a:rPr lang="en-US" altLang="en-US" sz="2400">
                <a:latin typeface="Times New Roman" panose="02020603050405020304" pitchFamily="18" charset="0"/>
              </a:rPr>
              <a:t>)</a:t>
            </a:r>
          </a:p>
          <a:p>
            <a:pPr eaLnBrk="1" hangingPunct="1">
              <a:spcBef>
                <a:spcPct val="0"/>
              </a:spcBef>
              <a:buFontTx/>
              <a:buNone/>
            </a:pPr>
            <a:r>
              <a:rPr lang="en-US" altLang="en-US" sz="2400">
                <a:latin typeface="Times New Roman" panose="02020603050405020304" pitchFamily="18" charset="0"/>
              </a:rPr>
              <a:t>Aln(e) = Bln(10)</a:t>
            </a:r>
          </a:p>
          <a:p>
            <a:pPr eaLnBrk="1" hangingPunct="1">
              <a:spcBef>
                <a:spcPct val="0"/>
              </a:spcBef>
              <a:buFontTx/>
              <a:buNone/>
            </a:pPr>
            <a:r>
              <a:rPr lang="en-US" altLang="en-US" sz="2400">
                <a:latin typeface="Times New Roman" panose="02020603050405020304" pitchFamily="18" charset="0"/>
              </a:rPr>
              <a:t>A/B = ln(10) </a:t>
            </a:r>
            <a:r>
              <a:rPr lang="en-US" altLang="en-US" sz="2400">
                <a:latin typeface="ＭＳ ゴシック" panose="020B0609070205080204" pitchFamily="49" charset="-128"/>
                <a:ea typeface="ＭＳ ゴシック" panose="020B0609070205080204" pitchFamily="49" charset="-128"/>
              </a:rPr>
              <a:t>≅</a:t>
            </a:r>
            <a:r>
              <a:rPr lang="en-US" altLang="en-US" sz="2400">
                <a:latin typeface="Times New Roman" panose="02020603050405020304" pitchFamily="18" charset="0"/>
                <a:ea typeface="ＭＳ ゴシック" panose="020B0609070205080204" pitchFamily="49" charset="-128"/>
              </a:rPr>
              <a:t> 2.303</a:t>
            </a:r>
          </a:p>
          <a:p>
            <a:pPr eaLnBrk="1" hangingPunct="1">
              <a:spcBef>
                <a:spcPct val="0"/>
              </a:spcBef>
              <a:buFontTx/>
              <a:buNone/>
            </a:pPr>
            <a:endParaRPr lang="en-US" altLang="en-US" sz="2400">
              <a:latin typeface="Times New Roman" panose="02020603050405020304" pitchFamily="18" charset="0"/>
              <a:ea typeface="ＭＳ ゴシック" panose="020B0609070205080204" pitchFamily="49" charset="-128"/>
            </a:endParaRPr>
          </a:p>
          <a:p>
            <a:pPr eaLnBrk="1" hangingPunct="1">
              <a:spcBef>
                <a:spcPct val="0"/>
              </a:spcBef>
              <a:buFontTx/>
              <a:buNone/>
            </a:pPr>
            <a:r>
              <a:rPr lang="en-US" altLang="en-US" sz="2400">
                <a:latin typeface="Times New Roman" panose="02020603050405020304" pitchFamily="18" charset="0"/>
                <a:ea typeface="ＭＳ ゴシック" panose="020B0609070205080204" pitchFamily="49" charset="-128"/>
              </a:rPr>
              <a:t>e</a:t>
            </a:r>
            <a:r>
              <a:rPr lang="en-US" altLang="en-US" sz="2400" baseline="30000">
                <a:latin typeface="Times New Roman" panose="02020603050405020304" pitchFamily="18" charset="0"/>
                <a:ea typeface="ＭＳ ゴシック" panose="020B0609070205080204" pitchFamily="49" charset="-128"/>
              </a:rPr>
              <a:t>900</a:t>
            </a:r>
            <a:r>
              <a:rPr lang="en-US" altLang="en-US" sz="2400">
                <a:latin typeface="Times New Roman" panose="02020603050405020304" pitchFamily="18" charset="0"/>
                <a:ea typeface="ＭＳ ゴシック" panose="020B0609070205080204" pitchFamily="49" charset="-128"/>
              </a:rPr>
              <a:t> ~ 10</a:t>
            </a:r>
            <a:r>
              <a:rPr lang="en-US" altLang="en-US" sz="2400" baseline="30000">
                <a:latin typeface="Times New Roman" panose="02020603050405020304" pitchFamily="18" charset="0"/>
                <a:ea typeface="ＭＳ ゴシック" panose="020B0609070205080204" pitchFamily="49" charset="-128"/>
              </a:rPr>
              <a:t>400</a:t>
            </a:r>
            <a:r>
              <a:rPr lang="en-US" altLang="en-US" sz="2400">
                <a:latin typeface="Times New Roman" panose="02020603050405020304" pitchFamily="18" charset="0"/>
                <a:ea typeface="ＭＳ ゴシック" panose="020B0609070205080204" pitchFamily="49" charset="-128"/>
              </a:rPr>
              <a:t>.   What’s a googol?</a:t>
            </a:r>
          </a:p>
          <a:p>
            <a:pPr eaLnBrk="1" hangingPunct="1">
              <a:spcBef>
                <a:spcPct val="0"/>
              </a:spcBef>
              <a:buFontTx/>
              <a:buNone/>
            </a:pPr>
            <a:endParaRPr lang="en-US" altLang="en-US" sz="2400">
              <a:latin typeface="Times New Roman" panose="02020603050405020304" pitchFamily="18" charset="0"/>
              <a:ea typeface="ＭＳ ゴシック" panose="020B0609070205080204" pitchFamily="49" charset="-128"/>
            </a:endParaRPr>
          </a:p>
          <a:p>
            <a:pPr eaLnBrk="1" hangingPunct="1">
              <a:spcBef>
                <a:spcPct val="0"/>
              </a:spcBef>
              <a:buFontTx/>
              <a:buNone/>
            </a:pPr>
            <a:r>
              <a:rPr lang="en-US" altLang="en-US" sz="2400">
                <a:latin typeface="Times New Roman" panose="02020603050405020304" pitchFamily="18" charset="0"/>
                <a:ea typeface="ＭＳ ゴシック" panose="020B0609070205080204" pitchFamily="49" charset="-128"/>
              </a:rPr>
              <a:t>Also if the e-folding scale height is ~7 km (for whole trop) then the 10-folding scale height is ~2.3*7 = 16.1 km.</a:t>
            </a:r>
          </a:p>
          <a:p>
            <a:pPr eaLnBrk="1" hangingPunct="1">
              <a:spcBef>
                <a:spcPct val="0"/>
              </a:spcBef>
              <a:buFontTx/>
              <a:buNone/>
            </a:pPr>
            <a:r>
              <a:rPr lang="en-US" altLang="en-US" sz="2400">
                <a:latin typeface="Times New Roman" panose="02020603050405020304" pitchFamily="18" charset="0"/>
                <a:ea typeface="ＭＳ ゴシック" panose="020B0609070205080204" pitchFamily="49" charset="-128"/>
              </a:rPr>
              <a:t> </a:t>
            </a:r>
          </a:p>
          <a:p>
            <a:pPr eaLnBrk="1" hangingPunct="1">
              <a:spcBef>
                <a:spcPct val="0"/>
              </a:spcBef>
              <a:buFontTx/>
              <a:buNone/>
            </a:pPr>
            <a:endParaRPr lang="en-US" altLang="en-US" sz="2400">
              <a:latin typeface="Times New Roman" panose="02020603050405020304" pitchFamily="18" charset="0"/>
              <a:ea typeface="ＭＳ ゴシック" panose="020B0609070205080204" pitchFamily="49" charset="-128"/>
            </a:endParaRPr>
          </a:p>
        </p:txBody>
      </p:sp>
      <p:sp>
        <p:nvSpPr>
          <p:cNvPr id="2" name="Slide Number Placeholder 1">
            <a:extLst>
              <a:ext uri="{FF2B5EF4-FFF2-40B4-BE49-F238E27FC236}">
                <a16:creationId xmlns:a16="http://schemas.microsoft.com/office/drawing/2014/main" id="{20FA749F-4256-1E4A-801B-3668C4587A01}"/>
              </a:ext>
            </a:extLst>
          </p:cNvPr>
          <p:cNvSpPr>
            <a:spLocks noGrp="1"/>
          </p:cNvSpPr>
          <p:nvPr>
            <p:ph type="sldNum" sz="quarter" idx="12"/>
          </p:nvPr>
        </p:nvSpPr>
        <p:spPr/>
        <p:txBody>
          <a:bodyPr/>
          <a:lstStyle/>
          <a:p>
            <a:pPr>
              <a:defRPr/>
            </a:pPr>
            <a:fld id="{2BD01E21-B3E5-7843-9898-F6405C4ED565}" type="slidenum">
              <a:rPr lang="en-US" altLang="en-US" smtClean="0"/>
              <a:pPr>
                <a:defRPr/>
              </a:pPr>
              <a:t>50</a:t>
            </a:fld>
            <a:endParaRPr lang="en-US"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015C8314-A9E2-3D4B-8743-CBEC1F1601F8}"/>
              </a:ext>
            </a:extLst>
          </p:cNvPr>
          <p:cNvSpPr>
            <a:spLocks noGrp="1"/>
          </p:cNvSpPr>
          <p:nvPr>
            <p:ph idx="1"/>
          </p:nvPr>
        </p:nvSpPr>
        <p:spPr>
          <a:xfrm>
            <a:off x="228600" y="152400"/>
            <a:ext cx="8610600" cy="5943600"/>
          </a:xfrm>
        </p:spPr>
        <p:txBody>
          <a:bodyPr/>
          <a:lstStyle/>
          <a:p>
            <a:pPr eaLnBrk="1" hangingPunct="1">
              <a:lnSpc>
                <a:spcPct val="90000"/>
              </a:lnSpc>
              <a:buFontTx/>
              <a:buNone/>
            </a:pPr>
            <a:r>
              <a:rPr lang="en-US" altLang="en-US" sz="2800" b="1">
                <a:latin typeface="Times New Roman" panose="02020603050405020304" pitchFamily="18" charset="0"/>
                <a:ea typeface="ＭＳ Ｐゴシック" panose="020B0600070205080204" pitchFamily="34" charset="-128"/>
              </a:rPr>
              <a:t>Review </a:t>
            </a:r>
            <a:r>
              <a:rPr lang="en-US" altLang="en-US" sz="2800">
                <a:latin typeface="Times New Roman" panose="02020603050405020304" pitchFamily="18" charset="0"/>
                <a:ea typeface="ＭＳ Ｐゴシック" panose="020B0600070205080204" pitchFamily="34" charset="-128"/>
              </a:rPr>
              <a:t>(cont.)</a:t>
            </a:r>
          </a:p>
          <a:p>
            <a:pPr eaLnBrk="1" hangingPunct="1">
              <a:lnSpc>
                <a:spcPct val="90000"/>
              </a:lnSpc>
              <a:buFontTx/>
              <a:buNone/>
            </a:pPr>
            <a:r>
              <a:rPr lang="en-US" altLang="en-US" sz="2800">
                <a:latin typeface="Times New Roman" panose="02020603050405020304" pitchFamily="18" charset="0"/>
                <a:ea typeface="ＭＳ Ｐゴシック" panose="020B0600070205080204" pitchFamily="34" charset="-128"/>
              </a:rPr>
              <a:t>For an </a:t>
            </a:r>
            <a:r>
              <a:rPr lang="en-US" altLang="en-US" sz="2800" b="1">
                <a:latin typeface="Times New Roman" panose="02020603050405020304" pitchFamily="18" charset="0"/>
                <a:ea typeface="ＭＳ Ｐゴシック" panose="020B0600070205080204" pitchFamily="34" charset="-128"/>
              </a:rPr>
              <a:t>adiabatic</a:t>
            </a:r>
            <a:r>
              <a:rPr lang="en-US" altLang="en-US" sz="2800">
                <a:latin typeface="Times New Roman" panose="02020603050405020304" pitchFamily="18" charset="0"/>
                <a:ea typeface="ＭＳ Ｐゴシック" panose="020B0600070205080204" pitchFamily="34" charset="-128"/>
              </a:rPr>
              <a:t> process:</a:t>
            </a:r>
          </a:p>
          <a:p>
            <a:pPr algn="ctr" eaLnBrk="1" hangingPunct="1">
              <a:lnSpc>
                <a:spcPct val="90000"/>
              </a:lnSpc>
              <a:buFontTx/>
              <a:buNone/>
            </a:pPr>
            <a:r>
              <a:rPr lang="en-US" altLang="en-US" sz="2800">
                <a:latin typeface="Times New Roman" panose="02020603050405020304" pitchFamily="18" charset="0"/>
                <a:ea typeface="ＭＳ Ｐゴシック" panose="020B0600070205080204" pitchFamily="34" charset="-128"/>
              </a:rPr>
              <a:t>c</a:t>
            </a:r>
            <a:r>
              <a:rPr lang="en-US" altLang="en-US" sz="2800" baseline="-25000">
                <a:latin typeface="Times New Roman" panose="02020603050405020304" pitchFamily="18" charset="0"/>
                <a:ea typeface="ＭＳ Ｐゴシック" panose="020B0600070205080204" pitchFamily="34" charset="-128"/>
              </a:rPr>
              <a:t>v</a:t>
            </a:r>
            <a:r>
              <a:rPr lang="en-US" altLang="en-US" sz="2800">
                <a:latin typeface="Times New Roman" panose="02020603050405020304" pitchFamily="18" charset="0"/>
                <a:ea typeface="ＭＳ Ｐゴシック" panose="020B0600070205080204" pitchFamily="34" charset="-128"/>
              </a:rPr>
              <a:t>dT  = − pd</a:t>
            </a:r>
            <a:r>
              <a:rPr lang="el-GR" altLang="en-US" sz="2800">
                <a:latin typeface="Times New Roman" panose="02020603050405020304" pitchFamily="18" charset="0"/>
                <a:ea typeface="ＭＳ Ｐゴシック" panose="020B0600070205080204" pitchFamily="34" charset="-128"/>
              </a:rPr>
              <a:t>α</a:t>
            </a:r>
            <a:r>
              <a:rPr lang="en-US" altLang="en-US" sz="2800">
                <a:latin typeface="Times New Roman" panose="02020603050405020304" pitchFamily="18" charset="0"/>
                <a:ea typeface="ＭＳ Ｐゴシック" panose="020B0600070205080204" pitchFamily="34" charset="-128"/>
              </a:rPr>
              <a:t>  and  c</a:t>
            </a:r>
            <a:r>
              <a:rPr lang="en-US" altLang="en-US" sz="2800" baseline="-25000">
                <a:latin typeface="Times New Roman" panose="02020603050405020304" pitchFamily="18" charset="0"/>
                <a:ea typeface="ＭＳ Ｐゴシック" panose="020B0600070205080204" pitchFamily="34" charset="-128"/>
              </a:rPr>
              <a:t>p</a:t>
            </a:r>
            <a:r>
              <a:rPr lang="en-US" altLang="en-US" sz="2800">
                <a:latin typeface="Times New Roman" panose="02020603050405020304" pitchFamily="18" charset="0"/>
                <a:ea typeface="ＭＳ Ｐゴシック" panose="020B0600070205080204" pitchFamily="34" charset="-128"/>
              </a:rPr>
              <a:t>dT = </a:t>
            </a:r>
            <a:r>
              <a:rPr lang="el-GR" altLang="en-US" sz="2800">
                <a:latin typeface="Times New Roman" panose="02020603050405020304" pitchFamily="18" charset="0"/>
                <a:ea typeface="ＭＳ Ｐゴシック" panose="020B0600070205080204" pitchFamily="34" charset="-128"/>
              </a:rPr>
              <a:t>α</a:t>
            </a:r>
            <a:r>
              <a:rPr lang="en-US" altLang="en-US" sz="2800">
                <a:latin typeface="Times New Roman" panose="02020603050405020304" pitchFamily="18" charset="0"/>
                <a:ea typeface="ＭＳ Ｐゴシック" panose="020B0600070205080204" pitchFamily="34" charset="-128"/>
              </a:rPr>
              <a:t>dp </a:t>
            </a:r>
          </a:p>
          <a:p>
            <a:pPr algn="ctr" eaLnBrk="1" hangingPunct="1">
              <a:lnSpc>
                <a:spcPct val="90000"/>
              </a:lnSpc>
              <a:buFontTx/>
              <a:buNone/>
            </a:pPr>
            <a:r>
              <a:rPr lang="en-US" altLang="en-US" sz="2800">
                <a:latin typeface="Times New Roman" panose="02020603050405020304" pitchFamily="18" charset="0"/>
                <a:ea typeface="ＭＳ Ｐゴシック" panose="020B0600070205080204" pitchFamily="34" charset="-128"/>
              </a:rPr>
              <a:t>du = </a:t>
            </a:r>
            <a:r>
              <a:rPr lang="en-US" altLang="en-US" sz="2800">
                <a:latin typeface="Sylfaen" pitchFamily="18" charset="0"/>
                <a:ea typeface="ＭＳ Ｐゴシック" panose="020B0600070205080204" pitchFamily="34" charset="-128"/>
              </a:rPr>
              <a:t>đ</a:t>
            </a:r>
            <a:r>
              <a:rPr lang="en-US" altLang="en-US" sz="2800">
                <a:latin typeface="Times New Roman" panose="02020603050405020304" pitchFamily="18" charset="0"/>
                <a:ea typeface="ＭＳ Ｐゴシック" panose="020B0600070205080204" pitchFamily="34" charset="-128"/>
              </a:rPr>
              <a:t>w</a:t>
            </a:r>
          </a:p>
          <a:p>
            <a:pPr algn="ctr" eaLnBrk="1" hangingPunct="1">
              <a:lnSpc>
                <a:spcPct val="90000"/>
              </a:lnSpc>
              <a:buFontTx/>
              <a:buNone/>
            </a:pPr>
            <a:r>
              <a:rPr lang="en-US" altLang="en-US" sz="2800">
                <a:latin typeface="Times New Roman" panose="02020603050405020304" pitchFamily="18" charset="0"/>
                <a:ea typeface="ＭＳ Ｐゴシック" panose="020B0600070205080204" pitchFamily="34" charset="-128"/>
              </a:rPr>
              <a:t>(T/T</a:t>
            </a:r>
            <a:r>
              <a:rPr lang="en-US" altLang="en-US" sz="2800" baseline="-25000">
                <a:latin typeface="Times New Roman" panose="02020603050405020304" pitchFamily="18" charset="0"/>
                <a:ea typeface="ＭＳ Ｐゴシック" panose="020B0600070205080204" pitchFamily="34" charset="-128"/>
              </a:rPr>
              <a:t>0</a:t>
            </a:r>
            <a:r>
              <a:rPr lang="en-US" altLang="en-US" sz="2800">
                <a:latin typeface="Times New Roman" panose="02020603050405020304" pitchFamily="18" charset="0"/>
                <a:ea typeface="ＭＳ Ｐゴシック" panose="020B0600070205080204" pitchFamily="34" charset="-128"/>
              </a:rPr>
              <a:t>) = (p/p</a:t>
            </a:r>
            <a:r>
              <a:rPr lang="en-US" altLang="en-US" sz="2800" baseline="-25000">
                <a:latin typeface="Times New Roman" panose="02020603050405020304" pitchFamily="18" charset="0"/>
                <a:ea typeface="ＭＳ Ｐゴシック" panose="020B0600070205080204" pitchFamily="34" charset="-128"/>
              </a:rPr>
              <a:t>0</a:t>
            </a:r>
            <a:r>
              <a:rPr lang="en-US" altLang="en-US" sz="2800">
                <a:latin typeface="Times New Roman" panose="02020603050405020304" pitchFamily="18" charset="0"/>
                <a:ea typeface="ＭＳ Ｐゴシック" panose="020B0600070205080204" pitchFamily="34" charset="-128"/>
              </a:rPr>
              <a:t>)</a:t>
            </a:r>
            <a:r>
              <a:rPr lang="en-US" altLang="en-US" sz="2800" baseline="30000">
                <a:latin typeface="Times New Roman" panose="02020603050405020304" pitchFamily="18" charset="0"/>
                <a:ea typeface="ＭＳ Ｐゴシック" panose="020B0600070205080204" pitchFamily="34" charset="-128"/>
              </a:rPr>
              <a:t>K</a:t>
            </a:r>
          </a:p>
          <a:p>
            <a:pPr eaLnBrk="1" hangingPunct="1">
              <a:lnSpc>
                <a:spcPct val="90000"/>
              </a:lnSpc>
              <a:buFontTx/>
              <a:buNone/>
            </a:pPr>
            <a:r>
              <a:rPr lang="en-US" altLang="en-US" sz="2800">
                <a:latin typeface="Times New Roman" panose="02020603050405020304" pitchFamily="18" charset="0"/>
                <a:ea typeface="ＭＳ Ｐゴシック" panose="020B0600070205080204" pitchFamily="34" charset="-128"/>
              </a:rPr>
              <a:t>Where K = R/c</a:t>
            </a:r>
            <a:r>
              <a:rPr lang="en-US" altLang="en-US" sz="2800" baseline="-25000">
                <a:latin typeface="Times New Roman" panose="02020603050405020304" pitchFamily="18" charset="0"/>
                <a:ea typeface="ＭＳ Ｐゴシック" panose="020B0600070205080204" pitchFamily="34" charset="-128"/>
              </a:rPr>
              <a:t>p</a:t>
            </a:r>
            <a:r>
              <a:rPr lang="en-US" altLang="en-US" sz="2800">
                <a:latin typeface="Times New Roman" panose="02020603050405020304" pitchFamily="18" charset="0"/>
                <a:ea typeface="ＭＳ Ｐゴシック" panose="020B0600070205080204" pitchFamily="34" charset="-128"/>
              </a:rPr>
              <a:t> = 0.286</a:t>
            </a:r>
          </a:p>
          <a:p>
            <a:pPr eaLnBrk="1" hangingPunct="1">
              <a:lnSpc>
                <a:spcPct val="90000"/>
              </a:lnSpc>
              <a:buFontTx/>
              <a:buNone/>
            </a:pPr>
            <a:endParaRPr lang="en-US" altLang="en-US" sz="2800">
              <a:latin typeface="Times New Roman" panose="02020603050405020304" pitchFamily="18" charset="0"/>
              <a:ea typeface="ＭＳ Ｐゴシック" panose="020B0600070205080204" pitchFamily="34" charset="-128"/>
            </a:endParaRPr>
          </a:p>
          <a:p>
            <a:pPr algn="ctr" eaLnBrk="1" hangingPunct="1">
              <a:lnSpc>
                <a:spcPct val="90000"/>
              </a:lnSpc>
              <a:buFontTx/>
              <a:buNone/>
            </a:pPr>
            <a:r>
              <a:rPr lang="en-US" altLang="en-US" sz="2800">
                <a:latin typeface="Times New Roman" panose="02020603050405020304" pitchFamily="18" charset="0"/>
                <a:ea typeface="ＭＳ Ｐゴシック" panose="020B0600070205080204" pitchFamily="34" charset="-128"/>
              </a:rPr>
              <a:t>(T/</a:t>
            </a:r>
            <a:r>
              <a:rPr lang="el-GR" altLang="en-US" sz="2800">
                <a:latin typeface="Times New Roman" panose="02020603050405020304" pitchFamily="18" charset="0"/>
                <a:ea typeface="ＭＳ Ｐゴシック" panose="020B0600070205080204" pitchFamily="34" charset="-128"/>
              </a:rPr>
              <a:t>θ</a:t>
            </a:r>
            <a:r>
              <a:rPr lang="en-US" altLang="en-US" sz="2800">
                <a:latin typeface="Times New Roman" panose="02020603050405020304" pitchFamily="18" charset="0"/>
                <a:ea typeface="ＭＳ Ｐゴシック" panose="020B0600070205080204" pitchFamily="34" charset="-128"/>
              </a:rPr>
              <a:t>) = (p/1000)</a:t>
            </a:r>
            <a:r>
              <a:rPr lang="en-US" altLang="en-US" sz="2800" baseline="30000">
                <a:latin typeface="Times New Roman" panose="02020603050405020304" pitchFamily="18" charset="0"/>
                <a:ea typeface="ＭＳ Ｐゴシック" panose="020B0600070205080204" pitchFamily="34" charset="-128"/>
              </a:rPr>
              <a:t>K</a:t>
            </a:r>
          </a:p>
          <a:p>
            <a:pPr eaLnBrk="1" hangingPunct="1">
              <a:lnSpc>
                <a:spcPct val="90000"/>
              </a:lnSpc>
              <a:buFontTx/>
              <a:buNone/>
            </a:pPr>
            <a:r>
              <a:rPr lang="en-US" altLang="en-US" sz="2800">
                <a:latin typeface="Times New Roman" panose="02020603050405020304" pitchFamily="18" charset="0"/>
                <a:ea typeface="ＭＳ Ｐゴシック" panose="020B0600070205080204" pitchFamily="34" charset="-128"/>
              </a:rPr>
              <a:t>Define </a:t>
            </a:r>
            <a:r>
              <a:rPr lang="en-US" altLang="en-US" sz="2800" b="1">
                <a:latin typeface="Times New Roman" panose="02020603050405020304" pitchFamily="18" charset="0"/>
                <a:ea typeface="ＭＳ Ｐゴシック" panose="020B0600070205080204" pitchFamily="34" charset="-128"/>
              </a:rPr>
              <a:t>potential temperature:</a:t>
            </a:r>
          </a:p>
          <a:p>
            <a:pPr algn="ctr" eaLnBrk="1" hangingPunct="1">
              <a:lnSpc>
                <a:spcPct val="90000"/>
              </a:lnSpc>
              <a:buFontTx/>
              <a:buNone/>
            </a:pPr>
            <a:r>
              <a:rPr lang="el-GR" altLang="en-US" sz="2800" b="1">
                <a:latin typeface="Times New Roman" panose="02020603050405020304" pitchFamily="18" charset="0"/>
                <a:ea typeface="ＭＳ Ｐゴシック" panose="020B0600070205080204" pitchFamily="34" charset="-128"/>
              </a:rPr>
              <a:t>θ</a:t>
            </a:r>
            <a:r>
              <a:rPr lang="en-US" altLang="en-US" sz="2800" b="1">
                <a:latin typeface="Times New Roman" panose="02020603050405020304" pitchFamily="18" charset="0"/>
                <a:ea typeface="ＭＳ Ｐゴシック" panose="020B0600070205080204" pitchFamily="34" charset="-128"/>
              </a:rPr>
              <a:t> = T(1000/p)</a:t>
            </a:r>
            <a:r>
              <a:rPr lang="en-US" altLang="en-US" sz="2800" b="1" baseline="30000">
                <a:latin typeface="Times New Roman" panose="02020603050405020304" pitchFamily="18" charset="0"/>
                <a:ea typeface="ＭＳ Ｐゴシック" panose="020B0600070205080204" pitchFamily="34" charset="-128"/>
              </a:rPr>
              <a:t>K</a:t>
            </a:r>
          </a:p>
          <a:p>
            <a:pPr algn="ctr" eaLnBrk="1" hangingPunct="1">
              <a:lnSpc>
                <a:spcPct val="90000"/>
              </a:lnSpc>
              <a:buFontTx/>
              <a:buNone/>
            </a:pPr>
            <a:endParaRPr lang="en-US" altLang="en-US" sz="2800" b="1" baseline="30000">
              <a:latin typeface="Times New Roman" panose="02020603050405020304" pitchFamily="18" charset="0"/>
              <a:ea typeface="ＭＳ Ｐゴシック" panose="020B0600070205080204" pitchFamily="34" charset="-128"/>
            </a:endParaRPr>
          </a:p>
          <a:p>
            <a:pPr eaLnBrk="1" hangingPunct="1">
              <a:lnSpc>
                <a:spcPct val="90000"/>
              </a:lnSpc>
            </a:pPr>
            <a:r>
              <a:rPr lang="en-US" altLang="en-US" sz="2800">
                <a:latin typeface="Times New Roman" panose="02020603050405020304" pitchFamily="18" charset="0"/>
                <a:ea typeface="ＭＳ Ｐゴシック" panose="020B0600070205080204" pitchFamily="34" charset="-128"/>
              </a:rPr>
              <a:t>Potential temperature, </a:t>
            </a:r>
            <a:r>
              <a:rPr lang="el-GR" altLang="en-US" sz="2800">
                <a:latin typeface="Times New Roman" panose="02020603050405020304" pitchFamily="18" charset="0"/>
                <a:ea typeface="ＭＳ Ｐゴシック" panose="020B0600070205080204" pitchFamily="34" charset="-128"/>
              </a:rPr>
              <a:t>θ</a:t>
            </a:r>
            <a:r>
              <a:rPr lang="en-US" altLang="en-US" sz="2800">
                <a:latin typeface="Times New Roman" panose="02020603050405020304" pitchFamily="18" charset="0"/>
                <a:ea typeface="ＭＳ Ｐゴシック" panose="020B0600070205080204" pitchFamily="34" charset="-128"/>
              </a:rPr>
              <a:t>, is a conserved quantity in an adiabatic process.</a:t>
            </a:r>
          </a:p>
          <a:p>
            <a:pPr eaLnBrk="1" hangingPunct="1">
              <a:lnSpc>
                <a:spcPct val="90000"/>
              </a:lnSpc>
            </a:pPr>
            <a:endParaRPr lang="en-US" altLang="en-US" sz="2800">
              <a:latin typeface="Times New Roman" panose="02020603050405020304" pitchFamily="18" charset="0"/>
              <a:ea typeface="ＭＳ Ｐゴシック" panose="020B0600070205080204" pitchFamily="34" charset="-128"/>
            </a:endParaRPr>
          </a:p>
          <a:p>
            <a:pPr eaLnBrk="1" hangingPunct="1">
              <a:lnSpc>
                <a:spcPct val="90000"/>
              </a:lnSpc>
              <a:buFontTx/>
              <a:buNone/>
            </a:pPr>
            <a:endParaRPr lang="en-US" altLang="en-US" sz="2800">
              <a:latin typeface="Times New Roman" panose="02020603050405020304" pitchFamily="18" charset="0"/>
              <a:ea typeface="ＭＳ Ｐゴシック" panose="020B0600070205080204" pitchFamily="34" charset="-128"/>
            </a:endParaRPr>
          </a:p>
          <a:p>
            <a:pPr algn="ctr" eaLnBrk="1" hangingPunct="1">
              <a:lnSpc>
                <a:spcPct val="90000"/>
              </a:lnSpc>
              <a:buFontTx/>
              <a:buNone/>
            </a:pPr>
            <a:endParaRPr lang="en-US" altLang="en-US" sz="2800">
              <a:latin typeface="Times New Roman" panose="02020603050405020304" pitchFamily="18" charset="0"/>
              <a:ea typeface="ＭＳ Ｐゴシック" panose="020B0600070205080204" pitchFamily="34" charset="-128"/>
            </a:endParaRPr>
          </a:p>
        </p:txBody>
      </p:sp>
      <p:sp>
        <p:nvSpPr>
          <p:cNvPr id="2" name="Slide Number Placeholder 1">
            <a:extLst>
              <a:ext uri="{FF2B5EF4-FFF2-40B4-BE49-F238E27FC236}">
                <a16:creationId xmlns:a16="http://schemas.microsoft.com/office/drawing/2014/main" id="{BF7519DF-CAD8-584D-A33E-5CA4238765ED}"/>
              </a:ext>
            </a:extLst>
          </p:cNvPr>
          <p:cNvSpPr>
            <a:spLocks noGrp="1"/>
          </p:cNvSpPr>
          <p:nvPr>
            <p:ph type="sldNum" sz="quarter" idx="12"/>
          </p:nvPr>
        </p:nvSpPr>
        <p:spPr/>
        <p:txBody>
          <a:bodyPr/>
          <a:lstStyle/>
          <a:p>
            <a:pPr>
              <a:defRPr/>
            </a:pPr>
            <a:fld id="{9B2FEFE9-9451-EF4B-AB90-3E2E2FDE3FCD}" type="slidenum">
              <a:rPr lang="en-US" altLang="en-US" smtClean="0"/>
              <a:pPr>
                <a:defRPr/>
              </a:pPr>
              <a:t>6</a:t>
            </a:fld>
            <a:endParaRPr lang="en-US"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4FDEBF0F-9E3E-5F4E-A7E8-42372AEAB286}"/>
              </a:ext>
            </a:extLst>
          </p:cNvPr>
          <p:cNvSpPr>
            <a:spLocks noGrp="1"/>
          </p:cNvSpPr>
          <p:nvPr>
            <p:ph idx="1"/>
          </p:nvPr>
        </p:nvSpPr>
        <p:spPr/>
        <p:txBody>
          <a:bodyPr/>
          <a:lstStyle/>
          <a:p>
            <a:pPr algn="ctr" eaLnBrk="1" hangingPunct="1">
              <a:buFontTx/>
              <a:buNone/>
            </a:pPr>
            <a:endParaRPr lang="en-US" altLang="en-US">
              <a:latin typeface="Times New Roman" panose="02020603050405020304" pitchFamily="18" charset="0"/>
              <a:ea typeface="ＭＳ Ｐゴシック" panose="020B0600070205080204" pitchFamily="34" charset="-128"/>
            </a:endParaRPr>
          </a:p>
          <a:p>
            <a:pPr algn="ctr" eaLnBrk="1" hangingPunct="1">
              <a:buFontTx/>
              <a:buNone/>
            </a:pPr>
            <a:endParaRPr lang="en-US" altLang="en-US">
              <a:latin typeface="Times New Roman" panose="02020603050405020304" pitchFamily="18" charset="0"/>
              <a:ea typeface="ＭＳ Ｐゴシック" panose="020B0600070205080204" pitchFamily="34" charset="-128"/>
            </a:endParaRPr>
          </a:p>
        </p:txBody>
      </p:sp>
      <p:sp>
        <p:nvSpPr>
          <p:cNvPr id="32770" name="Rectangle 3">
            <a:extLst>
              <a:ext uri="{FF2B5EF4-FFF2-40B4-BE49-F238E27FC236}">
                <a16:creationId xmlns:a16="http://schemas.microsoft.com/office/drawing/2014/main" id="{6FF95DAC-10BA-614A-9045-69AAF58D4F52}"/>
              </a:ext>
            </a:extLst>
          </p:cNvPr>
          <p:cNvSpPr>
            <a:spLocks noChangeArrowheads="1"/>
          </p:cNvSpPr>
          <p:nvPr/>
        </p:nvSpPr>
        <p:spPr bwMode="auto">
          <a:xfrm>
            <a:off x="381000" y="533400"/>
            <a:ext cx="8077200"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buFontTx/>
              <a:buNone/>
            </a:pPr>
            <a:r>
              <a:rPr lang="en-US" altLang="en-US" sz="2800" b="1">
                <a:latin typeface="Sylfaen" pitchFamily="18" charset="0"/>
              </a:rPr>
              <a:t>Review </a:t>
            </a:r>
            <a:r>
              <a:rPr lang="en-US" altLang="en-US" sz="2800">
                <a:latin typeface="Sylfaen" pitchFamily="18" charset="0"/>
              </a:rPr>
              <a:t>(cont.)</a:t>
            </a:r>
          </a:p>
          <a:p>
            <a:pPr eaLnBrk="1" hangingPunct="1">
              <a:spcBef>
                <a:spcPct val="0"/>
              </a:spcBef>
              <a:buFontTx/>
              <a:buNone/>
            </a:pPr>
            <a:r>
              <a:rPr lang="en-US" altLang="en-US" sz="2800">
                <a:latin typeface="Sylfaen" pitchFamily="18" charset="0"/>
              </a:rPr>
              <a:t>definition of </a:t>
            </a:r>
            <a:r>
              <a:rPr lang="el-GR" altLang="en-US" sz="2800">
                <a:latin typeface="Sylfaen" pitchFamily="18" charset="0"/>
              </a:rPr>
              <a:t>φ</a:t>
            </a:r>
            <a:r>
              <a:rPr lang="en-US" altLang="en-US" sz="2800">
                <a:latin typeface="Sylfaen" pitchFamily="18" charset="0"/>
              </a:rPr>
              <a:t> as </a:t>
            </a:r>
            <a:r>
              <a:rPr lang="en-US" altLang="en-US" sz="2800" b="1">
                <a:latin typeface="Sylfaen" pitchFamily="18" charset="0"/>
              </a:rPr>
              <a:t>entropy</a:t>
            </a:r>
            <a:r>
              <a:rPr lang="en-US" altLang="en-US" sz="2800">
                <a:latin typeface="Sylfaen" pitchFamily="18" charset="0"/>
              </a:rPr>
              <a:t>.</a:t>
            </a:r>
          </a:p>
          <a:p>
            <a:pPr eaLnBrk="1" hangingPunct="1">
              <a:spcBef>
                <a:spcPct val="0"/>
              </a:spcBef>
              <a:buFontTx/>
              <a:buNone/>
            </a:pPr>
            <a:endParaRPr lang="en-US" altLang="en-US" sz="2800">
              <a:latin typeface="Sylfaen" pitchFamily="18" charset="0"/>
            </a:endParaRPr>
          </a:p>
          <a:p>
            <a:pPr algn="ctr" eaLnBrk="1" hangingPunct="1">
              <a:spcBef>
                <a:spcPct val="0"/>
              </a:spcBef>
              <a:buFontTx/>
              <a:buNone/>
            </a:pPr>
            <a:r>
              <a:rPr lang="en-US" altLang="en-US" sz="2800" b="1">
                <a:latin typeface="Sylfaen" pitchFamily="18" charset="0"/>
              </a:rPr>
              <a:t>d</a:t>
            </a:r>
            <a:r>
              <a:rPr lang="el-GR" altLang="en-US" sz="2800" b="1">
                <a:latin typeface="Sylfaen" pitchFamily="18" charset="0"/>
              </a:rPr>
              <a:t>φ</a:t>
            </a:r>
            <a:r>
              <a:rPr lang="en-US" altLang="en-US" sz="2800" b="1">
                <a:latin typeface="Sylfaen" pitchFamily="18" charset="0"/>
              </a:rPr>
              <a:t> ≡ đq/T</a:t>
            </a:r>
          </a:p>
          <a:p>
            <a:pPr algn="ctr" eaLnBrk="1" hangingPunct="1">
              <a:spcBef>
                <a:spcPct val="0"/>
              </a:spcBef>
              <a:buFontTx/>
              <a:buNone/>
            </a:pPr>
            <a:r>
              <a:rPr lang="en-US" altLang="en-US" sz="2800" b="1">
                <a:latin typeface="Sylfaen" pitchFamily="18" charset="0"/>
              </a:rPr>
              <a:t> </a:t>
            </a:r>
          </a:p>
          <a:p>
            <a:pPr algn="ctr" eaLnBrk="1" hangingPunct="1">
              <a:spcBef>
                <a:spcPct val="0"/>
              </a:spcBef>
              <a:buFontTx/>
              <a:buNone/>
            </a:pPr>
            <a:r>
              <a:rPr lang="en-US" altLang="en-US" sz="3600" b="1">
                <a:latin typeface="Sylfaen" pitchFamily="18" charset="0"/>
              </a:rPr>
              <a:t>∮</a:t>
            </a:r>
            <a:r>
              <a:rPr lang="en-US" altLang="en-US" sz="2800" b="1">
                <a:latin typeface="Sylfaen" pitchFamily="18" charset="0"/>
              </a:rPr>
              <a:t> d</a:t>
            </a:r>
            <a:r>
              <a:rPr lang="el-GR" altLang="en-US" sz="2800" b="1">
                <a:latin typeface="Sylfaen" pitchFamily="18" charset="0"/>
              </a:rPr>
              <a:t>φ</a:t>
            </a:r>
            <a:r>
              <a:rPr lang="en-US" altLang="en-US" sz="2800" b="1">
                <a:latin typeface="Sylfaen" pitchFamily="18" charset="0"/>
              </a:rPr>
              <a:t> = 0</a:t>
            </a:r>
          </a:p>
          <a:p>
            <a:pPr eaLnBrk="1" hangingPunct="1">
              <a:spcBef>
                <a:spcPct val="0"/>
              </a:spcBef>
              <a:buFontTx/>
              <a:buNone/>
            </a:pPr>
            <a:r>
              <a:rPr lang="en-US" altLang="en-US" sz="2800">
                <a:latin typeface="Sylfaen" pitchFamily="18" charset="0"/>
              </a:rPr>
              <a:t>Entropy is a state variable.</a:t>
            </a:r>
          </a:p>
          <a:p>
            <a:pPr eaLnBrk="1" hangingPunct="1">
              <a:spcBef>
                <a:spcPct val="0"/>
              </a:spcBef>
              <a:buFontTx/>
              <a:buNone/>
            </a:pPr>
            <a:endParaRPr lang="en-US" altLang="en-US" sz="2800">
              <a:latin typeface="Sylfaen" pitchFamily="18" charset="0"/>
            </a:endParaRPr>
          </a:p>
          <a:p>
            <a:pPr algn="ctr" eaLnBrk="1" hangingPunct="1">
              <a:spcBef>
                <a:spcPct val="0"/>
              </a:spcBef>
              <a:buFontTx/>
              <a:buNone/>
            </a:pPr>
            <a:r>
              <a:rPr lang="el-GR" altLang="en-US" sz="2800" b="1">
                <a:latin typeface="Sylfaen" pitchFamily="18" charset="0"/>
              </a:rPr>
              <a:t>Δφ</a:t>
            </a:r>
            <a:r>
              <a:rPr lang="en-US" altLang="en-US" sz="2800" b="1">
                <a:latin typeface="Sylfaen" pitchFamily="18" charset="0"/>
              </a:rPr>
              <a:t> = c</a:t>
            </a:r>
            <a:r>
              <a:rPr lang="en-US" altLang="en-US" sz="2800" b="1" baseline="-25000">
                <a:latin typeface="Sylfaen" pitchFamily="18" charset="0"/>
              </a:rPr>
              <a:t>p</a:t>
            </a:r>
            <a:r>
              <a:rPr lang="en-US" altLang="en-US" sz="2800" b="1">
                <a:latin typeface="Sylfaen" pitchFamily="18" charset="0"/>
              </a:rPr>
              <a:t>ln(</a:t>
            </a:r>
            <a:r>
              <a:rPr lang="el-GR" altLang="en-US" sz="2800" b="1">
                <a:latin typeface="Sylfaen" pitchFamily="18" charset="0"/>
              </a:rPr>
              <a:t>θ</a:t>
            </a:r>
            <a:r>
              <a:rPr lang="en-US" altLang="en-US" sz="2800" b="1">
                <a:latin typeface="Sylfaen" pitchFamily="18" charset="0"/>
              </a:rPr>
              <a:t>/</a:t>
            </a:r>
            <a:r>
              <a:rPr lang="el-GR" altLang="en-US" sz="2800" b="1">
                <a:latin typeface="Sylfaen" pitchFamily="18" charset="0"/>
              </a:rPr>
              <a:t>θ</a:t>
            </a:r>
            <a:r>
              <a:rPr lang="en-US" altLang="en-US" sz="2800" b="1" baseline="-25000">
                <a:latin typeface="Sylfaen" pitchFamily="18" charset="0"/>
              </a:rPr>
              <a:t>0</a:t>
            </a:r>
            <a:r>
              <a:rPr lang="en-US" altLang="en-US" sz="2800" b="1">
                <a:latin typeface="Sylfaen" pitchFamily="18" charset="0"/>
              </a:rPr>
              <a:t>)</a:t>
            </a:r>
          </a:p>
          <a:p>
            <a:pPr algn="ctr" eaLnBrk="1" hangingPunct="1">
              <a:spcBef>
                <a:spcPct val="0"/>
              </a:spcBef>
              <a:buFontTx/>
              <a:buNone/>
            </a:pPr>
            <a:endParaRPr lang="en-US" altLang="en-US" sz="2800" b="1">
              <a:latin typeface="Sylfaen" pitchFamily="18" charset="0"/>
            </a:endParaRPr>
          </a:p>
          <a:p>
            <a:pPr eaLnBrk="1" hangingPunct="1">
              <a:spcBef>
                <a:spcPct val="0"/>
              </a:spcBef>
              <a:buFontTx/>
              <a:buNone/>
            </a:pPr>
            <a:r>
              <a:rPr lang="en-US" altLang="en-US" sz="2800">
                <a:latin typeface="Sylfaen" pitchFamily="18" charset="0"/>
              </a:rPr>
              <a:t>In a dry adiabatic process potential temperature doesn</a:t>
            </a:r>
            <a:r>
              <a:rPr lang="ja-JP" altLang="en-US" sz="2800">
                <a:latin typeface="Sylfaen" pitchFamily="18" charset="0"/>
              </a:rPr>
              <a:t>’</a:t>
            </a:r>
            <a:r>
              <a:rPr lang="en-US" altLang="ja-JP" sz="2800">
                <a:latin typeface="Sylfaen" pitchFamily="18" charset="0"/>
              </a:rPr>
              <a:t>t change, thus entropy is conserved.</a:t>
            </a:r>
          </a:p>
          <a:p>
            <a:pPr algn="ctr" eaLnBrk="1" hangingPunct="1">
              <a:spcBef>
                <a:spcPct val="0"/>
              </a:spcBef>
              <a:buFontTx/>
              <a:buNone/>
            </a:pPr>
            <a:endParaRPr lang="el-GR" altLang="en-US" sz="2800" b="1">
              <a:latin typeface="Sylfaen" pitchFamily="18" charset="0"/>
            </a:endParaRPr>
          </a:p>
        </p:txBody>
      </p:sp>
      <p:sp>
        <p:nvSpPr>
          <p:cNvPr id="2" name="Slide Number Placeholder 1">
            <a:extLst>
              <a:ext uri="{FF2B5EF4-FFF2-40B4-BE49-F238E27FC236}">
                <a16:creationId xmlns:a16="http://schemas.microsoft.com/office/drawing/2014/main" id="{29855707-6970-C147-BCAA-82A53CCCF7C8}"/>
              </a:ext>
            </a:extLst>
          </p:cNvPr>
          <p:cNvSpPr>
            <a:spLocks noGrp="1"/>
          </p:cNvSpPr>
          <p:nvPr>
            <p:ph type="sldNum" sz="quarter" idx="12"/>
          </p:nvPr>
        </p:nvSpPr>
        <p:spPr/>
        <p:txBody>
          <a:bodyPr/>
          <a:lstStyle/>
          <a:p>
            <a:pPr>
              <a:defRPr/>
            </a:pPr>
            <a:fld id="{9B2FEFE9-9451-EF4B-AB90-3E2E2FDE3FCD}" type="slidenum">
              <a:rPr lang="en-US" altLang="en-US" smtClean="0"/>
              <a:pPr>
                <a:defRPr/>
              </a:pPr>
              <a:t>7</a:t>
            </a:fld>
            <a:endParaRPr lang="en-US"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220232BB-5DBF-A24D-9628-B86D9683E960}"/>
              </a:ext>
            </a:extLst>
          </p:cNvPr>
          <p:cNvSpPr>
            <a:spLocks noGrp="1"/>
          </p:cNvSpPr>
          <p:nvPr>
            <p:ph idx="1"/>
          </p:nvPr>
        </p:nvSpPr>
        <p:spPr>
          <a:xfrm>
            <a:off x="228600" y="152400"/>
            <a:ext cx="8610600" cy="5943600"/>
          </a:xfrm>
        </p:spPr>
        <p:txBody>
          <a:bodyPr/>
          <a:lstStyle/>
          <a:p>
            <a:pPr eaLnBrk="1" hangingPunct="1">
              <a:lnSpc>
                <a:spcPct val="80000"/>
              </a:lnSpc>
              <a:buFontTx/>
              <a:buNone/>
            </a:pPr>
            <a:r>
              <a:rPr lang="en-US" altLang="en-US" sz="2600" b="1">
                <a:latin typeface="Times New Roman" panose="02020603050405020304" pitchFamily="18" charset="0"/>
                <a:ea typeface="ＭＳ Ｐゴシック" panose="020B0600070205080204" pitchFamily="34" charset="-128"/>
              </a:rPr>
              <a:t>Review </a:t>
            </a:r>
            <a:r>
              <a:rPr lang="en-US" altLang="en-US" sz="2600">
                <a:latin typeface="Times New Roman" panose="02020603050405020304" pitchFamily="18" charset="0"/>
                <a:ea typeface="ＭＳ Ｐゴシック" panose="020B0600070205080204" pitchFamily="34" charset="-128"/>
              </a:rPr>
              <a:t>(cont.)</a:t>
            </a:r>
          </a:p>
          <a:p>
            <a:pPr eaLnBrk="1" hangingPunct="1">
              <a:lnSpc>
                <a:spcPct val="80000"/>
              </a:lnSpc>
              <a:buFontTx/>
              <a:buNone/>
            </a:pPr>
            <a:endParaRPr lang="en-US" altLang="en-US" sz="2600" baseline="30000">
              <a:latin typeface="Times New Roman" panose="02020603050405020304" pitchFamily="18" charset="0"/>
              <a:ea typeface="ＭＳ Ｐゴシック" panose="020B0600070205080204" pitchFamily="34" charset="-128"/>
            </a:endParaRPr>
          </a:p>
          <a:p>
            <a:pPr eaLnBrk="1" hangingPunct="1">
              <a:lnSpc>
                <a:spcPct val="80000"/>
              </a:lnSpc>
              <a:buFontTx/>
              <a:buNone/>
            </a:pPr>
            <a:r>
              <a:rPr lang="en-US" altLang="en-US" sz="2600">
                <a:latin typeface="Times New Roman" panose="02020603050405020304" pitchFamily="18" charset="0"/>
                <a:ea typeface="ＭＳ Ｐゴシック" panose="020B0600070205080204" pitchFamily="34" charset="-128"/>
              </a:rPr>
              <a:t>Remember </a:t>
            </a:r>
            <a:r>
              <a:rPr lang="en-US" altLang="en-US" sz="2600" b="1">
                <a:latin typeface="Times New Roman" panose="02020603050405020304" pitchFamily="18" charset="0"/>
                <a:ea typeface="ＭＳ Ｐゴシック" panose="020B0600070205080204" pitchFamily="34" charset="-128"/>
              </a:rPr>
              <a:t>potential temperature:</a:t>
            </a:r>
          </a:p>
          <a:p>
            <a:pPr algn="ctr" eaLnBrk="1" hangingPunct="1">
              <a:lnSpc>
                <a:spcPct val="80000"/>
              </a:lnSpc>
              <a:buFontTx/>
              <a:buNone/>
            </a:pPr>
            <a:r>
              <a:rPr lang="el-GR" altLang="en-US" sz="2600" b="1">
                <a:latin typeface="Times New Roman" panose="02020603050405020304" pitchFamily="18" charset="0"/>
                <a:ea typeface="ＭＳ Ｐゴシック" panose="020B0600070205080204" pitchFamily="34" charset="-128"/>
              </a:rPr>
              <a:t>θ</a:t>
            </a:r>
            <a:r>
              <a:rPr lang="en-US" altLang="en-US" sz="2600" b="1">
                <a:latin typeface="Times New Roman" panose="02020603050405020304" pitchFamily="18" charset="0"/>
                <a:ea typeface="ＭＳ Ｐゴシック" panose="020B0600070205080204" pitchFamily="34" charset="-128"/>
              </a:rPr>
              <a:t> = T(1000/p)</a:t>
            </a:r>
            <a:r>
              <a:rPr lang="en-US" altLang="en-US" sz="2600" b="1" baseline="30000">
                <a:latin typeface="Times New Roman" panose="02020603050405020304" pitchFamily="18" charset="0"/>
                <a:ea typeface="ＭＳ Ｐゴシック" panose="020B0600070205080204" pitchFamily="34" charset="-128"/>
              </a:rPr>
              <a:t>K</a:t>
            </a:r>
          </a:p>
          <a:p>
            <a:pPr algn="ctr" eaLnBrk="1" hangingPunct="1">
              <a:lnSpc>
                <a:spcPct val="80000"/>
              </a:lnSpc>
              <a:buFontTx/>
              <a:buNone/>
            </a:pPr>
            <a:endParaRPr lang="en-US" altLang="en-US" sz="2600" b="1" baseline="30000">
              <a:latin typeface="Times New Roman" panose="02020603050405020304" pitchFamily="18" charset="0"/>
              <a:ea typeface="ＭＳ Ｐゴシック" panose="020B0600070205080204" pitchFamily="34" charset="-128"/>
            </a:endParaRPr>
          </a:p>
          <a:p>
            <a:pPr eaLnBrk="1" hangingPunct="1">
              <a:lnSpc>
                <a:spcPct val="80000"/>
              </a:lnSpc>
            </a:pPr>
            <a:r>
              <a:rPr lang="en-US" altLang="en-US" sz="2600">
                <a:latin typeface="Times New Roman" panose="02020603050405020304" pitchFamily="18" charset="0"/>
                <a:ea typeface="ＭＳ Ｐゴシック" panose="020B0600070205080204" pitchFamily="34" charset="-128"/>
              </a:rPr>
              <a:t>Potential temperature, </a:t>
            </a:r>
            <a:r>
              <a:rPr lang="el-GR" altLang="en-US" sz="2600">
                <a:latin typeface="Times New Roman" panose="02020603050405020304" pitchFamily="18" charset="0"/>
                <a:ea typeface="ＭＳ Ｐゴシック" panose="020B0600070205080204" pitchFamily="34" charset="-128"/>
              </a:rPr>
              <a:t>θ</a:t>
            </a:r>
            <a:r>
              <a:rPr lang="en-US" altLang="en-US" sz="2600">
                <a:latin typeface="Times New Roman" panose="02020603050405020304" pitchFamily="18" charset="0"/>
                <a:ea typeface="ＭＳ Ｐゴシック" panose="020B0600070205080204" pitchFamily="34" charset="-128"/>
              </a:rPr>
              <a:t>, is a conserved quantity in a dry adiabatic process; K = 0.286</a:t>
            </a:r>
          </a:p>
          <a:p>
            <a:pPr eaLnBrk="1" hangingPunct="1">
              <a:lnSpc>
                <a:spcPct val="80000"/>
              </a:lnSpc>
              <a:buFont typeface="Arial" panose="020B0604020202020204" pitchFamily="34" charset="0"/>
              <a:buNone/>
            </a:pPr>
            <a:r>
              <a:rPr lang="en-US" altLang="en-US" sz="2600">
                <a:latin typeface="Times New Roman" panose="02020603050405020304" pitchFamily="18" charset="0"/>
                <a:ea typeface="ＭＳ Ｐゴシック" panose="020B0600070205080204" pitchFamily="34" charset="-128"/>
              </a:rPr>
              <a:t>	</a:t>
            </a:r>
          </a:p>
          <a:p>
            <a:pPr eaLnBrk="1" hangingPunct="1">
              <a:lnSpc>
                <a:spcPct val="80000"/>
              </a:lnSpc>
              <a:buFont typeface="Arial" panose="020B0604020202020204" pitchFamily="34" charset="0"/>
              <a:buNone/>
            </a:pPr>
            <a:r>
              <a:rPr lang="en-US" altLang="en-US" sz="2600" b="1">
                <a:latin typeface="Times New Roman" panose="02020603050405020304" pitchFamily="18" charset="0"/>
                <a:ea typeface="ＭＳ Ｐゴシック" panose="020B0600070205080204" pitchFamily="34" charset="-128"/>
              </a:rPr>
              <a:t>New quantity:</a:t>
            </a:r>
          </a:p>
          <a:p>
            <a:pPr eaLnBrk="1" hangingPunct="1">
              <a:lnSpc>
                <a:spcPct val="80000"/>
              </a:lnSpc>
              <a:buFont typeface="Arial" panose="020B0604020202020204" pitchFamily="34" charset="0"/>
              <a:buNone/>
            </a:pPr>
            <a:r>
              <a:rPr lang="en-US" altLang="en-US" sz="2600" b="1">
                <a:latin typeface="Times New Roman" panose="02020603050405020304" pitchFamily="18" charset="0"/>
                <a:ea typeface="ＭＳ Ｐゴシック" panose="020B0600070205080204" pitchFamily="34" charset="-128"/>
              </a:rPr>
              <a:t>Equivalent Potential Temperature</a:t>
            </a:r>
            <a:r>
              <a:rPr lang="en-US" altLang="en-US" sz="2600">
                <a:latin typeface="Times New Roman" panose="02020603050405020304" pitchFamily="18" charset="0"/>
                <a:ea typeface="ＭＳ Ｐゴシック" panose="020B0600070205080204" pitchFamily="34" charset="-128"/>
              </a:rPr>
              <a:t>, </a:t>
            </a:r>
            <a:r>
              <a:rPr lang="el-GR" altLang="en-US" sz="2600">
                <a:latin typeface="Times New Roman" panose="02020603050405020304" pitchFamily="18" charset="0"/>
                <a:ea typeface="ＭＳ Ｐゴシック" panose="020B0600070205080204" pitchFamily="34" charset="-128"/>
              </a:rPr>
              <a:t>θ</a:t>
            </a:r>
            <a:r>
              <a:rPr lang="en-US" altLang="en-US" sz="2600" baseline="-25000">
                <a:latin typeface="Times New Roman" panose="02020603050405020304" pitchFamily="18" charset="0"/>
                <a:ea typeface="ＭＳ Ｐゴシック" panose="020B0600070205080204" pitchFamily="34" charset="-128"/>
              </a:rPr>
              <a:t>e</a:t>
            </a:r>
            <a:r>
              <a:rPr lang="en-US" altLang="en-US" sz="2600">
                <a:latin typeface="Times New Roman" panose="02020603050405020304" pitchFamily="18" charset="0"/>
                <a:ea typeface="ＭＳ Ｐゴシック" panose="020B0600070205080204" pitchFamily="34" charset="-128"/>
              </a:rPr>
              <a:t>, is conserved in both dry and saturated adiabatic ascent or descent.  From Wallace and Hobbs (p. 85 ), assuming that w</a:t>
            </a:r>
            <a:r>
              <a:rPr lang="en-US" altLang="en-US" sz="2600" baseline="-25000">
                <a:latin typeface="Times New Roman" panose="02020603050405020304" pitchFamily="18" charset="0"/>
                <a:ea typeface="ＭＳ Ｐゴシック" panose="020B0600070205080204" pitchFamily="34" charset="-128"/>
              </a:rPr>
              <a:t>s</a:t>
            </a:r>
            <a:r>
              <a:rPr lang="en-US" altLang="en-US" sz="2600">
                <a:latin typeface="Times New Roman" panose="02020603050405020304" pitchFamily="18" charset="0"/>
                <a:ea typeface="ＭＳ Ｐゴシック" panose="020B0600070205080204" pitchFamily="34" charset="-128"/>
              </a:rPr>
              <a:t>/T</a:t>
            </a:r>
            <a:r>
              <a:rPr lang="en-US" altLang="en-US" sz="2200">
                <a:latin typeface="Wingdings" pitchFamily="2" charset="2"/>
                <a:ea typeface="ＭＳ Ｐゴシック" panose="020B0600070205080204" pitchFamily="34" charset="-128"/>
                <a:sym typeface="Wingdings" pitchFamily="2" charset="2"/>
              </a:rPr>
              <a:t></a:t>
            </a:r>
            <a:r>
              <a:rPr lang="en-US" altLang="en-US" sz="2600">
                <a:latin typeface="Times New Roman" panose="02020603050405020304" pitchFamily="18" charset="0"/>
                <a:ea typeface="ＭＳ Ｐゴシック" panose="020B0600070205080204" pitchFamily="34" charset="-128"/>
              </a:rPr>
              <a:t> 0 then </a:t>
            </a:r>
            <a:r>
              <a:rPr lang="el-GR" altLang="en-US" sz="2600">
                <a:latin typeface="Times New Roman" panose="02020603050405020304" pitchFamily="18" charset="0"/>
                <a:ea typeface="ＭＳ Ｐゴシック" panose="020B0600070205080204" pitchFamily="34" charset="-128"/>
              </a:rPr>
              <a:t>θ</a:t>
            </a:r>
            <a:r>
              <a:rPr lang="en-US" altLang="en-US" sz="2600" baseline="-25000">
                <a:latin typeface="Times New Roman" panose="02020603050405020304" pitchFamily="18" charset="0"/>
                <a:ea typeface="ＭＳ Ｐゴシック" panose="020B0600070205080204" pitchFamily="34" charset="-128"/>
              </a:rPr>
              <a:t>e</a:t>
            </a:r>
            <a:r>
              <a:rPr lang="en-US" altLang="en-US" sz="2200">
                <a:solidFill>
                  <a:srgbClr val="000000"/>
                </a:solidFill>
                <a:latin typeface="Wingdings" pitchFamily="2" charset="2"/>
                <a:ea typeface="ＭＳ Ｐゴシック" panose="020B0600070205080204" pitchFamily="34" charset="-128"/>
                <a:sym typeface="Wingdings" pitchFamily="2" charset="2"/>
              </a:rPr>
              <a:t></a:t>
            </a:r>
            <a:r>
              <a:rPr lang="en-US" altLang="en-US" sz="2600">
                <a:latin typeface="Times New Roman" panose="02020603050405020304" pitchFamily="18" charset="0"/>
                <a:ea typeface="ＭＳ Ｐゴシック" panose="020B0600070205080204" pitchFamily="34" charset="-128"/>
              </a:rPr>
              <a:t> </a:t>
            </a:r>
            <a:r>
              <a:rPr lang="el-GR" altLang="en-US" sz="2600">
                <a:latin typeface="Times New Roman" panose="02020603050405020304" pitchFamily="18" charset="0"/>
                <a:ea typeface="ＭＳ Ｐゴシック" panose="020B0600070205080204" pitchFamily="34" charset="-128"/>
              </a:rPr>
              <a:t>θ</a:t>
            </a:r>
            <a:r>
              <a:rPr lang="en-US" altLang="en-US" sz="2600">
                <a:latin typeface="Times New Roman" panose="02020603050405020304" pitchFamily="18" charset="0"/>
                <a:ea typeface="ＭＳ Ｐゴシック" panose="020B0600070205080204" pitchFamily="34" charset="-128"/>
              </a:rPr>
              <a:t>.</a:t>
            </a:r>
          </a:p>
          <a:p>
            <a:pPr algn="ctr" eaLnBrk="1" hangingPunct="1">
              <a:lnSpc>
                <a:spcPct val="80000"/>
              </a:lnSpc>
              <a:buFontTx/>
              <a:buNone/>
            </a:pPr>
            <a:r>
              <a:rPr lang="en-US" altLang="en-US" sz="2600">
                <a:ea typeface="ＭＳ Ｐゴシック" panose="020B0600070205080204" pitchFamily="34" charset="-128"/>
              </a:rPr>
              <a:t>-L</a:t>
            </a:r>
            <a:r>
              <a:rPr lang="en-US" altLang="en-US" sz="2600" baseline="-25000">
                <a:ea typeface="ＭＳ Ｐゴシック" panose="020B0600070205080204" pitchFamily="34" charset="-128"/>
              </a:rPr>
              <a:t>v</a:t>
            </a:r>
            <a:r>
              <a:rPr lang="en-US" altLang="en-US" sz="2600">
                <a:ea typeface="ＭＳ Ｐゴシック" panose="020B0600070205080204" pitchFamily="34" charset="-128"/>
              </a:rPr>
              <a:t>w</a:t>
            </a:r>
            <a:r>
              <a:rPr lang="en-US" altLang="en-US" sz="2600" baseline="-25000">
                <a:ea typeface="ＭＳ Ｐゴシック" panose="020B0600070205080204" pitchFamily="34" charset="-128"/>
              </a:rPr>
              <a:t>s</a:t>
            </a:r>
            <a:r>
              <a:rPr lang="en-US" altLang="en-US" sz="2600">
                <a:ea typeface="ＭＳ Ｐゴシック" panose="020B0600070205080204" pitchFamily="34" charset="-128"/>
              </a:rPr>
              <a:t>/c</a:t>
            </a:r>
            <a:r>
              <a:rPr lang="en-US" altLang="en-US" sz="2600" baseline="-25000">
                <a:ea typeface="ＭＳ Ｐゴシック" panose="020B0600070205080204" pitchFamily="34" charset="-128"/>
              </a:rPr>
              <a:t>p</a:t>
            </a:r>
            <a:r>
              <a:rPr lang="en-US" altLang="en-US" sz="2600">
                <a:ea typeface="ＭＳ Ｐゴシック" panose="020B0600070205080204" pitchFamily="34" charset="-128"/>
              </a:rPr>
              <a:t>T </a:t>
            </a:r>
            <a:r>
              <a:rPr lang="en-US" altLang="en-US" sz="2600">
                <a:ea typeface="ＭＳ ゴシック" panose="020B0609070205080204" pitchFamily="49" charset="-128"/>
              </a:rPr>
              <a:t>≅ ln(</a:t>
            </a:r>
            <a:r>
              <a:rPr lang="el-GR" altLang="en-US" sz="2600">
                <a:ea typeface="ＭＳ Ｐゴシック" panose="020B0600070205080204" pitchFamily="34" charset="-128"/>
              </a:rPr>
              <a:t>θ</a:t>
            </a:r>
            <a:r>
              <a:rPr lang="en-US" altLang="en-US" sz="2600">
                <a:ea typeface="ＭＳ Ｐゴシック" panose="020B0600070205080204" pitchFamily="34" charset="-128"/>
              </a:rPr>
              <a:t>/</a:t>
            </a:r>
            <a:r>
              <a:rPr lang="el-GR" altLang="en-US" sz="2600">
                <a:ea typeface="ＭＳ Ｐゴシック" panose="020B0600070205080204" pitchFamily="34" charset="-128"/>
              </a:rPr>
              <a:t>θ</a:t>
            </a:r>
            <a:r>
              <a:rPr lang="en-US" altLang="en-US" sz="2600" baseline="-25000">
                <a:ea typeface="ＭＳ Ｐゴシック" panose="020B0600070205080204" pitchFamily="34" charset="-128"/>
              </a:rPr>
              <a:t>e</a:t>
            </a:r>
            <a:r>
              <a:rPr lang="en-US" altLang="en-US" sz="2600">
                <a:ea typeface="ＭＳ Ｐゴシック" panose="020B0600070205080204" pitchFamily="34" charset="-128"/>
              </a:rPr>
              <a:t>)</a:t>
            </a:r>
          </a:p>
          <a:p>
            <a:pPr algn="ctr" eaLnBrk="1" hangingPunct="1">
              <a:lnSpc>
                <a:spcPct val="80000"/>
              </a:lnSpc>
              <a:buFontTx/>
              <a:buNone/>
            </a:pPr>
            <a:r>
              <a:rPr lang="en-US" altLang="en-US" sz="2600" b="1">
                <a:latin typeface="Times New Roman" panose="02020603050405020304" pitchFamily="18" charset="0"/>
                <a:ea typeface="ＭＳ Ｐゴシック" panose="020B0600070205080204" pitchFamily="34" charset="-128"/>
              </a:rPr>
              <a:t> </a:t>
            </a:r>
            <a:r>
              <a:rPr lang="el-GR" altLang="en-US" sz="2600" b="1">
                <a:latin typeface="Times New Roman" panose="02020603050405020304" pitchFamily="18" charset="0"/>
                <a:ea typeface="ＭＳ Ｐゴシック" panose="020B0600070205080204" pitchFamily="34" charset="-128"/>
              </a:rPr>
              <a:t>θ</a:t>
            </a:r>
            <a:r>
              <a:rPr lang="en-US" altLang="en-US" sz="2600" b="1" baseline="-25000">
                <a:latin typeface="Times New Roman" panose="02020603050405020304" pitchFamily="18" charset="0"/>
                <a:ea typeface="ＭＳ Ｐゴシック" panose="020B0600070205080204" pitchFamily="34" charset="-128"/>
              </a:rPr>
              <a:t>e </a:t>
            </a:r>
            <a:r>
              <a:rPr lang="en-US" altLang="en-US" sz="2600" b="1">
                <a:latin typeface="ＭＳ ゴシック" panose="020B0609070205080204" pitchFamily="49" charset="-128"/>
                <a:ea typeface="ＭＳ ゴシック" panose="020B0609070205080204" pitchFamily="49" charset="-128"/>
              </a:rPr>
              <a:t>≅ </a:t>
            </a:r>
            <a:r>
              <a:rPr lang="el-GR" altLang="en-US" sz="2600" b="1">
                <a:latin typeface="Times New Roman" panose="02020603050405020304" pitchFamily="18" charset="0"/>
                <a:ea typeface="ＭＳ Ｐゴシック" panose="020B0600070205080204" pitchFamily="34" charset="-128"/>
              </a:rPr>
              <a:t>θ</a:t>
            </a:r>
            <a:r>
              <a:rPr lang="en-US" altLang="en-US" sz="2600" b="1" baseline="-25000">
                <a:latin typeface="Times New Roman" panose="02020603050405020304" pitchFamily="18" charset="0"/>
                <a:ea typeface="ＭＳ Ｐゴシック" panose="020B0600070205080204" pitchFamily="34" charset="-128"/>
              </a:rPr>
              <a:t> </a:t>
            </a:r>
            <a:r>
              <a:rPr lang="en-US" altLang="en-US" sz="2600" b="1">
                <a:latin typeface="Times New Roman" panose="02020603050405020304" pitchFamily="18" charset="0"/>
                <a:ea typeface="ＭＳ Ｐゴシック" panose="020B0600070205080204" pitchFamily="34" charset="-128"/>
              </a:rPr>
              <a:t>exp(L</a:t>
            </a:r>
            <a:r>
              <a:rPr lang="en-US" altLang="en-US" sz="2600" b="1" baseline="-25000">
                <a:latin typeface="Times New Roman" panose="02020603050405020304" pitchFamily="18" charset="0"/>
                <a:ea typeface="ＭＳ Ｐゴシック" panose="020B0600070205080204" pitchFamily="34" charset="-128"/>
              </a:rPr>
              <a:t>v</a:t>
            </a:r>
            <a:r>
              <a:rPr lang="en-US" altLang="en-US" sz="2600" b="1">
                <a:latin typeface="Times New Roman" panose="02020603050405020304" pitchFamily="18" charset="0"/>
                <a:ea typeface="ＭＳ Ｐゴシック" panose="020B0600070205080204" pitchFamily="34" charset="-128"/>
              </a:rPr>
              <a:t>w</a:t>
            </a:r>
            <a:r>
              <a:rPr lang="en-US" altLang="en-US" sz="2600" b="1" baseline="-25000">
                <a:latin typeface="Times New Roman" panose="02020603050405020304" pitchFamily="18" charset="0"/>
                <a:ea typeface="ＭＳ Ｐゴシック" panose="020B0600070205080204" pitchFamily="34" charset="-128"/>
              </a:rPr>
              <a:t>s</a:t>
            </a:r>
            <a:r>
              <a:rPr lang="en-US" altLang="en-US" sz="3000" b="1">
                <a:latin typeface="Times New Roman" panose="02020603050405020304" pitchFamily="18" charset="0"/>
                <a:ea typeface="ＭＳ Ｐゴシック" panose="020B0600070205080204" pitchFamily="34" charset="-128"/>
              </a:rPr>
              <a:t>/</a:t>
            </a:r>
            <a:r>
              <a:rPr lang="en-US" altLang="en-US" sz="2600" b="1">
                <a:latin typeface="Times New Roman" panose="02020603050405020304" pitchFamily="18" charset="0"/>
                <a:ea typeface="ＭＳ Ｐゴシック" panose="020B0600070205080204" pitchFamily="34" charset="-128"/>
              </a:rPr>
              <a:t>c</a:t>
            </a:r>
            <a:r>
              <a:rPr lang="en-US" altLang="en-US" sz="2600" b="1" baseline="-25000">
                <a:latin typeface="Times New Roman" panose="02020603050405020304" pitchFamily="18" charset="0"/>
                <a:ea typeface="ＭＳ Ｐゴシック" panose="020B0600070205080204" pitchFamily="34" charset="-128"/>
              </a:rPr>
              <a:t>p</a:t>
            </a:r>
            <a:r>
              <a:rPr lang="en-US" altLang="en-US" sz="2600" b="1">
                <a:latin typeface="Times New Roman" panose="02020603050405020304" pitchFamily="18" charset="0"/>
                <a:ea typeface="ＭＳ Ｐゴシック" panose="020B0600070205080204" pitchFamily="34" charset="-128"/>
              </a:rPr>
              <a:t>T)</a:t>
            </a:r>
          </a:p>
          <a:p>
            <a:pPr algn="ctr" eaLnBrk="1" hangingPunct="1">
              <a:lnSpc>
                <a:spcPct val="80000"/>
              </a:lnSpc>
              <a:buFontTx/>
              <a:buNone/>
            </a:pPr>
            <a:endParaRPr lang="en-US" altLang="en-US" sz="2600">
              <a:latin typeface="Times New Roman" panose="02020603050405020304" pitchFamily="18" charset="0"/>
              <a:ea typeface="ＭＳ Ｐゴシック" panose="020B0600070205080204" pitchFamily="34" charset="-128"/>
            </a:endParaRPr>
          </a:p>
          <a:p>
            <a:pPr eaLnBrk="1" hangingPunct="1">
              <a:lnSpc>
                <a:spcPct val="80000"/>
              </a:lnSpc>
              <a:buFontTx/>
              <a:buNone/>
            </a:pPr>
            <a:r>
              <a:rPr lang="en-US" altLang="en-US" sz="2600">
                <a:latin typeface="Times New Roman" panose="02020603050405020304" pitchFamily="18" charset="0"/>
                <a:ea typeface="ＭＳ Ｐゴシック" panose="020B0600070205080204" pitchFamily="34" charset="-128"/>
              </a:rPr>
              <a:t>This is a useful quantity for convective processes.</a:t>
            </a:r>
          </a:p>
          <a:p>
            <a:pPr eaLnBrk="1" hangingPunct="1">
              <a:lnSpc>
                <a:spcPct val="80000"/>
              </a:lnSpc>
            </a:pPr>
            <a:endParaRPr lang="en-US" altLang="en-US" sz="2600">
              <a:latin typeface="Times New Roman" panose="02020603050405020304" pitchFamily="18" charset="0"/>
              <a:ea typeface="ＭＳ Ｐゴシック" panose="020B0600070205080204" pitchFamily="34" charset="-128"/>
            </a:endParaRPr>
          </a:p>
          <a:p>
            <a:pPr eaLnBrk="1" hangingPunct="1">
              <a:lnSpc>
                <a:spcPct val="80000"/>
              </a:lnSpc>
            </a:pPr>
            <a:endParaRPr lang="en-US" altLang="en-US" sz="2600">
              <a:latin typeface="Times New Roman" panose="02020603050405020304" pitchFamily="18" charset="0"/>
              <a:ea typeface="ＭＳ Ｐゴシック" panose="020B0600070205080204" pitchFamily="34" charset="-128"/>
            </a:endParaRPr>
          </a:p>
          <a:p>
            <a:pPr eaLnBrk="1" hangingPunct="1">
              <a:lnSpc>
                <a:spcPct val="80000"/>
              </a:lnSpc>
              <a:buFontTx/>
              <a:buNone/>
            </a:pPr>
            <a:endParaRPr lang="en-US" altLang="en-US" sz="2600">
              <a:latin typeface="Times New Roman" panose="02020603050405020304" pitchFamily="18" charset="0"/>
              <a:ea typeface="ＭＳ Ｐゴシック" panose="020B0600070205080204" pitchFamily="34" charset="-128"/>
            </a:endParaRPr>
          </a:p>
          <a:p>
            <a:pPr algn="ctr" eaLnBrk="1" hangingPunct="1">
              <a:lnSpc>
                <a:spcPct val="80000"/>
              </a:lnSpc>
              <a:buFontTx/>
              <a:buNone/>
            </a:pPr>
            <a:endParaRPr lang="en-US" altLang="en-US" sz="2600">
              <a:latin typeface="Times New Roman" panose="02020603050405020304" pitchFamily="18" charset="0"/>
              <a:ea typeface="ＭＳ Ｐゴシック" panose="020B0600070205080204" pitchFamily="34" charset="-128"/>
            </a:endParaRPr>
          </a:p>
        </p:txBody>
      </p:sp>
      <p:sp>
        <p:nvSpPr>
          <p:cNvPr id="2" name="Slide Number Placeholder 1">
            <a:extLst>
              <a:ext uri="{FF2B5EF4-FFF2-40B4-BE49-F238E27FC236}">
                <a16:creationId xmlns:a16="http://schemas.microsoft.com/office/drawing/2014/main" id="{CE4FD61A-6D6A-6844-8424-BFDF41908097}"/>
              </a:ext>
            </a:extLst>
          </p:cNvPr>
          <p:cNvSpPr>
            <a:spLocks noGrp="1"/>
          </p:cNvSpPr>
          <p:nvPr>
            <p:ph type="sldNum" sz="quarter" idx="12"/>
          </p:nvPr>
        </p:nvSpPr>
        <p:spPr/>
        <p:txBody>
          <a:bodyPr/>
          <a:lstStyle/>
          <a:p>
            <a:pPr>
              <a:defRPr/>
            </a:pPr>
            <a:fld id="{9B2FEFE9-9451-EF4B-AB90-3E2E2FDE3FCD}" type="slidenum">
              <a:rPr lang="en-US" altLang="en-US" smtClean="0"/>
              <a:pPr>
                <a:defRPr/>
              </a:pPr>
              <a:t>8</a:t>
            </a:fld>
            <a:endParaRPr lang="en-US"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7BF55195-BB68-6D4E-8475-B49D06DCC36E}"/>
              </a:ext>
            </a:extLst>
          </p:cNvPr>
          <p:cNvSpPr>
            <a:spLocks noGrp="1" noChangeArrowheads="1"/>
          </p:cNvSpPr>
          <p:nvPr>
            <p:ph type="title"/>
          </p:nvPr>
        </p:nvSpPr>
        <p:spPr>
          <a:xfrm>
            <a:off x="762000" y="609600"/>
            <a:ext cx="7772400" cy="838200"/>
          </a:xfrm>
        </p:spPr>
        <p:txBody>
          <a:bodyPr>
            <a:normAutofit fontScale="90000"/>
          </a:bodyPr>
          <a:lstStyle/>
          <a:p>
            <a:pPr eaLnBrk="1" hangingPunct="1">
              <a:defRPr/>
            </a:pPr>
            <a:r>
              <a:rPr lang="en-US" altLang="en-US" sz="2500" b="1">
                <a:solidFill>
                  <a:srgbClr val="FF0000"/>
                </a:solidFill>
                <a:latin typeface="Times New Roman" panose="02020603050405020304" pitchFamily="18" charset="0"/>
                <a:ea typeface="ＭＳ Ｐゴシック" panose="020B0600070205080204" pitchFamily="34" charset="-128"/>
              </a:rPr>
              <a:t>Thermodynamic Diagrams</a:t>
            </a:r>
            <a:br>
              <a:rPr lang="en-US" altLang="en-US" sz="2500" b="1">
                <a:latin typeface="Times New Roman" panose="02020603050405020304" pitchFamily="18" charset="0"/>
                <a:ea typeface="ＭＳ Ｐゴシック" panose="020B0600070205080204" pitchFamily="34" charset="-128"/>
              </a:rPr>
            </a:br>
            <a:r>
              <a:rPr lang="en-US" altLang="en-US" sz="2400" b="1">
                <a:latin typeface="Times New Roman" panose="02020603050405020304" pitchFamily="18" charset="0"/>
                <a:ea typeface="ＭＳ Ｐゴシック" panose="020B0600070205080204" pitchFamily="34" charset="-128"/>
              </a:rPr>
              <a:t>Graphic representation of scientific data. </a:t>
            </a:r>
            <a:br>
              <a:rPr lang="en-US" altLang="en-US" sz="2400" b="1">
                <a:latin typeface="Times New Roman" panose="02020603050405020304" pitchFamily="18" charset="0"/>
                <a:ea typeface="ＭＳ Ｐゴシック" panose="020B0600070205080204" pitchFamily="34" charset="-128"/>
              </a:rPr>
            </a:br>
            <a:r>
              <a:rPr lang="en-US" altLang="en-US" sz="2400" b="1">
                <a:latin typeface="Times New Roman" panose="02020603050405020304" pitchFamily="18" charset="0"/>
                <a:ea typeface="ＭＳ Ｐゴシック" panose="020B0600070205080204" pitchFamily="34" charset="-128"/>
              </a:rPr>
              <a:t>Wallace and Hobbs Ch. 3; Salby Ch. 5</a:t>
            </a:r>
            <a:br>
              <a:rPr lang="en-US" altLang="en-US" sz="3600" b="1">
                <a:latin typeface="Times New Roman" panose="02020603050405020304" pitchFamily="18" charset="0"/>
                <a:ea typeface="ＭＳ Ｐゴシック" panose="020B0600070205080204" pitchFamily="34" charset="-128"/>
              </a:rPr>
            </a:br>
            <a:endParaRPr lang="en-US" altLang="en-US" sz="3600" b="1">
              <a:latin typeface="Times New Roman" panose="02020603050405020304" pitchFamily="18" charset="0"/>
              <a:ea typeface="ＭＳ Ｐゴシック" panose="020B0600070205080204" pitchFamily="34" charset="-128"/>
            </a:endParaRPr>
          </a:p>
        </p:txBody>
      </p:sp>
      <p:sp>
        <p:nvSpPr>
          <p:cNvPr id="36866" name="Text Box 3">
            <a:extLst>
              <a:ext uri="{FF2B5EF4-FFF2-40B4-BE49-F238E27FC236}">
                <a16:creationId xmlns:a16="http://schemas.microsoft.com/office/drawing/2014/main" id="{EA3B1A98-DFEF-EE43-9523-977AC5CF343A}"/>
              </a:ext>
            </a:extLst>
          </p:cNvPr>
          <p:cNvSpPr txBox="1">
            <a:spLocks noChangeArrowheads="1"/>
          </p:cNvSpPr>
          <p:nvPr/>
        </p:nvSpPr>
        <p:spPr bwMode="auto">
          <a:xfrm>
            <a:off x="0" y="1562100"/>
            <a:ext cx="89154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US" altLang="en-US" sz="2400" b="1" i="1">
                <a:solidFill>
                  <a:srgbClr val="FF0000"/>
                </a:solidFill>
                <a:latin typeface="Times New Roman" panose="02020603050405020304" pitchFamily="18" charset="0"/>
              </a:rPr>
              <a:t> GENERAL INTRODUCTION</a:t>
            </a:r>
            <a:r>
              <a:rPr lang="en-US" altLang="en-US" sz="2400">
                <a:latin typeface="Times New Roman" panose="02020603050405020304" pitchFamily="18" charset="0"/>
              </a:rPr>
              <a:t>: </a:t>
            </a:r>
            <a:br>
              <a:rPr lang="en-US" altLang="en-US" sz="2400">
                <a:latin typeface="Times New Roman" panose="02020603050405020304" pitchFamily="18" charset="0"/>
              </a:rPr>
            </a:br>
            <a:r>
              <a:rPr lang="en-US" altLang="en-US" sz="2400">
                <a:latin typeface="Times New Roman" panose="02020603050405020304" pitchFamily="18" charset="0"/>
              </a:rPr>
              <a:t>Thermodynamic (also called adiabatic or aerological) diagrams of various types are in use, and the earliest dates from the 19</a:t>
            </a:r>
            <a:r>
              <a:rPr lang="en-US" altLang="en-US" sz="2400" baseline="30000">
                <a:latin typeface="Times New Roman" panose="02020603050405020304" pitchFamily="18" charset="0"/>
              </a:rPr>
              <a:t>th</a:t>
            </a:r>
            <a:r>
              <a:rPr lang="en-US" altLang="en-US" sz="2400">
                <a:latin typeface="Times New Roman" panose="02020603050405020304" pitchFamily="18" charset="0"/>
              </a:rPr>
              <a:t> century.  They are all based on the same principles, and differences are mainly in appearance.  Each chart contains five sets of lines: </a:t>
            </a:r>
            <a:r>
              <a:rPr lang="en-US" altLang="en-US" sz="2400" i="1">
                <a:latin typeface="Times New Roman" panose="02020603050405020304" pitchFamily="18" charset="0"/>
              </a:rPr>
              <a:t>isobars, isotherms, dry adiabats, pseudo-adiabats &amp; saturation moisture lines</a:t>
            </a:r>
            <a:r>
              <a:rPr lang="en-US" altLang="en-US" sz="2400">
                <a:latin typeface="Times New Roman" panose="02020603050405020304" pitchFamily="18" charset="0"/>
              </a:rPr>
              <a:t>. </a:t>
            </a:r>
          </a:p>
          <a:p>
            <a:pPr eaLnBrk="1" hangingPunct="1">
              <a:spcBef>
                <a:spcPct val="0"/>
              </a:spcBef>
              <a:buFontTx/>
              <a:buNone/>
            </a:pPr>
            <a:endParaRPr lang="en-US" altLang="en-US" sz="2000">
              <a:solidFill>
                <a:schemeClr val="accent1"/>
              </a:solidFill>
              <a:latin typeface="Times New Roman" panose="02020603050405020304" pitchFamily="18" charset="0"/>
            </a:endParaRPr>
          </a:p>
          <a:p>
            <a:pPr eaLnBrk="1" hangingPunct="1">
              <a:spcBef>
                <a:spcPct val="0"/>
              </a:spcBef>
              <a:buFontTx/>
              <a:buNone/>
            </a:pPr>
            <a:r>
              <a:rPr lang="en-US" altLang="en-US" sz="2000">
                <a:solidFill>
                  <a:schemeClr val="accent1"/>
                </a:solidFill>
                <a:latin typeface="Times New Roman" panose="02020603050405020304" pitchFamily="18" charset="0"/>
              </a:rPr>
              <a:t>	The calculations are based on the basic laws of thermodynamics and temperature-pressure-humidity relationships, that can be accomplished very quickly.  The diagrams are such that equal area represents equal energy on any point on the diagram: this simplifies calculation of energy and height variables too when needed.  For basic calculation such as condensation level, temperature of free convection, it will be enough to understand what the various sets of lines mean, and more importantly, how to use them.</a:t>
            </a:r>
          </a:p>
          <a:p>
            <a:pPr eaLnBrk="1" hangingPunct="1">
              <a:spcBef>
                <a:spcPct val="0"/>
              </a:spcBef>
              <a:buFontTx/>
              <a:buNone/>
            </a:pPr>
            <a:endParaRPr lang="en-US" altLang="en-US" sz="2000">
              <a:solidFill>
                <a:schemeClr val="accent1"/>
              </a:solidFill>
              <a:latin typeface="Times New Roman" panose="02020603050405020304" pitchFamily="18" charset="0"/>
            </a:endParaRPr>
          </a:p>
        </p:txBody>
      </p:sp>
      <p:sp>
        <p:nvSpPr>
          <p:cNvPr id="2" name="Slide Number Placeholder 1">
            <a:extLst>
              <a:ext uri="{FF2B5EF4-FFF2-40B4-BE49-F238E27FC236}">
                <a16:creationId xmlns:a16="http://schemas.microsoft.com/office/drawing/2014/main" id="{5B8F1266-8E9E-DF43-96D7-65EB1DBA162F}"/>
              </a:ext>
            </a:extLst>
          </p:cNvPr>
          <p:cNvSpPr>
            <a:spLocks noGrp="1"/>
          </p:cNvSpPr>
          <p:nvPr>
            <p:ph type="sldNum" sz="quarter" idx="12"/>
          </p:nvPr>
        </p:nvSpPr>
        <p:spPr/>
        <p:txBody>
          <a:bodyPr/>
          <a:lstStyle/>
          <a:p>
            <a:pPr>
              <a:defRPr/>
            </a:pPr>
            <a:fld id="{F637C9F4-D974-D44C-9338-CBD6F01A38D4}" type="slidenum">
              <a:rPr lang="en-US" altLang="en-US" smtClean="0"/>
              <a:pPr>
                <a:defRPr/>
              </a:pPr>
              <a:t>9</a:t>
            </a:fld>
            <a:endParaRPr lang="en-US" alt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7857</TotalTime>
  <Words>2538</Words>
  <Application>Microsoft Macintosh PowerPoint</Application>
  <PresentationFormat>On-screen Show (4:3)</PresentationFormat>
  <Paragraphs>387</Paragraphs>
  <Slides>50</Slides>
  <Notes>40</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50</vt:i4>
      </vt:variant>
    </vt:vector>
  </HeadingPairs>
  <TitlesOfParts>
    <vt:vector size="62" baseType="lpstr">
      <vt:lpstr>ＭＳ ゴシック</vt:lpstr>
      <vt:lpstr>ＭＳ Ｐゴシック</vt:lpstr>
      <vt:lpstr>Arial</vt:lpstr>
      <vt:lpstr>Calibri</vt:lpstr>
      <vt:lpstr>Monotype Corsiva</vt:lpstr>
      <vt:lpstr>Sylfaen</vt:lpstr>
      <vt:lpstr>Symbol</vt:lpstr>
      <vt:lpstr>Times New Roman</vt:lpstr>
      <vt:lpstr>Wingdings</vt:lpstr>
      <vt:lpstr>Office Theme</vt:lpstr>
      <vt:lpstr>Equation</vt:lpstr>
      <vt:lpstr>HP Deskscan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Thermodynamic Diagrams Graphic representation of scientific data.  Wallace and Hobbs Ch. 3; Salby Ch. 5 </vt:lpstr>
      <vt:lpstr>*** THERMODYNAMIC DIAGRAMS *** Page-2 Contd…</vt:lpstr>
      <vt:lpstr>*** THERMODYNAMIC DIAGRAMS *** Page-3 Contd…</vt:lpstr>
      <vt:lpstr>Wallace &amp; Hobbs Chapter 3  y = pK x = T  We make pressure decrease with increasing y, and use a log scale.  For any constant value of q, we get a straight line that passes through q = 0, T = 0. These are dry adiabats.  To make it easier to read, we skew T </vt:lpstr>
      <vt:lpstr>*** THERMODYNAMIC DIAGRAMS *** </vt:lpstr>
      <vt:lpstr> Isobars and Isotherms</vt:lpstr>
      <vt:lpstr> Dry Adiabatic Lines </vt:lpstr>
      <vt:lpstr> Pseudo or Wet Adiabatic Lines </vt:lpstr>
      <vt:lpstr> Isohume – Mixing Ratio Lines </vt:lpstr>
      <vt:lpstr>PowerPoint Presentation</vt:lpstr>
      <vt:lpstr>PowerPoint Presentation</vt:lpstr>
      <vt:lpstr>Emagram</vt:lpstr>
      <vt:lpstr>*** SkewT-LogP diagram ***</vt:lpstr>
      <vt:lpstr>Definition Wet bulb potential temperature – the temperature an air parcel would have if cooled from it its initial state to saturation and brought 1000 hPa in a moist adiabatic process. Useful in that it is conserved in adiabatic changes.  Most easily found with a thermodynamic diagram.</vt:lpstr>
      <vt:lpstr>PowerPoint Presentation</vt:lpstr>
      <vt:lpstr>PowerPoint Presentation</vt:lpstr>
      <vt:lpstr>PowerPoint Presentation</vt:lpstr>
      <vt:lpstr>Start 9/16/14 Tephigram***</vt:lpstr>
      <vt:lpstr>The tephigram</vt:lpstr>
      <vt:lpstr>Basic idea</vt:lpstr>
      <vt:lpstr>Adding pressure</vt:lpstr>
      <vt:lpstr>Adding moisture information</vt:lpstr>
      <vt:lpstr>Rotating plot and plotting profile</vt:lpstr>
      <vt:lpstr>The Tephigram</vt:lpstr>
      <vt:lpstr>PowerPoint Presentation</vt:lpstr>
      <vt:lpstr>Tephigram</vt:lpstr>
      <vt:lpstr>Application of Tephigram to Determine Td</vt:lpstr>
      <vt:lpstr>Application of Tephigram to Determine different tempertures</vt:lpstr>
      <vt:lpstr>Example 1</vt:lpstr>
      <vt:lpstr>Example 2</vt:lpstr>
      <vt:lpstr>*** Stüve diagram ***</vt:lpstr>
      <vt:lpstr>Stűve (Pseudoadiabatic)</vt:lpstr>
      <vt:lpstr>Stuve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Emagram</dc:title>
  <dc:creator>NJS</dc:creator>
  <cp:lastModifiedBy>Microsoft Office User</cp:lastModifiedBy>
  <cp:revision>108</cp:revision>
  <cp:lastPrinted>2005-04-23T23:25:08Z</cp:lastPrinted>
  <dcterms:created xsi:type="dcterms:W3CDTF">2005-01-31T01:37:13Z</dcterms:created>
  <dcterms:modified xsi:type="dcterms:W3CDTF">2020-09-16T20:56:46Z</dcterms:modified>
</cp:coreProperties>
</file>