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9" r:id="rId2"/>
    <p:sldId id="256" r:id="rId3"/>
    <p:sldId id="265" r:id="rId4"/>
    <p:sldId id="259" r:id="rId5"/>
    <p:sldId id="260" r:id="rId6"/>
    <p:sldId id="261" r:id="rId7"/>
    <p:sldId id="280" r:id="rId8"/>
    <p:sldId id="269" r:id="rId9"/>
    <p:sldId id="268" r:id="rId10"/>
    <p:sldId id="273" r:id="rId11"/>
    <p:sldId id="272" r:id="rId12"/>
    <p:sldId id="279" r:id="rId13"/>
    <p:sldId id="277" r:id="rId14"/>
    <p:sldId id="278" r:id="rId15"/>
    <p:sldId id="281" r:id="rId16"/>
    <p:sldId id="282" r:id="rId17"/>
    <p:sldId id="288" r:id="rId18"/>
    <p:sldId id="283" r:id="rId19"/>
    <p:sldId id="284" r:id="rId20"/>
    <p:sldId id="285" r:id="rId21"/>
    <p:sldId id="298" r:id="rId22"/>
    <p:sldId id="291" r:id="rId23"/>
    <p:sldId id="290" r:id="rId24"/>
    <p:sldId id="289" r:id="rId25"/>
    <p:sldId id="293" r:id="rId26"/>
    <p:sldId id="294" r:id="rId27"/>
    <p:sldId id="295" r:id="rId28"/>
    <p:sldId id="296" r:id="rId29"/>
    <p:sldId id="297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A210A-80E3-40F3-8FA7-08017B514FA7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D3574-21DD-4736-8FC0-252D3508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3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52B7-00B5-4D59-94D2-A70913C683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52B7-00B5-4D59-94D2-A70913C683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52B7-00B5-4D59-94D2-A70913C683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52B7-00B5-4D59-94D2-A70913C683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52B7-00B5-4D59-94D2-A70913C683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52B7-00B5-4D59-94D2-A70913C683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52B7-00B5-4D59-94D2-A70913C683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WRF/LES model coupling</a:t>
            </a:r>
          </a:p>
          <a:p>
            <a:r>
              <a:rPr lang="en-US" dirty="0" smtClean="0"/>
              <a:t>Model-measurement comparison</a:t>
            </a:r>
          </a:p>
          <a:p>
            <a:r>
              <a:rPr lang="en-US" dirty="0" smtClean="0"/>
              <a:t>Forward modeling activities: consistency among </a:t>
            </a:r>
            <a:r>
              <a:rPr lang="en-US" smtClean="0"/>
              <a:t>the models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6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286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95251"/>
            <a:ext cx="8229600" cy="8001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CO</a:t>
            </a:r>
            <a:r>
              <a:rPr lang="en-US" sz="3200" b="1" baseline="-25000" dirty="0" smtClean="0">
                <a:solidFill>
                  <a:srgbClr val="000099"/>
                </a:solidFill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</a:rPr>
              <a:t> Map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7355" y="2027192"/>
            <a:ext cx="1295400" cy="3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2000" b="1" dirty="0" smtClean="0">
                <a:solidFill>
                  <a:srgbClr val="FFC000"/>
                </a:solidFill>
              </a:rPr>
              <a:t>Dickerson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1370226"/>
            <a:ext cx="1600200" cy="49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2000" b="1" dirty="0" smtClean="0">
                <a:solidFill>
                  <a:srgbClr val="FFC000"/>
                </a:solidFill>
              </a:rPr>
              <a:t>Brandon Shores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2971800"/>
            <a:ext cx="914400" cy="3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2000" b="1" dirty="0" smtClean="0">
                <a:solidFill>
                  <a:srgbClr val="FFC000"/>
                </a:solidFill>
              </a:rPr>
              <a:t>Easton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600200" y="711296"/>
            <a:ext cx="1422400" cy="660304"/>
          </a:xfrm>
          <a:prstGeom prst="rightArrow">
            <a:avLst/>
          </a:prstGeom>
          <a:solidFill>
            <a:srgbClr val="FF0000"/>
          </a:solidFill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52600" y="787495"/>
            <a:ext cx="1066800" cy="461665"/>
          </a:xfrm>
          <a:prstGeom prst="rect">
            <a:avLst/>
          </a:prstGeom>
          <a:noFill/>
          <a:scene3d>
            <a:camera prst="orthographicFront">
              <a:rot lat="0" lon="0" rev="206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</a:t>
            </a:r>
            <a:r>
              <a:rPr lang="en-US" sz="2400" b="1" dirty="0" smtClean="0">
                <a:solidFill>
                  <a:schemeClr val="bg1"/>
                </a:solidFill>
              </a:rPr>
              <a:t>ind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6687" y="3924300"/>
            <a:ext cx="1621913" cy="3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2000" b="1" dirty="0" smtClean="0">
                <a:solidFill>
                  <a:srgbClr val="FFC000"/>
                </a:solidFill>
              </a:rPr>
              <a:t>Morgantown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27643" y="3467586"/>
            <a:ext cx="1621913" cy="3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2000" b="1" dirty="0" smtClean="0">
                <a:solidFill>
                  <a:srgbClr val="FFC000"/>
                </a:solidFill>
              </a:rPr>
              <a:t>Chalk Point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1" y="6324600"/>
            <a:ext cx="8077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Power plant plumes clearly observed on the downwind transects.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28948" y="5105400"/>
            <a:ext cx="914400" cy="3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2000" b="1" dirty="0">
                <a:solidFill>
                  <a:srgbClr val="FFC000"/>
                </a:solidFill>
              </a:rPr>
              <a:t>T</a:t>
            </a:r>
            <a:r>
              <a:rPr lang="en-US" sz="2000" b="1" dirty="0" smtClean="0">
                <a:solidFill>
                  <a:srgbClr val="FFC000"/>
                </a:solidFill>
              </a:rPr>
              <a:t>APPA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1295886"/>
            <a:ext cx="914400" cy="3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2000" b="1" dirty="0" smtClean="0">
                <a:solidFill>
                  <a:srgbClr val="FFC000"/>
                </a:solidFill>
              </a:rPr>
              <a:t>ODESA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"/>
            <a:ext cx="810260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8001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CH</a:t>
            </a:r>
            <a:r>
              <a:rPr lang="en-US" sz="3200" b="1" baseline="-25000" dirty="0" smtClean="0">
                <a:solidFill>
                  <a:srgbClr val="000099"/>
                </a:solidFill>
              </a:rPr>
              <a:t>4</a:t>
            </a:r>
            <a:r>
              <a:rPr lang="en-US" sz="3200" b="1" dirty="0" smtClean="0">
                <a:solidFill>
                  <a:srgbClr val="000099"/>
                </a:solidFill>
              </a:rPr>
              <a:t> Map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44600" y="416867"/>
            <a:ext cx="1422400" cy="660304"/>
          </a:xfrm>
          <a:prstGeom prst="rightArrow">
            <a:avLst/>
          </a:prstGeom>
          <a:solidFill>
            <a:srgbClr val="FF0000"/>
          </a:solidFill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97000" y="493066"/>
            <a:ext cx="1066800" cy="461665"/>
          </a:xfrm>
          <a:prstGeom prst="rect">
            <a:avLst/>
          </a:prstGeom>
          <a:noFill/>
          <a:scene3d>
            <a:camera prst="orthographicFront">
              <a:rot lat="0" lon="0" rev="206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</a:t>
            </a:r>
            <a:r>
              <a:rPr lang="en-US" sz="2400" b="1" dirty="0" smtClean="0">
                <a:solidFill>
                  <a:schemeClr val="bg1"/>
                </a:solidFill>
              </a:rPr>
              <a:t>ind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8071" y="2963610"/>
            <a:ext cx="1066800" cy="68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2000" b="1" dirty="0" smtClean="0">
                <a:solidFill>
                  <a:srgbClr val="FFC000"/>
                </a:solidFill>
              </a:rPr>
              <a:t>Brown</a:t>
            </a:r>
          </a:p>
          <a:p>
            <a:pPr>
              <a:lnSpc>
                <a:spcPts val="1500"/>
              </a:lnSpc>
            </a:pPr>
            <a:r>
              <a:rPr lang="en-US" sz="2000" b="1" dirty="0" smtClean="0">
                <a:solidFill>
                  <a:srgbClr val="FFC000"/>
                </a:solidFill>
              </a:rPr>
              <a:t>Station</a:t>
            </a:r>
          </a:p>
          <a:p>
            <a:pPr>
              <a:lnSpc>
                <a:spcPts val="1500"/>
              </a:lnSpc>
            </a:pPr>
            <a:r>
              <a:rPr lang="en-US" sz="2000" b="1" dirty="0" smtClean="0">
                <a:solidFill>
                  <a:srgbClr val="FFC000"/>
                </a:solidFill>
              </a:rPr>
              <a:t>Landfill</a:t>
            </a:r>
            <a:endParaRPr lang="en-US" sz="2000" b="1" dirty="0">
              <a:solidFill>
                <a:srgbClr val="FFC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821471" y="2715246"/>
            <a:ext cx="228600" cy="241767"/>
          </a:xfrm>
          <a:prstGeom prst="straightConnector1">
            <a:avLst/>
          </a:prstGeom>
          <a:ln w="381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8000" y="6191250"/>
            <a:ext cx="825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High CH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 levels aloft at SW of the upwind leg: CH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 emissions from fracking?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4953000"/>
            <a:ext cx="914400" cy="3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2000" b="1" dirty="0">
                <a:solidFill>
                  <a:srgbClr val="FFC000"/>
                </a:solidFill>
              </a:rPr>
              <a:t>T</a:t>
            </a:r>
            <a:r>
              <a:rPr lang="en-US" sz="2000" b="1" dirty="0" smtClean="0">
                <a:solidFill>
                  <a:srgbClr val="FFC000"/>
                </a:solidFill>
              </a:rPr>
              <a:t>APPA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1143000"/>
            <a:ext cx="914400" cy="3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2000" b="1" dirty="0" smtClean="0">
                <a:solidFill>
                  <a:srgbClr val="FFC000"/>
                </a:solidFill>
              </a:rPr>
              <a:t>ODESA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2895600"/>
            <a:ext cx="914400" cy="3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2000" b="1" dirty="0" smtClean="0">
                <a:solidFill>
                  <a:srgbClr val="FFC000"/>
                </a:solidFill>
              </a:rPr>
              <a:t>Easton</a:t>
            </a:r>
          </a:p>
        </p:txBody>
      </p:sp>
    </p:spTree>
    <p:extLst>
      <p:ext uri="{BB962C8B-B14F-4D97-AF65-F5344CB8AC3E}">
        <p14:creationId xmlns:p14="http://schemas.microsoft.com/office/powerpoint/2010/main" val="24100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5" y="533399"/>
            <a:ext cx="8195374" cy="560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0719" y="0"/>
            <a:ext cx="8229600" cy="8001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CH</a:t>
            </a:r>
            <a:r>
              <a:rPr lang="en-US" sz="3200" b="1" baseline="-25000" dirty="0" smtClean="0">
                <a:solidFill>
                  <a:srgbClr val="000099"/>
                </a:solidFill>
              </a:rPr>
              <a:t>4</a:t>
            </a:r>
            <a:r>
              <a:rPr lang="en-US" sz="3200" b="1" dirty="0" smtClean="0">
                <a:solidFill>
                  <a:srgbClr val="000099"/>
                </a:solidFill>
              </a:rPr>
              <a:t> vs. CO</a:t>
            </a:r>
            <a:r>
              <a:rPr lang="en-US" sz="3200" b="1" baseline="-25000" dirty="0" smtClean="0">
                <a:solidFill>
                  <a:srgbClr val="000099"/>
                </a:solidFill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</a:rPr>
              <a:t> colored with SO</a:t>
            </a:r>
            <a:r>
              <a:rPr lang="en-US" sz="3200" b="1" baseline="-25000" dirty="0" smtClean="0">
                <a:solidFill>
                  <a:srgbClr val="000099"/>
                </a:solidFill>
              </a:rPr>
              <a:t>2</a:t>
            </a:r>
            <a:endParaRPr lang="en-US" sz="3200" b="1" baseline="-25000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8192" y="4933263"/>
            <a:ext cx="1617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Free troposphere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3496897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Power plants</a:t>
            </a:r>
          </a:p>
        </p:txBody>
      </p:sp>
      <p:sp>
        <p:nvSpPr>
          <p:cNvPr id="3" name="Oval 2"/>
          <p:cNvSpPr/>
          <p:nvPr/>
        </p:nvSpPr>
        <p:spPr>
          <a:xfrm>
            <a:off x="2362200" y="4419600"/>
            <a:ext cx="381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0" y="838200"/>
            <a:ext cx="5334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52700" y="1291556"/>
            <a:ext cx="1617408" cy="3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Landfill</a:t>
            </a:r>
          </a:p>
        </p:txBody>
      </p:sp>
      <p:sp>
        <p:nvSpPr>
          <p:cNvPr id="13" name="Oval 12"/>
          <p:cNvSpPr/>
          <p:nvPr/>
        </p:nvSpPr>
        <p:spPr>
          <a:xfrm>
            <a:off x="3124200" y="2688754"/>
            <a:ext cx="609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44081" y="2775831"/>
            <a:ext cx="3537548" cy="1121246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63992" y="3184297"/>
            <a:ext cx="1617408" cy="3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Urban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533399"/>
            <a:ext cx="152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[SO</a:t>
            </a:r>
            <a:r>
              <a:rPr lang="en-US" baseline="-25000" dirty="0" smtClean="0"/>
              <a:t>2</a:t>
            </a:r>
            <a:r>
              <a:rPr lang="en-US" dirty="0" smtClean="0"/>
              <a:t>], </a:t>
            </a:r>
            <a:r>
              <a:rPr lang="en-US" dirty="0" err="1" smtClean="0"/>
              <a:t>ppbv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5750"/>
            <a:ext cx="86106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8100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CO</a:t>
            </a:r>
            <a:r>
              <a:rPr lang="en-US" sz="3200" b="1" baseline="-25000" dirty="0" smtClean="0">
                <a:solidFill>
                  <a:srgbClr val="000099"/>
                </a:solidFill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</a:rPr>
              <a:t> on 2 downwind transects along the latitude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2800" y="3124200"/>
            <a:ext cx="1781894" cy="289560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86400" y="3124200"/>
            <a:ext cx="1600200" cy="2895600"/>
          </a:xfrm>
          <a:prstGeom prst="roundRect">
            <a:avLst/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48548" y="47244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DC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plume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4524" y="4885714"/>
            <a:ext cx="1468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Baltimore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plume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567" y="1402061"/>
            <a:ext cx="214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Morgantown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711428" y="1802241"/>
            <a:ext cx="68210" cy="331359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895600" y="1251741"/>
            <a:ext cx="68210" cy="331359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54045" y="849243"/>
            <a:ext cx="214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Chalk Point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694524" y="1049298"/>
            <a:ext cx="401476" cy="154150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28199" y="1904504"/>
            <a:ext cx="401476" cy="1372096"/>
          </a:xfrm>
          <a:prstGeom prst="ellipse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134694" y="1583100"/>
            <a:ext cx="526033" cy="1576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34694" y="1712327"/>
            <a:ext cx="438869" cy="359838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26683" y="1392229"/>
            <a:ext cx="11311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Brandon Shores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48" y="5334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8001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CH</a:t>
            </a:r>
            <a:r>
              <a:rPr lang="en-US" sz="3200" b="1" baseline="-25000" dirty="0" smtClean="0">
                <a:solidFill>
                  <a:srgbClr val="000099"/>
                </a:solidFill>
              </a:rPr>
              <a:t>4</a:t>
            </a:r>
            <a:r>
              <a:rPr lang="en-US" sz="3200" b="1" dirty="0" smtClean="0">
                <a:solidFill>
                  <a:srgbClr val="000099"/>
                </a:solidFill>
              </a:rPr>
              <a:t> on 2 downwind transects along the latitude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43200" y="1143000"/>
            <a:ext cx="2514600" cy="4289286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35476" y="2895600"/>
            <a:ext cx="1468276" cy="2476500"/>
          </a:xfrm>
          <a:prstGeom prst="roundRect">
            <a:avLst/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67100" y="385738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DC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plume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5476" y="4558532"/>
            <a:ext cx="1468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Baltimore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plume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8000" y="6124545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Much larger CH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 enhancement in the DC plume than in the Baltimore plume.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537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79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000CC"/>
                </a:solidFill>
              </a:rPr>
              <a:t>Estimation of CO</a:t>
            </a:r>
            <a:r>
              <a:rPr lang="en-US" sz="3600" b="1" u="sng" baseline="-25000" dirty="0" smtClean="0">
                <a:solidFill>
                  <a:srgbClr val="0000CC"/>
                </a:solidFill>
              </a:rPr>
              <a:t>2</a:t>
            </a:r>
            <a:r>
              <a:rPr lang="en-US" sz="3600" b="1" u="sng" dirty="0" smtClean="0">
                <a:solidFill>
                  <a:srgbClr val="0000CC"/>
                </a:solidFill>
              </a:rPr>
              <a:t> and CH</a:t>
            </a:r>
            <a:r>
              <a:rPr lang="en-US" sz="3600" b="1" u="sng" baseline="-25000" dirty="0" smtClean="0">
                <a:solidFill>
                  <a:srgbClr val="0000CC"/>
                </a:solidFill>
              </a:rPr>
              <a:t>4</a:t>
            </a:r>
            <a:r>
              <a:rPr lang="en-US" sz="3600" b="1" u="sng" dirty="0" smtClean="0">
                <a:solidFill>
                  <a:srgbClr val="0000CC"/>
                </a:solidFill>
              </a:rPr>
              <a:t> Fluxes</a:t>
            </a:r>
            <a:endParaRPr lang="en-US" sz="3600" b="1" u="sng" dirty="0">
              <a:solidFill>
                <a:srgbClr val="0000CC"/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2" y="1612189"/>
            <a:ext cx="5791200" cy="13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64779" y="2971800"/>
            <a:ext cx="434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en-US" sz="2000" dirty="0" smtClean="0">
                <a:solidFill>
                  <a:srgbClr val="000000"/>
                </a:solidFill>
                <a:latin typeface="Calibri" pitchFamily="34" charset="0"/>
              </a:rPr>
              <a:t>[</a:t>
            </a:r>
            <a:r>
              <a:rPr lang="fr-FR" altLang="en-US" sz="2000" dirty="0">
                <a:solidFill>
                  <a:srgbClr val="000000"/>
                </a:solidFill>
                <a:latin typeface="Calibri" pitchFamily="34" charset="0"/>
              </a:rPr>
              <a:t>C] : concentrations (</a:t>
            </a:r>
            <a:r>
              <a:rPr lang="fr-FR" altLang="en-US" sz="2000" dirty="0" err="1">
                <a:solidFill>
                  <a:srgbClr val="000000"/>
                </a:solidFill>
                <a:latin typeface="Calibri" pitchFamily="34" charset="0"/>
              </a:rPr>
              <a:t>downwind</a:t>
            </a:r>
            <a:r>
              <a:rPr lang="fr-FR" altLang="en-US" sz="20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eaLnBrk="1" hangingPunct="1"/>
            <a:r>
              <a:rPr lang="fr-FR" altLang="en-US" sz="2000" dirty="0">
                <a:solidFill>
                  <a:srgbClr val="000000"/>
                </a:solidFill>
                <a:latin typeface="Calibri" pitchFamily="34" charset="0"/>
              </a:rPr>
              <a:t>[C]</a:t>
            </a:r>
            <a:r>
              <a:rPr lang="fr-FR" altLang="en-US" sz="2000" baseline="-25000" dirty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fr-FR" altLang="en-US" sz="2000" dirty="0">
                <a:solidFill>
                  <a:srgbClr val="000000"/>
                </a:solidFill>
                <a:latin typeface="Calibri" pitchFamily="34" charset="0"/>
              </a:rPr>
              <a:t> : concentration in background </a:t>
            </a:r>
          </a:p>
          <a:p>
            <a:pPr eaLnBrk="1" hangingPunct="1"/>
            <a:r>
              <a:rPr lang="fr-FR" altLang="en-US" sz="2000" dirty="0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fr-FR" altLang="en-US" sz="2000" baseline="-25000" dirty="0">
                <a:solidFill>
                  <a:srgbClr val="000000"/>
                </a:solidFill>
                <a:latin typeface="Cambria Math" pitchFamily="18" charset="0"/>
              </a:rPr>
              <a:t>⊥</a:t>
            </a:r>
            <a:r>
              <a:rPr lang="fr-FR" altLang="en-US" sz="2000" dirty="0">
                <a:solidFill>
                  <a:srgbClr val="000000"/>
                </a:solidFill>
                <a:latin typeface="Calibri" pitchFamily="34" charset="0"/>
              </a:rPr>
              <a:t> : </a:t>
            </a:r>
            <a:r>
              <a:rPr lang="fr-FR" altLang="en-US" sz="2000" dirty="0" err="1">
                <a:solidFill>
                  <a:srgbClr val="000000"/>
                </a:solidFill>
                <a:latin typeface="Calibri" pitchFamily="34" charset="0"/>
              </a:rPr>
              <a:t>perpendicular</a:t>
            </a:r>
            <a:r>
              <a:rPr lang="fr-FR" alt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en-US" sz="2000" dirty="0" err="1">
                <a:solidFill>
                  <a:srgbClr val="000000"/>
                </a:solidFill>
                <a:latin typeface="Calibri" pitchFamily="34" charset="0"/>
              </a:rPr>
              <a:t>wind</a:t>
            </a:r>
            <a:r>
              <a:rPr lang="fr-FR" altLang="en-US" sz="2000" dirty="0">
                <a:solidFill>
                  <a:srgbClr val="000000"/>
                </a:solidFill>
                <a:latin typeface="Calibri" pitchFamily="34" charset="0"/>
              </a:rPr>
              <a:t> speed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386" y="1088969"/>
            <a:ext cx="6821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Mass Balance Experiment (MBE) approach: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14" y="2971800"/>
            <a:ext cx="4913086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4876800" y="6019800"/>
            <a:ext cx="35814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8200" y="1944469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Flux</a:t>
            </a:r>
            <a:endParaRPr lang="en-US" sz="3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694108" y="6019800"/>
            <a:ext cx="131509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181600" y="6381690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en-US" sz="2000" dirty="0" smtClean="0">
                <a:solidFill>
                  <a:srgbClr val="000000"/>
                </a:solidFill>
                <a:latin typeface="Calibri" pitchFamily="34" charset="0"/>
              </a:rPr>
              <a:t>Baseline</a:t>
            </a:r>
            <a:endParaRPr lang="fr-FR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79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000CC"/>
                </a:solidFill>
              </a:rPr>
              <a:t>Estimation of CO</a:t>
            </a:r>
            <a:r>
              <a:rPr lang="en-US" sz="3600" b="1" u="sng" baseline="-25000" dirty="0" smtClean="0">
                <a:solidFill>
                  <a:srgbClr val="0000CC"/>
                </a:solidFill>
              </a:rPr>
              <a:t>2</a:t>
            </a:r>
            <a:r>
              <a:rPr lang="en-US" sz="3600" b="1" u="sng" dirty="0" smtClean="0">
                <a:solidFill>
                  <a:srgbClr val="0000CC"/>
                </a:solidFill>
              </a:rPr>
              <a:t> and CH</a:t>
            </a:r>
            <a:r>
              <a:rPr lang="en-US" sz="3600" b="1" u="sng" baseline="-25000" dirty="0" smtClean="0">
                <a:solidFill>
                  <a:srgbClr val="0000CC"/>
                </a:solidFill>
              </a:rPr>
              <a:t>4</a:t>
            </a:r>
            <a:r>
              <a:rPr lang="en-US" sz="3600" b="1" u="sng" dirty="0" smtClean="0">
                <a:solidFill>
                  <a:srgbClr val="0000CC"/>
                </a:solidFill>
              </a:rPr>
              <a:t> Fluxes</a:t>
            </a:r>
            <a:endParaRPr lang="en-US" sz="3600" b="1" u="sng" dirty="0">
              <a:solidFill>
                <a:srgbClr val="0000CC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969359"/>
              </p:ext>
            </p:extLst>
          </p:nvPr>
        </p:nvGraphicFramePr>
        <p:xfrm>
          <a:off x="609600" y="990600"/>
          <a:ext cx="7696200" cy="4102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/>
                <a:gridCol w="2565400"/>
                <a:gridCol w="2565400"/>
              </a:tblGrid>
              <a:tr h="6061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Flight #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dirty="0" smtClean="0"/>
                        <a:t>Date)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Flux(CH</a:t>
                      </a:r>
                      <a:r>
                        <a:rPr lang="en-US" sz="2000" baseline="-25000" dirty="0" smtClean="0"/>
                        <a:t>4</a:t>
                      </a:r>
                      <a:r>
                        <a:rPr lang="en-US" sz="2000" dirty="0" smtClean="0"/>
                        <a:t>)</a:t>
                      </a:r>
                    </a:p>
                    <a:p>
                      <a:pPr algn="l"/>
                      <a:r>
                        <a:rPr lang="en-US" sz="1800" dirty="0" smtClean="0"/>
                        <a:t>  (</a:t>
                      </a:r>
                      <a:r>
                        <a:rPr lang="en-US" sz="1800" dirty="0" err="1" smtClean="0"/>
                        <a:t>mol</a:t>
                      </a:r>
                      <a:r>
                        <a:rPr lang="en-US" sz="1800" baseline="0" dirty="0" smtClean="0"/>
                        <a:t> s</a:t>
                      </a:r>
                      <a:r>
                        <a:rPr lang="en-US" sz="1800" baseline="30000" dirty="0" smtClean="0"/>
                        <a:t>-1</a:t>
                      </a:r>
                      <a:r>
                        <a:rPr lang="en-US" sz="1800" baseline="0" dirty="0" smtClean="0"/>
                        <a:t>)      (M tons yr</a:t>
                      </a:r>
                      <a:r>
                        <a:rPr lang="en-US" sz="1800" baseline="30000" dirty="0" smtClean="0"/>
                        <a:t>-1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Flux(CO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)</a:t>
                      </a:r>
                    </a:p>
                    <a:p>
                      <a:pPr algn="ctr"/>
                      <a:r>
                        <a:rPr lang="en-US" sz="1800" dirty="0" smtClean="0"/>
                        <a:t> (tons</a:t>
                      </a:r>
                      <a:r>
                        <a:rPr lang="en-US" sz="1800" baseline="0" dirty="0" smtClean="0"/>
                        <a:t> s</a:t>
                      </a:r>
                      <a:r>
                        <a:rPr lang="en-US" sz="1800" baseline="30000" dirty="0" smtClean="0"/>
                        <a:t>-1</a:t>
                      </a:r>
                      <a:r>
                        <a:rPr lang="en-US" sz="1800" baseline="0" dirty="0" smtClean="0"/>
                        <a:t>)      (M tons yr</a:t>
                      </a:r>
                      <a:r>
                        <a:rPr lang="en-US" sz="1800" baseline="30000" dirty="0" smtClean="0"/>
                        <a:t>-1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 smtClean="0"/>
                    </a:p>
                  </a:txBody>
                  <a:tcPr/>
                </a:tc>
              </a:tr>
              <a:tr h="4903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RF2</a:t>
                      </a:r>
                      <a:r>
                        <a:rPr lang="en-US" sz="2000" baseline="0" dirty="0" smtClean="0"/>
                        <a:t> (2/13/2014)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 512                 0.26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 6.9                  217</a:t>
                      </a:r>
                      <a:endParaRPr lang="en-US" sz="2000" dirty="0"/>
                    </a:p>
                  </a:txBody>
                  <a:tcPr/>
                </a:tc>
              </a:tr>
              <a:tr h="4903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RF4</a:t>
                      </a:r>
                      <a:r>
                        <a:rPr lang="en-US" sz="2000" baseline="0" dirty="0" smtClean="0"/>
                        <a:t> (2/19/2014)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 1356               0.68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 4.8                  152</a:t>
                      </a:r>
                      <a:endParaRPr lang="en-US" sz="2000" dirty="0"/>
                    </a:p>
                  </a:txBody>
                  <a:tcPr/>
                </a:tc>
              </a:tr>
              <a:tr h="4903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RF5</a:t>
                      </a:r>
                      <a:r>
                        <a:rPr lang="en-US" sz="2000" baseline="0" dirty="0" smtClean="0"/>
                        <a:t> (2/20/2014)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 914                 0.46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 6.0                  190</a:t>
                      </a:r>
                      <a:endParaRPr lang="en-US" sz="2000" dirty="0"/>
                    </a:p>
                  </a:txBody>
                  <a:tcPr/>
                </a:tc>
              </a:tr>
              <a:tr h="4903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RF6</a:t>
                      </a:r>
                      <a:r>
                        <a:rPr lang="en-US" sz="2000" baseline="0" dirty="0" smtClean="0"/>
                        <a:t> (2/23/2014)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 1550                0.78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 9.4                  295</a:t>
                      </a:r>
                      <a:endParaRPr lang="en-US" sz="2000" dirty="0"/>
                    </a:p>
                  </a:txBody>
                  <a:tcPr/>
                </a:tc>
              </a:tr>
              <a:tr h="4903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RF7</a:t>
                      </a:r>
                      <a:r>
                        <a:rPr lang="en-US" sz="2000" baseline="0" dirty="0" smtClean="0"/>
                        <a:t> (2/24/2014)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 1100                0.56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 9.5                  300</a:t>
                      </a:r>
                      <a:endParaRPr lang="en-US" sz="2000" dirty="0"/>
                    </a:p>
                  </a:txBody>
                  <a:tcPr/>
                </a:tc>
              </a:tr>
              <a:tr h="4903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RF8</a:t>
                      </a:r>
                      <a:r>
                        <a:rPr lang="en-US" sz="2000" baseline="0" dirty="0" smtClean="0"/>
                        <a:t> (2/25/2014)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 1304                0.66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 8.6                  272</a:t>
                      </a:r>
                      <a:endParaRPr lang="en-US" sz="2000" dirty="0"/>
                    </a:p>
                  </a:txBody>
                  <a:tcPr/>
                </a:tc>
              </a:tr>
              <a:tr h="49034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Mean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1100±370     0.57±0.18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  7.5±1.9          238±60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5181600"/>
            <a:ext cx="815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(1) Errors in the last row are the standard deviations of fluxes.</a:t>
            </a:r>
          </a:p>
          <a:p>
            <a:r>
              <a:rPr lang="en-US" sz="2000" dirty="0" smtClean="0"/>
              <a:t>           (2) Mean concentrations at the edges of  downwind transects (outside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of the urban plumes) are used as the background concentrations.</a:t>
            </a:r>
          </a:p>
          <a:p>
            <a:r>
              <a:rPr lang="en-US" sz="2000" dirty="0"/>
              <a:t>            </a:t>
            </a:r>
            <a:r>
              <a:rPr lang="en-US" sz="2000" dirty="0" smtClean="0"/>
              <a:t>(3) </a:t>
            </a:r>
            <a:r>
              <a:rPr lang="en-US" sz="2000" dirty="0"/>
              <a:t>T</a:t>
            </a:r>
            <a:r>
              <a:rPr lang="en-US" sz="2000" dirty="0" smtClean="0"/>
              <a:t>ransect </a:t>
            </a:r>
            <a:r>
              <a:rPr lang="en-US" sz="2000" dirty="0"/>
              <a:t>averaged perpendicular wind </a:t>
            </a:r>
            <a:r>
              <a:rPr lang="en-US" sz="2000" dirty="0" smtClean="0"/>
              <a:t>speeds are used.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          (4) The population in the </a:t>
            </a:r>
            <a:r>
              <a:rPr lang="en-US" sz="2000" dirty="0" err="1" smtClean="0"/>
              <a:t>Balt</a:t>
            </a:r>
            <a:r>
              <a:rPr lang="en-US" sz="2000" dirty="0" smtClean="0"/>
              <a:t>–DC area is close to 10 million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43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79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0000CC"/>
                </a:solidFill>
              </a:rPr>
              <a:t>Uncertainty Associated with the MBE Approach</a:t>
            </a:r>
            <a:endParaRPr lang="en-US" sz="3600" b="1" u="sng" dirty="0">
              <a:solidFill>
                <a:srgbClr val="0000CC"/>
              </a:solidFill>
            </a:endParaRPr>
          </a:p>
        </p:txBody>
      </p:sp>
      <p:pic>
        <p:nvPicPr>
          <p:cNvPr id="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6" y="1361420"/>
            <a:ext cx="5791200" cy="13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838200"/>
            <a:ext cx="6821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Mass Balance Experiment (MBE) approach: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0"/>
            <a:ext cx="807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Mixing layer height (</a:t>
            </a:r>
            <a:r>
              <a:rPr lang="en-US" sz="2400" dirty="0" err="1" smtClean="0"/>
              <a:t>z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): ~10%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Plume width (x): ~5%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>
                <a:latin typeface="Calibri"/>
              </a:rPr>
              <a:t>∆[C] = [C] – [C]</a:t>
            </a:r>
            <a:r>
              <a:rPr lang="en-US" sz="2400" baseline="-25000" dirty="0" smtClean="0">
                <a:latin typeface="Calibri"/>
              </a:rPr>
              <a:t>b</a:t>
            </a:r>
            <a:r>
              <a:rPr lang="en-US" sz="2400" dirty="0" smtClean="0">
                <a:latin typeface="Calibri"/>
              </a:rPr>
              <a:t>: ~20%</a:t>
            </a:r>
          </a:p>
          <a:p>
            <a:pPr marL="457200" indent="-457200">
              <a:buAutoNum type="arabicPeriod"/>
            </a:pPr>
            <a:endParaRPr lang="en-US" sz="2400" dirty="0">
              <a:latin typeface="Calibri"/>
            </a:endParaRPr>
          </a:p>
          <a:p>
            <a:pPr marL="457200" indent="-457200">
              <a:buAutoNum type="arabicPeriod"/>
            </a:pPr>
            <a:r>
              <a:rPr lang="en-US" sz="2400" dirty="0" smtClean="0"/>
              <a:t>Perpendicular </a:t>
            </a:r>
            <a:r>
              <a:rPr lang="en-US" sz="2400" dirty="0"/>
              <a:t>wind </a:t>
            </a:r>
            <a:r>
              <a:rPr lang="en-US" sz="2400" dirty="0" smtClean="0"/>
              <a:t>speed (U</a:t>
            </a:r>
            <a:r>
              <a:rPr lang="en-US" sz="2400" baseline="-25000" dirty="0" smtClean="0">
                <a:latin typeface="Cambria Math"/>
                <a:ea typeface="Cambria Math"/>
              </a:rPr>
              <a:t>⊥</a:t>
            </a:r>
            <a:r>
              <a:rPr lang="en-US" sz="2400" dirty="0" smtClean="0"/>
              <a:t>): ~20%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800" b="1" dirty="0" smtClean="0"/>
              <a:t>Combined uncertainty in flux estimation: ~30%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76400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Flux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26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Cessna-Duchess </a:t>
            </a:r>
            <a:r>
              <a:rPr lang="en-US" sz="3600" b="1" dirty="0" err="1" smtClean="0"/>
              <a:t>Intercomparison</a:t>
            </a:r>
            <a:r>
              <a:rPr lang="en-US" sz="3600" b="1" dirty="0" smtClean="0"/>
              <a:t> Flight</a:t>
            </a:r>
            <a:br>
              <a:rPr lang="en-US" sz="3600" b="1" dirty="0" smtClean="0"/>
            </a:br>
            <a:r>
              <a:rPr lang="en-US" sz="3600" b="1" dirty="0" smtClean="0"/>
              <a:t>2/16/2015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80010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0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6927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CO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and CH</a:t>
            </a:r>
            <a:r>
              <a:rPr lang="en-US" sz="3600" b="1" baseline="-25000" dirty="0" smtClean="0"/>
              <a:t>4</a:t>
            </a:r>
            <a:r>
              <a:rPr lang="en-US" sz="3600" b="1" dirty="0" smtClean="0"/>
              <a:t> time series</a:t>
            </a:r>
            <a:br>
              <a:rPr lang="en-US" sz="3600" b="1" dirty="0" smtClean="0"/>
            </a:br>
            <a:r>
              <a:rPr lang="en-US" sz="3600" b="1" dirty="0" smtClean="0"/>
              <a:t>2/16/2015</a:t>
            </a:r>
            <a:endParaRPr lang="en-US" sz="36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609599"/>
            <a:ext cx="9171709" cy="631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0" y="1143000"/>
            <a:ext cx="3733800" cy="50292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7600" y="12954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ide-by-side flying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83058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Greenhouse Gas Emissions from the Baltimore-Washington Area: </a:t>
            </a:r>
            <a:br>
              <a:rPr lang="en-US" sz="4000" b="1" dirty="0" smtClean="0"/>
            </a:br>
            <a:r>
              <a:rPr lang="en-US" sz="4000" b="1" dirty="0" smtClean="0"/>
              <a:t>Initial Results from the </a:t>
            </a:r>
            <a:br>
              <a:rPr lang="en-US" sz="4000" b="1" dirty="0" smtClean="0"/>
            </a:br>
            <a:r>
              <a:rPr lang="en-US" sz="4000" b="1" dirty="0" smtClean="0"/>
              <a:t>WINTER 2015 flights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FLAGG-MD Meeting</a:t>
            </a:r>
          </a:p>
          <a:p>
            <a:r>
              <a:rPr lang="en-US" dirty="0" err="1" smtClean="0"/>
              <a:t>Xinrong</a:t>
            </a:r>
            <a:r>
              <a:rPr lang="en-US" dirty="0" smtClean="0"/>
              <a:t> Ren</a:t>
            </a:r>
          </a:p>
          <a:p>
            <a:endParaRPr lang="en-US" dirty="0"/>
          </a:p>
          <a:p>
            <a:r>
              <a:rPr lang="en-US" dirty="0" smtClean="0"/>
              <a:t>April 27, 2015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304800" y="5562599"/>
            <a:ext cx="10363200" cy="1154425"/>
            <a:chOff x="152401" y="5454429"/>
            <a:chExt cx="10644352" cy="12625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5457592"/>
              <a:ext cx="2133600" cy="124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353" y="5454429"/>
              <a:ext cx="2133600" cy="124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953" y="5457592"/>
              <a:ext cx="2133600" cy="124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9553" y="5468088"/>
              <a:ext cx="2133600" cy="124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153" y="5468088"/>
              <a:ext cx="2133600" cy="124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11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"/>
            <a:ext cx="9601200" cy="669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WS and WD time series</a:t>
            </a:r>
            <a:br>
              <a:rPr lang="en-US" sz="3600" b="1" dirty="0" smtClean="0"/>
            </a:br>
            <a:r>
              <a:rPr lang="en-US" sz="3600" b="1" dirty="0" smtClean="0"/>
              <a:t>2/16/2015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3657600" y="990600"/>
            <a:ext cx="3733800" cy="5334000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12954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side-by-side flying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WS Comparison</a:t>
            </a:r>
            <a:br>
              <a:rPr lang="en-US" sz="3600" b="1" dirty="0" smtClean="0"/>
            </a:br>
            <a:r>
              <a:rPr lang="en-US" sz="3600" b="1" dirty="0" smtClean="0"/>
              <a:t>2/16/2015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9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524" y="838200"/>
            <a:ext cx="8103476" cy="5562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Successfully conducted MBE flights in the </a:t>
            </a:r>
            <a:r>
              <a:rPr lang="en-US" sz="2800" dirty="0" err="1" smtClean="0"/>
              <a:t>Balt</a:t>
            </a:r>
            <a:r>
              <a:rPr lang="en-US" sz="2800" dirty="0" smtClean="0"/>
              <a:t>-DC area in winter 2015</a:t>
            </a:r>
          </a:p>
          <a:p>
            <a:endParaRPr lang="en-US" sz="2800" dirty="0"/>
          </a:p>
          <a:p>
            <a:r>
              <a:rPr lang="en-US" altLang="en-US" sz="2800" dirty="0" smtClean="0">
                <a:solidFill>
                  <a:srgbClr val="000000"/>
                </a:solidFill>
              </a:rPr>
              <a:t>Preliminary estimation of GHG fluxes: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	</a:t>
            </a:r>
            <a:r>
              <a:rPr lang="en-US" altLang="en-US" sz="2600" dirty="0" smtClean="0">
                <a:solidFill>
                  <a:srgbClr val="000000"/>
                </a:solidFill>
              </a:rPr>
              <a:t>F(CH</a:t>
            </a:r>
            <a:r>
              <a:rPr lang="en-US" altLang="en-US" sz="2600" baseline="-25000" dirty="0" smtClean="0">
                <a:solidFill>
                  <a:srgbClr val="000000"/>
                </a:solidFill>
              </a:rPr>
              <a:t>4</a:t>
            </a:r>
            <a:r>
              <a:rPr lang="en-US" altLang="en-US" sz="2600" dirty="0">
                <a:solidFill>
                  <a:srgbClr val="000000"/>
                </a:solidFill>
              </a:rPr>
              <a:t>): </a:t>
            </a:r>
            <a:r>
              <a:rPr lang="en-US" altLang="en-US" sz="2600" dirty="0" smtClean="0">
                <a:solidFill>
                  <a:srgbClr val="000000"/>
                </a:solidFill>
              </a:rPr>
              <a:t>1100±370 mole s</a:t>
            </a:r>
            <a:r>
              <a:rPr lang="en-US" altLang="en-US" sz="2600" baseline="30000" dirty="0" smtClean="0">
                <a:solidFill>
                  <a:srgbClr val="000000"/>
                </a:solidFill>
              </a:rPr>
              <a:t>-1</a:t>
            </a:r>
            <a:r>
              <a:rPr lang="en-US" altLang="en-US" sz="2600" dirty="0" smtClean="0">
                <a:solidFill>
                  <a:srgbClr val="000000"/>
                </a:solidFill>
              </a:rPr>
              <a:t>  (</a:t>
            </a:r>
            <a:r>
              <a:rPr lang="en-US" altLang="en-US" sz="2600" dirty="0">
                <a:solidFill>
                  <a:srgbClr val="000000"/>
                </a:solidFill>
              </a:rPr>
              <a:t>or </a:t>
            </a:r>
            <a:r>
              <a:rPr lang="en-US" altLang="en-US" sz="2600" dirty="0" smtClean="0">
                <a:solidFill>
                  <a:srgbClr val="000000"/>
                </a:solidFill>
              </a:rPr>
              <a:t>0.57±0.18  million tons CH</a:t>
            </a:r>
            <a:r>
              <a:rPr lang="en-US" altLang="en-US" sz="2600" baseline="-25000" dirty="0" smtClean="0">
                <a:solidFill>
                  <a:srgbClr val="000000"/>
                </a:solidFill>
              </a:rPr>
              <a:t>4</a:t>
            </a:r>
            <a:r>
              <a:rPr lang="en-US" altLang="en-US" sz="2600" dirty="0" smtClean="0">
                <a:solidFill>
                  <a:srgbClr val="000000"/>
                </a:solidFill>
              </a:rPr>
              <a:t>/</a:t>
            </a:r>
            <a:r>
              <a:rPr lang="en-US" altLang="en-US" sz="2600" dirty="0" err="1" smtClean="0">
                <a:solidFill>
                  <a:srgbClr val="000000"/>
                </a:solidFill>
              </a:rPr>
              <a:t>yr</a:t>
            </a:r>
            <a:r>
              <a:rPr lang="en-US" altLang="en-US" sz="26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en-US" sz="2600" dirty="0" smtClean="0">
                <a:solidFill>
                  <a:srgbClr val="000000"/>
                </a:solidFill>
              </a:rPr>
              <a:t>	F(CO</a:t>
            </a:r>
            <a:r>
              <a:rPr lang="en-US" altLang="en-US" sz="2600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sz="2600" dirty="0">
                <a:solidFill>
                  <a:srgbClr val="000000"/>
                </a:solidFill>
              </a:rPr>
              <a:t>): 7.5±1.9  </a:t>
            </a:r>
            <a:r>
              <a:rPr lang="en-US" altLang="en-US" sz="2600" dirty="0" smtClean="0">
                <a:solidFill>
                  <a:srgbClr val="000000"/>
                </a:solidFill>
              </a:rPr>
              <a:t>tons s</a:t>
            </a:r>
            <a:r>
              <a:rPr lang="en-US" altLang="en-US" sz="2600" baseline="30000" dirty="0" smtClean="0">
                <a:solidFill>
                  <a:srgbClr val="000000"/>
                </a:solidFill>
              </a:rPr>
              <a:t>-1</a:t>
            </a:r>
            <a:r>
              <a:rPr lang="en-US" altLang="en-US" sz="2600" dirty="0" smtClean="0">
                <a:solidFill>
                  <a:srgbClr val="000000"/>
                </a:solidFill>
              </a:rPr>
              <a:t>  </a:t>
            </a:r>
            <a:r>
              <a:rPr lang="en-US" altLang="en-US" sz="2600" dirty="0">
                <a:solidFill>
                  <a:srgbClr val="000000"/>
                </a:solidFill>
              </a:rPr>
              <a:t>(</a:t>
            </a:r>
            <a:r>
              <a:rPr lang="en-US" altLang="en-US" sz="2600" dirty="0" smtClean="0">
                <a:solidFill>
                  <a:srgbClr val="000000"/>
                </a:solidFill>
              </a:rPr>
              <a:t>or 238±60 million tons CO</a:t>
            </a:r>
            <a:r>
              <a:rPr lang="en-US" altLang="en-US" sz="2600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sz="2600" dirty="0" smtClean="0">
                <a:solidFill>
                  <a:srgbClr val="000000"/>
                </a:solidFill>
              </a:rPr>
              <a:t>/</a:t>
            </a:r>
            <a:r>
              <a:rPr lang="en-US" altLang="en-US" sz="2600" dirty="0" err="1" smtClean="0">
                <a:solidFill>
                  <a:srgbClr val="000000"/>
                </a:solidFill>
              </a:rPr>
              <a:t>yr</a:t>
            </a:r>
            <a:r>
              <a:rPr lang="en-US" altLang="en-US" sz="2600" dirty="0" smtClean="0">
                <a:solidFill>
                  <a:srgbClr val="000000"/>
                </a:solidFill>
              </a:rPr>
              <a:t>)</a:t>
            </a:r>
            <a:endParaRPr lang="en-US" altLang="en-US" sz="2600" dirty="0">
              <a:solidFill>
                <a:srgbClr val="000000"/>
              </a:solidFill>
            </a:endParaRPr>
          </a:p>
          <a:p>
            <a:endParaRPr lang="en-US" sz="2800" dirty="0"/>
          </a:p>
          <a:p>
            <a:r>
              <a:rPr lang="en-US" altLang="en-US" sz="2800" dirty="0">
                <a:solidFill>
                  <a:srgbClr val="000000"/>
                </a:solidFill>
              </a:rPr>
              <a:t>Preliminary </a:t>
            </a:r>
            <a:r>
              <a:rPr lang="en-US" altLang="en-US" sz="2800" dirty="0" smtClean="0">
                <a:solidFill>
                  <a:srgbClr val="000000"/>
                </a:solidFill>
              </a:rPr>
              <a:t>Cessna-Duchess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intercomparison</a:t>
            </a:r>
            <a:r>
              <a:rPr lang="en-US" altLang="en-US" sz="2800" dirty="0" smtClean="0">
                <a:solidFill>
                  <a:srgbClr val="000000"/>
                </a:solidFill>
              </a:rPr>
              <a:t> results: encouraging but need to look into reasons behind the discrepancies. 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r>
              <a:rPr lang="en-US" altLang="en-US" sz="2800" dirty="0">
                <a:solidFill>
                  <a:srgbClr val="000000"/>
                </a:solidFill>
              </a:rPr>
              <a:t>F</a:t>
            </a:r>
            <a:r>
              <a:rPr lang="en-US" altLang="en-US" sz="2800" dirty="0" smtClean="0">
                <a:solidFill>
                  <a:srgbClr val="000000"/>
                </a:solidFill>
              </a:rPr>
              <a:t>uture </a:t>
            </a:r>
            <a:r>
              <a:rPr lang="en-US" altLang="en-US" sz="2800" dirty="0">
                <a:solidFill>
                  <a:srgbClr val="000000"/>
                </a:solidFill>
              </a:rPr>
              <a:t>work will </a:t>
            </a:r>
            <a:r>
              <a:rPr lang="en-US" altLang="en-US" sz="2800" dirty="0" smtClean="0">
                <a:solidFill>
                  <a:srgbClr val="000000"/>
                </a:solidFill>
              </a:rPr>
              <a:t>involve:</a:t>
            </a:r>
          </a:p>
          <a:p>
            <a:pPr lvl="1"/>
            <a:r>
              <a:rPr lang="en-US" altLang="en-US" sz="2400" dirty="0" smtClean="0">
                <a:solidFill>
                  <a:srgbClr val="000000"/>
                </a:solidFill>
              </a:rPr>
              <a:t>Evaluating assumed boundary conditions.</a:t>
            </a:r>
          </a:p>
          <a:p>
            <a:pPr lvl="1"/>
            <a:r>
              <a:rPr lang="en-US" altLang="en-US" sz="2400" dirty="0" smtClean="0">
                <a:solidFill>
                  <a:srgbClr val="000000"/>
                </a:solidFill>
              </a:rPr>
              <a:t>Using the kriging interpolation to build a concentration wall to improve flux estimation; </a:t>
            </a:r>
          </a:p>
          <a:p>
            <a:pPr lvl="1"/>
            <a:r>
              <a:rPr lang="en-US" altLang="en-US" sz="2400" dirty="0" smtClean="0">
                <a:solidFill>
                  <a:srgbClr val="000000"/>
                </a:solidFill>
              </a:rPr>
              <a:t>Comparison with </a:t>
            </a:r>
            <a:r>
              <a:rPr lang="en-US" altLang="en-US" sz="2400" i="1" dirty="0">
                <a:solidFill>
                  <a:srgbClr val="000000"/>
                </a:solidFill>
              </a:rPr>
              <a:t>Ensemble Kalman Filter Assimilation </a:t>
            </a:r>
            <a:r>
              <a:rPr lang="en-US" altLang="en-US" sz="2400" dirty="0" smtClean="0">
                <a:solidFill>
                  <a:srgbClr val="000000"/>
                </a:solidFill>
              </a:rPr>
              <a:t>modeling with </a:t>
            </a:r>
            <a:r>
              <a:rPr lang="en-US" altLang="en-US" sz="2400" dirty="0">
                <a:solidFill>
                  <a:srgbClr val="000000"/>
                </a:solidFill>
              </a:rPr>
              <a:t>high resolution WRF </a:t>
            </a:r>
            <a:r>
              <a:rPr lang="en-US" altLang="en-US" sz="2400" dirty="0" smtClean="0">
                <a:solidFill>
                  <a:srgbClr val="000000"/>
                </a:solidFill>
              </a:rPr>
              <a:t>modeling.</a:t>
            </a:r>
            <a:endParaRPr lang="en-US" altLang="en-US" sz="2400" dirty="0">
              <a:solidFill>
                <a:srgbClr val="000000"/>
              </a:solidFill>
            </a:endParaRPr>
          </a:p>
          <a:p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48" y="-11879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 smtClean="0">
                <a:solidFill>
                  <a:srgbClr val="0000CC"/>
                </a:solidFill>
              </a:rPr>
              <a:t>Summary</a:t>
            </a:r>
            <a:endParaRPr lang="en-US" sz="3600" b="1" u="sng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41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788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21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4287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CO</a:t>
            </a:r>
            <a:r>
              <a:rPr lang="en-US" sz="3200" b="1" u="sng" baseline="-25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</a:t>
            </a:r>
            <a:r>
              <a:rPr lang="en-US" sz="3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on flight track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797560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385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4287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</a:t>
            </a:r>
            <a:r>
              <a:rPr lang="en-US" sz="3200" b="1" u="sng" baseline="-25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4</a:t>
            </a:r>
            <a:r>
              <a:rPr lang="en-US" sz="3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on flight track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7187"/>
            <a:ext cx="8305800" cy="62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046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4287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CO on flight track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88718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02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8926"/>
            <a:ext cx="8077200" cy="582863"/>
          </a:xfrm>
        </p:spPr>
        <p:txBody>
          <a:bodyPr>
            <a:normAutofit fontScale="90000"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CO</a:t>
            </a:r>
            <a:r>
              <a:rPr lang="en-US" sz="25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500" b="1" dirty="0" smtClean="0">
                <a:solidFill>
                  <a:srgbClr val="FF0000"/>
                </a:solidFill>
              </a:rPr>
              <a:t>/SO</a:t>
            </a:r>
            <a:r>
              <a:rPr lang="en-US" sz="25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500" b="1" dirty="0" smtClean="0">
                <a:solidFill>
                  <a:srgbClr val="FF0000"/>
                </a:solidFill>
              </a:rPr>
              <a:t> Peaks Observed and Nearby </a:t>
            </a:r>
            <a:r>
              <a:rPr lang="en-US" sz="2500" b="1" dirty="0">
                <a:solidFill>
                  <a:srgbClr val="FF0000"/>
                </a:solidFill>
              </a:rPr>
              <a:t>P</a:t>
            </a:r>
            <a:r>
              <a:rPr lang="en-US" sz="2500" b="1" dirty="0" smtClean="0">
                <a:solidFill>
                  <a:srgbClr val="FF0000"/>
                </a:solidFill>
              </a:rPr>
              <a:t>ower Plants in Indy 2014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2245895"/>
            <a:ext cx="6542505" cy="339290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4-24 at 11.21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822027"/>
            <a:ext cx="8712198" cy="602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421" y="152400"/>
            <a:ext cx="6964947" cy="54083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Power Plant Emission Validation (Indy 2014):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ΔSO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/ΔCO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: Observed vs. Reported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551680"/>
              </p:ext>
            </p:extLst>
          </p:nvPr>
        </p:nvGraphicFramePr>
        <p:xfrm>
          <a:off x="228600" y="914400"/>
          <a:ext cx="8534400" cy="5589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237"/>
                <a:gridCol w="1608340"/>
                <a:gridCol w="770023"/>
                <a:gridCol w="1295400"/>
                <a:gridCol w="1295400"/>
                <a:gridCol w="762000"/>
                <a:gridCol w="15240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Plume Source</a:t>
                      </a:r>
                    </a:p>
                    <a:p>
                      <a:pPr algn="ctr"/>
                      <a:r>
                        <a:rPr lang="en-US" dirty="0" smtClean="0"/>
                        <a:t>(Power Plant)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Hour</a:t>
                      </a:r>
                    </a:p>
                    <a:p>
                      <a:pPr algn="ctr"/>
                      <a:r>
                        <a:rPr lang="en-US" dirty="0" smtClean="0"/>
                        <a:t>(LST)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ΔSO</a:t>
                      </a:r>
                      <a:r>
                        <a:rPr lang="en-US" sz="1800" b="1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/ΔCO</a:t>
                      </a:r>
                      <a:r>
                        <a:rPr lang="en-US" sz="1800" b="1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  (observed)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</a:rPr>
                        <a:t> (%)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ΔSO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/ΔCO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 (reported)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 (%)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WS (m/s)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Distance from power plant (miles)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2364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RF3_Peak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Eagle Valley station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0.76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28.3</a:t>
                      </a:r>
                      <a:endParaRPr lang="en-US" b="1" dirty="0"/>
                    </a:p>
                  </a:txBody>
                  <a:tcPr/>
                </a:tc>
              </a:tr>
              <a:tr h="93526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RF3_Peak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Eagle Valley station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0.08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0.76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27.8</a:t>
                      </a:r>
                      <a:endParaRPr lang="en-US" b="1" dirty="0"/>
                    </a:p>
                  </a:txBody>
                  <a:tcPr/>
                </a:tc>
              </a:tr>
              <a:tr h="9942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RF3_Peak 3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Eagle Valley station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0.1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0.76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31.6</a:t>
                      </a:r>
                      <a:endParaRPr lang="en-US" b="1" dirty="0"/>
                    </a:p>
                  </a:txBody>
                  <a:tcPr/>
                </a:tc>
              </a:tr>
              <a:tr h="8236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RF5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Harding Street station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0.07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12.8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21.3</a:t>
                      </a:r>
                      <a:endParaRPr lang="en-US" b="1" dirty="0"/>
                    </a:p>
                  </a:txBody>
                  <a:tcPr/>
                </a:tc>
              </a:tr>
              <a:tr h="82364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RF6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Eagle Valley station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0.79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12.8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3.3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0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553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smtClean="0">
                <a:solidFill>
                  <a:srgbClr val="0000CC"/>
                </a:solidFill>
              </a:rPr>
              <a:t>Outline</a:t>
            </a:r>
            <a:endParaRPr lang="en-US" sz="3600" b="1" u="sng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Winter flight overview</a:t>
            </a:r>
          </a:p>
          <a:p>
            <a:endParaRPr lang="en-US" sz="2800" dirty="0"/>
          </a:p>
          <a:p>
            <a:r>
              <a:rPr lang="en-US" sz="2800" dirty="0" smtClean="0"/>
              <a:t>A typical flight on 2/20/2015 (RF5)</a:t>
            </a:r>
          </a:p>
          <a:p>
            <a:endParaRPr lang="en-US" sz="2800" dirty="0"/>
          </a:p>
          <a:p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CH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flux estimation</a:t>
            </a:r>
          </a:p>
          <a:p>
            <a:endParaRPr lang="en-US" sz="2800" dirty="0"/>
          </a:p>
          <a:p>
            <a:r>
              <a:rPr lang="en-US" sz="2800" dirty="0" smtClean="0"/>
              <a:t>Preliminary </a:t>
            </a:r>
            <a:r>
              <a:rPr lang="en-US" sz="2800" dirty="0" err="1" smtClean="0"/>
              <a:t>Intercomparison</a:t>
            </a:r>
            <a:r>
              <a:rPr lang="en-US" sz="2800" dirty="0" smtClean="0"/>
              <a:t> with Purdue’s Duchess</a:t>
            </a:r>
          </a:p>
          <a:p>
            <a:endParaRPr lang="en-US" sz="2800" dirty="0"/>
          </a:p>
          <a:p>
            <a:r>
              <a:rPr lang="en-US" sz="2800" dirty="0" smtClean="0"/>
              <a:t>Summary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17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Ozone and NO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time series</a:t>
            </a:r>
            <a:br>
              <a:rPr lang="en-US" sz="3600" b="1" dirty="0" smtClean="0"/>
            </a:br>
            <a:r>
              <a:rPr lang="en-US" sz="3600" b="1" dirty="0" smtClean="0"/>
              <a:t>2/16/2015</a:t>
            </a:r>
            <a:endParaRPr lang="en-US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673"/>
            <a:ext cx="940212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5200" y="1066800"/>
            <a:ext cx="3886200" cy="5105400"/>
          </a:xfrm>
          <a:prstGeom prst="rect">
            <a:avLst/>
          </a:prstGeom>
          <a:solidFill>
            <a:srgbClr val="FFC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92894" y="1371600"/>
            <a:ext cx="237930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side-by-side flying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8600" y="0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UMD Cessna 402B Research Aircraft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2768599" cy="270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3810000" y="685800"/>
            <a:ext cx="5253179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GPS Position</a:t>
            </a:r>
            <a:r>
              <a:rPr lang="en-US" sz="2400" b="1" i="1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(</a:t>
            </a:r>
            <a:r>
              <a:rPr lang="en-US" sz="2000" b="1" dirty="0" err="1" smtClean="0">
                <a:ea typeface="Times New Roman" charset="0"/>
                <a:cs typeface="Times New Roman" charset="0"/>
              </a:rPr>
              <a:t>Lat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, Long, Altitude)</a:t>
            </a:r>
          </a:p>
          <a:p>
            <a:pPr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Met 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(T, RH, P, wind speed/direction)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Trace gases:</a:t>
            </a:r>
            <a:endParaRPr lang="en-US" sz="2400" b="1" dirty="0" smtClean="0">
              <a:ea typeface="Times New Roman" charset="0"/>
              <a:cs typeface="Times New Roman" charset="0"/>
            </a:endParaRPr>
          </a:p>
          <a:p>
            <a:pPr>
              <a:buNone/>
            </a:pPr>
            <a:r>
              <a:rPr lang="en-US" sz="2000" b="1" dirty="0" smtClean="0">
                <a:ea typeface="Times New Roman" charset="0"/>
                <a:cs typeface="Times New Roman" charset="0"/>
              </a:rPr>
              <a:t>	O</a:t>
            </a:r>
            <a:r>
              <a:rPr lang="en-US" sz="2000" b="1" baseline="-30000" dirty="0" smtClean="0">
                <a:ea typeface="Times New Roman" charset="0"/>
                <a:cs typeface="Times New Roman" charset="0"/>
              </a:rPr>
              <a:t>3</a:t>
            </a:r>
            <a:r>
              <a:rPr lang="en-US" sz="2000" b="1" dirty="0">
                <a:ea typeface="Times New Roman" charset="0"/>
                <a:cs typeface="Times New Roman" charset="0"/>
              </a:rPr>
              <a:t>: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 UV Absorption</a:t>
            </a:r>
          </a:p>
          <a:p>
            <a:pPr>
              <a:buNone/>
            </a:pPr>
            <a:r>
              <a:rPr lang="en-US" sz="2000" b="1" dirty="0" smtClean="0">
                <a:ea typeface="Times New Roman" charset="0"/>
                <a:cs typeface="Times New Roman" charset="0"/>
              </a:rPr>
              <a:t>	SO</a:t>
            </a:r>
            <a:r>
              <a:rPr lang="en-US" sz="2000" b="1" baseline="-30000" dirty="0" smtClean="0">
                <a:ea typeface="Times New Roman" charset="0"/>
                <a:cs typeface="Times New Roman" charset="0"/>
              </a:rPr>
              <a:t>2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: Pulsed Fluorescence</a:t>
            </a:r>
          </a:p>
          <a:p>
            <a:pPr>
              <a:buNone/>
            </a:pPr>
            <a:r>
              <a:rPr lang="en-US" sz="2000" b="1" dirty="0">
                <a:ea typeface="Times New Roman" charset="0"/>
                <a:cs typeface="Times New Roman" charset="0"/>
              </a:rPr>
              <a:t> 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     CH</a:t>
            </a:r>
            <a:r>
              <a:rPr lang="en-US" sz="2000" b="1" baseline="-25000" dirty="0" smtClean="0">
                <a:ea typeface="Times New Roman" charset="0"/>
                <a:cs typeface="Times New Roman" charset="0"/>
              </a:rPr>
              <a:t>4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/CO</a:t>
            </a:r>
            <a:r>
              <a:rPr lang="en-US" sz="2000" b="1" baseline="-25000" dirty="0" smtClean="0">
                <a:ea typeface="Times New Roman" charset="0"/>
                <a:cs typeface="Times New Roman" charset="0"/>
              </a:rPr>
              <a:t>2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/CO/H</a:t>
            </a:r>
            <a:r>
              <a:rPr lang="en-US" sz="2000" b="1" baseline="-25000" dirty="0" smtClean="0">
                <a:ea typeface="Times New Roman" charset="0"/>
                <a:cs typeface="Times New Roman" charset="0"/>
              </a:rPr>
              <a:t>2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O: Cavity </a:t>
            </a:r>
            <a:r>
              <a:rPr lang="en-US" sz="2000" b="1" dirty="0" err="1" smtClean="0">
                <a:ea typeface="Times New Roman" charset="0"/>
                <a:cs typeface="Times New Roman" charset="0"/>
              </a:rPr>
              <a:t>Ringdown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, </a:t>
            </a:r>
            <a:r>
              <a:rPr lang="en-US" sz="2000" b="1" dirty="0" err="1" smtClean="0">
                <a:ea typeface="Times New Roman" charset="0"/>
                <a:cs typeface="Times New Roman" charset="0"/>
              </a:rPr>
              <a:t>Picarro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 </a:t>
            </a:r>
          </a:p>
          <a:p>
            <a:pPr>
              <a:buNone/>
            </a:pPr>
            <a:r>
              <a:rPr lang="en-US" sz="1800" b="1" dirty="0" smtClean="0">
                <a:ea typeface="Times New Roman" charset="0"/>
                <a:cs typeface="Times New Roman" charset="0"/>
              </a:rPr>
              <a:t>	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NO</a:t>
            </a:r>
            <a:r>
              <a:rPr lang="en-US" sz="2000" b="1" baseline="-30000" dirty="0" smtClean="0">
                <a:ea typeface="Times New Roman" charset="0"/>
                <a:cs typeface="Times New Roman" charset="0"/>
              </a:rPr>
              <a:t>2</a:t>
            </a:r>
            <a:r>
              <a:rPr lang="en-US" sz="2000" b="1" dirty="0">
                <a:ea typeface="Times New Roman" charset="0"/>
                <a:cs typeface="Times New Roman" charset="0"/>
              </a:rPr>
              <a:t>: Cavity Ring Down, Los 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Gatos</a:t>
            </a:r>
          </a:p>
          <a:p>
            <a:pPr>
              <a:buNone/>
            </a:pPr>
            <a:r>
              <a:rPr lang="en-US" sz="2000" b="1" dirty="0">
                <a:ea typeface="Times New Roman" charset="0"/>
                <a:cs typeface="Times New Roman" charset="0"/>
              </a:rPr>
              <a:t>	N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O: </a:t>
            </a:r>
            <a:r>
              <a:rPr lang="en-US" sz="2000" b="1" dirty="0" err="1" smtClean="0">
                <a:ea typeface="Times New Roman" charset="0"/>
                <a:cs typeface="Times New Roman" charset="0"/>
              </a:rPr>
              <a:t>Chemiluminescence</a:t>
            </a:r>
            <a:endParaRPr lang="en-US" sz="2000" b="1" dirty="0">
              <a:ea typeface="Times New Roman" charset="0"/>
              <a:cs typeface="Times New Roman" charset="0"/>
            </a:endParaRPr>
          </a:p>
          <a:p>
            <a:pPr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Aerosol Optical Properties:</a:t>
            </a:r>
          </a:p>
          <a:p>
            <a:pPr>
              <a:buNone/>
            </a:pPr>
            <a:r>
              <a:rPr lang="en-US" sz="2400" b="1" dirty="0">
                <a:ea typeface="Times New Roman" charset="0"/>
                <a:cs typeface="Times New Roman" charset="0"/>
              </a:rPr>
              <a:t>	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Scattering:</a:t>
            </a:r>
            <a:r>
              <a:rPr lang="en-US" sz="2000" b="1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000" b="1" dirty="0" err="1">
                <a:ea typeface="Times New Roman" charset="0"/>
                <a:cs typeface="Times New Roman" charset="0"/>
              </a:rPr>
              <a:t>b</a:t>
            </a:r>
            <a:r>
              <a:rPr lang="en-US" sz="2000" b="1" baseline="-25000" dirty="0" err="1">
                <a:ea typeface="Times New Roman" charset="0"/>
                <a:cs typeface="Times New Roman" charset="0"/>
              </a:rPr>
              <a:t>scat</a:t>
            </a:r>
            <a:r>
              <a:rPr lang="en-US" sz="2000" dirty="0"/>
              <a:t> 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(@</a:t>
            </a:r>
            <a:r>
              <a:rPr lang="en-US" sz="2000" b="1" dirty="0" smtClean="0">
                <a:solidFill>
                  <a:srgbClr val="0033CC"/>
                </a:solidFill>
                <a:ea typeface="Times New Roman" charset="0"/>
                <a:cs typeface="Times New Roman" charset="0"/>
              </a:rPr>
              <a:t>450</a:t>
            </a:r>
            <a:r>
              <a:rPr lang="en-US" sz="2000" b="1" dirty="0">
                <a:ea typeface="Times New Roman" charset="0"/>
                <a:cs typeface="Times New Roman" charset="0"/>
              </a:rPr>
              <a:t>, </a:t>
            </a:r>
            <a:r>
              <a:rPr lang="en-US" sz="2000" b="1" dirty="0">
                <a:solidFill>
                  <a:srgbClr val="009900"/>
                </a:solidFill>
                <a:ea typeface="Times New Roman" charset="0"/>
                <a:cs typeface="Times New Roman" charset="0"/>
              </a:rPr>
              <a:t>550</a:t>
            </a:r>
            <a:r>
              <a:rPr lang="en-US" sz="2000" b="1" dirty="0">
                <a:ea typeface="Times New Roman" charset="0"/>
                <a:cs typeface="Times New Roman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700</a:t>
            </a:r>
            <a:r>
              <a:rPr lang="en-US" sz="2000" b="1" dirty="0">
                <a:ea typeface="Times New Roman" charset="0"/>
                <a:cs typeface="Times New Roman" charset="0"/>
              </a:rPr>
              <a:t> nm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), 		           </a:t>
            </a:r>
            <a:r>
              <a:rPr lang="en-US" sz="2000" b="1" dirty="0" err="1" smtClean="0">
                <a:ea typeface="Times New Roman" charset="0"/>
                <a:cs typeface="Times New Roman" charset="0"/>
              </a:rPr>
              <a:t>Nephelometer</a:t>
            </a:r>
            <a:endParaRPr lang="en-US" sz="2000" b="1" i="1" dirty="0">
              <a:ea typeface="Times New Roman" charset="0"/>
              <a:cs typeface="Times New Roman" charset="0"/>
            </a:endParaRPr>
          </a:p>
          <a:p>
            <a:pPr>
              <a:buFontTx/>
              <a:buNone/>
            </a:pPr>
            <a:r>
              <a:rPr lang="en-US" sz="2400" b="1" dirty="0" smtClean="0">
                <a:ea typeface="Times New Roman" charset="0"/>
                <a:cs typeface="Times New Roman" charset="0"/>
              </a:rPr>
              <a:t>	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Absorption</a:t>
            </a:r>
            <a:r>
              <a:rPr lang="en-US" sz="2000" b="1" dirty="0">
                <a:ea typeface="Times New Roman" charset="0"/>
                <a:cs typeface="Times New Roman" charset="0"/>
              </a:rPr>
              <a:t>:</a:t>
            </a:r>
            <a:r>
              <a:rPr lang="en-US" sz="2000" b="1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b</a:t>
            </a:r>
            <a:r>
              <a:rPr lang="en-US" sz="2000" b="1" baseline="-25000" dirty="0" smtClean="0">
                <a:ea typeface="Times New Roman" charset="0"/>
                <a:cs typeface="Times New Roman" charset="0"/>
              </a:rPr>
              <a:t>ap 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(565 nm), PSAP</a:t>
            </a:r>
          </a:p>
          <a:p>
            <a:pPr>
              <a:buFont typeface="Arial" pitchFamily="34" charset="0"/>
              <a:buNone/>
            </a:pPr>
            <a:r>
              <a:rPr lang="en-US" sz="2000" b="1" dirty="0" smtClean="0">
                <a:ea typeface="Times New Roman" charset="0"/>
                <a:cs typeface="Times New Roman" charset="0"/>
              </a:rPr>
              <a:t>      Black Carbon: </a:t>
            </a:r>
            <a:r>
              <a:rPr lang="en-US" sz="2000" b="1" dirty="0" err="1" smtClean="0">
                <a:ea typeface="Times New Roman" charset="0"/>
                <a:cs typeface="Times New Roman" charset="0"/>
              </a:rPr>
              <a:t>Aethalometer</a:t>
            </a:r>
            <a:endParaRPr lang="en-US" sz="2000" b="1" dirty="0" smtClean="0">
              <a:ea typeface="Times New Roman" charset="0"/>
              <a:cs typeface="Times New Roman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Data Acquisition: 1 Hz</a:t>
            </a:r>
            <a:endParaRPr lang="en-US" sz="2400" b="1" dirty="0" smtClean="0"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429000"/>
            <a:ext cx="3472260" cy="26041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070" y="2313801"/>
            <a:ext cx="112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Aerosol Inlet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0824" y="20090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Gas Inlet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0824" y="2835248"/>
            <a:ext cx="112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Met Sensors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14600" y="2590800"/>
            <a:ext cx="344424" cy="304801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7EC7-DE4E-43BC-B2F2-02DAD816B2DF}" type="slidenum">
              <a:rPr lang="en-US" smtClean="0"/>
              <a:t>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189335" y="5638800"/>
            <a:ext cx="410865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00200" y="61354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</a:t>
            </a:r>
            <a:r>
              <a:rPr lang="en-US" b="1" dirty="0" err="1" smtClean="0">
                <a:solidFill>
                  <a:srgbClr val="FF0000"/>
                </a:solidFill>
              </a:rPr>
              <a:t>Picarro</a:t>
            </a:r>
            <a:r>
              <a:rPr lang="en-US" b="1" dirty="0" smtClean="0">
                <a:solidFill>
                  <a:srgbClr val="FF0000"/>
                </a:solidFill>
              </a:rPr>
              <a:t> CO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/CH</a:t>
            </a:r>
            <a:r>
              <a:rPr lang="en-US" b="1" baseline="-25000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/CO/H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O analyzer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1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1" y="604346"/>
            <a:ext cx="7888198" cy="54102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14287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Flight Tracks, all flights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7EC7-DE4E-43BC-B2F2-02DAD816B2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798121"/>
              </p:ext>
            </p:extLst>
          </p:nvPr>
        </p:nvGraphicFramePr>
        <p:xfrm>
          <a:off x="152400" y="685800"/>
          <a:ext cx="8839200" cy="579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2000"/>
                <a:gridCol w="990600"/>
                <a:gridCol w="1524000"/>
                <a:gridCol w="1447800"/>
                <a:gridCol w="4114800"/>
              </a:tblGrid>
              <a:tr h="38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Flihgt</a:t>
                      </a:r>
                      <a:r>
                        <a:rPr lang="en-US" sz="1800" u="none" strike="noStrike" dirty="0">
                          <a:effectLst/>
                        </a:rPr>
                        <a:t> #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Takeoff (UTC)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Landing (UTC)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Met </a:t>
                      </a:r>
                      <a:r>
                        <a:rPr lang="en-US" sz="1800" u="none" strike="noStrike" dirty="0">
                          <a:effectLst/>
                        </a:rPr>
                        <a:t>Conditions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RF1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02/06/15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19:15:40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22:17:37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WSW winds, PBL </a:t>
                      </a:r>
                      <a:r>
                        <a:rPr lang="en-US" sz="1800" u="none" strike="noStrike" dirty="0" smtClean="0">
                          <a:effectLst/>
                        </a:rPr>
                        <a:t>H=2000 </a:t>
                      </a:r>
                      <a:r>
                        <a:rPr lang="en-US" sz="1800" u="none" strike="noStrike" dirty="0" err="1">
                          <a:effectLst/>
                        </a:rPr>
                        <a:t>ft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RF2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02/13/15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19:09:08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22:37:39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WNW winds, PBL H=5000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ft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RF3a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02/16/15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16:11:50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19:34:28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WNW winds, PBL H~6000 </a:t>
                      </a:r>
                      <a:r>
                        <a:rPr lang="en-US" sz="1800" u="none" strike="noStrike" dirty="0" err="1">
                          <a:effectLst/>
                        </a:rPr>
                        <a:t>ft</a:t>
                      </a:r>
                      <a:r>
                        <a:rPr lang="en-US" sz="1800" u="none" strike="noStrike" dirty="0">
                          <a:effectLst/>
                        </a:rPr>
                        <a:t>, with Duchess</a:t>
                      </a:r>
                    </a:p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RF3b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02/16/15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20:28:38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20:47:54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RF4a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02/19/15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16:49:04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18:55:38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WNW winds, PBL H=4000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ft</a:t>
                      </a:r>
                      <a:r>
                        <a:rPr lang="en-US" sz="1800" u="none" strike="noStrike" dirty="0" smtClean="0">
                          <a:effectLst/>
                        </a:rPr>
                        <a:t>, with Duchess</a:t>
                      </a:r>
                      <a:endParaRPr lang="en-US" sz="18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RF4b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02/19/15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19:55:51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22:26:16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RF5a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02/20/15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16:25:32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18:39:35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WNW winds, PBL H=4000 </a:t>
                      </a:r>
                      <a:r>
                        <a:rPr lang="en-US" sz="1800" u="none" strike="noStrike" dirty="0" err="1">
                          <a:effectLst/>
                        </a:rPr>
                        <a:t>ft</a:t>
                      </a:r>
                      <a:endParaRPr lang="en-US" sz="18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RF5b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02/20/15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20:01:24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22:39:16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RF6a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02/23/15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18:08:11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20:14:17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NNW winds, PBL </a:t>
                      </a:r>
                      <a:r>
                        <a:rPr lang="en-US" sz="1800" u="none" strike="noStrike" dirty="0" smtClean="0">
                          <a:effectLst/>
                        </a:rPr>
                        <a:t>H=4500 </a:t>
                      </a:r>
                      <a:r>
                        <a:rPr lang="en-US" sz="1800" u="none" strike="noStrike" dirty="0" err="1">
                          <a:effectLst/>
                        </a:rPr>
                        <a:t>ft</a:t>
                      </a:r>
                      <a:endParaRPr lang="en-US" sz="18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RF6b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02/23/15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21:08:59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23:33:04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RF7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02/24/15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16:58:13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19:10:42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 winds, PBL </a:t>
                      </a:r>
                      <a:r>
                        <a:rPr lang="en-US" sz="1800" u="none" strike="noStrike" dirty="0" smtClean="0">
                          <a:effectLst/>
                        </a:rPr>
                        <a:t>H=3000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RF8a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02/25/15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16:10:49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18:25:48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pl-PL" sz="1800" u="none" strike="noStrike" dirty="0" smtClean="0">
                          <a:effectLst/>
                        </a:rPr>
                        <a:t>W </a:t>
                      </a:r>
                      <a:r>
                        <a:rPr lang="pl-PL" sz="1800" u="none" strike="noStrike" dirty="0">
                          <a:effectLst/>
                        </a:rPr>
                        <a:t>winds, PBL H=5500 </a:t>
                      </a:r>
                      <a:r>
                        <a:rPr lang="pl-PL" sz="1800" u="none" strike="noStrike" dirty="0" smtClean="0">
                          <a:effectLst/>
                        </a:rPr>
                        <a:t>ft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pl-PL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RF8b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02/25/15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19:22:30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21:41:20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RF9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02/26/15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18:58:18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21:07:05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NNW winds, PBL H=4000 </a:t>
                      </a:r>
                      <a:r>
                        <a:rPr lang="en-US" sz="1800" u="none" strike="noStrike" dirty="0" err="1">
                          <a:effectLst/>
                        </a:rPr>
                        <a:t>ft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4287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Flight Met Conditions</a:t>
            </a:r>
          </a:p>
        </p:txBody>
      </p:sp>
    </p:spTree>
    <p:extLst>
      <p:ext uri="{BB962C8B-B14F-4D97-AF65-F5344CB8AC3E}">
        <p14:creationId xmlns:p14="http://schemas.microsoft.com/office/powerpoint/2010/main" val="6008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924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035277" y="3440682"/>
            <a:ext cx="152400" cy="4191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65554" y="3679729"/>
            <a:ext cx="86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7138" y="609600"/>
            <a:ext cx="1611262" cy="49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Missed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approach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69509" y="1030074"/>
            <a:ext cx="445110" cy="447273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1491226" y="1018328"/>
            <a:ext cx="1422400" cy="660304"/>
          </a:xfrm>
          <a:prstGeom prst="rightArrow">
            <a:avLst/>
          </a:prstGeom>
          <a:solidFill>
            <a:srgbClr val="FF0000"/>
          </a:solidFill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43626" y="1094527"/>
            <a:ext cx="1066800" cy="461665"/>
          </a:xfrm>
          <a:prstGeom prst="rect">
            <a:avLst/>
          </a:prstGeom>
          <a:noFill/>
          <a:scene3d>
            <a:camera prst="orthographicFront">
              <a:rot lat="0" lon="0" rev="206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</a:t>
            </a:r>
            <a:r>
              <a:rPr lang="en-US" sz="2400" b="1" dirty="0" smtClean="0">
                <a:solidFill>
                  <a:schemeClr val="bg1"/>
                </a:solidFill>
              </a:rPr>
              <a:t>ind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9105" y="2944008"/>
            <a:ext cx="1611262" cy="49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Missed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approach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072181" y="2514600"/>
            <a:ext cx="445110" cy="392121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889523" y="3656896"/>
            <a:ext cx="152400" cy="4191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9800" y="3895943"/>
            <a:ext cx="86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381799" y="5704553"/>
            <a:ext cx="152400" cy="4191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12076" y="5943600"/>
            <a:ext cx="86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455697" y="1875443"/>
            <a:ext cx="152400" cy="4191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85974" y="2114490"/>
            <a:ext cx="86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37657"/>
            <a:ext cx="9144000" cy="724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0099"/>
                </a:solidFill>
              </a:rPr>
              <a:t>A typical mass balance experiment flight on 2/20/15</a:t>
            </a:r>
            <a:endParaRPr lang="en-US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703" y="685261"/>
            <a:ext cx="9849806" cy="615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35277" y="820319"/>
            <a:ext cx="86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141590" y="1137407"/>
            <a:ext cx="68210" cy="331359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90800" y="1677836"/>
            <a:ext cx="152400" cy="455764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74938" y="1275546"/>
            <a:ext cx="849262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b="1" dirty="0" smtClean="0">
                <a:solidFill>
                  <a:srgbClr val="FF0000"/>
                </a:solidFill>
              </a:rPr>
              <a:t>Missed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approach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18670" y="1020374"/>
            <a:ext cx="81730" cy="401091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05200" y="1020374"/>
            <a:ext cx="152401" cy="235326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00" y="762000"/>
            <a:ext cx="86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2077" y="742890"/>
            <a:ext cx="86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772400" y="1137010"/>
            <a:ext cx="81730" cy="401091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37657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A typical mass balance experiment flight on 2/20/15</a:t>
            </a:r>
            <a:endParaRPr lang="en-US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5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8001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 3 Downwind Vertical Profiles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051" y="6396335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Mixing layer depth ~3500 - 4000 </a:t>
            </a:r>
            <a:r>
              <a:rPr lang="en-US" sz="2000" b="1" dirty="0" err="1" smtClean="0"/>
              <a:t>ft</a:t>
            </a:r>
            <a:endParaRPr lang="en-US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"/>
            <a:ext cx="4145280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381000"/>
            <a:ext cx="4145280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11" y="3429000"/>
            <a:ext cx="4145280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1" y="3368040"/>
            <a:ext cx="4152149" cy="316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1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5243</TotalTime>
  <Words>821</Words>
  <Application>Microsoft Office PowerPoint</Application>
  <PresentationFormat>On-screen Show (4:3)</PresentationFormat>
  <Paragraphs>300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Action Items</vt:lpstr>
      <vt:lpstr>Greenhouse Gas Emissions from the Baltimore-Washington Area:  Initial Results from the  WINTER 2015 flights</vt:lpstr>
      <vt:lpstr>Outline</vt:lpstr>
      <vt:lpstr>PowerPoint Presentation</vt:lpstr>
      <vt:lpstr>PowerPoint Presentation</vt:lpstr>
      <vt:lpstr>PowerPoint Presentation</vt:lpstr>
      <vt:lpstr>PowerPoint Presentation</vt:lpstr>
      <vt:lpstr>A typical mass balance experiment flight on 2/20/15</vt:lpstr>
      <vt:lpstr> 3 Downwind Vertical Profiles</vt:lpstr>
      <vt:lpstr>CO2 Map</vt:lpstr>
      <vt:lpstr>CH4 Map</vt:lpstr>
      <vt:lpstr>CH4 vs. CO2 colored with SO2</vt:lpstr>
      <vt:lpstr>CO2 on 2 downwind transects along the latitude</vt:lpstr>
      <vt:lpstr>CH4 on 2 downwind transects along the latitude</vt:lpstr>
      <vt:lpstr>Estimation of CO2 and CH4 Fluxes</vt:lpstr>
      <vt:lpstr>Estimation of CO2 and CH4 Fluxes</vt:lpstr>
      <vt:lpstr>Uncertainty Associated with the MBE Approach</vt:lpstr>
      <vt:lpstr>Cessna-Duchess Intercomparison Flight 2/16/2015</vt:lpstr>
      <vt:lpstr>CO2 and CH4 time series 2/16/2015</vt:lpstr>
      <vt:lpstr>WS and WD time series 2/16/2015</vt:lpstr>
      <vt:lpstr>WS Comparison 2/16/2015</vt:lpstr>
      <vt:lpstr>PowerPoint Presentation</vt:lpstr>
      <vt:lpstr>PowerPoint Presentation</vt:lpstr>
      <vt:lpstr>Extra Slides</vt:lpstr>
      <vt:lpstr>PowerPoint Presentation</vt:lpstr>
      <vt:lpstr>PowerPoint Presentation</vt:lpstr>
      <vt:lpstr>PowerPoint Presentation</vt:lpstr>
      <vt:lpstr>CO2/SO2 Peaks Observed and Nearby Power Plants in Indy 2014</vt:lpstr>
      <vt:lpstr>Power Plant Emission Validation (Indy 2014): ΔSO2/ΔCO2: Observed vs. Reported</vt:lpstr>
      <vt:lpstr>Ozone and NO2 time series 2/16/2015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Xinrong Ren</dc:creator>
  <cp:lastModifiedBy>Xinrong Ren</cp:lastModifiedBy>
  <cp:revision>75</cp:revision>
  <dcterms:created xsi:type="dcterms:W3CDTF">2006-08-16T00:00:00Z</dcterms:created>
  <dcterms:modified xsi:type="dcterms:W3CDTF">2016-02-27T14:59:56Z</dcterms:modified>
</cp:coreProperties>
</file>