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9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E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F266796-F753-7944-A441-6F413A1880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B5D96C1-54E9-3D42-AFBB-345FCB0167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09F93F0-3C23-0640-A251-F1C6C9636C0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D0803F0E-AFE2-C348-9C6E-EF9A80DF21B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A464670A-F926-3A44-9DAE-B947329C2E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62087503-2F18-8F40-B76F-3B7BCD1E2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E4A44-4A64-8A4B-81DE-484115F823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759BF2-19E5-DD45-9C46-268CD9E4A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0CC21E-F01C-144A-ABF1-A191FB0B1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6F51FA-9864-C248-BE1C-CD1FCF0FA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A220-E35C-FD4F-9F64-8952E857D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38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2F7717-A5CF-3C4B-8DED-9437D8DDE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0F1045-3B38-F34B-9878-E75270CDD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57C1C5-D670-8048-88AD-1B3FB1D95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725DE-CCA7-1C4C-841F-94EDE9963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37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6816FC-B0A1-3D43-9612-76039C3E3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08CD3F-EDA8-9F4B-AC35-8C1559BB66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76EBE5-F22B-EF48-9EAB-AAF521FAD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D61D1-7F2C-5848-8D19-F7DE33F4B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45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30F9BF-7008-B840-B3A5-116882D23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0BE398-D565-9643-9C8C-986F4080F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873E98-F01E-B24D-B861-D0821DF11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E0962-AC42-5F42-975B-4796D1E44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97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AEAD14-DD47-C841-B03E-43EE842AC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D21D99-2C2E-DF44-B272-85303E413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B0B27F-C916-3842-AD9D-FFF055438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AE294-E489-D248-A7F2-8983B59C4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82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F7403-0FF6-9742-98C2-0400C9E6A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0D2080-C3E7-2946-B303-1A62816B2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917DE-20EA-3A48-AE70-41146D295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16CF1-8AA9-E946-A931-9827605EE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16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57970B-13F3-394C-8EA5-F02EFAD25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5BD01B-4D18-2949-B265-84903009D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9FB018-3B9B-4249-9E69-F839155BC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A4435-183A-6747-AFCF-3A6F36BC9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61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2520CB-1BA7-AC45-9CDE-EB30B536A5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0B8733B-3CA0-1B4F-AA08-15391831C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3D9457-95C6-634E-8E5B-7C4EB141A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0E4F5-F7D6-5F40-8F27-EBEFFA5659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52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A20114-8C52-6645-8AE6-D751B7F93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21A823-B3F6-E545-909C-1396966F7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0C61B2-F2FF-5945-BA46-D19AE2B13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A7273-A88B-034F-B4AE-A92A323B9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66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13E405-FFA4-C14E-81BF-20A9E3DEF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44869C-15DB-1D42-9B63-7CA17B58A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AA92B3-23D8-6143-A301-51F0FC9E4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36CFC-1333-FD45-B590-5F6110609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16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F9B660-20C3-7640-97B7-E8F356EE3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AAEC16-9195-114B-A739-10B14A4187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066605-6AB3-5941-A4E9-0E0E35651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C589D-4527-E943-A461-123128411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7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E2AEA8-3750-5048-AF93-33EE8872F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7FC9E-1044-C047-B246-CAA6D46E78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AD39F0-C624-FB4D-B89B-53AEE8E5EB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412E2-593A-3E4C-B03F-D4550F8D31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97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2B319C-B1F9-4B43-B46B-6FE3304FE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0797C3-9C80-444B-8B22-BC8F432AF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951C8E-D7DC-054D-9183-5F2E431BE5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9B5B9B-73FB-FA47-A332-6A148681B9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Copyright © 2010  R. R. Dickerson &amp; Z.Q. Li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BB6E5A-85BD-1847-9B61-F8F15DFCD9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E40709-AA06-3D4B-99A0-5E664E8FB5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1BB9F19-AFDD-3640-B552-1D093038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2014  R. R. Dickerson &amp; Z.Q. Li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8C0C74-3E5A-B246-97FE-CC52A71D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959A2A1-796E-BA4E-A6B3-05C46CD72532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5E806D1-071D-D545-AA69-0B4579B76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+mj-ea"/>
                <a:cs typeface="+mj-cs"/>
              </a:rPr>
              <a:t>Continuing to build a cloud model:</a:t>
            </a:r>
            <a:br>
              <a:rPr lang="en-US" sz="4000" dirty="0">
                <a:ea typeface="+mj-ea"/>
                <a:cs typeface="+mj-cs"/>
              </a:rPr>
            </a:br>
            <a:r>
              <a:rPr lang="en-US" sz="4000" dirty="0">
                <a:ea typeface="+mj-ea"/>
                <a:cs typeface="+mj-cs"/>
              </a:rPr>
              <a:t>Consider a wet air parcel</a:t>
            </a:r>
            <a:br>
              <a:rPr lang="en-US" sz="4000" dirty="0">
                <a:ea typeface="+mj-ea"/>
                <a:cs typeface="+mj-cs"/>
              </a:rPr>
            </a:br>
            <a:r>
              <a:rPr lang="en-US" sz="2800" dirty="0" err="1">
                <a:ea typeface="+mj-ea"/>
                <a:cs typeface="+mj-cs"/>
              </a:rPr>
              <a:t>Salby</a:t>
            </a:r>
            <a:r>
              <a:rPr lang="en-US" sz="2800" dirty="0">
                <a:ea typeface="+mj-ea"/>
                <a:cs typeface="+mj-cs"/>
              </a:rPr>
              <a:t> Ch. 6</a:t>
            </a:r>
          </a:p>
        </p:txBody>
      </p:sp>
      <p:sp>
        <p:nvSpPr>
          <p:cNvPr id="2054" name="Freeform 6">
            <a:extLst>
              <a:ext uri="{FF2B5EF4-FFF2-40B4-BE49-F238E27FC236}">
                <a16:creationId xmlns:a16="http://schemas.microsoft.com/office/drawing/2014/main" id="{846CEA79-0ECF-E74D-88AE-6A8D4B42DB60}"/>
              </a:ext>
            </a:extLst>
          </p:cNvPr>
          <p:cNvSpPr>
            <a:spLocks/>
          </p:cNvSpPr>
          <p:nvPr/>
        </p:nvSpPr>
        <p:spPr bwMode="auto">
          <a:xfrm>
            <a:off x="3275013" y="2152650"/>
            <a:ext cx="2014537" cy="2054225"/>
          </a:xfrm>
          <a:custGeom>
            <a:avLst/>
            <a:gdLst>
              <a:gd name="T0" fmla="*/ 2147483647 w 1269"/>
              <a:gd name="T1" fmla="*/ 0 h 1294"/>
              <a:gd name="T2" fmla="*/ 2147483647 w 1269"/>
              <a:gd name="T3" fmla="*/ 2147483647 h 1294"/>
              <a:gd name="T4" fmla="*/ 2147483647 w 1269"/>
              <a:gd name="T5" fmla="*/ 2147483647 h 1294"/>
              <a:gd name="T6" fmla="*/ 2147483647 w 1269"/>
              <a:gd name="T7" fmla="*/ 2147483647 h 1294"/>
              <a:gd name="T8" fmla="*/ 2147483647 w 1269"/>
              <a:gd name="T9" fmla="*/ 2147483647 h 1294"/>
              <a:gd name="T10" fmla="*/ 2147483647 w 1269"/>
              <a:gd name="T11" fmla="*/ 2147483647 h 1294"/>
              <a:gd name="T12" fmla="*/ 2147483647 w 1269"/>
              <a:gd name="T13" fmla="*/ 2147483647 h 1294"/>
              <a:gd name="T14" fmla="*/ 2147483647 w 1269"/>
              <a:gd name="T15" fmla="*/ 2147483647 h 1294"/>
              <a:gd name="T16" fmla="*/ 2147483647 w 1269"/>
              <a:gd name="T17" fmla="*/ 2147483647 h 1294"/>
              <a:gd name="T18" fmla="*/ 2147483647 w 1269"/>
              <a:gd name="T19" fmla="*/ 2147483647 h 1294"/>
              <a:gd name="T20" fmla="*/ 2147483647 w 1269"/>
              <a:gd name="T21" fmla="*/ 2147483647 h 1294"/>
              <a:gd name="T22" fmla="*/ 2147483647 w 1269"/>
              <a:gd name="T23" fmla="*/ 2147483647 h 1294"/>
              <a:gd name="T24" fmla="*/ 2147483647 w 1269"/>
              <a:gd name="T25" fmla="*/ 2147483647 h 1294"/>
              <a:gd name="T26" fmla="*/ 2147483647 w 1269"/>
              <a:gd name="T27" fmla="*/ 2147483647 h 1294"/>
              <a:gd name="T28" fmla="*/ 2147483647 w 1269"/>
              <a:gd name="T29" fmla="*/ 2147483647 h 1294"/>
              <a:gd name="T30" fmla="*/ 2147483647 w 1269"/>
              <a:gd name="T31" fmla="*/ 2147483647 h 1294"/>
              <a:gd name="T32" fmla="*/ 2147483647 w 1269"/>
              <a:gd name="T33" fmla="*/ 2147483647 h 1294"/>
              <a:gd name="T34" fmla="*/ 2147483647 w 1269"/>
              <a:gd name="T35" fmla="*/ 2147483647 h 1294"/>
              <a:gd name="T36" fmla="*/ 2147483647 w 1269"/>
              <a:gd name="T37" fmla="*/ 2147483647 h 1294"/>
              <a:gd name="T38" fmla="*/ 2147483647 w 1269"/>
              <a:gd name="T39" fmla="*/ 2147483647 h 1294"/>
              <a:gd name="T40" fmla="*/ 2147483647 w 1269"/>
              <a:gd name="T41" fmla="*/ 2147483647 h 1294"/>
              <a:gd name="T42" fmla="*/ 2147483647 w 1269"/>
              <a:gd name="T43" fmla="*/ 2147483647 h 1294"/>
              <a:gd name="T44" fmla="*/ 2147483647 w 1269"/>
              <a:gd name="T45" fmla="*/ 2147483647 h 1294"/>
              <a:gd name="T46" fmla="*/ 2147483647 w 1269"/>
              <a:gd name="T47" fmla="*/ 2147483647 h 1294"/>
              <a:gd name="T48" fmla="*/ 2147483647 w 1269"/>
              <a:gd name="T49" fmla="*/ 2147483647 h 1294"/>
              <a:gd name="T50" fmla="*/ 2147483647 w 1269"/>
              <a:gd name="T51" fmla="*/ 2147483647 h 1294"/>
              <a:gd name="T52" fmla="*/ 2147483647 w 1269"/>
              <a:gd name="T53" fmla="*/ 2147483647 h 1294"/>
              <a:gd name="T54" fmla="*/ 2147483647 w 1269"/>
              <a:gd name="T55" fmla="*/ 2147483647 h 1294"/>
              <a:gd name="T56" fmla="*/ 2147483647 w 1269"/>
              <a:gd name="T57" fmla="*/ 2147483647 h 1294"/>
              <a:gd name="T58" fmla="*/ 2147483647 w 1269"/>
              <a:gd name="T59" fmla="*/ 2147483647 h 1294"/>
              <a:gd name="T60" fmla="*/ 2147483647 w 1269"/>
              <a:gd name="T61" fmla="*/ 2147483647 h 1294"/>
              <a:gd name="T62" fmla="*/ 2147483647 w 1269"/>
              <a:gd name="T63" fmla="*/ 2147483647 h 1294"/>
              <a:gd name="T64" fmla="*/ 2147483647 w 1269"/>
              <a:gd name="T65" fmla="*/ 0 h 129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269" h="1294">
                <a:moveTo>
                  <a:pt x="516" y="0"/>
                </a:moveTo>
                <a:cubicBezTo>
                  <a:pt x="640" y="3"/>
                  <a:pt x="764" y="4"/>
                  <a:pt x="888" y="9"/>
                </a:cubicBezTo>
                <a:cubicBezTo>
                  <a:pt x="933" y="11"/>
                  <a:pt x="919" y="24"/>
                  <a:pt x="959" y="44"/>
                </a:cubicBezTo>
                <a:cubicBezTo>
                  <a:pt x="995" y="62"/>
                  <a:pt x="1044" y="70"/>
                  <a:pt x="1083" y="80"/>
                </a:cubicBezTo>
                <a:cubicBezTo>
                  <a:pt x="1159" y="130"/>
                  <a:pt x="1117" y="186"/>
                  <a:pt x="1145" y="257"/>
                </a:cubicBezTo>
                <a:cubicBezTo>
                  <a:pt x="1157" y="287"/>
                  <a:pt x="1174" y="294"/>
                  <a:pt x="1198" y="310"/>
                </a:cubicBezTo>
                <a:cubicBezTo>
                  <a:pt x="1145" y="389"/>
                  <a:pt x="1167" y="642"/>
                  <a:pt x="1189" y="709"/>
                </a:cubicBezTo>
                <a:cubicBezTo>
                  <a:pt x="1190" y="727"/>
                  <a:pt x="1182" y="834"/>
                  <a:pt x="1216" y="868"/>
                </a:cubicBezTo>
                <a:cubicBezTo>
                  <a:pt x="1231" y="883"/>
                  <a:pt x="1269" y="904"/>
                  <a:pt x="1269" y="904"/>
                </a:cubicBezTo>
                <a:cubicBezTo>
                  <a:pt x="1262" y="1020"/>
                  <a:pt x="1269" y="1059"/>
                  <a:pt x="1207" y="1143"/>
                </a:cubicBezTo>
                <a:cubicBezTo>
                  <a:pt x="1189" y="1196"/>
                  <a:pt x="1213" y="1150"/>
                  <a:pt x="1171" y="1178"/>
                </a:cubicBezTo>
                <a:cubicBezTo>
                  <a:pt x="1104" y="1222"/>
                  <a:pt x="1193" y="1195"/>
                  <a:pt x="1101" y="1214"/>
                </a:cubicBezTo>
                <a:cubicBezTo>
                  <a:pt x="982" y="1294"/>
                  <a:pt x="1044" y="1260"/>
                  <a:pt x="728" y="1214"/>
                </a:cubicBezTo>
                <a:cubicBezTo>
                  <a:pt x="713" y="1212"/>
                  <a:pt x="714" y="1187"/>
                  <a:pt x="702" y="1178"/>
                </a:cubicBezTo>
                <a:cubicBezTo>
                  <a:pt x="680" y="1163"/>
                  <a:pt x="577" y="1139"/>
                  <a:pt x="551" y="1134"/>
                </a:cubicBezTo>
                <a:cubicBezTo>
                  <a:pt x="527" y="1120"/>
                  <a:pt x="497" y="1112"/>
                  <a:pt x="480" y="1090"/>
                </a:cubicBezTo>
                <a:cubicBezTo>
                  <a:pt x="402" y="992"/>
                  <a:pt x="473" y="1046"/>
                  <a:pt x="392" y="975"/>
                </a:cubicBezTo>
                <a:cubicBezTo>
                  <a:pt x="365" y="951"/>
                  <a:pt x="356" y="957"/>
                  <a:pt x="321" y="939"/>
                </a:cubicBezTo>
                <a:cubicBezTo>
                  <a:pt x="301" y="929"/>
                  <a:pt x="290" y="903"/>
                  <a:pt x="268" y="895"/>
                </a:cubicBezTo>
                <a:cubicBezTo>
                  <a:pt x="207" y="873"/>
                  <a:pt x="138" y="882"/>
                  <a:pt x="73" y="877"/>
                </a:cubicBezTo>
                <a:cubicBezTo>
                  <a:pt x="0" y="853"/>
                  <a:pt x="18" y="878"/>
                  <a:pt x="28" y="806"/>
                </a:cubicBezTo>
                <a:cubicBezTo>
                  <a:pt x="31" y="782"/>
                  <a:pt x="33" y="758"/>
                  <a:pt x="37" y="735"/>
                </a:cubicBezTo>
                <a:cubicBezTo>
                  <a:pt x="45" y="692"/>
                  <a:pt x="95" y="640"/>
                  <a:pt x="117" y="611"/>
                </a:cubicBezTo>
                <a:cubicBezTo>
                  <a:pt x="131" y="592"/>
                  <a:pt x="161" y="592"/>
                  <a:pt x="179" y="576"/>
                </a:cubicBezTo>
                <a:cubicBezTo>
                  <a:pt x="198" y="559"/>
                  <a:pt x="214" y="541"/>
                  <a:pt x="232" y="523"/>
                </a:cubicBezTo>
                <a:cubicBezTo>
                  <a:pt x="252" y="503"/>
                  <a:pt x="256" y="472"/>
                  <a:pt x="276" y="452"/>
                </a:cubicBezTo>
                <a:cubicBezTo>
                  <a:pt x="292" y="436"/>
                  <a:pt x="304" y="414"/>
                  <a:pt x="321" y="399"/>
                </a:cubicBezTo>
                <a:cubicBezTo>
                  <a:pt x="337" y="385"/>
                  <a:pt x="374" y="363"/>
                  <a:pt x="374" y="363"/>
                </a:cubicBezTo>
                <a:cubicBezTo>
                  <a:pt x="393" y="336"/>
                  <a:pt x="393" y="341"/>
                  <a:pt x="401" y="310"/>
                </a:cubicBezTo>
                <a:cubicBezTo>
                  <a:pt x="407" y="286"/>
                  <a:pt x="418" y="239"/>
                  <a:pt x="418" y="239"/>
                </a:cubicBezTo>
                <a:cubicBezTo>
                  <a:pt x="417" y="222"/>
                  <a:pt x="398" y="92"/>
                  <a:pt x="418" y="53"/>
                </a:cubicBezTo>
                <a:cubicBezTo>
                  <a:pt x="429" y="31"/>
                  <a:pt x="468" y="48"/>
                  <a:pt x="489" y="35"/>
                </a:cubicBezTo>
                <a:cubicBezTo>
                  <a:pt x="502" y="27"/>
                  <a:pt x="507" y="12"/>
                  <a:pt x="516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6040F764-48FD-544C-B09A-246F442D9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3272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Parcel boundary</a:t>
            </a:r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4920E7EF-D048-4149-A0E3-2EC0FD6824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667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BA0A5AF0-856C-784F-8436-592B31784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37075"/>
            <a:ext cx="73152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As the parcel moves assume no mixing with environment.</a:t>
            </a:r>
          </a:p>
          <a:p>
            <a:pPr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              Pressure inside = pressure outside</a:t>
            </a:r>
          </a:p>
          <a:p>
            <a:pPr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sz="1500" dirty="0">
                <a:latin typeface="Times New Roman" charset="0"/>
                <a:ea typeface="ＭＳ Ｐゴシック" charset="0"/>
              </a:rPr>
              <a:t>For practice see    https://</a:t>
            </a:r>
            <a:r>
              <a:rPr lang="en-US" sz="1500" dirty="0" err="1">
                <a:latin typeface="Times New Roman" charset="0"/>
                <a:ea typeface="ＭＳ Ｐゴシック" charset="0"/>
              </a:rPr>
              <a:t>www.meted.ucar.edu</a:t>
            </a:r>
            <a:r>
              <a:rPr lang="en-US" sz="1500" dirty="0">
                <a:latin typeface="Times New Roman" charset="0"/>
                <a:ea typeface="ＭＳ Ｐゴシック" charset="0"/>
              </a:rPr>
              <a:t>/</a:t>
            </a:r>
            <a:r>
              <a:rPr lang="en-US" sz="1500" dirty="0" err="1">
                <a:latin typeface="Times New Roman" charset="0"/>
                <a:ea typeface="ＭＳ Ｐゴシック" charset="0"/>
              </a:rPr>
              <a:t>mesoprim</a:t>
            </a:r>
            <a:r>
              <a:rPr lang="en-US" sz="1500" dirty="0">
                <a:latin typeface="Times New Roman" charset="0"/>
                <a:ea typeface="ＭＳ Ｐゴシック" charset="0"/>
              </a:rPr>
              <a:t>/</a:t>
            </a:r>
            <a:r>
              <a:rPr lang="en-US" sz="1500" dirty="0" err="1">
                <a:latin typeface="Times New Roman" charset="0"/>
                <a:ea typeface="ＭＳ Ｐゴシック" charset="0"/>
              </a:rPr>
              <a:t>skewt</a:t>
            </a:r>
            <a:r>
              <a:rPr lang="en-US" sz="1500" dirty="0">
                <a:latin typeface="Times New Roman" charset="0"/>
                <a:ea typeface="ＭＳ Ｐゴシック" charset="0"/>
              </a:rPr>
              <a:t>/</a:t>
            </a:r>
            <a:r>
              <a:rPr lang="en-US" sz="1500" dirty="0" err="1">
                <a:latin typeface="Times New Roman" charset="0"/>
                <a:ea typeface="ＭＳ Ｐゴシック" charset="0"/>
              </a:rPr>
              <a:t>skewt.htm?sounding.txt</a:t>
            </a:r>
            <a:endParaRPr lang="en-US" sz="15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0164F39-D041-C04A-9F1A-DDDD9FE7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74AE90-A4B4-B944-9742-6A65228A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52026A3-8569-A54B-8220-FC41BC0B8B51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3F9273D-EE2A-474B-80C6-095EF089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7543800" cy="2209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A5221033-0862-5C4A-AE6B-593F634E4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1475"/>
            <a:ext cx="8077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Because the previously derived quantity is a constant, we may define the wet-equivalent temperature as:</a:t>
            </a:r>
          </a:p>
        </p:txBody>
      </p:sp>
      <p:graphicFrame>
        <p:nvGraphicFramePr>
          <p:cNvPr id="24581" name="Object 3">
            <a:extLst>
              <a:ext uri="{FF2B5EF4-FFF2-40B4-BE49-F238E27FC236}">
                <a16:creationId xmlns:a16="http://schemas.microsoft.com/office/drawing/2014/main" id="{C712A4B5-072E-5744-A294-6DC23026D6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4563" y="1905000"/>
          <a:ext cx="7024687" cy="320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66116200" imgH="30137100" progId="Equation.3">
                  <p:embed/>
                </p:oleObj>
              </mc:Choice>
              <mc:Fallback>
                <p:oleObj name="Equation" r:id="rId3" imgW="66116200" imgH="30137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1905000"/>
                        <a:ext cx="7024687" cy="320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E3F7B17-01A3-504C-AFAC-ED40A84C9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200" y="6248400"/>
            <a:ext cx="64008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2014  R. R. Dickerson </a:t>
            </a:r>
          </a:p>
          <a:p>
            <a:pPr eaLnBrk="1" hangingPunct="1"/>
            <a:r>
              <a:rPr lang="en-US" altLang="en-US" sz="1400"/>
              <a:t>Note the AMS Glossary of Meteorology defines these two temps as the same.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E6CF214-58F8-964C-A12C-C8805E3A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0678E53-A2EF-1644-A62E-FE6CBB19807F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07690DD-944F-5040-B943-757777326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+mj-ea"/>
                <a:cs typeface="+mj-cs"/>
              </a:rPr>
              <a:t>Equivalent Potential Temperature </a:t>
            </a:r>
            <a:r>
              <a:rPr lang="en-US" sz="3600">
                <a:latin typeface="Symbol" charset="0"/>
                <a:ea typeface="+mj-ea"/>
                <a:cs typeface="+mj-cs"/>
              </a:rPr>
              <a:t>q</a:t>
            </a:r>
            <a:r>
              <a:rPr lang="en-US" sz="3600" baseline="-25000">
                <a:ea typeface="+mj-ea"/>
                <a:cs typeface="+mj-cs"/>
              </a:rPr>
              <a:t>e</a:t>
            </a:r>
            <a:endParaRPr lang="en-US" sz="3600">
              <a:ea typeface="+mj-ea"/>
              <a:cs typeface="+mj-cs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744679BD-7718-4749-8603-674DBAAE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828800"/>
            <a:ext cx="79406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If one assumes the latent heat goes only to heat dry air and not H</a:t>
            </a:r>
            <a:r>
              <a:rPr lang="en-US" baseline="-25000">
                <a:latin typeface="Times New Roman" charset="0"/>
                <a:ea typeface="ＭＳ Ｐゴシック" charset="0"/>
              </a:rPr>
              <a:t>2</a:t>
            </a:r>
            <a:r>
              <a:rPr lang="en-US">
                <a:latin typeface="Times New Roman" charset="0"/>
                <a:ea typeface="ＭＳ Ｐゴシック" charset="0"/>
              </a:rPr>
              <a:t>O, this is called a </a:t>
            </a:r>
            <a:r>
              <a:rPr lang="en-US" i="1">
                <a:latin typeface="Times New Roman" charset="0"/>
                <a:ea typeface="ＭＳ Ｐゴシック" charset="0"/>
              </a:rPr>
              <a:t>pseudo adiabatic</a:t>
            </a:r>
            <a:r>
              <a:rPr lang="en-US">
                <a:latin typeface="Times New Roman" charset="0"/>
                <a:ea typeface="ＭＳ Ｐゴシック" charset="0"/>
              </a:rPr>
              <a:t> process. Set Q</a:t>
            </a:r>
            <a:r>
              <a:rPr lang="en-US" baseline="-25000">
                <a:latin typeface="Times New Roman" charset="0"/>
                <a:ea typeface="ＭＳ Ｐゴシック" charset="0"/>
              </a:rPr>
              <a:t>T</a:t>
            </a:r>
            <a:r>
              <a:rPr lang="en-US">
                <a:latin typeface="Times New Roman" charset="0"/>
                <a:ea typeface="ＭＳ Ｐゴシック" charset="0"/>
              </a:rPr>
              <a:t> = 0, then one obtains the equation for the equivalent potential temperature.</a:t>
            </a:r>
          </a:p>
        </p:txBody>
      </p:sp>
      <p:graphicFrame>
        <p:nvGraphicFramePr>
          <p:cNvPr id="25605" name="Object 4">
            <a:extLst>
              <a:ext uri="{FF2B5EF4-FFF2-40B4-BE49-F238E27FC236}">
                <a16:creationId xmlns:a16="http://schemas.microsoft.com/office/drawing/2014/main" id="{DF9B758D-4131-854B-817F-B7E5D8DAA0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2525" y="3824288"/>
          <a:ext cx="4527550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3" imgW="1917700" imgH="1079500" progId="Equation.3">
                  <p:embed/>
                </p:oleObj>
              </mc:Choice>
              <mc:Fallback>
                <p:oleObj name="Equation" r:id="rId3" imgW="1917700" imgH="1079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3824288"/>
                        <a:ext cx="4527550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3BFE-D226-5348-BA49-F604DB0B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846FC-6777-8444-8085-3436FEA1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16869EB-D041-2949-A877-E77C1DD88138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BEC6159-5C0E-2742-8CE4-EF8E7935D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ea typeface="+mj-ea"/>
                <a:cs typeface="+mj-cs"/>
              </a:rPr>
              <a:t>Pseudoadiabatic Process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FB84E19-9425-BB4A-A631-A2F35D107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75438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Consider a saturated parcel of air.  </a:t>
            </a:r>
          </a:p>
          <a:p>
            <a:pPr eaLnBrk="1" hangingPunct="1"/>
            <a:r>
              <a:rPr lang="en-US" altLang="en-US"/>
              <a:t>Expand parcel from T, p, w</a:t>
            </a:r>
            <a:r>
              <a:rPr lang="en-US" altLang="en-US" baseline="-25000"/>
              <a:t>o</a:t>
            </a:r>
            <a:r>
              <a:rPr lang="en-US" altLang="en-US"/>
              <a:t> …  </a:t>
            </a:r>
          </a:p>
          <a:p>
            <a:pPr eaLnBrk="1" hangingPunct="1"/>
            <a:r>
              <a:rPr lang="en-US" altLang="en-US"/>
              <a:t>			       …to   T+dT, p+dp, w</a:t>
            </a:r>
            <a:r>
              <a:rPr lang="en-US" altLang="en-US" baseline="-25000"/>
              <a:t>o</a:t>
            </a:r>
            <a:r>
              <a:rPr lang="en-US" altLang="en-US"/>
              <a:t>+dw</a:t>
            </a:r>
            <a:r>
              <a:rPr lang="en-US" altLang="en-US" baseline="-25000"/>
              <a:t>o</a:t>
            </a:r>
            <a:endParaRPr lang="en-US" altLang="en-US"/>
          </a:p>
          <a:p>
            <a:pPr eaLnBrk="1" hangingPunct="1"/>
            <a:r>
              <a:rPr lang="en-US" altLang="en-US"/>
              <a:t>(note: dT, dp, dw</a:t>
            </a:r>
            <a:r>
              <a:rPr lang="en-US" altLang="en-US" baseline="-25000"/>
              <a:t>o</a:t>
            </a:r>
            <a:r>
              <a:rPr lang="en-US" altLang="en-US"/>
              <a:t> are all negative)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This releases latent heat = – L</a:t>
            </a:r>
            <a:r>
              <a:rPr lang="en-US" altLang="en-US" baseline="-25000"/>
              <a:t>v</a:t>
            </a:r>
            <a:r>
              <a:rPr lang="en-US" altLang="en-US"/>
              <a:t>dw</a:t>
            </a:r>
            <a:r>
              <a:rPr lang="en-US" altLang="en-US" baseline="-25000"/>
              <a:t>o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u="sng"/>
              <a:t>Assume</a:t>
            </a:r>
            <a:r>
              <a:rPr lang="en-US" altLang="en-US"/>
              <a:t> this all goes to heating dry air, and </a:t>
            </a:r>
            <a:r>
              <a:rPr lang="en-US" altLang="en-US" u="sng"/>
              <a:t>not</a:t>
            </a:r>
            <a:r>
              <a:rPr lang="en-US" altLang="en-US"/>
              <a:t> into the water vapor, liquid, or solid (rainout) .</a:t>
            </a:r>
            <a:endParaRPr lang="en-US" altLang="en-US"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4403A10-904B-D047-93B4-F7454EFB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F3CC006-8C2A-B64C-8578-AFDB6154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48A0E15-DCE6-214F-9F05-B5B4FE0CD464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873CF02D-0255-744C-B158-51027B12D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90455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 contrast to the reversible adiabatic process, we assume that</a:t>
            </a:r>
          </a:p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all condensation products </a:t>
            </a:r>
            <a:r>
              <a:rPr lang="en-US" u="sng" dirty="0">
                <a:latin typeface="Times New Roman" charset="0"/>
                <a:ea typeface="ＭＳ Ｐゴシック" charset="0"/>
              </a:rPr>
              <a:t>fall out </a:t>
            </a:r>
            <a:r>
              <a:rPr lang="en-US" dirty="0">
                <a:latin typeface="Times New Roman" charset="0"/>
                <a:ea typeface="ＭＳ Ｐゴシック" charset="0"/>
              </a:rPr>
              <a:t>of parcel immediately.</a:t>
            </a:r>
            <a:endParaRPr lang="en-US" b="1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7652" name="Object 5">
            <a:extLst>
              <a:ext uri="{FF2B5EF4-FFF2-40B4-BE49-F238E27FC236}">
                <a16:creationId xmlns:a16="http://schemas.microsoft.com/office/drawing/2014/main" id="{39B90B6E-52D4-0F48-85C5-8BD0336B87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371600"/>
          <a:ext cx="5395913" cy="503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2324100" imgH="2349500" progId="Equation.3">
                  <p:embed/>
                </p:oleObj>
              </mc:Choice>
              <mc:Fallback>
                <p:oleObj name="Equation" r:id="rId3" imgW="2324100" imgH="2349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5395913" cy="503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0F1E568-0838-9D49-B574-22D801A0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0AF2057-2F15-9340-9F92-195F8444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3659798-A23F-9443-8EA4-68E4DC17BEE0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C2ADCAF-43EB-444C-A3B7-220913927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67200"/>
            <a:ext cx="23622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8676" name="Object 2">
            <a:extLst>
              <a:ext uri="{FF2B5EF4-FFF2-40B4-BE49-F238E27FC236}">
                <a16:creationId xmlns:a16="http://schemas.microsoft.com/office/drawing/2014/main" id="{611F9477-E670-1B4F-96F4-6533A66C1E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53988"/>
          <a:ext cx="8001000" cy="551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77241400" imgH="53251100" progId="Equation.3">
                  <p:embed/>
                </p:oleObj>
              </mc:Choice>
              <mc:Fallback>
                <p:oleObj name="Equation" r:id="rId3" imgW="77241400" imgH="53251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3988"/>
                        <a:ext cx="8001000" cy="551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4">
            <a:extLst>
              <a:ext uri="{FF2B5EF4-FFF2-40B4-BE49-F238E27FC236}">
                <a16:creationId xmlns:a16="http://schemas.microsoft.com/office/drawing/2014/main" id="{93C003A5-DB4B-434E-A739-8D12B5440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76888"/>
            <a:ext cx="845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Since dw</a:t>
            </a:r>
            <a:r>
              <a:rPr lang="en-US" baseline="-25000">
                <a:latin typeface="Times New Roman" charset="0"/>
                <a:ea typeface="ＭＳ Ｐゴシック" charset="0"/>
              </a:rPr>
              <a:t>0</a:t>
            </a:r>
            <a:r>
              <a:rPr lang="en-US">
                <a:latin typeface="Times New Roman" charset="0"/>
                <a:ea typeface="ＭＳ Ｐゴシック" charset="0"/>
              </a:rPr>
              <a:t> &lt; 0,  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>
                <a:latin typeface="Times New Roman" charset="0"/>
                <a:ea typeface="ＭＳ Ｐゴシック" charset="0"/>
              </a:rPr>
              <a:t> </a:t>
            </a:r>
            <a:r>
              <a:rPr lang="en-US" i="1">
                <a:latin typeface="Times New Roman" charset="0"/>
                <a:ea typeface="ＭＳ Ｐゴシック" charset="0"/>
              </a:rPr>
              <a:t>increases</a:t>
            </a:r>
            <a:r>
              <a:rPr lang="en-US">
                <a:latin typeface="Times New Roman" charset="0"/>
                <a:ea typeface="ＭＳ Ｐゴシック" charset="0"/>
              </a:rPr>
              <a:t> for a </a:t>
            </a:r>
            <a:r>
              <a:rPr lang="en-US" u="sng">
                <a:latin typeface="Times New Roman" charset="0"/>
                <a:ea typeface="ＭＳ Ｐゴシック" charset="0"/>
              </a:rPr>
              <a:t>pseudo</a:t>
            </a:r>
            <a:r>
              <a:rPr lang="en-US">
                <a:latin typeface="Times New Roman" charset="0"/>
                <a:ea typeface="ＭＳ Ｐゴシック" charset="0"/>
              </a:rPr>
              <a:t>adiabatic process.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24CACDC-E6B5-5843-B1EC-38A4B4F9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A2CC5CF-A1F8-0041-BF86-107115B5C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78B976-037F-B44D-ADAB-A62DAF412E94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graphicFrame>
        <p:nvGraphicFramePr>
          <p:cNvPr id="29699" name="Object 2">
            <a:extLst>
              <a:ext uri="{FF2B5EF4-FFF2-40B4-BE49-F238E27FC236}">
                <a16:creationId xmlns:a16="http://schemas.microsoft.com/office/drawing/2014/main" id="{629223F5-4501-BD45-858F-93D87C0232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4419600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3" imgW="38620700" imgH="21069300" progId="Equation.3">
                  <p:embed/>
                </p:oleObj>
              </mc:Choice>
              <mc:Fallback>
                <p:oleObj name="Equation" r:id="rId3" imgW="38620700" imgH="2106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4419600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3">
            <a:extLst>
              <a:ext uri="{FF2B5EF4-FFF2-40B4-BE49-F238E27FC236}">
                <a16:creationId xmlns:a16="http://schemas.microsoft.com/office/drawing/2014/main" id="{F3CEF445-5FC4-C141-8C5F-E565F9454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2886075"/>
            <a:ext cx="61261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Integrate 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	</a:t>
            </a:r>
            <a:r>
              <a:rPr lang="en-US" u="sng">
                <a:latin typeface="Times New Roman" charset="0"/>
                <a:ea typeface="ＭＳ Ｐゴシック" charset="0"/>
              </a:rPr>
              <a:t>from</a:t>
            </a:r>
            <a:r>
              <a:rPr lang="en-US">
                <a:latin typeface="Times New Roman" charset="0"/>
                <a:ea typeface="ＭＳ Ｐゴシック" charset="0"/>
              </a:rPr>
              <a:t> the condensation level 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		where T = T</a:t>
            </a:r>
            <a:r>
              <a:rPr lang="en-US" baseline="-25000">
                <a:latin typeface="Times New Roman" charset="0"/>
                <a:ea typeface="ＭＳ Ｐゴシック" charset="0"/>
              </a:rPr>
              <a:t>c</a:t>
            </a:r>
            <a:r>
              <a:rPr lang="en-US">
                <a:latin typeface="Times New Roman" charset="0"/>
                <a:ea typeface="ＭＳ Ｐゴシック" charset="0"/>
              </a:rPr>
              <a:t>, </a:t>
            </a:r>
            <a:r>
              <a:rPr lang="en-US">
                <a:latin typeface="Symbol" charset="0"/>
                <a:ea typeface="ＭＳ Ｐゴシック" charset="0"/>
              </a:rPr>
              <a:t>q = </a:t>
            </a:r>
            <a:r>
              <a:rPr lang="en-US">
                <a:latin typeface="Times New Roman" charset="0"/>
                <a:ea typeface="ＭＳ Ｐゴシック" charset="0"/>
              </a:rPr>
              <a:t>original 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 baseline="-25000">
                <a:latin typeface="Times New Roman" charset="0"/>
                <a:ea typeface="ＭＳ Ｐゴシック" charset="0"/>
              </a:rPr>
              <a:t>o</a:t>
            </a:r>
            <a:endParaRPr lang="en-US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 	    </a:t>
            </a:r>
            <a:r>
              <a:rPr lang="en-US" u="sng">
                <a:latin typeface="Times New Roman" charset="0"/>
                <a:ea typeface="ＭＳ Ｐゴシック" charset="0"/>
              </a:rPr>
              <a:t>to</a:t>
            </a:r>
            <a:r>
              <a:rPr lang="en-US">
                <a:latin typeface="Times New Roman" charset="0"/>
                <a:ea typeface="ＭＳ Ｐゴシック" charset="0"/>
              </a:rPr>
              <a:t> a level where w</a:t>
            </a:r>
            <a:r>
              <a:rPr lang="en-US" baseline="-25000">
                <a:latin typeface="Times New Roman" charset="0"/>
                <a:ea typeface="ＭＳ Ｐゴシック" charset="0"/>
              </a:rPr>
              <a:t>s </a:t>
            </a:r>
            <a:r>
              <a:rPr lang="en-US">
                <a:latin typeface="Times New Roman" charset="0"/>
                <a:ea typeface="ＭＳ Ｐゴシック" charset="0"/>
              </a:rPr>
              <a:t>~ 0</a:t>
            </a:r>
            <a:endParaRPr lang="en-US" u="sng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9701" name="Object 4">
            <a:extLst>
              <a:ext uri="{FF2B5EF4-FFF2-40B4-BE49-F238E27FC236}">
                <a16:creationId xmlns:a16="http://schemas.microsoft.com/office/drawing/2014/main" id="{2F11BCDE-8E11-8A43-A750-C979711B38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0413" y="4699000"/>
          <a:ext cx="4013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5" imgW="36283900" imgH="11696700" progId="Equation.3">
                  <p:embed/>
                </p:oleObj>
              </mc:Choice>
              <mc:Fallback>
                <p:oleObj name="Equation" r:id="rId5" imgW="36283900" imgH="1169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4699000"/>
                        <a:ext cx="40132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E347505-774A-5B4F-A9A5-EBD8E71E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F011526-2E44-874E-BDF1-B5DB6A30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EF892AC-C7F5-AD43-9250-D74C0F469143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46B964B-E597-4E4A-98FB-23680ED5E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ea typeface="+mj-ea"/>
                <a:cs typeface="+mj-cs"/>
              </a:rPr>
              <a:t>Use of Equivalent Potential Temperature</a:t>
            </a:r>
            <a:r>
              <a:rPr lang="en-US" sz="3200">
                <a:latin typeface="Symbol" charset="0"/>
                <a:ea typeface="+mj-ea"/>
                <a:cs typeface="+mj-cs"/>
              </a:rPr>
              <a:t> q</a:t>
            </a:r>
            <a:r>
              <a:rPr lang="en-US" sz="3200" baseline="-25000">
                <a:ea typeface="+mj-ea"/>
                <a:cs typeface="+mj-cs"/>
              </a:rPr>
              <a:t>e</a:t>
            </a:r>
            <a:endParaRPr lang="en-US" sz="3200">
              <a:ea typeface="+mj-ea"/>
              <a:cs typeface="+mj-cs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80FC1252-5852-904E-B881-2BEA11FB4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487738"/>
            <a:ext cx="76358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 baseline="-25000">
                <a:latin typeface="Times New Roman" charset="0"/>
                <a:ea typeface="ＭＳ Ｐゴシック" charset="0"/>
              </a:rPr>
              <a:t>e</a:t>
            </a:r>
            <a:r>
              <a:rPr lang="en-US">
                <a:latin typeface="Times New Roman" charset="0"/>
                <a:ea typeface="ＭＳ Ｐゴシック" charset="0"/>
              </a:rPr>
              <a:t> is the temperature that a parcel of air would have if all of its latent heat were converted to sensible heat in a pseudoadiabatic expansion to low pressure, followed by a dry adiabatic compression to 1000 hPa.  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 baseline="-25000">
                <a:latin typeface="Times New Roman" charset="0"/>
                <a:ea typeface="ＭＳ Ｐゴシック" charset="0"/>
              </a:rPr>
              <a:t>e</a:t>
            </a:r>
            <a:r>
              <a:rPr lang="en-US">
                <a:latin typeface="Times New Roman" charset="0"/>
                <a:ea typeface="ＭＳ Ｐゴシック" charset="0"/>
              </a:rPr>
              <a:t> is conserved in both adiabatic and pseudoadiabatic processes. See Poulida et al., JGR, 1996.</a:t>
            </a:r>
          </a:p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0725" name="Object 4">
            <a:extLst>
              <a:ext uri="{FF2B5EF4-FFF2-40B4-BE49-F238E27FC236}">
                <a16:creationId xmlns:a16="http://schemas.microsoft.com/office/drawing/2014/main" id="{EF0955A6-80C2-BE4F-ADC2-4088E7F2B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9888" y="1905000"/>
          <a:ext cx="2713037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25450800" imgH="11696700" progId="Equation.3">
                  <p:embed/>
                </p:oleObj>
              </mc:Choice>
              <mc:Fallback>
                <p:oleObj name="Equation" r:id="rId3" imgW="25450800" imgH="1169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1905000"/>
                        <a:ext cx="2713037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02BAD98-6B72-D54C-8571-3000A26A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410F424-CCD4-2E47-A3CB-587C5C19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E46702D-79B8-8545-B725-1FEC7DFED93F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30478EB8-8E80-C34A-A113-512B8840D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47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u="sng">
              <a:latin typeface="Times New Roman" charset="0"/>
              <a:ea typeface="ＭＳ Ｐゴシック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269BBA0-A72E-594B-9974-6CCBDBDA9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ea typeface="+mj-ea"/>
                <a:cs typeface="+mj-cs"/>
              </a:rPr>
              <a:t>Adiabatic Equivalent Temperature T</a:t>
            </a:r>
            <a:r>
              <a:rPr lang="en-US" sz="3600" baseline="-25000">
                <a:ea typeface="+mj-ea"/>
                <a:cs typeface="+mj-cs"/>
              </a:rPr>
              <a:t>ea</a:t>
            </a:r>
            <a:endParaRPr lang="en-US" sz="3600">
              <a:ea typeface="+mj-ea"/>
              <a:cs typeface="+mj-cs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40FAF0ED-561C-F44E-980A-3AFF5678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057400"/>
            <a:ext cx="74072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Adiabatic equivalent temperature (also known as pseudoequivalent temperature): The temperature that an air parcel would have after undergoing the following process: dry-adiabatic expansion until saturated; pseudoadiabatic expansion until all moisture is precipitated out; dry-adiabatic compression to the </a:t>
            </a:r>
            <a:r>
              <a:rPr lang="en-US" altLang="en-US" u="sng"/>
              <a:t>initial pressure</a:t>
            </a:r>
            <a:r>
              <a:rPr lang="en-US" altLang="en-US"/>
              <a:t>. Glossary of Met., 2000.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0F074CF-C5EB-7F42-8024-554F5644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FB4625F-E609-644E-9C86-4FFC5912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0924739-D4A9-6A4E-BBDC-21AE5CD67397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F7093E43-0419-FB4C-8FE9-9A2098301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47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u="sng">
              <a:latin typeface="Times New Roman" charset="0"/>
              <a:ea typeface="ＭＳ Ｐゴシック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99A375E-5294-FF4C-BEF6-36EC0A342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ea typeface="+mj-ea"/>
                <a:cs typeface="+mj-cs"/>
              </a:rPr>
              <a:t>Adiabatic Equivalent Temperature T</a:t>
            </a:r>
            <a:r>
              <a:rPr lang="en-US" sz="3600" baseline="-25000">
                <a:ea typeface="+mj-ea"/>
                <a:cs typeface="+mj-cs"/>
              </a:rPr>
              <a:t>ea</a:t>
            </a:r>
            <a:endParaRPr lang="en-US" sz="3600">
              <a:ea typeface="+mj-ea"/>
              <a:cs typeface="+mj-cs"/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7D2DE4C6-B10D-E74F-81A5-F837D810A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057400"/>
            <a:ext cx="7407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Instead of compressing to 1000 hPa, we go instead to the initial pressure.   </a:t>
            </a:r>
          </a:p>
        </p:txBody>
      </p:sp>
      <p:graphicFrame>
        <p:nvGraphicFramePr>
          <p:cNvPr id="32774" name="Object 5">
            <a:extLst>
              <a:ext uri="{FF2B5EF4-FFF2-40B4-BE49-F238E27FC236}">
                <a16:creationId xmlns:a16="http://schemas.microsoft.com/office/drawing/2014/main" id="{B3C9A154-F2C6-E34A-B0BE-7039451C85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971800"/>
          <a:ext cx="32004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3" imgW="31889700" imgH="36868100" progId="Equation.3">
                  <p:embed/>
                </p:oleObj>
              </mc:Choice>
              <mc:Fallback>
                <p:oleObj name="Equation" r:id="rId3" imgW="31889700" imgH="36868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32004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88FBE8C-76F9-A34C-BCBB-5C4953D7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787F8F2-CA2E-5845-A33F-2F2E8554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C16A9B-AB22-944B-9F72-719378DEB97E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EF54FCAC-EFD6-2A4D-9967-159FAF99E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95275"/>
            <a:ext cx="973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Note:</a:t>
            </a:r>
          </a:p>
        </p:txBody>
      </p:sp>
      <p:graphicFrame>
        <p:nvGraphicFramePr>
          <p:cNvPr id="33796" name="Object 3">
            <a:extLst>
              <a:ext uri="{FF2B5EF4-FFF2-40B4-BE49-F238E27FC236}">
                <a16:creationId xmlns:a16="http://schemas.microsoft.com/office/drawing/2014/main" id="{2AB7D560-C81B-5A42-AF79-F7CA2CE88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285115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3" imgW="26035000" imgH="11696700" progId="Equation.3">
                  <p:embed/>
                </p:oleObj>
              </mc:Choice>
              <mc:Fallback>
                <p:oleObj name="Equation" r:id="rId3" imgW="26035000" imgH="1169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285115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4">
            <a:extLst>
              <a:ext uri="{FF2B5EF4-FFF2-40B4-BE49-F238E27FC236}">
                <a16:creationId xmlns:a16="http://schemas.microsoft.com/office/drawing/2014/main" id="{3C9C3092-07B2-0441-A6F2-267362C68C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5813" y="533400"/>
          <a:ext cx="2541587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5" imgW="22529800" imgH="10236200" progId="Equation.3">
                  <p:embed/>
                </p:oleObj>
              </mc:Choice>
              <mc:Fallback>
                <p:oleObj name="Equation" r:id="rId5" imgW="22529800" imgH="10236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533400"/>
                        <a:ext cx="2541587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5">
            <a:extLst>
              <a:ext uri="{FF2B5EF4-FFF2-40B4-BE49-F238E27FC236}">
                <a16:creationId xmlns:a16="http://schemas.microsoft.com/office/drawing/2014/main" id="{D57C28C3-C69E-4A43-9EF2-47C02587B032}"/>
              </a:ext>
            </a:extLst>
          </p:cNvPr>
          <p:cNvSpPr>
            <a:spLocks/>
          </p:cNvSpPr>
          <p:nvPr/>
        </p:nvSpPr>
        <p:spPr bwMode="auto">
          <a:xfrm>
            <a:off x="5334000" y="6096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26155BE9-D618-064C-AA48-05C3152F3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47875"/>
            <a:ext cx="6797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Since T is in the range of 200-300 K and 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w</a:t>
            </a:r>
            <a:r>
              <a:rPr lang="en-US" baseline="-25000">
                <a:latin typeface="Times New Roman" charset="0"/>
                <a:ea typeface="ＭＳ Ｐゴシック" charset="0"/>
              </a:rPr>
              <a:t>o</a:t>
            </a:r>
            <a:r>
              <a:rPr lang="en-US">
                <a:latin typeface="Times New Roman" charset="0"/>
                <a:ea typeface="ＭＳ Ｐゴシック" charset="0"/>
              </a:rPr>
              <a:t> is generally </a:t>
            </a:r>
            <a:r>
              <a:rPr lang="en-US" u="sng">
                <a:latin typeface="Times New Roman" charset="0"/>
                <a:ea typeface="ＭＳ Ｐゴシック" charset="0"/>
              </a:rPr>
              <a:t>&lt;</a:t>
            </a:r>
            <a:r>
              <a:rPr lang="en-US">
                <a:latin typeface="Times New Roman" charset="0"/>
                <a:ea typeface="ＭＳ Ｐゴシック" charset="0"/>
              </a:rPr>
              <a:t> 20 x 10</a:t>
            </a:r>
            <a:r>
              <a:rPr lang="en-US" baseline="30000">
                <a:latin typeface="Times New Roman" charset="0"/>
                <a:ea typeface="ＭＳ Ｐゴシック" charset="0"/>
              </a:rPr>
              <a:t>-3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3800" name="Object 7">
            <a:extLst>
              <a:ext uri="{FF2B5EF4-FFF2-40B4-BE49-F238E27FC236}">
                <a16:creationId xmlns:a16="http://schemas.microsoft.com/office/drawing/2014/main" id="{318CA2B7-7105-9D4C-AC0E-3C5EB54C6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200400"/>
          <a:ext cx="476885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7" imgW="44183300" imgH="21069300" progId="Equation.3">
                  <p:embed/>
                </p:oleObj>
              </mc:Choice>
              <mc:Fallback>
                <p:oleObj name="Equation" r:id="rId7" imgW="44183300" imgH="21069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00400"/>
                        <a:ext cx="4768850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8">
            <a:extLst>
              <a:ext uri="{FF2B5EF4-FFF2-40B4-BE49-F238E27FC236}">
                <a16:creationId xmlns:a16="http://schemas.microsoft.com/office/drawing/2014/main" id="{3985B26B-DC3F-774F-BA92-C423FB6DD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Generally T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ea</a:t>
            </a:r>
            <a:r>
              <a:rPr lang="en-US" dirty="0">
                <a:latin typeface="Times New Roman" charset="0"/>
                <a:ea typeface="ＭＳ Ｐゴシック" charset="0"/>
              </a:rPr>
              <a:t> and </a:t>
            </a:r>
            <a:r>
              <a:rPr lang="en-US" dirty="0" err="1">
                <a:latin typeface="Times New Roman" charset="0"/>
                <a:ea typeface="ＭＳ Ｐゴシック" charset="0"/>
              </a:rPr>
              <a:t>T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ep</a:t>
            </a:r>
            <a:r>
              <a:rPr lang="en-US" dirty="0">
                <a:latin typeface="Times New Roman" charset="0"/>
                <a:ea typeface="ＭＳ Ｐゴシック" charset="0"/>
              </a:rPr>
              <a:t> (equivalent potential temp) are within 5</a:t>
            </a:r>
            <a:r>
              <a:rPr lang="en-US" baseline="50000" dirty="0">
                <a:latin typeface="Times New Roman" charset="0"/>
                <a:ea typeface="ＭＳ Ｐゴシック" charset="0"/>
              </a:rPr>
              <a:t>o</a:t>
            </a:r>
            <a:r>
              <a:rPr lang="en-US" dirty="0">
                <a:latin typeface="Times New Roman" charset="0"/>
                <a:ea typeface="ＭＳ Ｐゴシック" charset="0"/>
              </a:rPr>
              <a:t> 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E0090-AC53-B049-9216-E644531E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86003A-DAD3-6849-9B36-09A1BC7DEF78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A4C471AC-A75A-A14E-ABEA-0FE603FDC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3338"/>
            <a:ext cx="8153400" cy="655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We have already considered a dry parcel, now consider a parcel just prior to saturation (the book leaves out several steps):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	mass of parcel = m</a:t>
            </a:r>
            <a:r>
              <a:rPr lang="en-US" altLang="en-US" baseline="-25000" dirty="0"/>
              <a:t>d</a:t>
            </a:r>
            <a:r>
              <a:rPr lang="en-US" altLang="en-US" dirty="0"/>
              <a:t> + m</a:t>
            </a:r>
            <a:r>
              <a:rPr lang="en-US" altLang="en-US" baseline="-25000" dirty="0"/>
              <a:t>v</a:t>
            </a:r>
            <a:r>
              <a:rPr lang="en-US" altLang="en-US" dirty="0"/>
              <a:t> =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p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Suppose we expand the parcel reversibly and adiabatically and condense out some mass of liquid = m</a:t>
            </a:r>
            <a:r>
              <a:rPr lang="en-US" altLang="en-US" baseline="-25000" dirty="0"/>
              <a:t>L</a:t>
            </a:r>
            <a:r>
              <a:rPr lang="en-US" altLang="en-US" dirty="0"/>
              <a:t>, keeping total mass constant.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p</a:t>
            </a:r>
            <a:r>
              <a:rPr lang="en-US" altLang="en-US" dirty="0"/>
              <a:t> = m</a:t>
            </a:r>
            <a:r>
              <a:rPr lang="en-US" altLang="en-US" baseline="-25000" dirty="0"/>
              <a:t>d</a:t>
            </a:r>
            <a:r>
              <a:rPr lang="en-US" altLang="en-US" dirty="0"/>
              <a:t> + m</a:t>
            </a:r>
            <a:r>
              <a:rPr lang="en-US" altLang="en-US" baseline="-25000" dirty="0"/>
              <a:t>v</a:t>
            </a:r>
            <a:r>
              <a:rPr lang="ja-JP" altLang="en-US" baseline="30000">
                <a:latin typeface="Arial" panose="020B0604020202020204" pitchFamily="34" charset="0"/>
              </a:rPr>
              <a:t>’</a:t>
            </a:r>
            <a:r>
              <a:rPr lang="en-US" altLang="ja-JP" dirty="0"/>
              <a:t>+</a:t>
            </a:r>
            <a:r>
              <a:rPr lang="en-US" altLang="ja-JP" baseline="-25000" dirty="0"/>
              <a:t> </a:t>
            </a:r>
            <a:r>
              <a:rPr lang="en-US" altLang="ja-JP" dirty="0"/>
              <a:t>m</a:t>
            </a:r>
            <a:r>
              <a:rPr lang="en-US" altLang="ja-JP" baseline="-25000" dirty="0"/>
              <a:t>L</a:t>
            </a:r>
          </a:p>
          <a:p>
            <a:pPr eaLnBrk="1" hangingPunct="1"/>
            <a:r>
              <a:rPr lang="en-US" altLang="en-US" dirty="0"/>
              <a:t>or	m</a:t>
            </a:r>
            <a:r>
              <a:rPr lang="en-US" altLang="en-US" baseline="-25000" dirty="0"/>
              <a:t>L</a:t>
            </a:r>
            <a:r>
              <a:rPr lang="en-US" altLang="en-US" dirty="0"/>
              <a:t> + m</a:t>
            </a:r>
            <a:r>
              <a:rPr lang="en-US" altLang="en-US" baseline="-25000" dirty="0"/>
              <a:t>v</a:t>
            </a:r>
            <a:r>
              <a:rPr lang="en-US" altLang="en-US" baseline="30000" dirty="0">
                <a:latin typeface="Arial" panose="020B0604020202020204" pitchFamily="34" charset="0"/>
              </a:rPr>
              <a:t>’</a:t>
            </a:r>
            <a:r>
              <a:rPr lang="en-US" altLang="ja-JP" baseline="30000" dirty="0">
                <a:latin typeface="Arial" panose="020B0604020202020204" pitchFamily="34" charset="0"/>
              </a:rPr>
              <a:t> </a:t>
            </a:r>
            <a:r>
              <a:rPr lang="en-US" altLang="ja-JP" dirty="0"/>
              <a:t>= m</a:t>
            </a:r>
            <a:r>
              <a:rPr lang="en-US" altLang="ja-JP" baseline="-25000" dirty="0"/>
              <a:t>v</a:t>
            </a:r>
            <a:endParaRPr lang="en-US" altLang="ja-JP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Where m</a:t>
            </a:r>
            <a:r>
              <a:rPr lang="en-US" altLang="en-US" baseline="-25000" dirty="0"/>
              <a:t>v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 dirty="0"/>
              <a:t> is the new (lower for rising motion)  mass of vapor in the parcel.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E68DE-09AF-5742-802F-1EC0B3B4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035A4-1B42-8147-BAEA-EE8F3539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F5F937B-C06F-C34F-84C9-A37AE8F3E6D5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AE15C2A-45E8-8E42-B464-A62B66992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6275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+mj-ea"/>
                <a:cs typeface="+mj-cs"/>
              </a:rPr>
              <a:t>Additional Temperature Definitions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C1FD954-D966-FE40-AF99-B3A870BA1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740727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u="sng" dirty="0">
                <a:latin typeface="Times New Roman" charset="0"/>
                <a:ea typeface="ＭＳ Ｐゴシック" charset="0"/>
              </a:rPr>
              <a:t>Wet Bulb Potential Temperature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err="1">
                <a:latin typeface="Symbol" charset="0"/>
                <a:ea typeface="ＭＳ Ｐゴシック" charset="0"/>
              </a:rPr>
              <a:t>q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w</a:t>
            </a:r>
            <a:endParaRPr lang="en-US" baseline="-250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Defined graphically by following pseudo/saturated </a:t>
            </a:r>
            <a:r>
              <a:rPr lang="en-US" dirty="0" err="1">
                <a:latin typeface="Times New Roman" charset="0"/>
                <a:ea typeface="ＭＳ Ｐゴシック" charset="0"/>
              </a:rPr>
              <a:t>adiabats</a:t>
            </a:r>
            <a:r>
              <a:rPr lang="en-US" dirty="0">
                <a:latin typeface="Times New Roman" charset="0"/>
                <a:ea typeface="ＭＳ Ｐゴシック" charset="0"/>
              </a:rPr>
              <a:t> to 1000 hPa from </a:t>
            </a:r>
            <a:r>
              <a:rPr lang="en-US" dirty="0" err="1">
                <a:latin typeface="Times New Roman" charset="0"/>
                <a:ea typeface="ＭＳ Ｐゴシック" charset="0"/>
              </a:rPr>
              <a:t>P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e</a:t>
            </a:r>
            <a:r>
              <a:rPr lang="en-US" dirty="0">
                <a:latin typeface="Times New Roman" charset="0"/>
                <a:ea typeface="ＭＳ Ｐゴシック" charset="0"/>
              </a:rPr>
              <a:t>, T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c</a:t>
            </a:r>
            <a:r>
              <a:rPr lang="en-US" dirty="0">
                <a:latin typeface="Times New Roman" charset="0"/>
                <a:ea typeface="ＭＳ Ｐゴシック" charset="0"/>
              </a:rPr>
              <a:t>.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  </a:t>
            </a:r>
            <a:r>
              <a:rPr lang="en-US" dirty="0">
                <a:latin typeface="Times New Roman" charset="0"/>
                <a:ea typeface="ＭＳ Ｐゴシック" charset="0"/>
              </a:rPr>
              <a:t>This temp is conserved in most atmos. processes. </a:t>
            </a:r>
          </a:p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u="sng" dirty="0">
                <a:latin typeface="Times New Roman" charset="0"/>
                <a:ea typeface="ＭＳ Ｐゴシック" charset="0"/>
              </a:rPr>
              <a:t>Adiabatic Wet Bulb Temperature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err="1">
                <a:latin typeface="Times New Roman" charset="0"/>
                <a:ea typeface="ＭＳ Ｐゴシック" charset="0"/>
              </a:rPr>
              <a:t>T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wa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 </a:t>
            </a:r>
            <a:r>
              <a:rPr lang="en-US" dirty="0">
                <a:latin typeface="Times New Roman" charset="0"/>
                <a:ea typeface="ＭＳ Ｐゴシック" charset="0"/>
              </a:rPr>
              <a:t>(or </a:t>
            </a:r>
            <a:r>
              <a:rPr lang="en-US" dirty="0" err="1">
                <a:latin typeface="Times New Roman" charset="0"/>
                <a:ea typeface="ＭＳ Ｐゴシック" charset="0"/>
              </a:rPr>
              <a:t>T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sw</a:t>
            </a:r>
            <a:r>
              <a:rPr lang="en-US" dirty="0">
                <a:latin typeface="Times New Roman" charset="0"/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Follow pseudo/saturated </a:t>
            </a:r>
            <a:r>
              <a:rPr lang="en-US" dirty="0" err="1">
                <a:latin typeface="Times New Roman" charset="0"/>
                <a:ea typeface="ＭＳ Ｐゴシック" charset="0"/>
              </a:rPr>
              <a:t>adiabats</a:t>
            </a:r>
            <a:r>
              <a:rPr lang="en-US" dirty="0">
                <a:latin typeface="Times New Roman" charset="0"/>
                <a:ea typeface="ＭＳ Ｐゴシック" charset="0"/>
              </a:rPr>
              <a:t> from </a:t>
            </a:r>
            <a:r>
              <a:rPr lang="en-US" dirty="0" err="1">
                <a:latin typeface="Times New Roman" charset="0"/>
                <a:ea typeface="ＭＳ Ｐゴシック" charset="0"/>
              </a:rPr>
              <a:t>P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e</a:t>
            </a:r>
            <a:r>
              <a:rPr lang="en-US" dirty="0">
                <a:latin typeface="Times New Roman" charset="0"/>
                <a:ea typeface="ＭＳ Ｐゴシック" charset="0"/>
              </a:rPr>
              <a:t>, T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c</a:t>
            </a:r>
            <a:r>
              <a:rPr lang="en-US" dirty="0">
                <a:latin typeface="Times New Roman" charset="0"/>
                <a:ea typeface="ＭＳ Ｐゴシック" charset="0"/>
              </a:rPr>
              <a:t> to initial pressure.</a:t>
            </a:r>
            <a:endParaRPr lang="en-US" u="sng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|T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w</a:t>
            </a:r>
            <a:r>
              <a:rPr lang="en-US" dirty="0">
                <a:latin typeface="Times New Roman" charset="0"/>
                <a:ea typeface="ＭＳ Ｐゴシック" charset="0"/>
              </a:rPr>
              <a:t>- </a:t>
            </a:r>
            <a:r>
              <a:rPr lang="en-US" dirty="0" err="1">
                <a:latin typeface="Times New Roman" charset="0"/>
                <a:ea typeface="ＭＳ Ｐゴシック" charset="0"/>
              </a:rPr>
              <a:t>T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wa</a:t>
            </a:r>
            <a:r>
              <a:rPr lang="en-US" dirty="0">
                <a:latin typeface="Times New Roman" charset="0"/>
                <a:ea typeface="ＭＳ Ｐゴシック" charset="0"/>
              </a:rPr>
              <a:t>| ~  0.5</a:t>
            </a:r>
            <a:r>
              <a:rPr lang="en-US" baseline="50000" dirty="0">
                <a:latin typeface="Times New Roman" charset="0"/>
                <a:ea typeface="ＭＳ Ｐゴシック" charset="0"/>
              </a:rPr>
              <a:t>o</a:t>
            </a:r>
            <a:r>
              <a:rPr lang="en-US" dirty="0">
                <a:latin typeface="Times New Roman" charset="0"/>
                <a:ea typeface="ＭＳ Ｐゴシック" charset="0"/>
              </a:rPr>
              <a:t>  or less.</a:t>
            </a:r>
          </a:p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glossary.ametsoc.org</a:t>
            </a:r>
            <a:r>
              <a:rPr lang="en-US" dirty="0">
                <a:latin typeface="Times New Roman" charset="0"/>
                <a:ea typeface="ＭＳ Ｐゴシック" charset="0"/>
              </a:rPr>
              <a:t>/wiki/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4">
            <a:extLst>
              <a:ext uri="{FF2B5EF4-FFF2-40B4-BE49-F238E27FC236}">
                <a16:creationId xmlns:a16="http://schemas.microsoft.com/office/drawing/2014/main" id="{80887D0E-2ABF-654F-9806-7A9C0757D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5" name="Slide Number Placeholder 5">
            <a:extLst>
              <a:ext uri="{FF2B5EF4-FFF2-40B4-BE49-F238E27FC236}">
                <a16:creationId xmlns:a16="http://schemas.microsoft.com/office/drawing/2014/main" id="{9F1907B1-43A3-6B40-B064-10E3C6C7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A9A5A24-E890-8D40-9F6F-61348602D72A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32C64D9-4D8A-064C-AA1D-2DE15AE40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>
                <a:ea typeface="+mj-ea"/>
                <a:cs typeface="+mj-cs"/>
              </a:rPr>
              <a:t>Conservative Properties of Air Parcels</a:t>
            </a:r>
          </a:p>
        </p:txBody>
      </p:sp>
      <p:graphicFrame>
        <p:nvGraphicFramePr>
          <p:cNvPr id="23633" name="Group 81">
            <a:extLst>
              <a:ext uri="{FF2B5EF4-FFF2-40B4-BE49-F238E27FC236}">
                <a16:creationId xmlns:a16="http://schemas.microsoft.com/office/drawing/2014/main" id="{043DD65F-EA56-F64E-B57D-C51F08FE5DD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468813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*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0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q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3620" name="Text Box 68">
            <a:extLst>
              <a:ext uri="{FF2B5EF4-FFF2-40B4-BE49-F238E27FC236}">
                <a16:creationId xmlns:a16="http://schemas.microsoft.com/office/drawing/2014/main" id="{8B5118C0-1831-2443-AFCD-1DD1FC691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1385888"/>
            <a:ext cx="766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Variable		             dry adiabatic             saturated/pseudo adiabatic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3">
            <a:extLst>
              <a:ext uri="{FF2B5EF4-FFF2-40B4-BE49-F238E27FC236}">
                <a16:creationId xmlns:a16="http://schemas.microsoft.com/office/drawing/2014/main" id="{81537EC0-12B6-F347-8C1B-4CD2B7CB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4" name="Slide Number Placeholder 4">
            <a:extLst>
              <a:ext uri="{FF2B5EF4-FFF2-40B4-BE49-F238E27FC236}">
                <a16:creationId xmlns:a16="http://schemas.microsoft.com/office/drawing/2014/main" id="{4BEF6029-3862-534B-9D20-C1DCD95F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8C7D994-D12B-9746-9D07-657DF97449E4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4623" name="Rectangle 47">
            <a:extLst>
              <a:ext uri="{FF2B5EF4-FFF2-40B4-BE49-F238E27FC236}">
                <a16:creationId xmlns:a16="http://schemas.microsoft.com/office/drawing/2014/main" id="{46AE5106-AC6F-F341-AA39-189E185FD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19812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4600" name="Rectangle 24">
            <a:extLst>
              <a:ext uri="{FF2B5EF4-FFF2-40B4-BE49-F238E27FC236}">
                <a16:creationId xmlns:a16="http://schemas.microsoft.com/office/drawing/2014/main" id="{55EA077D-2F2F-BA42-A439-4837300C7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86200"/>
            <a:ext cx="1524000" cy="1524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18D90AF-0FD1-B74B-A39C-D96E3ADF1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Remember Thermodynamic Diagrams (lecture 4)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B178C7AC-5885-0541-888C-30DBFADDF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965325"/>
            <a:ext cx="742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A true thermodynamic diagram has </a:t>
            </a:r>
            <a:r>
              <a:rPr lang="en-US" u="sng">
                <a:latin typeface="Times New Roman" charset="0"/>
                <a:ea typeface="ＭＳ Ｐゴシック" charset="0"/>
              </a:rPr>
              <a:t>Area</a:t>
            </a:r>
            <a:r>
              <a:rPr lang="en-US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Symbol" charset="0"/>
                <a:ea typeface="ＭＳ Ｐゴシック" charset="0"/>
              </a:rPr>
              <a:t>a</a:t>
            </a:r>
            <a:r>
              <a:rPr lang="en-US">
                <a:latin typeface="Times New Roman" charset="0"/>
                <a:ea typeface="ＭＳ Ｐゴシック" charset="0"/>
              </a:rPr>
              <a:t> </a:t>
            </a:r>
            <a:r>
              <a:rPr lang="en-US" u="sng">
                <a:latin typeface="Times New Roman" charset="0"/>
                <a:ea typeface="ＭＳ Ｐゴシック" charset="0"/>
              </a:rPr>
              <a:t>Energy</a:t>
            </a:r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4EFBEDA5-79D8-F041-AFE4-DA9D51EADA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862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BB6DF047-C614-CF46-AAA4-F1F1E04A2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86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2A8D4A96-4CAD-9B4C-BCDD-475E898DA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886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58A407F4-AB12-A843-82FD-1EC5DACA0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8F10FEEB-ECEE-E845-80AD-8766A3145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86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6" name="Line 10">
            <a:extLst>
              <a:ext uri="{FF2B5EF4-FFF2-40B4-BE49-F238E27FC236}">
                <a16:creationId xmlns:a16="http://schemas.microsoft.com/office/drawing/2014/main" id="{5A0F126E-2B4E-4E45-AF04-B1869A850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86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7" name="Line 11">
            <a:extLst>
              <a:ext uri="{FF2B5EF4-FFF2-40B4-BE49-F238E27FC236}">
                <a16:creationId xmlns:a16="http://schemas.microsoft.com/office/drawing/2014/main" id="{B198B34A-73CB-0B48-94DE-AF599C0A6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8" name="Line 12">
            <a:extLst>
              <a:ext uri="{FF2B5EF4-FFF2-40B4-BE49-F238E27FC236}">
                <a16:creationId xmlns:a16="http://schemas.microsoft.com/office/drawing/2014/main" id="{82360DD1-01AB-D147-8ABF-738EF0955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410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0550C3F7-6793-674B-A07C-AF7C93BD8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4C4C0502-4405-6B4A-892F-DB99786DD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495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id="{0529B5B5-6BE5-A942-9F6F-8DAAEDB8F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72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0ECC4CF9-43CF-A84C-A0F5-DE0A57615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C57FC535-52AE-DE4B-A478-DF37EA9FF5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7947FBC2-A843-EC47-B0EB-876A3B935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595" name="Text Box 19">
            <a:extLst>
              <a:ext uri="{FF2B5EF4-FFF2-40B4-BE49-F238E27FC236}">
                <a16:creationId xmlns:a16="http://schemas.microsoft.com/office/drawing/2014/main" id="{C5BA3D37-0849-2245-B92F-686A8F19E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54514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4596" name="Text Box 20">
            <a:extLst>
              <a:ext uri="{FF2B5EF4-FFF2-40B4-BE49-F238E27FC236}">
                <a16:creationId xmlns:a16="http://schemas.microsoft.com/office/drawing/2014/main" id="{D8069DD3-C048-5443-9764-796349AE2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3084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RlnP</a:t>
            </a:r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390D005D-A8E2-4E4B-B5DA-A2D889C62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4671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isotherms</a:t>
            </a:r>
          </a:p>
        </p:txBody>
      </p:sp>
      <p:sp>
        <p:nvSpPr>
          <p:cNvPr id="24598" name="Text Box 22">
            <a:extLst>
              <a:ext uri="{FF2B5EF4-FFF2-40B4-BE49-F238E27FC236}">
                <a16:creationId xmlns:a16="http://schemas.microsoft.com/office/drawing/2014/main" id="{2FD15552-FA32-AB45-8265-48A024419AC0}"/>
              </a:ext>
            </a:extLst>
          </p:cNvPr>
          <p:cNvSpPr txBox="1">
            <a:spLocks noChangeArrowheads="1"/>
          </p:cNvSpPr>
          <p:nvPr/>
        </p:nvSpPr>
        <p:spPr bwMode="auto">
          <a:xfrm rot="5351049">
            <a:off x="2586832" y="4506118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isobars</a:t>
            </a:r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5F89B4E3-DBF2-E041-8692-709D1FE08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763" y="2708275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>
                <a:latin typeface="Times New Roman" charset="0"/>
                <a:ea typeface="ＭＳ Ｐゴシック" charset="0"/>
              </a:rPr>
              <a:t>Emagram</a:t>
            </a:r>
          </a:p>
        </p:txBody>
      </p:sp>
      <p:sp>
        <p:nvSpPr>
          <p:cNvPr id="24601" name="Line 25">
            <a:extLst>
              <a:ext uri="{FF2B5EF4-FFF2-40B4-BE49-F238E27FC236}">
                <a16:creationId xmlns:a16="http://schemas.microsoft.com/office/drawing/2014/main" id="{B5296C30-5475-F74F-AEF4-AD27EFA1E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96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016618B3-F29D-6048-BBF9-E1F42E649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486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9FBBDAC5-02E0-EF44-81B0-7874DD20D3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572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4" name="Line 28">
            <a:extLst>
              <a:ext uri="{FF2B5EF4-FFF2-40B4-BE49-F238E27FC236}">
                <a16:creationId xmlns:a16="http://schemas.microsoft.com/office/drawing/2014/main" id="{3F9094E9-1AA3-FD4C-B3DE-8C4C0A90F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343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5" name="Line 29">
            <a:extLst>
              <a:ext uri="{FF2B5EF4-FFF2-40B4-BE49-F238E27FC236}">
                <a16:creationId xmlns:a16="http://schemas.microsoft.com/office/drawing/2014/main" id="{3371C1A4-3BDE-DF4F-8677-D3895F9F5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800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6" name="Line 30">
            <a:extLst>
              <a:ext uri="{FF2B5EF4-FFF2-40B4-BE49-F238E27FC236}">
                <a16:creationId xmlns:a16="http://schemas.microsoft.com/office/drawing/2014/main" id="{96A101B9-D048-B947-8838-CABA803E69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029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7" name="Line 31">
            <a:extLst>
              <a:ext uri="{FF2B5EF4-FFF2-40B4-BE49-F238E27FC236}">
                <a16:creationId xmlns:a16="http://schemas.microsoft.com/office/drawing/2014/main" id="{7B60AA6E-A4BF-C54C-B7BD-1446F49F4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257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8" name="Line 32">
            <a:extLst>
              <a:ext uri="{FF2B5EF4-FFF2-40B4-BE49-F238E27FC236}">
                <a16:creationId xmlns:a16="http://schemas.microsoft.com/office/drawing/2014/main" id="{4D9744F5-A2DE-D942-838E-41D65911A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09" name="Line 33">
            <a:extLst>
              <a:ext uri="{FF2B5EF4-FFF2-40B4-BE49-F238E27FC236}">
                <a16:creationId xmlns:a16="http://schemas.microsoft.com/office/drawing/2014/main" id="{F772AE3F-A2AB-B542-A61A-739169E75B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114800"/>
            <a:ext cx="16002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0" name="Line 34">
            <a:extLst>
              <a:ext uri="{FF2B5EF4-FFF2-40B4-BE49-F238E27FC236}">
                <a16:creationId xmlns:a16="http://schemas.microsoft.com/office/drawing/2014/main" id="{4D347B60-DDB2-654F-885A-232126CF52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038600"/>
            <a:ext cx="1066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1" name="Line 35">
            <a:extLst>
              <a:ext uri="{FF2B5EF4-FFF2-40B4-BE49-F238E27FC236}">
                <a16:creationId xmlns:a16="http://schemas.microsoft.com/office/drawing/2014/main" id="{7DEED832-3D37-A04C-B854-9533E178F3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038600"/>
            <a:ext cx="6096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2" name="Line 36">
            <a:extLst>
              <a:ext uri="{FF2B5EF4-FFF2-40B4-BE49-F238E27FC236}">
                <a16:creationId xmlns:a16="http://schemas.microsoft.com/office/drawing/2014/main" id="{6DF78607-8659-2544-878B-6FEC08652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343400"/>
            <a:ext cx="13716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3" name="Line 37">
            <a:extLst>
              <a:ext uri="{FF2B5EF4-FFF2-40B4-BE49-F238E27FC236}">
                <a16:creationId xmlns:a16="http://schemas.microsoft.com/office/drawing/2014/main" id="{177CAFFA-41B2-BA4E-B2B1-962FCE5A6B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114800"/>
            <a:ext cx="1447800" cy="1219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4" name="Line 38">
            <a:extLst>
              <a:ext uri="{FF2B5EF4-FFF2-40B4-BE49-F238E27FC236}">
                <a16:creationId xmlns:a16="http://schemas.microsoft.com/office/drawing/2014/main" id="{1B2255E7-4FAE-4443-939A-EA0A990665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724400"/>
            <a:ext cx="9144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5" name="Line 39">
            <a:extLst>
              <a:ext uri="{FF2B5EF4-FFF2-40B4-BE49-F238E27FC236}">
                <a16:creationId xmlns:a16="http://schemas.microsoft.com/office/drawing/2014/main" id="{21498326-A61B-3549-BF27-0F013B399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953000"/>
            <a:ext cx="6096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6" name="Line 40">
            <a:extLst>
              <a:ext uri="{FF2B5EF4-FFF2-40B4-BE49-F238E27FC236}">
                <a16:creationId xmlns:a16="http://schemas.microsoft.com/office/drawing/2014/main" id="{FA829B74-A907-A349-B791-E9E88C50AB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5029200"/>
            <a:ext cx="838200" cy="457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7" name="Line 41">
            <a:extLst>
              <a:ext uri="{FF2B5EF4-FFF2-40B4-BE49-F238E27FC236}">
                <a16:creationId xmlns:a16="http://schemas.microsoft.com/office/drawing/2014/main" id="{9FC19B70-B926-BD4D-AC11-BB8781DC7A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4800600"/>
            <a:ext cx="1219200" cy="685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8" name="Line 42">
            <a:extLst>
              <a:ext uri="{FF2B5EF4-FFF2-40B4-BE49-F238E27FC236}">
                <a16:creationId xmlns:a16="http://schemas.microsoft.com/office/drawing/2014/main" id="{1B8BD962-E5F3-5D43-863C-5BE5D3127D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4495800"/>
            <a:ext cx="1752600" cy="9906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19" name="Line 43">
            <a:extLst>
              <a:ext uri="{FF2B5EF4-FFF2-40B4-BE49-F238E27FC236}">
                <a16:creationId xmlns:a16="http://schemas.microsoft.com/office/drawing/2014/main" id="{EE43F7ED-F828-954B-9391-1CD8896D1F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4191000"/>
            <a:ext cx="1981200" cy="1143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20" name="Line 44">
            <a:extLst>
              <a:ext uri="{FF2B5EF4-FFF2-40B4-BE49-F238E27FC236}">
                <a16:creationId xmlns:a16="http://schemas.microsoft.com/office/drawing/2014/main" id="{2BF0D285-244A-DD4F-806D-A3D1D49543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4038600"/>
            <a:ext cx="1752600" cy="9906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21" name="Line 45">
            <a:extLst>
              <a:ext uri="{FF2B5EF4-FFF2-40B4-BE49-F238E27FC236}">
                <a16:creationId xmlns:a16="http://schemas.microsoft.com/office/drawing/2014/main" id="{C155F32F-F66F-424B-B923-1E805449EA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4038600"/>
            <a:ext cx="1219200" cy="685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22" name="Line 46">
            <a:extLst>
              <a:ext uri="{FF2B5EF4-FFF2-40B4-BE49-F238E27FC236}">
                <a16:creationId xmlns:a16="http://schemas.microsoft.com/office/drawing/2014/main" id="{0CB19A15-C008-6D4B-BEB2-909C60286E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4038600"/>
            <a:ext cx="5334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24" name="Text Box 48">
            <a:extLst>
              <a:ext uri="{FF2B5EF4-FFF2-40B4-BE49-F238E27FC236}">
                <a16:creationId xmlns:a16="http://schemas.microsoft.com/office/drawing/2014/main" id="{8C280C2C-EB2B-E746-BEDB-6288D7479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5576888"/>
            <a:ext cx="401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3300"/>
                </a:solidFill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4625" name="Text Box 49">
            <a:extLst>
              <a:ext uri="{FF2B5EF4-FFF2-40B4-BE49-F238E27FC236}">
                <a16:creationId xmlns:a16="http://schemas.microsoft.com/office/drawing/2014/main" id="{AD3753D5-9F04-364B-BEC3-1A55DFC17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562475"/>
            <a:ext cx="67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lnP</a:t>
            </a:r>
          </a:p>
        </p:txBody>
      </p:sp>
      <p:sp>
        <p:nvSpPr>
          <p:cNvPr id="24626" name="Line 50">
            <a:extLst>
              <a:ext uri="{FF2B5EF4-FFF2-40B4-BE49-F238E27FC236}">
                <a16:creationId xmlns:a16="http://schemas.microsoft.com/office/drawing/2014/main" id="{DD8C1F98-567E-8046-95B8-9C7AE4B4C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495800"/>
            <a:ext cx="685800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24627" name="Text Box 51">
            <a:extLst>
              <a:ext uri="{FF2B5EF4-FFF2-40B4-BE49-F238E27FC236}">
                <a16:creationId xmlns:a16="http://schemas.microsoft.com/office/drawing/2014/main" id="{A525E4D1-2AC6-3D44-97FA-CDBC97378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4038600"/>
            <a:ext cx="134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33CC33"/>
                </a:solidFill>
                <a:latin typeface="Times New Roman" charset="0"/>
                <a:ea typeface="ＭＳ Ｐゴシック" charset="0"/>
              </a:rPr>
              <a:t>Dry adiabats</a:t>
            </a:r>
          </a:p>
        </p:txBody>
      </p:sp>
      <p:sp>
        <p:nvSpPr>
          <p:cNvPr id="24628" name="Text Box 52">
            <a:extLst>
              <a:ext uri="{FF2B5EF4-FFF2-40B4-BE49-F238E27FC236}">
                <a16:creationId xmlns:a16="http://schemas.microsoft.com/office/drawing/2014/main" id="{4C16C216-1CE7-6D4A-8618-50F9A7D67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2701925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>
                <a:latin typeface="Times New Roman" charset="0"/>
                <a:ea typeface="ＭＳ Ｐゴシック" charset="0"/>
              </a:rPr>
              <a:t>T-</a:t>
            </a:r>
            <a:r>
              <a:rPr lang="en-US" sz="2400" u="sng">
                <a:latin typeface="Symbol" charset="0"/>
                <a:ea typeface="ＭＳ Ｐゴシック" charset="0"/>
              </a:rPr>
              <a:t>f </a:t>
            </a:r>
            <a:r>
              <a:rPr lang="en-US" sz="2400" u="sng">
                <a:latin typeface="Times New Roman" charset="0"/>
                <a:ea typeface="ＭＳ Ｐゴシック" charset="0"/>
              </a:rPr>
              <a:t>gram</a:t>
            </a:r>
          </a:p>
        </p:txBody>
      </p:sp>
      <p:sp>
        <p:nvSpPr>
          <p:cNvPr id="24629" name="Line 53">
            <a:extLst>
              <a:ext uri="{FF2B5EF4-FFF2-40B4-BE49-F238E27FC236}">
                <a16:creationId xmlns:a16="http://schemas.microsoft.com/office/drawing/2014/main" id="{2FDB3C05-1875-9D44-85BD-65317DF1B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791200"/>
            <a:ext cx="762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82B2BEB-CCB1-CB4D-BB46-4AAA0BBB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259FC93-3075-9345-9AF0-F5BE4AB4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72DF45B-2E03-B344-A377-3B52C6475E58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5966E8-3FA3-ED41-99F6-EE1E95700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0"/>
            <a:ext cx="2057400" cy="1066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A54CB4A3-A639-6344-9907-913231CF3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23950"/>
            <a:ext cx="7924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In the U.S. a popular meteorological thermodynamic diagram is the </a:t>
            </a:r>
            <a:r>
              <a:rPr lang="en-US" altLang="en-US" i="1">
                <a:effectLst>
                  <a:outerShdw blurRad="38100" dist="38100" dir="2700000" algn="tl">
                    <a:srgbClr val="FFFFFF"/>
                  </a:outerShdw>
                </a:effectLst>
              </a:rPr>
              <a:t>Skew T – LogP</a:t>
            </a:r>
            <a:r>
              <a:rPr lang="en-US" altLang="en-US"/>
              <a:t> diagram: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	y = -RlnP</a:t>
            </a:r>
          </a:p>
          <a:p>
            <a:pPr eaLnBrk="1" hangingPunct="1"/>
            <a:r>
              <a:rPr lang="en-US" altLang="en-US"/>
              <a:t>		x = T + klnP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k is adjusted to make the angle between isotherms and dry adiabats nearly 90</a:t>
            </a:r>
            <a:r>
              <a:rPr lang="en-US" altLang="en-US" baseline="50000"/>
              <a:t>o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See Hess for more complete information.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78EE160-8D32-A447-AA39-3970D004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919EA0-5C37-6B45-8989-7D47011F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60C1928-8940-3A4F-9E27-F011EC38DE29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graphicFrame>
        <p:nvGraphicFramePr>
          <p:cNvPr id="38915" name="Rectangle 2">
            <a:extLst>
              <a:ext uri="{FF2B5EF4-FFF2-40B4-BE49-F238E27FC236}">
                <a16:creationId xmlns:a16="http://schemas.microsoft.com/office/drawing/2014/main" id="{8A0FBE84-242E-CA47-8B6D-1922535F62D2}"/>
              </a:ext>
            </a:extLst>
          </p:cNvPr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HP Deskscan" r:id="rId3" imgW="0" imgH="0" progId="HP.DeskScan.2">
                  <p:embed/>
                </p:oleObj>
              </mc:Choice>
              <mc:Fallback>
                <p:oleObj name="HP Deskscan" r:id="rId3" imgW="0" imgH="0" progId="HP.DeskScan.2">
                  <p:embed/>
                  <p:pic>
                    <p:nvPicPr>
                      <p:cNvPr id="0" name="Rectangl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6" name="Picture 4" descr="Skew T for Washington DC (IAD-72403)">
            <a:extLst>
              <a:ext uri="{FF2B5EF4-FFF2-40B4-BE49-F238E27FC236}">
                <a16:creationId xmlns:a16="http://schemas.microsoft.com/office/drawing/2014/main" id="{4422A5D9-3598-B846-9CC3-A00CD59FC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3152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B03C42E8-9B0A-574D-93BF-D1018F41C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9CD2008-9362-0149-9140-C8A4885C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9931306-7A43-0545-BB6F-1EA4E9688FD3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87D14A52-5704-AD43-AEAF-99305D99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2743200" cy="1219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8997F1B0-A36A-0643-BC04-2AF508F30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2400"/>
            <a:ext cx="6359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L</a:t>
            </a:r>
            <a:r>
              <a:rPr lang="en-US" altLang="en-US"/>
              <a:t> = m</a:t>
            </a:r>
            <a:r>
              <a:rPr lang="en-US" altLang="en-US" baseline="-25000"/>
              <a:t>v</a:t>
            </a:r>
            <a:r>
              <a:rPr lang="en-US" altLang="en-US"/>
              <a:t> - m</a:t>
            </a:r>
            <a:r>
              <a:rPr lang="en-US" altLang="en-US" baseline="-25000"/>
              <a:t>v</a:t>
            </a:r>
            <a:r>
              <a:rPr lang="ja-JP" altLang="en-US" baseline="30000">
                <a:latin typeface="Arial" panose="020B0604020202020204" pitchFamily="34" charset="0"/>
              </a:rPr>
              <a:t>’</a:t>
            </a:r>
            <a:r>
              <a:rPr lang="en-US" altLang="ja-JP" baseline="30000"/>
              <a:t>  </a:t>
            </a:r>
          </a:p>
          <a:p>
            <a:pPr algn="ctr" eaLnBrk="1" hangingPunct="1"/>
            <a:r>
              <a:rPr lang="en-US" altLang="en-US"/>
              <a:t>Let the mass ratio of liquid to dry air be </a:t>
            </a:r>
            <a:r>
              <a:rPr lang="en-US" altLang="en-US">
                <a:latin typeface="Symbol" pitchFamily="2" charset="2"/>
              </a:rPr>
              <a:t>c</a:t>
            </a:r>
            <a:r>
              <a:rPr lang="en-US" altLang="en-US"/>
              <a:t>.</a:t>
            </a:r>
            <a:r>
              <a:rPr lang="en-US" altLang="en-US" baseline="30000"/>
              <a:t> </a:t>
            </a:r>
            <a:r>
              <a:rPr lang="en-US" altLang="en-US"/>
              <a:t> </a:t>
            </a:r>
            <a:endParaRPr lang="en-US" altLang="en-US" sz="2400"/>
          </a:p>
        </p:txBody>
      </p:sp>
      <p:graphicFrame>
        <p:nvGraphicFramePr>
          <p:cNvPr id="17413" name="Object 3">
            <a:extLst>
              <a:ext uri="{FF2B5EF4-FFF2-40B4-BE49-F238E27FC236}">
                <a16:creationId xmlns:a16="http://schemas.microsoft.com/office/drawing/2014/main" id="{0B9C3061-E07E-4548-BD58-140664669B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7475" y="1295400"/>
          <a:ext cx="62182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3" imgW="59690000" imgH="8775700" progId="Equation.3">
                  <p:embed/>
                </p:oleObj>
              </mc:Choice>
              <mc:Fallback>
                <p:oleObj name="Equation" r:id="rId3" imgW="59690000" imgH="8775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295400"/>
                        <a:ext cx="62182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>
            <a:extLst>
              <a:ext uri="{FF2B5EF4-FFF2-40B4-BE49-F238E27FC236}">
                <a16:creationId xmlns:a16="http://schemas.microsoft.com/office/drawing/2014/main" id="{01ED6CD0-38F1-084F-AF42-F989E8DFA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09800"/>
            <a:ext cx="6477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Since for this small change, w is the sum of water vapor and liquid; at w</a:t>
            </a:r>
            <a:r>
              <a:rPr lang="en-US" altLang="en-US" sz="2400">
                <a:latin typeface="Arial" panose="020B0604020202020204" pitchFamily="34" charset="0"/>
              </a:rPr>
              <a:t>’, </a:t>
            </a:r>
            <a:r>
              <a:rPr lang="en-US" altLang="en-US" sz="2400"/>
              <a:t>the parcel is saturated.</a:t>
            </a:r>
          </a:p>
        </p:txBody>
      </p:sp>
      <p:graphicFrame>
        <p:nvGraphicFramePr>
          <p:cNvPr id="17415" name="Object 5">
            <a:extLst>
              <a:ext uri="{FF2B5EF4-FFF2-40B4-BE49-F238E27FC236}">
                <a16:creationId xmlns:a16="http://schemas.microsoft.com/office/drawing/2014/main" id="{C3D712FA-9ED6-7A4F-8D12-E9A3585F5A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29100" y="3276600"/>
          <a:ext cx="2095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5" imgW="15798800" imgH="5270500" progId="Equation.3">
                  <p:embed/>
                </p:oleObj>
              </mc:Choice>
              <mc:Fallback>
                <p:oleObj name="Equation" r:id="rId5" imgW="15798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3276600"/>
                        <a:ext cx="2095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6">
            <a:extLst>
              <a:ext uri="{FF2B5EF4-FFF2-40B4-BE49-F238E27FC236}">
                <a16:creationId xmlns:a16="http://schemas.microsoft.com/office/drawing/2014/main" id="{B6D1B0D6-60E2-F946-BC1A-9AB36208E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156075"/>
            <a:ext cx="560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Consider the initial state to be just saturated:</a:t>
            </a:r>
          </a:p>
        </p:txBody>
      </p:sp>
      <p:graphicFrame>
        <p:nvGraphicFramePr>
          <p:cNvPr id="17417" name="Object 7">
            <a:extLst>
              <a:ext uri="{FF2B5EF4-FFF2-40B4-BE49-F238E27FC236}">
                <a16:creationId xmlns:a16="http://schemas.microsoft.com/office/drawing/2014/main" id="{23E5F06D-CBC3-0741-AA91-BC7EA9B5B9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50292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7" imgW="15798800" imgH="5270500" progId="Equation.3">
                  <p:embed/>
                </p:oleObj>
              </mc:Choice>
              <mc:Fallback>
                <p:oleObj name="Equation" r:id="rId7" imgW="15798800" imgH="527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029200"/>
                        <a:ext cx="2057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9">
            <a:extLst>
              <a:ext uri="{FF2B5EF4-FFF2-40B4-BE49-F238E27FC236}">
                <a16:creationId xmlns:a16="http://schemas.microsoft.com/office/drawing/2014/main" id="{6B35EBCB-57C2-3D4E-8066-542CC352A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5105400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This is Eq. 2.37 in Rogers and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Yau</a:t>
            </a:r>
            <a:r>
              <a:rPr lang="en-US" sz="2400" dirty="0">
                <a:latin typeface="Times New Roman" charset="0"/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D2161-1BAE-8544-A26B-30C711F3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BB87D-6ABD-3E42-9B18-297EFCE4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FCAE8D9-D0E8-8644-80C3-5CC249B8B19F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A3D162B1-2E7F-8C4E-B1EE-458F79B8D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72390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Define </a:t>
            </a:r>
            <a:r>
              <a:rPr lang="en-US" altLang="en-US">
                <a:latin typeface="Symbol" pitchFamily="2" charset="2"/>
              </a:rPr>
              <a:t>c</a:t>
            </a:r>
            <a:r>
              <a:rPr lang="en-US" altLang="en-US"/>
              <a:t> to </a:t>
            </a:r>
            <a:r>
              <a:rPr lang="en-US" altLang="en-US" sz="3200"/>
              <a:t>be</a:t>
            </a:r>
            <a:r>
              <a:rPr lang="en-US" altLang="en-US"/>
              <a:t> the </a:t>
            </a:r>
            <a:r>
              <a:rPr lang="en-US" altLang="en-US" u="sng"/>
              <a:t>adiabatic</a:t>
            </a:r>
            <a:r>
              <a:rPr lang="en-US" altLang="en-US"/>
              <a:t> liquid water content, and d</a:t>
            </a:r>
            <a:r>
              <a:rPr lang="en-US" altLang="en-US">
                <a:latin typeface="Symbol" pitchFamily="2" charset="2"/>
              </a:rPr>
              <a:t>c </a:t>
            </a:r>
            <a:r>
              <a:rPr lang="en-US" altLang="en-US"/>
              <a:t>is the increase in adiabatic liquid water mixing ratio. </a:t>
            </a:r>
            <a:r>
              <a:rPr lang="en-US" altLang="en-US">
                <a:latin typeface="Symbol" pitchFamily="2" charset="2"/>
              </a:rPr>
              <a:t>c</a:t>
            </a:r>
            <a:r>
              <a:rPr lang="en-US" altLang="en-US"/>
              <a:t> increases from the LCL (sub C) where it is zero to….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</a:t>
            </a:r>
            <a:r>
              <a:rPr lang="en-US" altLang="en-US" sz="3600">
                <a:latin typeface="Symbol" pitchFamily="2" charset="2"/>
              </a:rPr>
              <a:t>c</a:t>
            </a:r>
            <a:r>
              <a:rPr lang="en-US" altLang="en-US" sz="3600"/>
              <a:t> = w</a:t>
            </a:r>
            <a:r>
              <a:rPr lang="en-US" altLang="en-US" sz="3600" baseline="-25000"/>
              <a:t>s</a:t>
            </a:r>
            <a:r>
              <a:rPr lang="en-US" altLang="en-US" sz="3200"/>
              <a:t>(T</a:t>
            </a:r>
            <a:r>
              <a:rPr lang="en-US" altLang="en-US" sz="3200" baseline="-25000"/>
              <a:t>c</a:t>
            </a:r>
            <a:r>
              <a:rPr lang="en-US" altLang="en-US" sz="3200"/>
              <a:t>,p</a:t>
            </a:r>
            <a:r>
              <a:rPr lang="en-US" altLang="en-US" sz="3200" baseline="-25000"/>
              <a:t>c</a:t>
            </a:r>
            <a:r>
              <a:rPr lang="en-US" altLang="en-US" sz="3200"/>
              <a:t>) - </a:t>
            </a:r>
            <a:r>
              <a:rPr lang="en-US" altLang="en-US" sz="4000"/>
              <a:t>w</a:t>
            </a:r>
            <a:r>
              <a:rPr lang="en-US" altLang="en-US" sz="4000" baseline="-25000"/>
              <a:t>s</a:t>
            </a:r>
            <a:r>
              <a:rPr lang="en-US" altLang="en-US" sz="3600"/>
              <a:t>(T,p)  </a:t>
            </a:r>
            <a:r>
              <a:rPr lang="en-US" altLang="en-US"/>
              <a:t>at any other level.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Define the parcel total water mixing ratio Q</a:t>
            </a:r>
            <a:r>
              <a:rPr lang="en-US" altLang="en-US" baseline="-25000"/>
              <a:t>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		     </a:t>
            </a:r>
            <a:r>
              <a:rPr lang="en-US" altLang="en-US" sz="3600"/>
              <a:t>Q</a:t>
            </a:r>
            <a:r>
              <a:rPr lang="en-US" altLang="en-US" sz="3600" baseline="-25000"/>
              <a:t>T</a:t>
            </a:r>
            <a:r>
              <a:rPr lang="en-US" altLang="en-US" sz="3600"/>
              <a:t> = w</a:t>
            </a:r>
            <a:r>
              <a:rPr lang="en-US" altLang="en-US" sz="3600" baseline="-25000"/>
              <a:t>s</a:t>
            </a:r>
            <a:r>
              <a:rPr lang="en-US" altLang="en-US" sz="3600"/>
              <a:t> + </a:t>
            </a:r>
            <a:r>
              <a:rPr lang="en-US" altLang="en-US" sz="3600">
                <a:latin typeface="Symbol" pitchFamily="2" charset="2"/>
              </a:rPr>
              <a:t>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</a:t>
            </a:r>
            <a:r>
              <a:rPr lang="en-US" altLang="en-US" baseline="-25000"/>
              <a:t>T </a:t>
            </a:r>
            <a:r>
              <a:rPr lang="en-US" altLang="en-US"/>
              <a:t>(the book uses just Q) is conserved in a closed system meaning no precip.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F92A471-F5E4-4E4B-90F8-CEFC2D6F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27C6A3C-C0A8-FF4F-8E7A-EE208276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524591-CB0A-154D-A576-E07A5FC1F343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AF6B0B27-0EC2-9047-B609-D2AEF3C85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8458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Consider an adiabatic displacement of a saturated parcel.  Assume a reversible, closed process with total mass conserved.  From R&amp;Y 2.4 at const. Temp. 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L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v</a:t>
            </a:r>
            <a:r>
              <a:rPr lang="en-US" sz="2400" dirty="0">
                <a:latin typeface="Times New Roman" charset="0"/>
                <a:ea typeface="ＭＳ Ｐゴシック" charset="0"/>
              </a:rPr>
              <a:t> = T(</a:t>
            </a:r>
            <a:r>
              <a:rPr lang="en-US" dirty="0" err="1">
                <a:latin typeface="Symbol" charset="2"/>
                <a:ea typeface="ＭＳ Ｐゴシック" charset="0"/>
                <a:cs typeface="Symbol" charset="2"/>
              </a:rPr>
              <a:t>f</a:t>
            </a:r>
            <a:r>
              <a:rPr lang="en-US" sz="2400" baseline="-25000" dirty="0" err="1">
                <a:latin typeface="+mj-lt"/>
                <a:ea typeface="ＭＳ Ｐゴシック" charset="0"/>
                <a:cs typeface="Symbol" charset="2"/>
              </a:rPr>
              <a:t>v</a:t>
            </a:r>
            <a:r>
              <a:rPr lang="en-US" sz="2400" baseline="-25000" dirty="0">
                <a:latin typeface="+mj-lt"/>
                <a:ea typeface="ＭＳ Ｐゴシック" charset="0"/>
                <a:cs typeface="Symbol" charset="2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</a:rPr>
              <a:t>- </a:t>
            </a:r>
            <a:r>
              <a:rPr lang="en-US" dirty="0" err="1">
                <a:latin typeface="Symbol" charset="2"/>
                <a:ea typeface="ＭＳ Ｐゴシック" charset="0"/>
                <a:cs typeface="Symbol" charset="2"/>
              </a:rPr>
              <a:t>f</a:t>
            </a:r>
            <a:r>
              <a:rPr lang="en-US" sz="2400" baseline="-25000" dirty="0" err="1">
                <a:latin typeface="+mj-lt"/>
                <a:ea typeface="ＭＳ Ｐゴシック" charset="0"/>
                <a:cs typeface="Symbol" charset="2"/>
              </a:rPr>
              <a:t>w</a:t>
            </a:r>
            <a:r>
              <a:rPr lang="en-US" sz="2400" dirty="0">
                <a:latin typeface="Times New Roman" charset="0"/>
                <a:ea typeface="ＭＳ Ｐゴシック" charset="0"/>
              </a:rPr>
              <a:t>). The </a:t>
            </a:r>
            <a:r>
              <a:rPr lang="en-US" sz="2400" u="sng" dirty="0">
                <a:latin typeface="Times New Roman" charset="0"/>
                <a:ea typeface="ＭＳ Ｐゴシック" charset="0"/>
              </a:rPr>
              <a:t>specific</a:t>
            </a:r>
            <a:r>
              <a:rPr lang="en-US" sz="2400" dirty="0">
                <a:latin typeface="Times New Roman" charset="0"/>
                <a:ea typeface="ＭＳ Ｐゴシック" charset="0"/>
              </a:rPr>
              <a:t> (per kg) entropy of cloudy air (including liquid water) and vapor will be:</a:t>
            </a:r>
          </a:p>
        </p:txBody>
      </p:sp>
      <p:graphicFrame>
        <p:nvGraphicFramePr>
          <p:cNvPr id="19460" name="Object 3">
            <a:extLst>
              <a:ext uri="{FF2B5EF4-FFF2-40B4-BE49-F238E27FC236}">
                <a16:creationId xmlns:a16="http://schemas.microsoft.com/office/drawing/2014/main" id="{48D6DE8F-5CAE-7D49-809D-0274998812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084388"/>
          <a:ext cx="6264275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2730500" imgH="1930400" progId="Equation.3">
                  <p:embed/>
                </p:oleObj>
              </mc:Choice>
              <mc:Fallback>
                <p:oleObj name="Equation" r:id="rId3" imgW="2730500" imgH="193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084388"/>
                        <a:ext cx="6264275" cy="442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EFAF8D0-3F42-AF4C-BBBB-2DE7FC41823A}"/>
                  </a:ext>
                </a:extLst>
              </p:cNvPr>
              <p:cNvSpPr/>
              <p:nvPr/>
            </p:nvSpPr>
            <p:spPr>
              <a:xfrm>
                <a:off x="1600200" y="5294367"/>
                <a:ext cx="7315200" cy="1563633"/>
              </a:xfrm>
              <a:prstGeom prst="rect">
                <a:avLst/>
              </a:prstGeom>
              <a:solidFill>
                <a:srgbClr val="A0E3F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baseline="-25000" dirty="0" err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dirty="0" err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baseline="-25000" dirty="0" err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dirty="0" smtClean="0">
                            <a:ea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EFAF8D0-3F42-AF4C-BBBB-2DE7FC41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294367"/>
                <a:ext cx="7315200" cy="1563633"/>
              </a:xfrm>
              <a:prstGeom prst="rect">
                <a:avLst/>
              </a:prstGeom>
              <a:blipFill>
                <a:blip r:embed="rId5"/>
                <a:stretch>
                  <a:fillRect l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42AF5A6-5F28-B34D-BA69-9FFDCCF1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006737-E3EA-7346-85EE-C9DF46BD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86227BA-3E18-7848-943D-492E76D836B5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4380CF0F-D2F3-724D-9E49-B63405A9E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23875"/>
            <a:ext cx="642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The system is closed so we can consider an 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isentropic process:</a:t>
            </a: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F0A00852-04A8-5D40-8D61-A0DA7A7AC5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1863" y="1644650"/>
          <a:ext cx="7813675" cy="408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65532000" imgH="34226500" progId="Equation.3">
                  <p:embed/>
                </p:oleObj>
              </mc:Choice>
              <mc:Fallback>
                <p:oleObj name="Equation" r:id="rId3" imgW="65532000" imgH="34226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1644650"/>
                        <a:ext cx="7813675" cy="408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579F92D-B6A4-FE48-98B4-0B5C5B17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3894C2-88FB-E340-898C-425C5269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6CD1BD-E60F-7C4D-8BC0-BA860E548BE9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graphicFrame>
        <p:nvGraphicFramePr>
          <p:cNvPr id="21507" name="Object 4">
            <a:extLst>
              <a:ext uri="{FF2B5EF4-FFF2-40B4-BE49-F238E27FC236}">
                <a16:creationId xmlns:a16="http://schemas.microsoft.com/office/drawing/2014/main" id="{7883451C-EE8A-AB47-96D3-9A1922745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676400"/>
          <a:ext cx="8099425" cy="480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3784600" imgH="2247900" progId="Equation.3">
                  <p:embed/>
                </p:oleObj>
              </mc:Choice>
              <mc:Fallback>
                <p:oleObj name="Equation" r:id="rId3" imgW="3784600" imgH="2247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8099425" cy="480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Text Box 2">
            <a:extLst>
              <a:ext uri="{FF2B5EF4-FFF2-40B4-BE49-F238E27FC236}">
                <a16:creationId xmlns:a16="http://schemas.microsoft.com/office/drawing/2014/main" id="{F7FFF9AF-8CDC-3A44-A107-E5EABCBC2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5275"/>
            <a:ext cx="7543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Adding together the entropy changes with temperature for dry and wet air with the entropy of evaporation, setting total entropy change to zero: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14B5086-7127-0347-BFC8-C402B585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72E162B-8646-844D-BBCF-979DDD43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9BD1BF5-D692-0240-80F4-6BC039AD177F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0F6F90F-E76B-A847-886F-B4A30C69B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352800"/>
            <a:ext cx="8534400" cy="2209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C762CDDB-F65A-9E46-9C52-E7258D24E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219075"/>
            <a:ext cx="418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With further rearrangement:</a:t>
            </a:r>
          </a:p>
        </p:txBody>
      </p:sp>
      <p:graphicFrame>
        <p:nvGraphicFramePr>
          <p:cNvPr id="22533" name="Object 3">
            <a:extLst>
              <a:ext uri="{FF2B5EF4-FFF2-40B4-BE49-F238E27FC236}">
                <a16:creationId xmlns:a16="http://schemas.microsoft.com/office/drawing/2014/main" id="{616B5BE2-5C62-4244-9F1C-B5E49CD56A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0913" y="881063"/>
          <a:ext cx="7699375" cy="430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3" imgW="61734700" imgH="34518600" progId="Equation.3">
                  <p:embed/>
                </p:oleObj>
              </mc:Choice>
              <mc:Fallback>
                <p:oleObj name="Equation" r:id="rId3" imgW="61734700" imgH="3451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881063"/>
                        <a:ext cx="7699375" cy="430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A0114-F0F6-F241-A22C-5896627E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Copyright © 2010  R. R. Dickerson &amp; Z.Q. 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10CF7-D10B-DC45-9863-82A8140A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B3A8389-0EA3-034D-85F3-DC0B38F18141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58A976D-5921-5444-A6FF-76F1E4DEF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763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a typeface="+mj-ea"/>
                <a:cs typeface="+mj-cs"/>
              </a:rPr>
              <a:t>Wet, Equivalent Potential Temperature, </a:t>
            </a:r>
            <a:r>
              <a:rPr lang="en-US" sz="3600" dirty="0" err="1">
                <a:latin typeface="Symbol" charset="0"/>
                <a:ea typeface="+mj-ea"/>
                <a:cs typeface="+mj-cs"/>
              </a:rPr>
              <a:t>q</a:t>
            </a:r>
            <a:r>
              <a:rPr lang="en-US" sz="3600" baseline="-25000" dirty="0" err="1">
                <a:ea typeface="+mj-ea"/>
                <a:cs typeface="+mj-cs"/>
              </a:rPr>
              <a:t>q</a:t>
            </a:r>
            <a:r>
              <a:rPr lang="en-US" sz="3600" baseline="-25000" dirty="0">
                <a:ea typeface="+mj-ea"/>
                <a:cs typeface="+mj-cs"/>
              </a:rPr>
              <a:t> </a:t>
            </a:r>
            <a:br>
              <a:rPr lang="en-US" sz="3600" baseline="-25000" dirty="0">
                <a:ea typeface="+mj-ea"/>
                <a:cs typeface="+mj-cs"/>
              </a:rPr>
            </a:br>
            <a:r>
              <a:rPr lang="en-US" sz="3600" dirty="0">
                <a:ea typeface="+mj-ea"/>
                <a:cs typeface="+mj-cs"/>
              </a:rPr>
              <a:t>and</a:t>
            </a:r>
            <a:r>
              <a:rPr lang="en-US" sz="3600" baseline="-25000" dirty="0">
                <a:ea typeface="+mj-ea"/>
                <a:cs typeface="+mj-cs"/>
              </a:rPr>
              <a:t> </a:t>
            </a:r>
            <a:r>
              <a:rPr lang="en-US" sz="3600" dirty="0">
                <a:ea typeface="+mj-ea"/>
                <a:cs typeface="+mj-cs"/>
              </a:rPr>
              <a:t>Equivalent Potential Temperature, </a:t>
            </a:r>
            <a:r>
              <a:rPr lang="en-US" sz="3600" dirty="0" err="1">
                <a:latin typeface="Symbol" charset="0"/>
                <a:ea typeface="+mj-ea"/>
                <a:cs typeface="+mj-cs"/>
              </a:rPr>
              <a:t>q</a:t>
            </a:r>
            <a:r>
              <a:rPr lang="en-US" sz="3600" baseline="-25000" dirty="0" err="1">
                <a:ea typeface="+mj-ea"/>
                <a:cs typeface="+mj-cs"/>
              </a:rPr>
              <a:t>e</a:t>
            </a:r>
            <a:r>
              <a:rPr lang="en-US" sz="3600" baseline="-25000" dirty="0">
                <a:ea typeface="+mj-ea"/>
                <a:cs typeface="+mj-cs"/>
              </a:rPr>
              <a:t>.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291A735-86C1-CD48-8B53-1E70C6D3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8001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l-GR" altLang="en-US"/>
              <a:t>θ</a:t>
            </a:r>
            <a:r>
              <a:rPr lang="en-US" altLang="en-US" baseline="-25000"/>
              <a:t>q</a:t>
            </a:r>
            <a:r>
              <a:rPr lang="en-US" altLang="en-US"/>
              <a:t> is the temperature a parcel of air would reach if all of the latent heat were converted to sensible heat by a reversible adiabatic expansion to w = 0 followed by a dry adiabatic compression to 1000 hPa.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1138</Words>
  <Application>Microsoft Macintosh PowerPoint</Application>
  <PresentationFormat>On-screen Show (4:3)</PresentationFormat>
  <Paragraphs>178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Times New Roman</vt:lpstr>
      <vt:lpstr>MS PGothic</vt:lpstr>
      <vt:lpstr>Arial</vt:lpstr>
      <vt:lpstr>MS PGothic</vt:lpstr>
      <vt:lpstr>Symbol</vt:lpstr>
      <vt:lpstr>Default Design</vt:lpstr>
      <vt:lpstr>Microsoft Equation 3.0</vt:lpstr>
      <vt:lpstr>Microsoft Equation</vt:lpstr>
      <vt:lpstr>HP DeskScan II v2.3</vt:lpstr>
      <vt:lpstr>Continuing to build a cloud model: Consider a wet air parcel Salby Ch.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Wet, Equivalent Potential Temperature, qq  and Equivalent Potential Temperature, qe.</vt:lpstr>
      <vt:lpstr>PowerPoint Presentation</vt:lpstr>
      <vt:lpstr>Equivalent Potential Temperature qe</vt:lpstr>
      <vt:lpstr>Pseudoadiabatic Process</vt:lpstr>
      <vt:lpstr>PowerPoint Presentation</vt:lpstr>
      <vt:lpstr>PowerPoint Presentation</vt:lpstr>
      <vt:lpstr>PowerPoint Presentation</vt:lpstr>
      <vt:lpstr>Use of Equivalent Potential Temperature qe</vt:lpstr>
      <vt:lpstr>Adiabatic Equivalent Temperature Tea</vt:lpstr>
      <vt:lpstr>Adiabatic Equivalent Temperature Tea</vt:lpstr>
      <vt:lpstr>PowerPoint Presentation</vt:lpstr>
      <vt:lpstr>Additional Temperature Definitions</vt:lpstr>
      <vt:lpstr>Conservative Properties of Air Parcels</vt:lpstr>
      <vt:lpstr>Remember Thermodynamic Diagrams (lecture 4)</vt:lpstr>
      <vt:lpstr>PowerPoint Presentation</vt:lpstr>
      <vt:lpstr>PowerPoint Presentation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Parcel</dc:title>
  <dc:creator>brianvh</dc:creator>
  <cp:lastModifiedBy>Microsoft Office User</cp:lastModifiedBy>
  <cp:revision>67</cp:revision>
  <dcterms:created xsi:type="dcterms:W3CDTF">2002-03-05T23:38:49Z</dcterms:created>
  <dcterms:modified xsi:type="dcterms:W3CDTF">2019-11-07T18:44:15Z</dcterms:modified>
</cp:coreProperties>
</file>