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6"/>
  </p:notesMasterIdLst>
  <p:sldIdLst>
    <p:sldId id="258" r:id="rId2"/>
    <p:sldId id="267" r:id="rId3"/>
    <p:sldId id="269" r:id="rId4"/>
    <p:sldId id="270" r:id="rId5"/>
    <p:sldId id="261" r:id="rId6"/>
    <p:sldId id="265" r:id="rId7"/>
    <p:sldId id="279" r:id="rId8"/>
    <p:sldId id="259" r:id="rId9"/>
    <p:sldId id="283" r:id="rId10"/>
    <p:sldId id="286" r:id="rId11"/>
    <p:sldId id="256" r:id="rId12"/>
    <p:sldId id="271" r:id="rId13"/>
    <p:sldId id="266" r:id="rId14"/>
    <p:sldId id="264" r:id="rId15"/>
    <p:sldId id="281" r:id="rId16"/>
    <p:sldId id="273" r:id="rId17"/>
    <p:sldId id="274" r:id="rId18"/>
    <p:sldId id="262" r:id="rId19"/>
    <p:sldId id="260" r:id="rId20"/>
    <p:sldId id="284" r:id="rId21"/>
    <p:sldId id="285" r:id="rId22"/>
    <p:sldId id="263" r:id="rId23"/>
    <p:sldId id="272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F51DF5-859B-454F-8821-EAA965495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DBEEC-2860-C647-999A-7E1ED3C0C3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1580BD-BC4B-7A4D-9361-879531ACAC79}" type="datetimeFigureOut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53A38A-FBA9-A74D-A419-6703D30D4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FA78A21-6370-ED40-B531-6BBE1D520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2DA7B-28CF-E94D-9AF4-79AB0E8A66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B90E3-BED6-6848-8365-8F2658F562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871C97-E66A-2141-8C03-13A524082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91198378-38DC-794E-BBCD-958EE26C58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2FF28524-B510-B44D-8E88-BE7DDCD54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>
                <a:ea typeface="ＭＳ Ｐゴシック" panose="020B0600070205080204" pitchFamily="34" charset="-128"/>
              </a:rPr>
              <a:t>Day after day, day after day,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stuck, nor breath nor motion;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 idle as a painted ship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Upon a painted ocean.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Water, water, everywhere,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And all the boards did shrink;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Water, water, everywhere,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Nor any drop to drink.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6065DFF-A8B0-D147-B517-9D77DEEE00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9F1A1257-85D8-DA4C-B570-1166373BE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Saved the world for the first time.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D6EB3C05-A022-E346-ADB6-F608568F0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9498B62-5DB5-E946-824C-C31670599D65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7576A1B3-0ADA-E347-B9C6-0B62D6B8B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E0C13378-4055-DC40-A8BA-323CB1083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9AF8FB20-091F-D04C-BDCD-BCD32E55B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8728EB-3B25-9248-A29B-2F90F029D57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09D5A3-11BB-F945-AD06-70963CD95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F0F69-5680-0D49-AC70-3B14D0090A9E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698B3-007E-DC49-AC36-45D9A192D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5EAB72-5F99-D343-BCF0-CE5D6B08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DCE5D-3D93-764D-9418-4CB038CC3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03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29BEE5-E093-0649-ACE6-47ED0E85C7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8F38-355B-0A40-B4F7-36D757804CBC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EA86E5-E2EF-E046-8E64-D5B8ADC5E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435A7-A1BF-A041-9D0D-79E107D40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534F-D061-8746-9FAE-8737F0E84B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74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3966B9-87B5-3B4E-BFC3-ACBEE76AB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649A6-4960-9E4A-BB3B-604199F2078F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9FA5D9-5DFD-524A-992B-F4D42B916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5DBA1E-9976-094D-9442-AA179B3A1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1019B-14E7-D34B-9CA5-8E46027BB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92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D1B3E0-3FAE-994F-B290-BB5684FE5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C62E-C776-B444-82EF-B528CAA50A61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F2DC32-1C75-584E-9F96-C9983AF3C7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5497BC-AE1D-9A45-A4F8-7EE1B540F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DDB9-D692-CB43-8813-6E6E7A69E5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22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5C168D-D98F-1943-91A3-B34A1210EC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D25A-61F9-1149-ABA0-AE6C0249DD24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80E05-DB6C-AE43-B1C2-51987E2C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269546-F512-7D4B-B656-4B882F3C2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BB54-606F-1145-A744-F426C8E1E0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5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E69AD3-6A80-8E4D-803C-9506C3E682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BB85-7FDF-C94E-B4E9-66525A0F5BEF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E41687-6016-1640-A682-60DFC3AF4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5DED3-2E1B-1C4C-B7D5-83A7E0D2D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9B7CD-8276-244B-8EF5-6947881DB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54547B-0D16-4148-AFC3-5B740EBCD8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81E5-7325-2546-9A15-95FA65697D4F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6B2BD5-222D-D04F-94C9-760E2D51F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284AD1-2124-A041-A025-5FB27F412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EA50-1616-3345-9739-9EF4199CF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09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00585B-643E-C049-988A-25F7EDF6F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43605-3B44-C844-81A0-CBC8A1A6C224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7E623-742E-9F49-9803-313DD4D2E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73233A-F1B4-0148-BC4D-4E49E9F2A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78D2-67BC-7743-B4F6-F09176DE3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7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89B5F2-8F47-4942-AD9D-C10B1179D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E751-0925-FE42-8144-B08E4735828E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D89818-B22D-324F-BE16-F982CD9D0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5DCC59-7AB9-394C-87B8-D17167253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E6A74-9DD3-A04B-883C-9B39B270B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4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CFFACF-90DD-ED4B-8678-A89939931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5089-A228-C845-9F9C-4876794BF756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DFDE5-A099-A140-A158-F3E13438E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67314-56BA-0342-A9C2-694912CBF8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50A9-8D3B-684F-939D-8AF19A902E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14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D8448-B169-2E49-AFD3-7021D3DC4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FACE-CEBA-CC47-8D6D-1464C78D4A96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CD9F5-3491-E54C-8A0A-FA3376AAF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6D34C6-609E-0348-95CF-363710C10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BD6A-A5E8-EB4E-9CE5-0408ADD9E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62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E630D6-7DA6-4B40-8662-D96D351BC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56743C-E099-2448-99E4-78DEC9145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10B4AE-6AE5-E643-99B1-69176D6B37B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E1B4B8D1-4C74-6F4D-8099-865EF1A95870}" type="datetime1">
              <a:rPr lang="en-US" altLang="en-US"/>
              <a:pPr>
                <a:defRPr/>
              </a:pPr>
              <a:t>10/29/19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364DE7-164D-CC49-AA4C-82838144CC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Copyright © 2010  R.R. Dickerson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77E95A-3173-F546-B115-2F282B2B18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F3DD6B-6D30-554E-9120-FD187FC98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>
            <a:extLst>
              <a:ext uri="{FF2B5EF4-FFF2-40B4-BE49-F238E27FC236}">
                <a16:creationId xmlns:a16="http://schemas.microsoft.com/office/drawing/2014/main" id="{8A0519DF-E25E-9C45-8511-6DEAE518E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2014  R.R. Dickerson</a:t>
            </a:r>
          </a:p>
        </p:txBody>
      </p:sp>
      <p:sp>
        <p:nvSpPr>
          <p:cNvPr id="14338" name="Rectangle 6">
            <a:extLst>
              <a:ext uri="{FF2B5EF4-FFF2-40B4-BE49-F238E27FC236}">
                <a16:creationId xmlns:a16="http://schemas.microsoft.com/office/drawing/2014/main" id="{886A8633-11F1-2440-B1A8-F6A42DC00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D1EFD2-052A-D149-81D0-607F204CAFA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pic>
        <p:nvPicPr>
          <p:cNvPr id="14339" name="Picture 7">
            <a:extLst>
              <a:ext uri="{FF2B5EF4-FFF2-40B4-BE49-F238E27FC236}">
                <a16:creationId xmlns:a16="http://schemas.microsoft.com/office/drawing/2014/main" id="{194F1FD2-5377-F64B-98A0-F0D5BC9B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6">
            <a:extLst>
              <a:ext uri="{FF2B5EF4-FFF2-40B4-BE49-F238E27FC236}">
                <a16:creationId xmlns:a16="http://schemas.microsoft.com/office/drawing/2014/main" id="{C0CC13BE-0B81-A240-8E3E-CA0B2C11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"/>
            <a:ext cx="6629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AOSC 620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Global Biogeochemical Cycle of Nitrous Oxide, N</a:t>
            </a:r>
            <a:r>
              <a:rPr lang="en-US" altLang="en-US" sz="1800" baseline="-25000"/>
              <a:t>2</a:t>
            </a:r>
            <a:r>
              <a:rPr lang="en-US" altLang="en-US" sz="1800"/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Russell Dickerson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2019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1" name="TextBox 7">
            <a:extLst>
              <a:ext uri="{FF2B5EF4-FFF2-40B4-BE49-F238E27FC236}">
                <a16:creationId xmlns:a16="http://schemas.microsoft.com/office/drawing/2014/main" id="{9F5FF4C3-E9A9-254D-8D82-E6FF4B58F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26670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History &amp; Importance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Sources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Atmospheric Chemistry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Trends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Climate forcing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Societal significance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References.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Slide Number Placeholder 4">
            <a:extLst>
              <a:ext uri="{FF2B5EF4-FFF2-40B4-BE49-F238E27FC236}">
                <a16:creationId xmlns:a16="http://schemas.microsoft.com/office/drawing/2014/main" id="{A1E4F8CB-80DB-8E46-8229-B7856AAFC4F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FA5AD11-716C-B446-A8DD-F01422A1AF68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1">
            <a:extLst>
              <a:ext uri="{FF2B5EF4-FFF2-40B4-BE49-F238E27FC236}">
                <a16:creationId xmlns:a16="http://schemas.microsoft.com/office/drawing/2014/main" id="{CD1F9D9E-C814-A343-8255-C68D04F46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962" name="Slide Number Placeholder 2">
            <a:extLst>
              <a:ext uri="{FF2B5EF4-FFF2-40B4-BE49-F238E27FC236}">
                <a16:creationId xmlns:a16="http://schemas.microsoft.com/office/drawing/2014/main" id="{67F4772B-7AE5-0F40-9076-54688CFE1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242981-3DC5-0748-8E9F-3095324434E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EA210902-2C4D-E84D-9F48-8CE98E8B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2913" y="-704850"/>
            <a:ext cx="5964238" cy="844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>
            <a:extLst>
              <a:ext uri="{FF2B5EF4-FFF2-40B4-BE49-F238E27FC236}">
                <a16:creationId xmlns:a16="http://schemas.microsoft.com/office/drawing/2014/main" id="{1B6BED11-CCBB-194E-A15F-AE8622C15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7214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6626" name="Rectangle 6">
            <a:extLst>
              <a:ext uri="{FF2B5EF4-FFF2-40B4-BE49-F238E27FC236}">
                <a16:creationId xmlns:a16="http://schemas.microsoft.com/office/drawing/2014/main" id="{67263A31-F7EF-054F-A778-B72FCBB8A6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373046-63A6-3641-8B6A-381CCE57E41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EFB9AF12-AE0D-E344-8ACA-37A55C9E444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904236-6423-8047-BDF0-1DD3C08A9CC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F1240F20-C26B-A54E-8877-6818F801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450" y="-601662"/>
            <a:ext cx="3160713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BE7BCE04-0A2D-9D4D-A93E-4CC183C9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4457" y="-672307"/>
            <a:ext cx="327025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7">
            <a:extLst>
              <a:ext uri="{FF2B5EF4-FFF2-40B4-BE49-F238E27FC236}">
                <a16:creationId xmlns:a16="http://schemas.microsoft.com/office/drawing/2014/main" id="{794B3888-9F07-224D-9427-21A96428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7651" y="2536825"/>
            <a:ext cx="3160712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>
            <a:extLst>
              <a:ext uri="{FF2B5EF4-FFF2-40B4-BE49-F238E27FC236}">
                <a16:creationId xmlns:a16="http://schemas.microsoft.com/office/drawing/2014/main" id="{9AE1DCA3-CDD0-FF44-A4CF-CCEAF1B4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625" y="2532063"/>
            <a:ext cx="3163887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>
            <a:extLst>
              <a:ext uri="{FF2B5EF4-FFF2-40B4-BE49-F238E27FC236}">
                <a16:creationId xmlns:a16="http://schemas.microsoft.com/office/drawing/2014/main" id="{B4B2715E-C924-B541-A50A-73CD55513A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7650" name="Rectangle 6">
            <a:extLst>
              <a:ext uri="{FF2B5EF4-FFF2-40B4-BE49-F238E27FC236}">
                <a16:creationId xmlns:a16="http://schemas.microsoft.com/office/drawing/2014/main" id="{1FFDB266-2499-3042-96FF-E0E4F480D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D24DF0-578A-B44D-A6CC-D2D109C0EB7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7651" name="TextBox 1">
            <a:extLst>
              <a:ext uri="{FF2B5EF4-FFF2-40B4-BE49-F238E27FC236}">
                <a16:creationId xmlns:a16="http://schemas.microsoft.com/office/drawing/2014/main" id="{328AA380-9BC7-B34C-BD64-F5FE48A78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Sources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27652" name="TextBox 2">
            <a:extLst>
              <a:ext uri="{FF2B5EF4-FFF2-40B4-BE49-F238E27FC236}">
                <a16:creationId xmlns:a16="http://schemas.microsoft.com/office/drawing/2014/main" id="{BA1CE82D-2F80-DA4E-A874-866E5F1F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79248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How do we know that internal combustion cannot produce N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O but biomass combustion can?</a:t>
            </a:r>
          </a:p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2N</a:t>
            </a:r>
            <a:r>
              <a:rPr lang="en-US" altLang="en-US" sz="1800" baseline="-25000"/>
              <a:t>2</a:t>
            </a:r>
            <a:r>
              <a:rPr lang="en-US" altLang="en-US" sz="1800"/>
              <a:t> + O</a:t>
            </a:r>
            <a:r>
              <a:rPr lang="en-US" altLang="en-US" sz="1800" baseline="-25000"/>
              <a:t>2</a:t>
            </a:r>
            <a:r>
              <a:rPr lang="en-US" altLang="en-US" sz="1800"/>
              <a:t> </a:t>
            </a:r>
            <a:r>
              <a:rPr lang="en-US" altLang="en-US" sz="1800">
                <a:sym typeface="Symbol" pitchFamily="2" charset="2"/>
              </a:rPr>
              <a:t> 2</a:t>
            </a:r>
            <a:r>
              <a:rPr lang="en-US" altLang="en-US" sz="1800"/>
              <a:t>N</a:t>
            </a:r>
            <a:r>
              <a:rPr lang="en-US" altLang="en-US" sz="1800" baseline="-25000"/>
              <a:t>2</a:t>
            </a:r>
            <a:r>
              <a:rPr lang="en-US" altLang="en-US" sz="1800"/>
              <a:t>O		(1)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2NO </a:t>
            </a:r>
            <a:r>
              <a:rPr lang="en-US" altLang="en-US" sz="1800">
                <a:sym typeface="Symbol" pitchFamily="2" charset="2"/>
              </a:rPr>
              <a:t> </a:t>
            </a:r>
            <a:r>
              <a:rPr lang="en-US" altLang="en-US" sz="1800"/>
              <a:t>N</a:t>
            </a:r>
            <a:r>
              <a:rPr lang="en-US" altLang="en-US" sz="1800" baseline="-25000"/>
              <a:t>2</a:t>
            </a:r>
            <a:r>
              <a:rPr lang="en-US" altLang="en-US" sz="1800"/>
              <a:t>O + 1/2 O</a:t>
            </a:r>
            <a:r>
              <a:rPr lang="en-US" altLang="en-US" sz="1800" baseline="-25000"/>
              <a:t>2	</a:t>
            </a:r>
            <a:r>
              <a:rPr lang="en-US" altLang="en-US" sz="1800"/>
              <a:t>(2)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Can either of these reactions proceed at combustion temperature?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G</a:t>
            </a:r>
            <a:r>
              <a:rPr lang="en-US" altLang="en-US" sz="1800" baseline="-25000"/>
              <a:t>1</a:t>
            </a:r>
            <a:r>
              <a:rPr lang="en-US" altLang="en-US" sz="1800"/>
              <a:t> = 24.76 kcal/mole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H</a:t>
            </a:r>
            <a:r>
              <a:rPr lang="en-US" altLang="en-US" sz="1800" baseline="-25000"/>
              <a:t>1</a:t>
            </a:r>
            <a:r>
              <a:rPr lang="en-US" altLang="en-US" sz="1800"/>
              <a:t> = 19.49 kcal/mole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G</a:t>
            </a:r>
            <a:r>
              <a:rPr lang="en-US" altLang="en-US" sz="1800" baseline="-25000"/>
              <a:t>1 </a:t>
            </a:r>
            <a:r>
              <a:rPr lang="en-US" altLang="en-US" sz="1800"/>
              <a:t>= </a:t>
            </a: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H</a:t>
            </a:r>
            <a:r>
              <a:rPr lang="en-US" altLang="en-US" sz="1800" baseline="-25000"/>
              <a:t>1 </a:t>
            </a:r>
            <a:r>
              <a:rPr lang="en-US" altLang="en-US" sz="1800"/>
              <a:t>–T</a:t>
            </a: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S</a:t>
            </a:r>
            <a:r>
              <a:rPr lang="en-US" altLang="en-US" sz="1800" baseline="-25000"/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formation of N</a:t>
            </a:r>
            <a:r>
              <a:rPr lang="en-US" altLang="en-US" sz="1800" baseline="-25000"/>
              <a:t>2</a:t>
            </a:r>
            <a:r>
              <a:rPr lang="en-US" altLang="en-US" sz="1800"/>
              <a:t>O from air involves a decrease in entropy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</a:t>
            </a: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S</a:t>
            </a:r>
            <a:r>
              <a:rPr lang="en-US" altLang="en-US" sz="1800" baseline="-25000"/>
              <a:t>1</a:t>
            </a:r>
            <a:r>
              <a:rPr lang="en-US" altLang="en-US" sz="1800"/>
              <a:t> =  – 0.0177 kcal/moleK</a:t>
            </a:r>
            <a:r>
              <a:rPr lang="en-US" altLang="en-US" sz="1800">
                <a:latin typeface="Symbol" pitchFamily="2" charset="2"/>
              </a:rPr>
              <a:t>) </a:t>
            </a:r>
            <a:r>
              <a:rPr lang="en-US" altLang="en-US" sz="1800"/>
              <a:t>so </a:t>
            </a: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G becomes more positive at higher temps.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ymbol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Lets try Reaction </a:t>
            </a:r>
            <a:r>
              <a:rPr lang="en-US" altLang="en-US" sz="1800">
                <a:latin typeface="Symbol" pitchFamily="2" charset="2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G</a:t>
            </a:r>
            <a:r>
              <a:rPr lang="en-US" altLang="en-US" sz="1800" baseline="-25000"/>
              <a:t>2</a:t>
            </a:r>
            <a:r>
              <a:rPr lang="en-US" altLang="en-US" sz="1800"/>
              <a:t> = 24.76 - (2x20.72) = -16.68 kcal/mole</a:t>
            </a: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H</a:t>
            </a:r>
            <a:r>
              <a:rPr lang="en-US" altLang="en-US" sz="1800" baseline="-25000"/>
              <a:t>2</a:t>
            </a:r>
            <a:r>
              <a:rPr lang="en-US" altLang="en-US" sz="1800"/>
              <a:t> = 19.49 - (2x21.60) = -23.71 kcal/mole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S</a:t>
            </a:r>
            <a:r>
              <a:rPr lang="en-US" altLang="en-US" sz="1800" baseline="-25000"/>
              <a:t>2</a:t>
            </a:r>
            <a:r>
              <a:rPr lang="en-US" altLang="en-US" sz="1800"/>
              <a:t> = -0.136 kcal/mole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Even starting with a lot of NO doesn</a:t>
            </a:r>
            <a:r>
              <a:rPr lang="ja-JP" altLang="en-US" sz="1800"/>
              <a:t>’</a:t>
            </a:r>
            <a:r>
              <a:rPr lang="en-US" altLang="ja-JP" sz="1800"/>
              <a:t>t help.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3" name="Slide Number Placeholder 3">
            <a:extLst>
              <a:ext uri="{FF2B5EF4-FFF2-40B4-BE49-F238E27FC236}">
                <a16:creationId xmlns:a16="http://schemas.microsoft.com/office/drawing/2014/main" id="{D7C337D2-499A-5B4C-9B85-E7CF63F92AE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D3F54E-4E8E-6A41-A586-16D89B06143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>
            <a:extLst>
              <a:ext uri="{FF2B5EF4-FFF2-40B4-BE49-F238E27FC236}">
                <a16:creationId xmlns:a16="http://schemas.microsoft.com/office/drawing/2014/main" id="{8D37B671-80BB-6448-AE9B-27E28BEA2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8674" name="Rectangle 6">
            <a:extLst>
              <a:ext uri="{FF2B5EF4-FFF2-40B4-BE49-F238E27FC236}">
                <a16:creationId xmlns:a16="http://schemas.microsoft.com/office/drawing/2014/main" id="{AA37B2DF-22CB-004C-9825-7931171A4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7B4AFC-FA4E-9542-B043-0273372701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8675" name="TextBox 1">
            <a:extLst>
              <a:ext uri="{FF2B5EF4-FFF2-40B4-BE49-F238E27FC236}">
                <a16:creationId xmlns:a16="http://schemas.microsoft.com/office/drawing/2014/main" id="{B37667F9-139E-4D44-8F06-4CFBF8ED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Sources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28676" name="TextBox 2">
            <a:extLst>
              <a:ext uri="{FF2B5EF4-FFF2-40B4-BE49-F238E27FC236}">
                <a16:creationId xmlns:a16="http://schemas.microsoft.com/office/drawing/2014/main" id="{3FCFFE82-1D73-B44E-AD13-D59573D71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76400"/>
            <a:ext cx="73152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Can biofuel combustion produce N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Fossil fuel contains little organic N, but in plants N is tied up as proteins, roughly equivalent to CH</a:t>
            </a:r>
            <a:r>
              <a:rPr lang="en-US" altLang="en-US" sz="1800" baseline="-25000"/>
              <a:t>3</a:t>
            </a:r>
            <a:r>
              <a:rPr lang="en-US" altLang="en-US" sz="1800"/>
              <a:t>-NH</a:t>
            </a:r>
            <a:r>
              <a:rPr lang="en-US" altLang="en-US" sz="1800" baseline="-25000"/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2CH</a:t>
            </a:r>
            <a:r>
              <a:rPr lang="en-US" altLang="en-US" sz="1800" baseline="-25000"/>
              <a:t>3</a:t>
            </a:r>
            <a:r>
              <a:rPr lang="en-US" altLang="en-US" sz="1800"/>
              <a:t>-NH</a:t>
            </a:r>
            <a:r>
              <a:rPr lang="en-US" altLang="en-US" sz="1800" baseline="-25000"/>
              <a:t>2 </a:t>
            </a:r>
            <a:r>
              <a:rPr lang="en-US" altLang="en-US" sz="1800"/>
              <a:t>+ 5O</a:t>
            </a:r>
            <a:r>
              <a:rPr lang="en-US" altLang="en-US" sz="1800" baseline="-25000"/>
              <a:t>2</a:t>
            </a:r>
            <a:r>
              <a:rPr lang="en-US" altLang="en-US" sz="1800"/>
              <a:t> </a:t>
            </a:r>
            <a:r>
              <a:rPr lang="en-US" altLang="en-US" sz="1800">
                <a:sym typeface="Symbol" pitchFamily="2" charset="2"/>
              </a:rPr>
              <a:t> </a:t>
            </a:r>
            <a:r>
              <a:rPr lang="en-US" altLang="en-US" sz="1800"/>
              <a:t>N</a:t>
            </a:r>
            <a:r>
              <a:rPr lang="en-US" altLang="en-US" sz="1800" baseline="-25000"/>
              <a:t>2</a:t>
            </a:r>
            <a:r>
              <a:rPr lang="en-US" altLang="en-US" sz="1800"/>
              <a:t>O + 2CO</a:t>
            </a:r>
            <a:r>
              <a:rPr lang="en-US" altLang="en-US" sz="1800" baseline="-25000"/>
              <a:t>2</a:t>
            </a:r>
            <a:r>
              <a:rPr lang="en-US" altLang="en-US" sz="1800"/>
              <a:t> + 5H</a:t>
            </a:r>
            <a:r>
              <a:rPr lang="en-US" altLang="en-US" sz="1800" baseline="-25000"/>
              <a:t>2</a:t>
            </a:r>
            <a:r>
              <a:rPr lang="en-US" altLang="en-US" sz="1800"/>
              <a:t>O		(3)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G</a:t>
            </a:r>
            <a:r>
              <a:rPr lang="en-US" altLang="en-US" sz="1800" baseline="-25000"/>
              <a:t>3</a:t>
            </a:r>
            <a:r>
              <a:rPr lang="en-US" altLang="en-US" sz="1800"/>
              <a:t> = 24.76 – 2*(94.26) – 5*(54.64) – 2*(6.6) = – 450.16 kcal/mole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H</a:t>
            </a:r>
            <a:r>
              <a:rPr lang="en-US" altLang="en-US" sz="1800" baseline="-25000"/>
              <a:t>3</a:t>
            </a:r>
            <a:r>
              <a:rPr lang="en-US" altLang="en-US" sz="1800"/>
              <a:t> = 19.49 – 2*(94.05) – 5*(57.8) –2(-6.7) = –444.21 kcal/mole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formation of N</a:t>
            </a:r>
            <a:r>
              <a:rPr lang="en-US" altLang="en-US" sz="1800" baseline="-25000"/>
              <a:t>2</a:t>
            </a:r>
            <a:r>
              <a:rPr lang="en-US" altLang="en-US" sz="1800"/>
              <a:t>O from organic nitrogen involves an </a:t>
            </a:r>
            <a:r>
              <a:rPr lang="en-US" altLang="en-US" sz="1800" u="sng"/>
              <a:t>increase</a:t>
            </a:r>
            <a:r>
              <a:rPr lang="en-US" altLang="en-US" sz="1800"/>
              <a:t> in entropy so </a:t>
            </a:r>
            <a:r>
              <a:rPr lang="en-US" altLang="en-US" sz="1800">
                <a:latin typeface="Symbol" pitchFamily="2" charset="2"/>
              </a:rPr>
              <a:t>D</a:t>
            </a:r>
            <a:r>
              <a:rPr lang="en-US" altLang="en-US" sz="1800"/>
              <a:t>G becomes more negative at higher temps.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CO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 uptake offset by N</a:t>
            </a:r>
            <a:r>
              <a:rPr lang="en-US" altLang="en-US" sz="1800" b="1" baseline="-25000"/>
              <a:t>2</a:t>
            </a:r>
            <a:r>
              <a:rPr lang="en-US" altLang="en-US" sz="1800" b="1"/>
              <a:t>O release?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EFBCC013-14F6-3846-AD83-2E59AE62ADA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D3BCAF-4EA4-4840-9A2B-F58C7F82425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>
            <a:extLst>
              <a:ext uri="{FF2B5EF4-FFF2-40B4-BE49-F238E27FC236}">
                <a16:creationId xmlns:a16="http://schemas.microsoft.com/office/drawing/2014/main" id="{910B038F-B47D-8B47-B4FC-B6CDFA1E7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9698" name="Rectangle 6">
            <a:extLst>
              <a:ext uri="{FF2B5EF4-FFF2-40B4-BE49-F238E27FC236}">
                <a16:creationId xmlns:a16="http://schemas.microsoft.com/office/drawing/2014/main" id="{BA689DFC-2E4D-8D40-B735-00D3240F40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B7B04B-9099-B746-A9D1-0EDA5B2347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9699" name="TextBox 1">
            <a:extLst>
              <a:ext uri="{FF2B5EF4-FFF2-40B4-BE49-F238E27FC236}">
                <a16:creationId xmlns:a16="http://schemas.microsoft.com/office/drawing/2014/main" id="{2147A455-73B0-5940-8355-44175E7C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Atmospheric Chemistry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29700" name="TextBox 2">
            <a:extLst>
              <a:ext uri="{FF2B5EF4-FFF2-40B4-BE49-F238E27FC236}">
                <a16:creationId xmlns:a16="http://schemas.microsoft.com/office/drawing/2014/main" id="{E8E6D37A-0DBB-7D47-8105-939E2029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43434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Troposphere:</a:t>
            </a:r>
            <a:r>
              <a:rPr lang="en-US" altLang="en-US" sz="1800"/>
              <a:t> None!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[N</a:t>
            </a:r>
            <a:r>
              <a:rPr lang="en-US" altLang="en-US" sz="1800" baseline="-25000"/>
              <a:t>2</a:t>
            </a:r>
            <a:r>
              <a:rPr lang="en-US" altLang="en-US" sz="1800"/>
              <a:t>O] ~ 300 ppb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Northern Hemispheric N</a:t>
            </a:r>
            <a:r>
              <a:rPr lang="en-US" altLang="en-US" sz="1800" baseline="-25000"/>
              <a:t>2</a:t>
            </a:r>
            <a:r>
              <a:rPr lang="en-US" altLang="en-US" sz="1800"/>
              <a:t>O ~1 ppb &gt; Southern Hemispheric N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Stratosphere: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1. </a:t>
            </a:r>
            <a:r>
              <a:rPr lang="en-US" altLang="en-US" sz="1800"/>
              <a:t>Photolysis  N</a:t>
            </a:r>
            <a:r>
              <a:rPr lang="en-US" altLang="en-US" sz="1800" baseline="-25000"/>
              <a:t>2</a:t>
            </a:r>
            <a:r>
              <a:rPr lang="en-US" altLang="en-US" sz="1800"/>
              <a:t>O + h</a:t>
            </a:r>
            <a:r>
              <a:rPr lang="en-US" altLang="en-US" sz="1800">
                <a:latin typeface="Symbol" pitchFamily="2" charset="2"/>
              </a:rPr>
              <a:t>n</a:t>
            </a:r>
            <a:r>
              <a:rPr lang="en-US" altLang="en-US" sz="1800"/>
              <a:t>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N</a:t>
            </a:r>
            <a:r>
              <a:rPr lang="en-US" altLang="en-US" sz="1800" baseline="-25000"/>
              <a:t>2</a:t>
            </a:r>
            <a:r>
              <a:rPr lang="en-US" altLang="en-US" sz="1800"/>
              <a:t> + O(</a:t>
            </a:r>
            <a:r>
              <a:rPr lang="en-US" altLang="en-US" sz="1800" baseline="30000"/>
              <a:t>1</a:t>
            </a:r>
            <a:r>
              <a:rPr lang="en-US" altLang="en-US" sz="1800"/>
              <a:t>D)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Only energetic UV radiation can photolyze N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</p:txBody>
      </p:sp>
      <p:sp>
        <p:nvSpPr>
          <p:cNvPr id="29701" name="Slide Number Placeholder 4">
            <a:extLst>
              <a:ext uri="{FF2B5EF4-FFF2-40B4-BE49-F238E27FC236}">
                <a16:creationId xmlns:a16="http://schemas.microsoft.com/office/drawing/2014/main" id="{7EC9EF42-6BA9-5845-90B3-6963EE4308A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3AD543-FB5D-2E4A-9E4B-B179C35FF7BF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29702" name="Picture 7" descr="N2O_UV">
            <a:extLst>
              <a:ext uri="{FF2B5EF4-FFF2-40B4-BE49-F238E27FC236}">
                <a16:creationId xmlns:a16="http://schemas.microsoft.com/office/drawing/2014/main" id="{8FD2C867-F7C0-E344-8B9B-70D4913E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219200"/>
            <a:ext cx="45513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>
            <a:extLst>
              <a:ext uri="{FF2B5EF4-FFF2-40B4-BE49-F238E27FC236}">
                <a16:creationId xmlns:a16="http://schemas.microsoft.com/office/drawing/2014/main" id="{63C6E736-3504-CE4F-A3ED-58C468A570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0722" name="Rectangle 6">
            <a:extLst>
              <a:ext uri="{FF2B5EF4-FFF2-40B4-BE49-F238E27FC236}">
                <a16:creationId xmlns:a16="http://schemas.microsoft.com/office/drawing/2014/main" id="{5E6C04E1-81D8-DB44-95EA-27CB44871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890E54-5F92-FE4A-8398-9C7F4BA1123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2471CA5F-D7CF-F347-B39F-88A652238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Atmospheric Chemistry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30724" name="TextBox 2">
            <a:extLst>
              <a:ext uri="{FF2B5EF4-FFF2-40B4-BE49-F238E27FC236}">
                <a16:creationId xmlns:a16="http://schemas.microsoft.com/office/drawing/2014/main" id="{233B90B2-8745-DF44-8BEB-B7884A84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Stratosphere: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/>
              <a:t>Photolysis  	N</a:t>
            </a:r>
            <a:r>
              <a:rPr lang="en-US" altLang="en-US" sz="1800" baseline="-25000"/>
              <a:t>2</a:t>
            </a:r>
            <a:r>
              <a:rPr lang="en-US" altLang="en-US" sz="1800"/>
              <a:t>O + h</a:t>
            </a:r>
            <a:r>
              <a:rPr lang="en-US" altLang="en-US" sz="1800">
                <a:latin typeface="Symbol" pitchFamily="2" charset="2"/>
              </a:rPr>
              <a:t>n</a:t>
            </a:r>
            <a:r>
              <a:rPr lang="en-US" altLang="en-US" sz="1800"/>
              <a:t>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N</a:t>
            </a:r>
            <a:r>
              <a:rPr lang="en-US" altLang="en-US" sz="1800" baseline="-25000"/>
              <a:t>2</a:t>
            </a:r>
            <a:r>
              <a:rPr lang="en-US" altLang="en-US" sz="1800"/>
              <a:t> + O(</a:t>
            </a:r>
            <a:r>
              <a:rPr lang="en-US" altLang="en-US" sz="1800" baseline="30000"/>
              <a:t>1</a:t>
            </a:r>
            <a:r>
              <a:rPr lang="en-US" altLang="en-US" sz="1800"/>
              <a:t>D)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800"/>
              <a:t>Oxidation 	N</a:t>
            </a:r>
            <a:r>
              <a:rPr lang="en-US" altLang="en-US" sz="1800" baseline="-25000"/>
              <a:t>2</a:t>
            </a:r>
            <a:r>
              <a:rPr lang="en-US" altLang="en-US" sz="1800"/>
              <a:t>O + O(</a:t>
            </a:r>
            <a:r>
              <a:rPr lang="en-US" altLang="en-US" sz="1800" baseline="30000"/>
              <a:t>1</a:t>
            </a:r>
            <a:r>
              <a:rPr lang="en-US" altLang="en-US" sz="1800"/>
              <a:t>D)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2NO  	(a)</a:t>
            </a:r>
          </a:p>
          <a:p>
            <a:pPr lvl="4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	      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N</a:t>
            </a:r>
            <a:r>
              <a:rPr lang="en-US" altLang="en-US" sz="1800" baseline="-25000"/>
              <a:t>2 </a:t>
            </a:r>
            <a:r>
              <a:rPr lang="en-US" altLang="en-US" sz="1800"/>
              <a:t>+ O</a:t>
            </a:r>
            <a:r>
              <a:rPr lang="en-US" altLang="en-US" sz="1800" baseline="-25000"/>
              <a:t>2</a:t>
            </a:r>
            <a:r>
              <a:rPr lang="en-US" altLang="en-US" sz="1800"/>
              <a:t>	(b)</a:t>
            </a:r>
          </a:p>
        </p:txBody>
      </p:sp>
      <p:sp>
        <p:nvSpPr>
          <p:cNvPr id="30725" name="TextBox 3">
            <a:extLst>
              <a:ext uri="{FF2B5EF4-FFF2-40B4-BE49-F238E27FC236}">
                <a16:creationId xmlns:a16="http://schemas.microsoft.com/office/drawing/2014/main" id="{E64CC7E5-8F1F-A744-B787-B1B4C2A68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7239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What is the </a:t>
            </a:r>
            <a:r>
              <a:rPr lang="en-US" altLang="en-US" sz="1800" u="sng"/>
              <a:t>yield</a:t>
            </a:r>
            <a:r>
              <a:rPr lang="en-US" altLang="en-US" sz="1800"/>
              <a:t> (</a:t>
            </a:r>
            <a:r>
              <a:rPr lang="en-US" altLang="en-US" sz="1800">
                <a:latin typeface="Symbol" pitchFamily="2" charset="2"/>
              </a:rPr>
              <a:t>F</a:t>
            </a:r>
            <a:r>
              <a:rPr lang="en-US" altLang="en-US" sz="1800"/>
              <a:t>) of NO?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Production of NO/N</a:t>
            </a:r>
            <a:r>
              <a:rPr lang="en-US" altLang="en-US" sz="1800" baseline="-25000"/>
              <a:t>2</a:t>
            </a:r>
            <a:r>
              <a:rPr lang="en-US" altLang="en-US" sz="1800"/>
              <a:t>O molecule = 2R</a:t>
            </a:r>
            <a:r>
              <a:rPr lang="en-US" altLang="en-US" sz="1800" baseline="-25000"/>
              <a:t>2a </a:t>
            </a:r>
            <a:r>
              <a:rPr lang="en-US" altLang="en-US" sz="2400" b="1"/>
              <a:t>/</a:t>
            </a:r>
            <a:r>
              <a:rPr lang="en-US" altLang="en-US" sz="1800"/>
              <a:t>(R</a:t>
            </a:r>
            <a:r>
              <a:rPr lang="en-US" altLang="en-US" sz="1800" baseline="-25000"/>
              <a:t>1</a:t>
            </a:r>
            <a:r>
              <a:rPr lang="en-US" altLang="en-US" sz="1800"/>
              <a:t>+R</a:t>
            </a:r>
            <a:r>
              <a:rPr lang="en-US" altLang="en-US" sz="1800" baseline="-25000"/>
              <a:t>2a</a:t>
            </a:r>
            <a:r>
              <a:rPr lang="en-US" altLang="en-US" sz="1800"/>
              <a:t>+R</a:t>
            </a:r>
            <a:r>
              <a:rPr lang="en-US" altLang="en-US" sz="1800" baseline="-25000"/>
              <a:t>2b</a:t>
            </a:r>
            <a:r>
              <a:rPr lang="en-US" altLang="en-US" sz="1800"/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Symbol" pitchFamily="2" charset="2"/>
              </a:rPr>
              <a:t>F</a:t>
            </a:r>
            <a:r>
              <a:rPr lang="en-US" altLang="en-US" sz="1800" b="1" baseline="-25000"/>
              <a:t>NO </a:t>
            </a:r>
            <a:r>
              <a:rPr lang="en-US" altLang="en-US" sz="1800" b="1"/>
              <a:t>= 2k</a:t>
            </a:r>
            <a:r>
              <a:rPr lang="en-US" altLang="en-US" sz="1800" b="1" baseline="-25000"/>
              <a:t>2a</a:t>
            </a:r>
            <a:r>
              <a:rPr lang="en-US" altLang="en-US" sz="1800" b="1"/>
              <a:t>[O</a:t>
            </a:r>
            <a:r>
              <a:rPr lang="en-US" altLang="en-US" sz="1800" b="1" baseline="30000"/>
              <a:t>1</a:t>
            </a:r>
            <a:r>
              <a:rPr lang="en-US" altLang="en-US" sz="1800" b="1"/>
              <a:t>D]</a:t>
            </a:r>
            <a:r>
              <a:rPr lang="en-US" altLang="en-US" sz="2400" b="1"/>
              <a:t>/</a:t>
            </a:r>
            <a:r>
              <a:rPr lang="en-US" altLang="en-US" sz="1800" b="1"/>
              <a:t>(j</a:t>
            </a:r>
            <a:r>
              <a:rPr lang="en-US" altLang="en-US" sz="1600" b="1" baseline="-25000"/>
              <a:t>N2O</a:t>
            </a:r>
            <a:r>
              <a:rPr lang="en-US" altLang="en-US" sz="1800" b="1"/>
              <a:t> + (k</a:t>
            </a:r>
            <a:r>
              <a:rPr lang="en-US" altLang="en-US" sz="1800" b="1" baseline="-25000"/>
              <a:t>2a</a:t>
            </a:r>
            <a:r>
              <a:rPr lang="en-US" altLang="en-US" sz="1800" b="1"/>
              <a:t>+k</a:t>
            </a:r>
            <a:r>
              <a:rPr lang="en-US" altLang="en-US" sz="1800" b="1" baseline="-25000"/>
              <a:t>2b</a:t>
            </a:r>
            <a:r>
              <a:rPr lang="en-US" altLang="en-US" sz="1800" b="1"/>
              <a:t>)[O</a:t>
            </a:r>
            <a:r>
              <a:rPr lang="en-US" altLang="en-US" sz="1800" b="1" baseline="30000"/>
              <a:t>1</a:t>
            </a:r>
            <a:r>
              <a:rPr lang="en-US" altLang="en-US" sz="1800" b="1"/>
              <a:t>D])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Yield is about 0.11 molecules NO per molecule of N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Main source of O(</a:t>
            </a:r>
            <a:r>
              <a:rPr lang="en-US" altLang="en-US" sz="1800" baseline="30000"/>
              <a:t>1</a:t>
            </a:r>
            <a:r>
              <a:rPr lang="en-US" altLang="en-US" sz="1800"/>
              <a:t>D) is ozone photolysis  O</a:t>
            </a:r>
            <a:r>
              <a:rPr lang="en-US" altLang="en-US" sz="1800" baseline="-25000"/>
              <a:t>3</a:t>
            </a:r>
            <a:r>
              <a:rPr lang="en-US" altLang="en-US" sz="1800"/>
              <a:t> + h</a:t>
            </a:r>
            <a:r>
              <a:rPr lang="en-US" altLang="en-US" sz="1800">
                <a:latin typeface="Symbol" pitchFamily="2" charset="2"/>
              </a:rPr>
              <a:t>n</a:t>
            </a:r>
            <a:r>
              <a:rPr lang="en-US" altLang="en-US" sz="1800"/>
              <a:t>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O</a:t>
            </a:r>
            <a:r>
              <a:rPr lang="en-US" altLang="en-US" sz="1800" baseline="-25000"/>
              <a:t>2</a:t>
            </a:r>
            <a:r>
              <a:rPr lang="en-US" altLang="en-US" sz="1800"/>
              <a:t> + O(</a:t>
            </a:r>
            <a:r>
              <a:rPr lang="en-US" altLang="en-US" sz="1800" baseline="30000"/>
              <a:t>1</a:t>
            </a:r>
            <a:r>
              <a:rPr lang="en-US" altLang="en-US" sz="1800"/>
              <a:t>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steady state concentration of O(</a:t>
            </a:r>
            <a:r>
              <a:rPr lang="en-US" altLang="en-US" sz="1800" baseline="30000"/>
              <a:t>1</a:t>
            </a:r>
            <a:r>
              <a:rPr lang="en-US" altLang="en-US" sz="1800"/>
              <a:t>D) establishes the </a:t>
            </a:r>
            <a:r>
              <a:rPr lang="en-US" altLang="en-US" sz="1800" u="sng"/>
              <a:t>lifetime</a:t>
            </a:r>
            <a:r>
              <a:rPr lang="en-US" altLang="en-US" sz="1800"/>
              <a:t> of N</a:t>
            </a:r>
            <a:r>
              <a:rPr lang="en-US" altLang="en-US" sz="1800" baseline="-25000"/>
              <a:t>2</a:t>
            </a:r>
            <a:r>
              <a:rPr lang="en-US" altLang="en-US" sz="1800"/>
              <a:t>O reported in the literature as120 yr.</a:t>
            </a:r>
          </a:p>
        </p:txBody>
      </p:sp>
      <p:sp>
        <p:nvSpPr>
          <p:cNvPr id="30726" name="Slide Number Placeholder 4">
            <a:extLst>
              <a:ext uri="{FF2B5EF4-FFF2-40B4-BE49-F238E27FC236}">
                <a16:creationId xmlns:a16="http://schemas.microsoft.com/office/drawing/2014/main" id="{A7B7107D-8A2A-E447-89F7-71DDE1389E1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A190767-B245-824E-902E-F241CA17FDCD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>
            <a:extLst>
              <a:ext uri="{FF2B5EF4-FFF2-40B4-BE49-F238E27FC236}">
                <a16:creationId xmlns:a16="http://schemas.microsoft.com/office/drawing/2014/main" id="{33F55363-08AD-AB44-88D0-AB7C82981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1746" name="Rectangle 6">
            <a:extLst>
              <a:ext uri="{FF2B5EF4-FFF2-40B4-BE49-F238E27FC236}">
                <a16:creationId xmlns:a16="http://schemas.microsoft.com/office/drawing/2014/main" id="{C8CA7F21-874D-FE4C-8692-70DA91B8B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AB65A3-D7F2-6B45-A824-C9E1756BE4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7" name="TextBox 1">
            <a:extLst>
              <a:ext uri="{FF2B5EF4-FFF2-40B4-BE49-F238E27FC236}">
                <a16:creationId xmlns:a16="http://schemas.microsoft.com/office/drawing/2014/main" id="{BA91722A-BEBA-FB48-8D74-E5161870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Atmospheric Chemistry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05286B0D-4423-664B-B833-BB1B10FF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467600" cy="73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Main source of O(</a:t>
            </a:r>
            <a:r>
              <a:rPr lang="en-US" altLang="en-US" sz="1800" baseline="30000"/>
              <a:t>1</a:t>
            </a:r>
            <a:r>
              <a:rPr lang="en-US" altLang="en-US" sz="1800"/>
              <a:t>D) is ozone photolysis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3. O</a:t>
            </a:r>
            <a:r>
              <a:rPr lang="en-US" altLang="en-US" sz="1800" baseline="-25000"/>
              <a:t>3</a:t>
            </a:r>
            <a:r>
              <a:rPr lang="en-US" altLang="en-US" sz="1800"/>
              <a:t> + h</a:t>
            </a:r>
            <a:r>
              <a:rPr lang="en-US" altLang="en-US" sz="1800">
                <a:latin typeface="Symbol" pitchFamily="2" charset="2"/>
              </a:rPr>
              <a:t>n</a:t>
            </a:r>
            <a:r>
              <a:rPr lang="en-US" altLang="en-US" sz="1800"/>
              <a:t>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O</a:t>
            </a:r>
            <a:r>
              <a:rPr lang="en-US" altLang="en-US" sz="1800" baseline="-25000"/>
              <a:t>2</a:t>
            </a:r>
            <a:r>
              <a:rPr lang="en-US" altLang="en-US" sz="1800"/>
              <a:t> + O(</a:t>
            </a:r>
            <a:r>
              <a:rPr lang="en-US" altLang="en-US" sz="1800" baseline="30000"/>
              <a:t>1</a:t>
            </a:r>
            <a:r>
              <a:rPr lang="en-US" altLang="en-US" sz="1800"/>
              <a:t>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steady state concentration of O(</a:t>
            </a:r>
            <a:r>
              <a:rPr lang="en-US" altLang="en-US" sz="1800" baseline="30000"/>
              <a:t>1</a:t>
            </a:r>
            <a:r>
              <a:rPr lang="en-US" altLang="en-US" sz="1800"/>
              <a:t>D) establishes the </a:t>
            </a:r>
            <a:r>
              <a:rPr lang="en-US" altLang="en-US" sz="1800" u="sng"/>
              <a:t>lifetime</a:t>
            </a:r>
            <a:r>
              <a:rPr lang="en-US" altLang="en-US" sz="1800"/>
              <a:t> of N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transition from O(</a:t>
            </a:r>
            <a:r>
              <a:rPr lang="en-US" altLang="en-US" sz="1800" baseline="30000"/>
              <a:t>1</a:t>
            </a:r>
            <a:r>
              <a:rPr lang="en-US" altLang="en-US" sz="1800"/>
              <a:t>D) to O(</a:t>
            </a:r>
            <a:r>
              <a:rPr lang="en-US" altLang="en-US" sz="1800" baseline="30000"/>
              <a:t>3</a:t>
            </a:r>
            <a:r>
              <a:rPr lang="en-US" altLang="en-US" sz="1800"/>
              <a:t>P) is spin forbidden, therefore O(</a:t>
            </a:r>
            <a:r>
              <a:rPr lang="en-US" altLang="en-US" sz="1800" baseline="30000"/>
              <a:t>1</a:t>
            </a:r>
            <a:r>
              <a:rPr lang="en-US" altLang="en-US" sz="1800"/>
              <a:t>D) has a long lifetime wrt photo emission.  The main sink is quenching by N</a:t>
            </a:r>
            <a:r>
              <a:rPr lang="en-US" altLang="en-US" sz="1800" baseline="-25000"/>
              <a:t>2</a:t>
            </a:r>
            <a:r>
              <a:rPr lang="en-US" altLang="en-US" sz="1800"/>
              <a:t> or O</a:t>
            </a:r>
            <a:r>
              <a:rPr lang="en-US" altLang="en-US" sz="1800" baseline="-25000"/>
              <a:t>2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4. O(</a:t>
            </a:r>
            <a:r>
              <a:rPr lang="en-US" altLang="en-US" sz="1800" baseline="30000"/>
              <a:t>1</a:t>
            </a:r>
            <a:r>
              <a:rPr lang="en-US" altLang="en-US" sz="1800"/>
              <a:t>D) + M </a:t>
            </a:r>
            <a:r>
              <a:rPr lang="en-US" altLang="en-US" sz="1800">
                <a:sym typeface="Symbol" pitchFamily="2" charset="2"/>
              </a:rPr>
              <a:t></a:t>
            </a:r>
            <a:r>
              <a:rPr lang="en-US" altLang="en-US" sz="1800"/>
              <a:t> O(</a:t>
            </a:r>
            <a:r>
              <a:rPr lang="en-US" altLang="en-US" sz="1800" baseline="30000"/>
              <a:t>3</a:t>
            </a:r>
            <a:r>
              <a:rPr lang="en-US" altLang="en-US" sz="1800"/>
              <a:t>P) + M</a:t>
            </a:r>
            <a:r>
              <a:rPr lang="en-US" altLang="en-US" sz="1800" baseline="30000">
                <a:sym typeface="Wingdings 2" pitchFamily="2" charset="2"/>
              </a:rPr>
              <a:t></a:t>
            </a:r>
            <a:endParaRPr lang="en-US" altLang="en-US" sz="1800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steady state concentration of O(</a:t>
            </a:r>
            <a:r>
              <a:rPr lang="en-US" altLang="en-US" sz="1800" baseline="30000"/>
              <a:t>1</a:t>
            </a:r>
            <a:r>
              <a:rPr lang="en-US" altLang="en-US" sz="1800"/>
              <a:t>D) is determined by the balance of these production and loss terms, where square brackets represent molecular number density.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[O(</a:t>
            </a:r>
            <a:r>
              <a:rPr lang="en-US" altLang="en-US" sz="1800" baseline="30000"/>
              <a:t>1</a:t>
            </a:r>
            <a:r>
              <a:rPr lang="en-US" altLang="en-US" sz="1800"/>
              <a:t>D)]</a:t>
            </a:r>
            <a:r>
              <a:rPr lang="en-US" altLang="en-US" sz="1800" baseline="-25000"/>
              <a:t>ss</a:t>
            </a:r>
            <a:r>
              <a:rPr lang="en-US" altLang="en-US" sz="1800"/>
              <a:t> ≈ (j</a:t>
            </a:r>
            <a:r>
              <a:rPr lang="en-US" altLang="en-US" sz="1800" baseline="-25000"/>
              <a:t>3</a:t>
            </a:r>
            <a:r>
              <a:rPr lang="en-US" altLang="en-US" sz="1800"/>
              <a:t>[O</a:t>
            </a:r>
            <a:r>
              <a:rPr lang="en-US" altLang="en-US" sz="1800" baseline="-25000"/>
              <a:t>3</a:t>
            </a:r>
            <a:r>
              <a:rPr lang="en-US" altLang="en-US" sz="1800"/>
              <a:t>]) </a:t>
            </a:r>
            <a:r>
              <a:rPr lang="en-US" altLang="en-US" sz="2400" b="1"/>
              <a:t>/</a:t>
            </a:r>
            <a:r>
              <a:rPr lang="en-US" altLang="en-US" sz="1800"/>
              <a:t> (k</a:t>
            </a:r>
            <a:r>
              <a:rPr lang="en-US" altLang="en-US" sz="1800" baseline="-25000"/>
              <a:t>4O2</a:t>
            </a:r>
            <a:r>
              <a:rPr lang="en-US" altLang="en-US" sz="1800"/>
              <a:t>[O</a:t>
            </a:r>
            <a:r>
              <a:rPr lang="en-US" altLang="en-US" sz="1800" baseline="-25000"/>
              <a:t>2</a:t>
            </a:r>
            <a:r>
              <a:rPr lang="en-US" altLang="en-US" sz="1800"/>
              <a:t>]+k</a:t>
            </a:r>
            <a:r>
              <a:rPr lang="en-US" altLang="en-US" sz="1800" baseline="-25000"/>
              <a:t>4N2</a:t>
            </a:r>
            <a:r>
              <a:rPr lang="en-US" altLang="en-US" sz="1800"/>
              <a:t>[N</a:t>
            </a:r>
            <a:r>
              <a:rPr lang="en-US" altLang="en-US" sz="1800" baseline="-25000"/>
              <a:t>2</a:t>
            </a:r>
            <a:r>
              <a:rPr lang="en-US" altLang="en-US" sz="1800"/>
              <a:t>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9" name="Slide Number Placeholder 5">
            <a:extLst>
              <a:ext uri="{FF2B5EF4-FFF2-40B4-BE49-F238E27FC236}">
                <a16:creationId xmlns:a16="http://schemas.microsoft.com/office/drawing/2014/main" id="{3ACED50C-6EF5-0F4E-B03C-0627916C659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EEEBD5E-7091-9A45-AC6B-A4894CC7CE3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>
            <a:extLst>
              <a:ext uri="{FF2B5EF4-FFF2-40B4-BE49-F238E27FC236}">
                <a16:creationId xmlns:a16="http://schemas.microsoft.com/office/drawing/2014/main" id="{503A507B-5830-7D4F-AB27-EF9532140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2770" name="Rectangle 6">
            <a:extLst>
              <a:ext uri="{FF2B5EF4-FFF2-40B4-BE49-F238E27FC236}">
                <a16:creationId xmlns:a16="http://schemas.microsoft.com/office/drawing/2014/main" id="{5AEE30D5-9CF9-8D4A-A483-CC54BC03A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894289-1A30-644C-A82C-20C318ADA58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2771" name="TextBox 1">
            <a:extLst>
              <a:ext uri="{FF2B5EF4-FFF2-40B4-BE49-F238E27FC236}">
                <a16:creationId xmlns:a16="http://schemas.microsoft.com/office/drawing/2014/main" id="{DE33BD73-E19E-2341-B9C1-B25E2B5A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Atmospheric Chemistry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32772" name="TextBox 3">
            <a:extLst>
              <a:ext uri="{FF2B5EF4-FFF2-40B4-BE49-F238E27FC236}">
                <a16:creationId xmlns:a16="http://schemas.microsoft.com/office/drawing/2014/main" id="{EA056A15-6410-AA42-B441-0517BD476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74676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steady state concentration of O(</a:t>
            </a:r>
            <a:r>
              <a:rPr lang="en-US" altLang="en-US" sz="1800" baseline="30000"/>
              <a:t>1</a:t>
            </a:r>
            <a:r>
              <a:rPr lang="en-US" altLang="en-US" sz="1800"/>
              <a:t>D) establishes the </a:t>
            </a:r>
            <a:r>
              <a:rPr lang="en-US" altLang="en-US" sz="1800" u="sng"/>
              <a:t>lifetime</a:t>
            </a:r>
            <a:r>
              <a:rPr lang="en-US" altLang="en-US" sz="1800"/>
              <a:t> of N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[O(</a:t>
            </a:r>
            <a:r>
              <a:rPr lang="en-US" altLang="en-US" sz="1800" baseline="30000"/>
              <a:t>1</a:t>
            </a:r>
            <a:r>
              <a:rPr lang="en-US" altLang="en-US" sz="1800"/>
              <a:t>D)]</a:t>
            </a:r>
            <a:r>
              <a:rPr lang="en-US" altLang="en-US" sz="1800" baseline="-25000"/>
              <a:t>ss</a:t>
            </a:r>
            <a:r>
              <a:rPr lang="en-US" altLang="en-US" sz="1800"/>
              <a:t> = (j</a:t>
            </a:r>
            <a:r>
              <a:rPr lang="en-US" altLang="en-US" sz="1800" baseline="-25000"/>
              <a:t>3</a:t>
            </a:r>
            <a:r>
              <a:rPr lang="en-US" altLang="en-US" sz="1800"/>
              <a:t>[O</a:t>
            </a:r>
            <a:r>
              <a:rPr lang="en-US" altLang="en-US" sz="1800" baseline="-25000"/>
              <a:t>3</a:t>
            </a:r>
            <a:r>
              <a:rPr lang="en-US" altLang="en-US" sz="1800"/>
              <a:t>]) </a:t>
            </a:r>
            <a:r>
              <a:rPr lang="en-US" altLang="en-US" sz="2400" b="1"/>
              <a:t>/</a:t>
            </a:r>
            <a:r>
              <a:rPr lang="en-US" altLang="en-US" sz="1800"/>
              <a:t> (k</a:t>
            </a:r>
            <a:r>
              <a:rPr lang="en-US" altLang="en-US" sz="1800" baseline="-25000"/>
              <a:t>4O2</a:t>
            </a:r>
            <a:r>
              <a:rPr lang="en-US" altLang="en-US" sz="1800"/>
              <a:t>[O</a:t>
            </a:r>
            <a:r>
              <a:rPr lang="en-US" altLang="en-US" sz="1800" baseline="-25000"/>
              <a:t>2</a:t>
            </a:r>
            <a:r>
              <a:rPr lang="en-US" altLang="en-US" sz="1800"/>
              <a:t>]+k</a:t>
            </a:r>
            <a:r>
              <a:rPr lang="en-US" altLang="en-US" sz="1800" baseline="-25000"/>
              <a:t>4N2</a:t>
            </a:r>
            <a:r>
              <a:rPr lang="en-US" altLang="en-US" sz="1800"/>
              <a:t>[N</a:t>
            </a:r>
            <a:r>
              <a:rPr lang="en-US" altLang="en-US" sz="1800" baseline="-25000"/>
              <a:t>2</a:t>
            </a:r>
            <a:r>
              <a:rPr lang="en-US" altLang="en-US" sz="1800"/>
              <a:t>])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At 45</a:t>
            </a:r>
            <a:r>
              <a:rPr lang="en-US" altLang="en-US" sz="1800" baseline="30000"/>
              <a:t>o</a:t>
            </a:r>
            <a:r>
              <a:rPr lang="en-US" altLang="en-US" sz="1800"/>
              <a:t> N and 30 km altitude j</a:t>
            </a:r>
            <a:r>
              <a:rPr lang="en-US" altLang="en-US" sz="1800" baseline="-25000"/>
              <a:t>N2O</a:t>
            </a:r>
            <a:r>
              <a:rPr lang="en-US" altLang="en-US" sz="1800"/>
              <a:t> ≈ 5 x 10</a:t>
            </a:r>
            <a:r>
              <a:rPr lang="en-US" altLang="en-US" sz="1800" baseline="30000"/>
              <a:t>-8 </a:t>
            </a:r>
            <a:r>
              <a:rPr lang="en-US" altLang="en-US" sz="1800"/>
              <a:t>s</a:t>
            </a:r>
            <a:r>
              <a:rPr lang="en-US" altLang="en-US" sz="1800" baseline="30000"/>
              <a:t>-1 </a:t>
            </a:r>
            <a:r>
              <a:rPr lang="en-US" altLang="en-US" sz="1800"/>
              <a:t>and</a:t>
            </a:r>
            <a:r>
              <a:rPr lang="en-US" altLang="en-US" sz="1800" baseline="30000"/>
              <a:t> </a:t>
            </a:r>
            <a:r>
              <a:rPr lang="en-US" altLang="en-US" sz="1800"/>
              <a:t>j</a:t>
            </a:r>
            <a:r>
              <a:rPr lang="en-US" altLang="en-US" sz="1800" baseline="-25000"/>
              <a:t>O3</a:t>
            </a:r>
            <a:r>
              <a:rPr lang="en-US" altLang="en-US" sz="1800"/>
              <a:t> ≈ 1.5 x 10</a:t>
            </a:r>
            <a:r>
              <a:rPr lang="en-US" altLang="en-US" sz="1800" baseline="30000"/>
              <a:t>-4 </a:t>
            </a:r>
            <a:r>
              <a:rPr lang="en-US" altLang="en-US" sz="1800"/>
              <a:t>s</a:t>
            </a:r>
            <a:r>
              <a:rPr lang="en-US" altLang="en-US" sz="1800" baseline="30000"/>
              <a:t>-1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[O(</a:t>
            </a:r>
            <a:r>
              <a:rPr lang="en-US" altLang="en-US" sz="1800" baseline="30000"/>
              <a:t>1</a:t>
            </a:r>
            <a:r>
              <a:rPr lang="en-US" altLang="en-US" sz="1800"/>
              <a:t>D)]</a:t>
            </a:r>
            <a:r>
              <a:rPr lang="en-US" altLang="en-US" sz="1800" baseline="-25000"/>
              <a:t>ss</a:t>
            </a:r>
            <a:r>
              <a:rPr lang="en-US" altLang="en-US" sz="1800"/>
              <a:t> ≈ 45 cm</a:t>
            </a:r>
            <a:r>
              <a:rPr lang="en-US" altLang="en-US" sz="1800" baseline="30000"/>
              <a:t>-3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30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 lifetime of N</a:t>
            </a:r>
            <a:r>
              <a:rPr lang="en-US" altLang="en-US" sz="1800" baseline="-25000"/>
              <a:t>2</a:t>
            </a:r>
            <a:r>
              <a:rPr lang="en-US" altLang="en-US" sz="1800"/>
              <a:t>O at 30 km altitude, at noon on the equinox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 </a:t>
            </a:r>
            <a:r>
              <a:rPr lang="en-US" altLang="en-US" sz="2400" b="1"/>
              <a:t>/</a:t>
            </a:r>
            <a:r>
              <a:rPr lang="en-US" altLang="en-US" sz="1800"/>
              <a:t> (j</a:t>
            </a:r>
            <a:r>
              <a:rPr lang="en-US" altLang="en-US" sz="1800" baseline="-25000"/>
              <a:t>N2O</a:t>
            </a:r>
            <a:r>
              <a:rPr lang="en-US" altLang="en-US" sz="1800"/>
              <a:t>+ k</a:t>
            </a:r>
            <a:r>
              <a:rPr lang="en-US" altLang="en-US" sz="1800" baseline="-25000"/>
              <a:t>2</a:t>
            </a:r>
            <a:r>
              <a:rPr lang="en-US" altLang="en-US" sz="1800"/>
              <a:t> * [O(</a:t>
            </a:r>
            <a:r>
              <a:rPr lang="en-US" altLang="en-US" sz="1800" baseline="30000"/>
              <a:t>1</a:t>
            </a:r>
            <a:r>
              <a:rPr lang="en-US" altLang="en-US" sz="1800"/>
              <a:t>D)]</a:t>
            </a:r>
            <a:r>
              <a:rPr lang="en-US" altLang="en-US" sz="1800" baseline="-25000"/>
              <a:t>ss</a:t>
            </a:r>
            <a:r>
              <a:rPr lang="en-US" altLang="en-US" sz="1800"/>
              <a:t>) = 1 </a:t>
            </a:r>
            <a:r>
              <a:rPr lang="en-US" altLang="en-US" sz="2400" b="1"/>
              <a:t>/</a:t>
            </a:r>
            <a:r>
              <a:rPr lang="en-US" altLang="en-US" sz="1800"/>
              <a:t> {(5 * 10</a:t>
            </a:r>
            <a:r>
              <a:rPr lang="en-US" altLang="en-US" sz="1800" baseline="30000"/>
              <a:t>-8 </a:t>
            </a:r>
            <a:r>
              <a:rPr lang="en-US" altLang="en-US" sz="1800"/>
              <a:t> + 11.6x10</a:t>
            </a:r>
            <a:r>
              <a:rPr lang="en-US" altLang="en-US" sz="1800" baseline="30000"/>
              <a:t>-11</a:t>
            </a:r>
            <a:r>
              <a:rPr lang="en-US" altLang="en-US" sz="1800"/>
              <a:t>)*[45]}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= 1.81x10</a:t>
            </a:r>
            <a:r>
              <a:rPr lang="en-US" altLang="en-US" sz="1800" baseline="30000"/>
              <a:t>7</a:t>
            </a:r>
            <a:r>
              <a:rPr lang="en-US" altLang="en-US" sz="1800"/>
              <a:t> s =1/2 yr.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Using 24 hr averages yields ~1.0 yr. Only about 1% of the atmosphere is above 30 km, so the full atmospheric lifetime is ~100 yr.  </a:t>
            </a:r>
          </a:p>
        </p:txBody>
      </p:sp>
      <p:sp>
        <p:nvSpPr>
          <p:cNvPr id="32773" name="Slide Number Placeholder 5">
            <a:extLst>
              <a:ext uri="{FF2B5EF4-FFF2-40B4-BE49-F238E27FC236}">
                <a16:creationId xmlns:a16="http://schemas.microsoft.com/office/drawing/2014/main" id="{FDBBD1AF-9315-7942-B4C8-F0B5D9B9E92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58D3AB-BBE1-5242-8727-5A41A8EB875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id="{1ACFED35-6EB9-0142-A715-C1201ACAB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3794" name="Rectangle 6">
            <a:extLst>
              <a:ext uri="{FF2B5EF4-FFF2-40B4-BE49-F238E27FC236}">
                <a16:creationId xmlns:a16="http://schemas.microsoft.com/office/drawing/2014/main" id="{E98BD58D-BB32-7D4B-8740-6027BF2B4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D4AAA-5361-F946-B56F-62C9CF6AB0D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33795" name="Picture 1" descr="N2Oprofile.jpg">
            <a:extLst>
              <a:ext uri="{FF2B5EF4-FFF2-40B4-BE49-F238E27FC236}">
                <a16:creationId xmlns:a16="http://schemas.microsoft.com/office/drawing/2014/main" id="{11D363D7-A87D-5B4C-8829-36EE38A7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00038"/>
            <a:ext cx="7686675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lide Number Placeholder 2">
            <a:extLst>
              <a:ext uri="{FF2B5EF4-FFF2-40B4-BE49-F238E27FC236}">
                <a16:creationId xmlns:a16="http://schemas.microsoft.com/office/drawing/2014/main" id="{A946CEA0-DF09-2A4F-8706-646FA93E8DB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E68DA8B-31B6-A441-B930-D857FB0A7157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>
            <a:extLst>
              <a:ext uri="{FF2B5EF4-FFF2-40B4-BE49-F238E27FC236}">
                <a16:creationId xmlns:a16="http://schemas.microsoft.com/office/drawing/2014/main" id="{80884489-AB2A-4346-9366-6317CDDD0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4818" name="Rectangle 6">
            <a:extLst>
              <a:ext uri="{FF2B5EF4-FFF2-40B4-BE49-F238E27FC236}">
                <a16:creationId xmlns:a16="http://schemas.microsoft.com/office/drawing/2014/main" id="{1F175567-16E5-324C-B3FA-D1F487282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70A07-3A72-F94C-B573-7EB4F9C363D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34819" name="Picture 1" descr="N2O_sources.jpg">
            <a:extLst>
              <a:ext uri="{FF2B5EF4-FFF2-40B4-BE49-F238E27FC236}">
                <a16:creationId xmlns:a16="http://schemas.microsoft.com/office/drawing/2014/main" id="{CB4570CA-D6FA-4746-AF16-3DD31DA06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0"/>
            <a:ext cx="781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8ED014-A704-FB41-81CD-018C64B16C65}"/>
              </a:ext>
            </a:extLst>
          </p:cNvPr>
          <p:cNvSpPr txBox="1"/>
          <p:nvPr/>
        </p:nvSpPr>
        <p:spPr>
          <a:xfrm>
            <a:off x="3276600" y="3810000"/>
            <a:ext cx="457200" cy="276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6.0</a:t>
            </a:r>
          </a:p>
        </p:txBody>
      </p:sp>
      <p:sp>
        <p:nvSpPr>
          <p:cNvPr id="34821" name="Slide Number Placeholder 3">
            <a:extLst>
              <a:ext uri="{FF2B5EF4-FFF2-40B4-BE49-F238E27FC236}">
                <a16:creationId xmlns:a16="http://schemas.microsoft.com/office/drawing/2014/main" id="{F98D81B2-433B-A345-A649-BB0F8173BDF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2098DE-E87C-B844-90F5-262DCFCBEC3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>
            <a:extLst>
              <a:ext uri="{FF2B5EF4-FFF2-40B4-BE49-F238E27FC236}">
                <a16:creationId xmlns:a16="http://schemas.microsoft.com/office/drawing/2014/main" id="{1C93B2BB-9F6D-6946-A097-8E03E76FD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15362" name="Rectangle 6">
            <a:extLst>
              <a:ext uri="{FF2B5EF4-FFF2-40B4-BE49-F238E27FC236}">
                <a16:creationId xmlns:a16="http://schemas.microsoft.com/office/drawing/2014/main" id="{D2B191A3-C49D-3542-98FE-AE3B40268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ECAB18-FF41-1843-955C-0AC96582F64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2B13931B-776A-9846-B069-858F089B5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History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15364" name="TextBox 2">
            <a:extLst>
              <a:ext uri="{FF2B5EF4-FFF2-40B4-BE49-F238E27FC236}">
                <a16:creationId xmlns:a16="http://schemas.microsoft.com/office/drawing/2014/main" id="{1D0161AC-F2A9-D448-9F54-004BDA80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3900"/>
            <a:ext cx="51816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Joseph Priestley in 1775 synthesized N</a:t>
            </a:r>
            <a:r>
              <a:rPr lang="en-US" altLang="en-US" sz="1800" baseline="-25000"/>
              <a:t>2</a:t>
            </a:r>
            <a:r>
              <a:rPr lang="en-US" altLang="en-US" sz="1800"/>
              <a:t>O and called it phlogisticated nitrous air. 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In the 1790</a:t>
            </a:r>
            <a:r>
              <a:rPr lang="ja-JP" altLang="en-US" sz="1800"/>
              <a:t>’</a:t>
            </a:r>
            <a:r>
              <a:rPr lang="en-US" altLang="ja-JP" sz="1800"/>
              <a:t>s, Humphry Davy and a group of friends including Samuel Taylor Coleridge inhaled the gas. They found that nitrous oxide dulls pain.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A. Adel (</a:t>
            </a:r>
            <a:r>
              <a:rPr lang="en-US" altLang="en-US" sz="1800" i="1"/>
              <a:t>Astrophys J., </a:t>
            </a:r>
            <a:r>
              <a:rPr lang="en-US" altLang="en-US" sz="1800"/>
              <a:t>1939; 1941) was apparently the first to use the IR spectrum to discover and estimate the concentration of N</a:t>
            </a:r>
            <a:r>
              <a:rPr lang="en-US" altLang="en-US" sz="1800" baseline="-25000"/>
              <a:t>2</a:t>
            </a:r>
            <a:r>
              <a:rPr lang="en-US" altLang="en-US" sz="1800"/>
              <a:t>O in the atmosphere. 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In 1946 (</a:t>
            </a:r>
            <a:r>
              <a:rPr lang="en-US" altLang="en-US" sz="1800" i="1"/>
              <a:t>Science</a:t>
            </a:r>
            <a:r>
              <a:rPr lang="en-US" altLang="en-US" sz="1800"/>
              <a:t>) Adel suggested that escape from soil might be a main source of atmospheric N</a:t>
            </a:r>
            <a:r>
              <a:rPr lang="en-US" altLang="en-US" sz="1800" baseline="-25000"/>
              <a:t>2</a:t>
            </a:r>
            <a:r>
              <a:rPr lang="en-US" altLang="en-US" sz="1800"/>
              <a:t>O. 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He suggested in 1950 (</a:t>
            </a:r>
            <a:r>
              <a:rPr lang="en-US" altLang="en-US" sz="1800" i="1"/>
              <a:t>Science</a:t>
            </a:r>
            <a:r>
              <a:rPr lang="en-US" altLang="en-US" sz="1800"/>
              <a:t>) that the sink is photolysis  to N</a:t>
            </a:r>
            <a:r>
              <a:rPr lang="en-US" altLang="en-US" sz="1800" baseline="-25000"/>
              <a:t>2</a:t>
            </a:r>
            <a:r>
              <a:rPr lang="en-US" altLang="en-US" sz="1800"/>
              <a:t>, O</a:t>
            </a:r>
            <a:r>
              <a:rPr lang="en-US" altLang="en-US" sz="1800" baseline="-25000"/>
              <a:t>2</a:t>
            </a:r>
            <a:r>
              <a:rPr lang="en-US" altLang="en-US" sz="1800"/>
              <a:t>, and NO at </a:t>
            </a:r>
            <a:r>
              <a:rPr lang="en-US" altLang="en-US" sz="1800">
                <a:latin typeface="Symbol" pitchFamily="2" charset="2"/>
              </a:rPr>
              <a:t>l</a:t>
            </a:r>
            <a:r>
              <a:rPr lang="en-US" altLang="en-US" sz="1800"/>
              <a:t> &lt; 200 nm in the upper atmosphere.  (The NO was a lab artifact.)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08A315A3-4365-B041-9C64-28CFB6C51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6172200" y="1600200"/>
            <a:ext cx="23812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4">
            <a:extLst>
              <a:ext uri="{FF2B5EF4-FFF2-40B4-BE49-F238E27FC236}">
                <a16:creationId xmlns:a16="http://schemas.microsoft.com/office/drawing/2014/main" id="{E098A96F-1735-8840-A00D-CA7D746A291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D8B0AF2-1955-6B44-83CF-A3DD90F7097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CAF346D6-6B5A-D047-9FDA-83E4299E8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5842" name="Rectangle 6">
            <a:extLst>
              <a:ext uri="{FF2B5EF4-FFF2-40B4-BE49-F238E27FC236}">
                <a16:creationId xmlns:a16="http://schemas.microsoft.com/office/drawing/2014/main" id="{CF7C1338-B39A-0246-9422-5A3837643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060046-C379-174D-83AF-5F61CA2F93A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6457BFC0-07B2-D345-B7B0-2195A5E230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N</a:t>
            </a:r>
            <a:r>
              <a:rPr lang="en-US" altLang="en-US" sz="36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3600">
                <a:ea typeface="ＭＳ Ｐゴシック" panose="020B0600070205080204" pitchFamily="34" charset="-128"/>
              </a:rPr>
              <a:t>O sources (IPCC, 2007)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B4A79048-0486-3947-82AC-CCAF57F07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4088"/>
            <a:ext cx="58229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>
            <a:extLst>
              <a:ext uri="{FF2B5EF4-FFF2-40B4-BE49-F238E27FC236}">
                <a16:creationId xmlns:a16="http://schemas.microsoft.com/office/drawing/2014/main" id="{6A8070B3-34A9-644A-B9E7-8855D39AA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6866" name="Rectangle 6">
            <a:extLst>
              <a:ext uri="{FF2B5EF4-FFF2-40B4-BE49-F238E27FC236}">
                <a16:creationId xmlns:a16="http://schemas.microsoft.com/office/drawing/2014/main" id="{59D2E72D-233A-F242-8D10-B4AAE17A0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093AC5-F97F-2B4F-AFD7-00A4E8D7C1D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F48C8898-F846-9D4D-8768-CCC34DC1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19256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>
            <a:extLst>
              <a:ext uri="{FF2B5EF4-FFF2-40B4-BE49-F238E27FC236}">
                <a16:creationId xmlns:a16="http://schemas.microsoft.com/office/drawing/2014/main" id="{11FD6F1D-CCF3-D24C-8113-49635D6D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23923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6">
            <a:extLst>
              <a:ext uri="{FF2B5EF4-FFF2-40B4-BE49-F238E27FC236}">
                <a16:creationId xmlns:a16="http://schemas.microsoft.com/office/drawing/2014/main" id="{7DBF4E29-3B26-0843-8E9C-44E5A498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From IPCC, 2007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>
            <a:extLst>
              <a:ext uri="{FF2B5EF4-FFF2-40B4-BE49-F238E27FC236}">
                <a16:creationId xmlns:a16="http://schemas.microsoft.com/office/drawing/2014/main" id="{FD24B5E2-ED67-3B42-8369-DADFADC8F4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7890" name="Rectangle 6">
            <a:extLst>
              <a:ext uri="{FF2B5EF4-FFF2-40B4-BE49-F238E27FC236}">
                <a16:creationId xmlns:a16="http://schemas.microsoft.com/office/drawing/2014/main" id="{21BAF8E3-2066-5142-8CD9-907EEA481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380F93-C76F-FA48-887F-4DB5EC3781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37891" name="Picture 1" descr="N2Oice.jpg">
            <a:extLst>
              <a:ext uri="{FF2B5EF4-FFF2-40B4-BE49-F238E27FC236}">
                <a16:creationId xmlns:a16="http://schemas.microsoft.com/office/drawing/2014/main" id="{F9227892-F9C8-5F42-AA7D-683C2C83E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83625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Slide Number Placeholder 2">
            <a:extLst>
              <a:ext uri="{FF2B5EF4-FFF2-40B4-BE49-F238E27FC236}">
                <a16:creationId xmlns:a16="http://schemas.microsoft.com/office/drawing/2014/main" id="{E7707B55-F759-7F4F-A222-FD8472F5B41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2AA54C-C157-EA45-9AE5-E5ACB47BD65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>
            <a:extLst>
              <a:ext uri="{FF2B5EF4-FFF2-40B4-BE49-F238E27FC236}">
                <a16:creationId xmlns:a16="http://schemas.microsoft.com/office/drawing/2014/main" id="{27C4D5FD-E744-B745-9A90-F86693425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8914" name="Rectangle 6">
            <a:extLst>
              <a:ext uri="{FF2B5EF4-FFF2-40B4-BE49-F238E27FC236}">
                <a16:creationId xmlns:a16="http://schemas.microsoft.com/office/drawing/2014/main" id="{67C17FE3-8DBA-4840-852D-EC7AE3A90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0A2687-6B07-284C-B75E-DF5B0AF07CB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8915" name="TextBox 1">
            <a:extLst>
              <a:ext uri="{FF2B5EF4-FFF2-40B4-BE49-F238E27FC236}">
                <a16:creationId xmlns:a16="http://schemas.microsoft.com/office/drawing/2014/main" id="{54F79847-2B29-4841-A857-3A6A6F24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Societal Impacts</a:t>
            </a:r>
          </a:p>
        </p:txBody>
      </p:sp>
      <p:sp>
        <p:nvSpPr>
          <p:cNvPr id="38916" name="TextBox 2">
            <a:extLst>
              <a:ext uri="{FF2B5EF4-FFF2-40B4-BE49-F238E27FC236}">
                <a16:creationId xmlns:a16="http://schemas.microsoft.com/office/drawing/2014/main" id="{4A584042-CE4D-B54C-931F-E59410E3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7315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Crutzen et al. (</a:t>
            </a:r>
            <a:r>
              <a:rPr lang="en-US" altLang="en-US" sz="1800" i="1"/>
              <a:t>Atmospheric Chemistry and Physics</a:t>
            </a:r>
            <a:r>
              <a:rPr lang="en-US" altLang="en-US" sz="1800"/>
              <a:t>, 2008) suggest, through a mass balance argument, that 3-5% of N applied as fertilizer to agricultural soils ends up as N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This negates any benefit from biodiesel in terms of climate forcing.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Serious dilemma – food or climate?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917" name="Slide Number Placeholder 3">
            <a:extLst>
              <a:ext uri="{FF2B5EF4-FFF2-40B4-BE49-F238E27FC236}">
                <a16:creationId xmlns:a16="http://schemas.microsoft.com/office/drawing/2014/main" id="{3A2D82ED-768E-9547-86B6-9429E1B0F09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545F18-C183-2B40-9D89-F97FBD4BE33B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>
            <a:extLst>
              <a:ext uri="{FF2B5EF4-FFF2-40B4-BE49-F238E27FC236}">
                <a16:creationId xmlns:a16="http://schemas.microsoft.com/office/drawing/2014/main" id="{9DCD2A5A-952D-A64E-81B2-1A3141001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525000" y="5105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39938" name="Rectangle 6">
            <a:extLst>
              <a:ext uri="{FF2B5EF4-FFF2-40B4-BE49-F238E27FC236}">
                <a16:creationId xmlns:a16="http://schemas.microsoft.com/office/drawing/2014/main" id="{CD76651D-4939-9F47-B214-D5BE9EDF5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F3D155-9527-A048-A73C-ADAE42085A9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6ED3B1AB-5A81-BD4A-83C9-C4B960E4C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References</a:t>
            </a: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305E176D-C3FD-5341-933A-44F91333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229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Wallace and Hobbs Chapter 5.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Finlayson-Pitts and Pitts Chapters 4 &amp; 12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Seinfeld and Pandis Chapters 2 &amp; 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Crutzen, P. J., A. R. Mosier, K. A. Smith, and W. Winiwarter (2008), N</a:t>
            </a:r>
            <a:r>
              <a:rPr lang="en-US" altLang="en-US" sz="1600" baseline="-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O release from agro-biofuel production negates global warming reduction by replacing fossil fuels, </a:t>
            </a:r>
            <a:r>
              <a:rPr lang="en-US" altLang="en-US" sz="1600" i="1">
                <a:solidFill>
                  <a:srgbClr val="000000"/>
                </a:solidFill>
              </a:rPr>
              <a:t>Atmospheric Chemistry and Physics</a:t>
            </a:r>
            <a:r>
              <a:rPr lang="en-US" altLang="en-US" sz="1600">
                <a:solidFill>
                  <a:srgbClr val="000000"/>
                </a:solidFill>
              </a:rPr>
              <a:t>, </a:t>
            </a:r>
            <a:r>
              <a:rPr lang="en-US" altLang="en-US" sz="1600" i="1">
                <a:solidFill>
                  <a:srgbClr val="000000"/>
                </a:solidFill>
              </a:rPr>
              <a:t>8</a:t>
            </a:r>
            <a:r>
              <a:rPr lang="en-US" altLang="en-US" sz="1600">
                <a:solidFill>
                  <a:srgbClr val="000000"/>
                </a:solidFill>
              </a:rPr>
              <a:t>, 389-395.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Duce, R. A., et al., (2008), Impacts of atmospheric anthropogenic nitrogen on the open ocean, </a:t>
            </a:r>
            <a:r>
              <a:rPr lang="en-US" altLang="en-US" sz="1600" i="1">
                <a:solidFill>
                  <a:srgbClr val="000000"/>
                </a:solidFill>
              </a:rPr>
              <a:t>Science</a:t>
            </a:r>
            <a:r>
              <a:rPr lang="en-US" altLang="en-US" sz="1600">
                <a:solidFill>
                  <a:srgbClr val="000000"/>
                </a:solidFill>
              </a:rPr>
              <a:t>, </a:t>
            </a:r>
            <a:r>
              <a:rPr lang="en-US" altLang="en-US" sz="1600" i="1">
                <a:solidFill>
                  <a:srgbClr val="000000"/>
                </a:solidFill>
              </a:rPr>
              <a:t>320</a:t>
            </a:r>
            <a:r>
              <a:rPr lang="en-US" altLang="en-US" sz="1600">
                <a:solidFill>
                  <a:srgbClr val="000000"/>
                </a:solidFill>
              </a:rPr>
              <a:t>, 893-897.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The Evolution and Future of Earth's Nitrogen Cycle, Canfield, D.E.; Glazer, A. N.; Falkowski, P. G. SCIENCE, 330(6001), 192-196, 2010.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Non-CO</a:t>
            </a:r>
            <a:r>
              <a:rPr lang="en-US" altLang="en-US" sz="1600" baseline="-25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greenhouse gases and climate change. Montzka, S. A.; Dlugokencky, E. J.; Butler, J. H. NATURE,476(7358), 43-50, 2011.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Nitrous oxide emission from denitrification in stream and river networks Beaulieu, Jake J.; Tank, Jennifer L.; Hamilton, Stephen K.; et al. PROCEEDINGS NATIONAL ACADEMY OF SCIENCES OF THE UNITED STATES OF AMERICA ,108, 1, 214-219, 2011.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Paustian, K. et al. Climate-smart soils  NATURE  2016.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>
            <a:extLst>
              <a:ext uri="{FF2B5EF4-FFF2-40B4-BE49-F238E27FC236}">
                <a16:creationId xmlns:a16="http://schemas.microsoft.com/office/drawing/2014/main" id="{BFEF05D2-A63D-4349-9D15-279F85E03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17410" name="Rectangle 6">
            <a:extLst>
              <a:ext uri="{FF2B5EF4-FFF2-40B4-BE49-F238E27FC236}">
                <a16:creationId xmlns:a16="http://schemas.microsoft.com/office/drawing/2014/main" id="{BC82EBFD-F9CD-D94F-B7FC-9E94A8E01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E4C49-939C-0E4A-9F4F-A6491A1572F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7411" name="TextBox 1">
            <a:extLst>
              <a:ext uri="{FF2B5EF4-FFF2-40B4-BE49-F238E27FC236}">
                <a16:creationId xmlns:a16="http://schemas.microsoft.com/office/drawing/2014/main" id="{CBFF5D3D-DFC0-8547-8668-6971D69B9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History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O, </a:t>
            </a:r>
            <a:r>
              <a:rPr lang="en-US" altLang="en-US" sz="1800" b="1"/>
              <a:t>continued</a:t>
            </a:r>
          </a:p>
        </p:txBody>
      </p:sp>
      <p:sp>
        <p:nvSpPr>
          <p:cNvPr id="17412" name="TextBox 2">
            <a:extLst>
              <a:ext uri="{FF2B5EF4-FFF2-40B4-BE49-F238E27FC236}">
                <a16:creationId xmlns:a16="http://schemas.microsoft.com/office/drawing/2014/main" id="{3695CF29-F44D-784C-BB95-D4B026892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400"/>
            <a:ext cx="73152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Paul Crutzen 1970 suggested that N</a:t>
            </a:r>
            <a:r>
              <a:rPr lang="en-US" altLang="en-US" sz="1800" baseline="-25000"/>
              <a:t>2</a:t>
            </a:r>
            <a:r>
              <a:rPr lang="en-US" altLang="en-US" sz="1800"/>
              <a:t>O is the main source of NO in the stratosphere where it destroys ozone.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Cicerone (</a:t>
            </a:r>
            <a:r>
              <a:rPr lang="en-US" altLang="en-US" sz="1800" i="1"/>
              <a:t>JGR</a:t>
            </a:r>
            <a:r>
              <a:rPr lang="en-US" altLang="en-US" sz="1800"/>
              <a:t>, 1989)  </a:t>
            </a:r>
            <a:r>
              <a:rPr lang="ja-JP" altLang="en-US" sz="1800"/>
              <a:t>“</a:t>
            </a:r>
            <a:r>
              <a:rPr lang="en-US" altLang="ja-JP" sz="1800"/>
              <a:t>There are major unanswered questions about the sources of atmospheric N</a:t>
            </a:r>
            <a:r>
              <a:rPr lang="en-US" altLang="ja-JP" sz="1800" baseline="-25000"/>
              <a:t>2</a:t>
            </a:r>
            <a:r>
              <a:rPr lang="en-US" altLang="ja-JP" sz="1800"/>
              <a:t>O.</a:t>
            </a:r>
            <a:r>
              <a:rPr lang="ja-JP" altLang="en-US" sz="1800"/>
              <a:t>”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Prather et al. (2001) established that N</a:t>
            </a:r>
            <a:r>
              <a:rPr lang="en-US" altLang="en-US" sz="1800" baseline="-25000"/>
              <a:t>2</a:t>
            </a:r>
            <a:r>
              <a:rPr lang="en-US" altLang="en-US" sz="1800"/>
              <a:t>O is almost 300 times more effective in climate forcing than an equivalent mass of CO</a:t>
            </a:r>
            <a:r>
              <a:rPr lang="en-US" altLang="en-US" sz="1800" baseline="-25000"/>
              <a:t>2</a:t>
            </a:r>
            <a:r>
              <a:rPr lang="en-US" altLang="en-U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Crutzen, P. J.: The influence of nitrogen oxides on the atmospheric ozone content, </a:t>
            </a:r>
            <a:r>
              <a:rPr lang="en-US" altLang="en-US" sz="1400" i="1"/>
              <a:t>Q. J. Roy. Meteor. Soc., </a:t>
            </a:r>
            <a:r>
              <a:rPr lang="en-US" altLang="en-US" sz="1400"/>
              <a:t>96, 320–325, 1970.</a:t>
            </a:r>
          </a:p>
        </p:txBody>
      </p:sp>
      <p:sp>
        <p:nvSpPr>
          <p:cNvPr id="17413" name="Slide Number Placeholder 3">
            <a:extLst>
              <a:ext uri="{FF2B5EF4-FFF2-40B4-BE49-F238E27FC236}">
                <a16:creationId xmlns:a16="http://schemas.microsoft.com/office/drawing/2014/main" id="{F075C897-D892-3848-92B4-5409A7170EF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FFC288-B86F-1641-AE82-4B8C86F0975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>
            <a:extLst>
              <a:ext uri="{FF2B5EF4-FFF2-40B4-BE49-F238E27FC236}">
                <a16:creationId xmlns:a16="http://schemas.microsoft.com/office/drawing/2014/main" id="{A8DCA4AA-348C-DD4D-BA9E-28629A714A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19458" name="Rectangle 6">
            <a:extLst>
              <a:ext uri="{FF2B5EF4-FFF2-40B4-BE49-F238E27FC236}">
                <a16:creationId xmlns:a16="http://schemas.microsoft.com/office/drawing/2014/main" id="{B6012257-7F51-A145-83F2-DB2376366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013EDD-6294-5E40-BC9F-B74E4850CE3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6492A87-E6AE-BB43-A2D1-7E486406E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>
            <a:extLst>
              <a:ext uri="{FF2B5EF4-FFF2-40B4-BE49-F238E27FC236}">
                <a16:creationId xmlns:a16="http://schemas.microsoft.com/office/drawing/2014/main" id="{56E26281-16D7-4743-A5DE-91C77BA3C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8382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</a:t>
            </a:r>
            <a:r>
              <a:rPr lang="en-US" altLang="en-US" sz="1800" baseline="-25000"/>
              <a:t>2</a:t>
            </a:r>
            <a:r>
              <a:rPr lang="en-US" altLang="en-US" sz="1800"/>
              <a:t>O absorbs in the window region between CO</a:t>
            </a:r>
            <a:r>
              <a:rPr lang="en-US" altLang="en-US" sz="1800" baseline="-25000"/>
              <a:t>2</a:t>
            </a:r>
            <a:r>
              <a:rPr lang="en-US" altLang="en-US" sz="1800"/>
              <a:t> and H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BD157A87-7109-FA49-9FFE-FA4B8B65815F}"/>
              </a:ext>
            </a:extLst>
          </p:cNvPr>
          <p:cNvSpPr/>
          <p:nvPr/>
        </p:nvSpPr>
        <p:spPr>
          <a:xfrm rot="10800000">
            <a:off x="6858000" y="571500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8340E6-14EF-474C-9DB0-D93D3C149664}"/>
              </a:ext>
            </a:extLst>
          </p:cNvPr>
          <p:cNvCxnSpPr/>
          <p:nvPr/>
        </p:nvCxnSpPr>
        <p:spPr>
          <a:xfrm rot="5400000" flipH="1" flipV="1">
            <a:off x="2857500" y="5067300"/>
            <a:ext cx="19050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66DA5E-8E7F-D845-9B76-C2BDF832C14F}"/>
              </a:ext>
            </a:extLst>
          </p:cNvPr>
          <p:cNvCxnSpPr/>
          <p:nvPr/>
        </p:nvCxnSpPr>
        <p:spPr>
          <a:xfrm rot="5400000" flipH="1" flipV="1">
            <a:off x="3314700" y="5143500"/>
            <a:ext cx="20574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668B2E-5387-1447-A827-DE038F939D4B}"/>
              </a:ext>
            </a:extLst>
          </p:cNvPr>
          <p:cNvCxnSpPr/>
          <p:nvPr/>
        </p:nvCxnSpPr>
        <p:spPr>
          <a:xfrm rot="5400000" flipH="1" flipV="1">
            <a:off x="3429000" y="5105400"/>
            <a:ext cx="1981200" cy="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465" name="Slide Number Placeholder 7">
            <a:extLst>
              <a:ext uri="{FF2B5EF4-FFF2-40B4-BE49-F238E27FC236}">
                <a16:creationId xmlns:a16="http://schemas.microsoft.com/office/drawing/2014/main" id="{C8F73E42-395A-DB45-9194-C3122AD0787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7A52DF-774B-294A-9C60-0977C16206C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>
            <a:extLst>
              <a:ext uri="{FF2B5EF4-FFF2-40B4-BE49-F238E27FC236}">
                <a16:creationId xmlns:a16="http://schemas.microsoft.com/office/drawing/2014/main" id="{0AA3D13A-BD03-FC43-920D-028EF3F5F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0482" name="Rectangle 6">
            <a:extLst>
              <a:ext uri="{FF2B5EF4-FFF2-40B4-BE49-F238E27FC236}">
                <a16:creationId xmlns:a16="http://schemas.microsoft.com/office/drawing/2014/main" id="{64BDDA27-7436-F344-B873-F5A4B609D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D7E77-BFB7-3F4F-B7DF-973DA1C74E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pic>
        <p:nvPicPr>
          <p:cNvPr id="20483" name="Picture 1" descr="N_cycleSeinfeld.jpg">
            <a:extLst>
              <a:ext uri="{FF2B5EF4-FFF2-40B4-BE49-F238E27FC236}">
                <a16:creationId xmlns:a16="http://schemas.microsoft.com/office/drawing/2014/main" id="{2FAF24A7-0657-0043-88EA-51BACA6FF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14851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2">
            <a:extLst>
              <a:ext uri="{FF2B5EF4-FFF2-40B4-BE49-F238E27FC236}">
                <a16:creationId xmlns:a16="http://schemas.microsoft.com/office/drawing/2014/main" id="{9F384DD1-4024-7347-BFD3-219613F8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From Seinfeld who got it from Stedman and Shetter.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Note error, nitrification goes from nitrite to nitrate.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4B5B6709-139E-8E43-A3EB-245DEDD5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886200"/>
            <a:ext cx="350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ym typeface="Symbol" pitchFamily="2" charset="2"/>
              </a:rPr>
              <a:t> NO</a:t>
            </a:r>
            <a:r>
              <a:rPr lang="en-US" altLang="en-US" sz="1600" baseline="30000">
                <a:sym typeface="Symbol" pitchFamily="2" charset="2"/>
              </a:rPr>
              <a:t>↑</a:t>
            </a:r>
            <a:r>
              <a:rPr lang="en-US" altLang="en-US" sz="1400">
                <a:sym typeface="Symbol" pitchFamily="2" charset="2"/>
              </a:rPr>
              <a:t> </a:t>
            </a:r>
            <a:r>
              <a:rPr lang="en-US" altLang="en-US" sz="1600">
                <a:sym typeface="Symbol" pitchFamily="2" charset="2"/>
              </a:rPr>
              <a:t> </a:t>
            </a:r>
            <a:r>
              <a:rPr lang="en-US" altLang="en-US" sz="1600"/>
              <a:t>NO</a:t>
            </a:r>
            <a:r>
              <a:rPr lang="en-US" altLang="en-US" sz="1600" baseline="-25000"/>
              <a:t>2</a:t>
            </a:r>
            <a:r>
              <a:rPr lang="en-US" altLang="en-US" sz="1600"/>
              <a:t>¯ </a:t>
            </a:r>
            <a:r>
              <a:rPr lang="en-US" altLang="en-US" sz="1600">
                <a:sym typeface="Symbol" pitchFamily="2" charset="2"/>
              </a:rPr>
              <a:t> </a:t>
            </a:r>
            <a:r>
              <a:rPr lang="en-US" altLang="en-US" sz="1600"/>
              <a:t>NO</a:t>
            </a:r>
            <a:r>
              <a:rPr lang="en-US" altLang="en-US" sz="1600" baseline="-25000"/>
              <a:t>3</a:t>
            </a:r>
            <a:r>
              <a:rPr lang="en-US" altLang="en-US" sz="1600"/>
              <a:t>¯</a:t>
            </a:r>
          </a:p>
        </p:txBody>
      </p:sp>
      <p:sp>
        <p:nvSpPr>
          <p:cNvPr id="20486" name="Slide Number Placeholder 6">
            <a:extLst>
              <a:ext uri="{FF2B5EF4-FFF2-40B4-BE49-F238E27FC236}">
                <a16:creationId xmlns:a16="http://schemas.microsoft.com/office/drawing/2014/main" id="{9B444BB6-54C9-AE4A-A734-7B29BB44449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FF7EF8-C48C-3A42-A22D-6FB67EDB1E2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pSp>
        <p:nvGrpSpPr>
          <p:cNvPr id="20487" name="Group 11">
            <a:extLst>
              <a:ext uri="{FF2B5EF4-FFF2-40B4-BE49-F238E27FC236}">
                <a16:creationId xmlns:a16="http://schemas.microsoft.com/office/drawing/2014/main" id="{5C37C14E-754F-B44D-9526-EA7DC7C76B97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657600"/>
            <a:ext cx="2243138" cy="979488"/>
            <a:chOff x="4343400" y="3657600"/>
            <a:chExt cx="2242810" cy="97893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C00E63F-72A6-844F-8883-261E14227756}"/>
                </a:ext>
              </a:extLst>
            </p:cNvPr>
            <p:cNvCxnSpPr/>
            <p:nvPr/>
          </p:nvCxnSpPr>
          <p:spPr>
            <a:xfrm>
              <a:off x="4343400" y="4114540"/>
              <a:ext cx="91426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9" name="Rectangle 7">
              <a:extLst>
                <a:ext uri="{FF2B5EF4-FFF2-40B4-BE49-F238E27FC236}">
                  <a16:creationId xmlns:a16="http://schemas.microsoft.com/office/drawing/2014/main" id="{4C9E67C3-A216-594A-A98B-C15003464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657600"/>
              <a:ext cx="277640" cy="23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aseline="30000">
                  <a:sym typeface="Symbol" pitchFamily="2" charset="2"/>
                </a:rPr>
                <a:t>↑ </a:t>
              </a:r>
              <a:endParaRPr lang="en-US" altLang="en-US" sz="1400" baseline="30000"/>
            </a:p>
          </p:txBody>
        </p:sp>
        <p:sp>
          <p:nvSpPr>
            <p:cNvPr id="20490" name="Rectangle 8">
              <a:extLst>
                <a:ext uri="{FF2B5EF4-FFF2-40B4-BE49-F238E27FC236}">
                  <a16:creationId xmlns:a16="http://schemas.microsoft.com/office/drawing/2014/main" id="{7BC6FF6E-90C1-8940-AD71-99632ED40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2672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ym typeface="Symbol" pitchFamily="2" charset="2"/>
                </a:rPr>
                <a:t>↑</a:t>
              </a:r>
              <a:endParaRPr lang="en-US" altLang="en-US" sz="1800"/>
            </a:p>
          </p:txBody>
        </p:sp>
        <p:sp>
          <p:nvSpPr>
            <p:cNvPr id="20491" name="Rectangle 9">
              <a:extLst>
                <a:ext uri="{FF2B5EF4-FFF2-40B4-BE49-F238E27FC236}">
                  <a16:creationId xmlns:a16="http://schemas.microsoft.com/office/drawing/2014/main" id="{A34A359D-89E7-7C43-8CA0-3B4F5BA1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1200" y="42672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ym typeface="Symbol" pitchFamily="2" charset="2"/>
                </a:rPr>
                <a:t>↑</a:t>
              </a:r>
              <a:endParaRPr lang="en-US" altLang="en-US" sz="1800"/>
            </a:p>
          </p:txBody>
        </p:sp>
        <p:sp>
          <p:nvSpPr>
            <p:cNvPr id="20492" name="Rectangle 10">
              <a:extLst>
                <a:ext uri="{FF2B5EF4-FFF2-40B4-BE49-F238E27FC236}">
                  <a16:creationId xmlns:a16="http://schemas.microsoft.com/office/drawing/2014/main" id="{84635410-F9DC-8D46-B4C5-433AAA406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267200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ym typeface="Symbol" pitchFamily="2" charset="2"/>
                </a:rPr>
                <a:t>↑</a:t>
              </a:r>
              <a:endParaRPr lang="en-US" altLang="en-US" sz="18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31717424-4D64-DC43-A613-2068D1FA5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2530" name="Rectangle 6">
            <a:extLst>
              <a:ext uri="{FF2B5EF4-FFF2-40B4-BE49-F238E27FC236}">
                <a16:creationId xmlns:a16="http://schemas.microsoft.com/office/drawing/2014/main" id="{9848062D-DE88-5045-B625-94AA5B716B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C51A7-447F-8D4F-B2D2-107DC90D7B0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2531" name="TextBox 1">
            <a:extLst>
              <a:ext uri="{FF2B5EF4-FFF2-40B4-BE49-F238E27FC236}">
                <a16:creationId xmlns:a16="http://schemas.microsoft.com/office/drawing/2014/main" id="{532382CC-8B0D-7B4A-B217-AEB28D14C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86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Sources of N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O</a:t>
            </a:r>
          </a:p>
        </p:txBody>
      </p:sp>
      <p:sp>
        <p:nvSpPr>
          <p:cNvPr id="22532" name="TextBox 2">
            <a:extLst>
              <a:ext uri="{FF2B5EF4-FFF2-40B4-BE49-F238E27FC236}">
                <a16:creationId xmlns:a16="http://schemas.microsoft.com/office/drawing/2014/main" id="{8EA1A904-2A3D-C149-BBB7-29BBABA8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73152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Denitrification proceeds primarily in anoxic (wet) soils.  Thoroughly waterlogged soils release N</a:t>
            </a:r>
            <a:r>
              <a:rPr lang="en-US" altLang="en-US" sz="1800" baseline="-25000"/>
              <a:t>2</a:t>
            </a:r>
            <a:r>
              <a:rPr lang="en-US" altLang="en-US" sz="1800"/>
              <a:t> (the major source of molecular nitrogen in the atmosphere), but less wet soils release N</a:t>
            </a:r>
            <a:r>
              <a:rPr lang="en-US" altLang="en-US" sz="1800" baseline="-25000"/>
              <a:t>2</a:t>
            </a:r>
            <a:r>
              <a:rPr lang="en-US" altLang="en-US" sz="1800"/>
              <a:t>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small amount (&lt;1%) of N applied as fertilizer is emitted directly into the atmosphere as N</a:t>
            </a:r>
            <a:r>
              <a:rPr lang="en-US" altLang="en-US" sz="1800" baseline="-25000"/>
              <a:t>2</a:t>
            </a:r>
            <a:r>
              <a:rPr lang="en-US" altLang="en-US" sz="1800"/>
              <a:t>O.  Another 3% arises as N is cycled through various media.  Soil microbiology plays a major role.  Fertilizers also inhibit the consumption of CH</a:t>
            </a:r>
            <a:r>
              <a:rPr lang="en-US" altLang="en-US" sz="1800" baseline="-25000"/>
              <a:t>4</a:t>
            </a:r>
            <a:r>
              <a:rPr lang="en-US" altLang="en-US" sz="1800"/>
              <a:t> by soils.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Conclusion: Fertilizer is essential for food production, but has far reaching adverse effects; wetlands are good for the Earth</a:t>
            </a:r>
            <a:r>
              <a:rPr lang="ja-JP" altLang="en-US" sz="1800"/>
              <a:t>’</a:t>
            </a:r>
            <a:r>
              <a:rPr lang="en-US" altLang="ja-JP" sz="1800"/>
              <a:t>s environment.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 baseline="-25000"/>
          </a:p>
          <a:p>
            <a:pPr lvl="4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02E34EAE-EE96-3844-B11E-858C33AB064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4957680-4772-0340-977A-40205D84EED3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>
            <a:extLst>
              <a:ext uri="{FF2B5EF4-FFF2-40B4-BE49-F238E27FC236}">
                <a16:creationId xmlns:a16="http://schemas.microsoft.com/office/drawing/2014/main" id="{62045BA3-C4CC-2F43-8954-53C628036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3554" name="Rectangle 6">
            <a:extLst>
              <a:ext uri="{FF2B5EF4-FFF2-40B4-BE49-F238E27FC236}">
                <a16:creationId xmlns:a16="http://schemas.microsoft.com/office/drawing/2014/main" id="{E0306563-F622-6445-8083-7447D0378E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CB1A80-C5FD-824B-8B40-D64C284B1B4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32921E8-7F90-DF40-902A-3A18E21D4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Measurement of direct emissions of N</a:t>
            </a:r>
            <a:r>
              <a:rPr lang="en-US" altLang="en-US" sz="32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3200">
                <a:ea typeface="ＭＳ Ｐゴシック" panose="020B0600070205080204" pitchFamily="34" charset="-128"/>
              </a:rPr>
              <a:t>O from fertilized soils (Conrad et al., 1983)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Gas chromatography with e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-</a:t>
            </a:r>
            <a:r>
              <a:rPr lang="en-US" altLang="en-US" sz="2000">
                <a:ea typeface="ＭＳ Ｐゴシック" panose="020B0600070205080204" pitchFamily="34" charset="-128"/>
              </a:rPr>
              <a:t> capture detection.</a:t>
            </a:r>
          </a:p>
        </p:txBody>
      </p:sp>
      <p:pic>
        <p:nvPicPr>
          <p:cNvPr id="23556" name="Picture 6" descr="N2Osoil">
            <a:extLst>
              <a:ext uri="{FF2B5EF4-FFF2-40B4-BE49-F238E27FC236}">
                <a16:creationId xmlns:a16="http://schemas.microsoft.com/office/drawing/2014/main" id="{03E9FFF8-4E68-504F-9470-9ED06D323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46338"/>
            <a:ext cx="718185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>
            <a:extLst>
              <a:ext uri="{FF2B5EF4-FFF2-40B4-BE49-F238E27FC236}">
                <a16:creationId xmlns:a16="http://schemas.microsoft.com/office/drawing/2014/main" id="{9D6F5B29-3E60-894F-AAA1-99E3CB2B2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7063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4578" name="Rectangle 6">
            <a:extLst>
              <a:ext uri="{FF2B5EF4-FFF2-40B4-BE49-F238E27FC236}">
                <a16:creationId xmlns:a16="http://schemas.microsoft.com/office/drawing/2014/main" id="{9C8C8151-F17E-384A-A8D3-6308B52DD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20CDC7-95BC-7448-9E6F-8A7B9B8CEF6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24579" name="Picture 6">
            <a:extLst>
              <a:ext uri="{FF2B5EF4-FFF2-40B4-BE49-F238E27FC236}">
                <a16:creationId xmlns:a16="http://schemas.microsoft.com/office/drawing/2014/main" id="{1F635965-3B93-6642-AB4A-19D8D851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4196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>
            <a:extLst>
              <a:ext uri="{FF2B5EF4-FFF2-40B4-BE49-F238E27FC236}">
                <a16:creationId xmlns:a16="http://schemas.microsoft.com/office/drawing/2014/main" id="{8E1C046C-5CD7-9E47-B79A-357BE28D8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FF878C6D-6C06-FF49-872A-08F4050B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62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Conventional tillage				no- till technique</a:t>
            </a:r>
          </a:p>
        </p:txBody>
      </p:sp>
      <p:sp>
        <p:nvSpPr>
          <p:cNvPr id="24582" name="Slide Number Placeholder 4">
            <a:extLst>
              <a:ext uri="{FF2B5EF4-FFF2-40B4-BE49-F238E27FC236}">
                <a16:creationId xmlns:a16="http://schemas.microsoft.com/office/drawing/2014/main" id="{9F731D8F-F7BB-7544-8418-B45267AFA1E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AD4A350-CEC0-0D4F-A351-E49EEB0581D1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4583" name="TextBox 5">
            <a:extLst>
              <a:ext uri="{FF2B5EF4-FFF2-40B4-BE49-F238E27FC236}">
                <a16:creationId xmlns:a16="http://schemas.microsoft.com/office/drawing/2014/main" id="{365C25A4-D741-E248-8FFA-754F65A26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43400"/>
            <a:ext cx="6858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Through the N cascade of air/land/water, ~4% of applied N fertilizer is released as N</a:t>
            </a:r>
            <a:r>
              <a:rPr lang="en-US" altLang="en-US" sz="1800" baseline="-25000"/>
              <a:t>2</a:t>
            </a:r>
            <a:r>
              <a:rPr lang="en-US" altLang="en-US" sz="1800"/>
              <a:t>O and another 3% as NO.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No-tillage ag reduces CH</a:t>
            </a:r>
            <a:r>
              <a:rPr lang="en-US" altLang="en-US" sz="1800" baseline="-25000"/>
              <a:t>4</a:t>
            </a:r>
            <a:r>
              <a:rPr lang="en-US" altLang="en-US" sz="1800"/>
              <a:t>, NO, and CO</a:t>
            </a:r>
            <a:r>
              <a:rPr lang="en-US" altLang="en-US" sz="1800" baseline="-25000"/>
              <a:t>2</a:t>
            </a:r>
            <a:r>
              <a:rPr lang="en-US" altLang="en-US" sz="1800"/>
              <a:t> emissions for soils, but increases N</a:t>
            </a:r>
            <a:r>
              <a:rPr lang="en-US" altLang="en-US" sz="1800" baseline="-25000"/>
              <a:t>2</a:t>
            </a:r>
            <a:r>
              <a:rPr lang="en-US" altLang="en-US" sz="1800"/>
              <a:t>O emissions, at least in the short run.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Mosier et al., </a:t>
            </a:r>
            <a:r>
              <a:rPr lang="en-US" altLang="en-US" sz="1400" i="1"/>
              <a:t>Nature, </a:t>
            </a:r>
            <a:r>
              <a:rPr lang="en-US" altLang="en-US" sz="1400"/>
              <a:t> 1991; Civerolo and Dickerson, </a:t>
            </a:r>
            <a:r>
              <a:rPr lang="en-US" altLang="en-US" sz="1400" i="1"/>
              <a:t>Ag. Forest Meteorol</a:t>
            </a:r>
            <a:r>
              <a:rPr lang="en-US" altLang="en-US" sz="1400"/>
              <a:t>., 1998; Six, etal., </a:t>
            </a:r>
            <a:r>
              <a:rPr lang="en-US" altLang="en-US" sz="1400" i="1"/>
              <a:t>Global Change Bio.</a:t>
            </a:r>
            <a:r>
              <a:rPr lang="en-US" altLang="en-US" sz="1400"/>
              <a:t>, 2004.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>
            <a:extLst>
              <a:ext uri="{FF2B5EF4-FFF2-40B4-BE49-F238E27FC236}">
                <a16:creationId xmlns:a16="http://schemas.microsoft.com/office/drawing/2014/main" id="{8C4A253F-C26D-3240-AAA3-F4346ADB2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Copyright © 2010  R.R. Dickerson</a:t>
            </a:r>
          </a:p>
        </p:txBody>
      </p:sp>
      <p:sp>
        <p:nvSpPr>
          <p:cNvPr id="25602" name="Rectangle 6">
            <a:extLst>
              <a:ext uri="{FF2B5EF4-FFF2-40B4-BE49-F238E27FC236}">
                <a16:creationId xmlns:a16="http://schemas.microsoft.com/office/drawing/2014/main" id="{DA92FD41-D83B-7B4B-BCD8-CE4CFEBFB7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ACFC9D-0EFB-1E4B-9135-F9EFD9B9BF5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4FD9A624-50E3-594C-B92C-99A1EA43F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613"/>
            <a:ext cx="7924800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5">
            <a:extLst>
              <a:ext uri="{FF2B5EF4-FFF2-40B4-BE49-F238E27FC236}">
                <a16:creationId xmlns:a16="http://schemas.microsoft.com/office/drawing/2014/main" id="{F28ADACF-6E42-0A48-AA7B-8F0EA9160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715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From IPCC (2007)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1599</Words>
  <Application>Microsoft Macintosh PowerPoint</Application>
  <PresentationFormat>On-screen Show (4:3)</PresentationFormat>
  <Paragraphs>262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ＭＳ Ｐゴシック</vt:lpstr>
      <vt:lpstr>Calibri</vt:lpstr>
      <vt:lpstr>Symbol</vt:lpstr>
      <vt:lpstr>Wingdings 2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of direct emissions of N2O from fertilized soils (Conrad et al., 1983) Gas chromatography with e- capture detection.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N2O sources (IPCC, 2007)</vt:lpstr>
      <vt:lpstr>PowerPoint Presentation</vt:lpstr>
      <vt:lpstr>PowerPoint Presentation</vt:lpstr>
      <vt:lpstr>PowerPoint Presentation</vt:lpstr>
      <vt:lpstr>References</vt:lpstr>
    </vt:vector>
  </TitlesOfParts>
  <Company>umd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Dickerson</dc:creator>
  <cp:lastModifiedBy>Microsoft Office User</cp:lastModifiedBy>
  <cp:revision>54</cp:revision>
  <dcterms:created xsi:type="dcterms:W3CDTF">2009-11-04T22:15:26Z</dcterms:created>
  <dcterms:modified xsi:type="dcterms:W3CDTF">2019-10-29T21:54:30Z</dcterms:modified>
</cp:coreProperties>
</file>