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02" r:id="rId2"/>
    <p:sldId id="288" r:id="rId3"/>
    <p:sldId id="283" r:id="rId4"/>
    <p:sldId id="284" r:id="rId5"/>
    <p:sldId id="285" r:id="rId6"/>
    <p:sldId id="282" r:id="rId7"/>
    <p:sldId id="286" r:id="rId8"/>
    <p:sldId id="257" r:id="rId9"/>
    <p:sldId id="324" r:id="rId10"/>
    <p:sldId id="259" r:id="rId11"/>
    <p:sldId id="260" r:id="rId12"/>
    <p:sldId id="258" r:id="rId13"/>
    <p:sldId id="261" r:id="rId14"/>
    <p:sldId id="262" r:id="rId15"/>
    <p:sldId id="263" r:id="rId16"/>
    <p:sldId id="264" r:id="rId17"/>
    <p:sldId id="265" r:id="rId18"/>
    <p:sldId id="266" r:id="rId19"/>
    <p:sldId id="267" r:id="rId20"/>
    <p:sldId id="300" r:id="rId21"/>
    <p:sldId id="287" r:id="rId22"/>
    <p:sldId id="298" r:id="rId23"/>
    <p:sldId id="319" r:id="rId24"/>
    <p:sldId id="320" r:id="rId25"/>
    <p:sldId id="289" r:id="rId26"/>
    <p:sldId id="268" r:id="rId27"/>
    <p:sldId id="270" r:id="rId28"/>
    <p:sldId id="271" r:id="rId29"/>
    <p:sldId id="325" r:id="rId30"/>
    <p:sldId id="272" r:id="rId31"/>
    <p:sldId id="273" r:id="rId32"/>
    <p:sldId id="274" r:id="rId33"/>
    <p:sldId id="275" r:id="rId34"/>
    <p:sldId id="276" r:id="rId35"/>
    <p:sldId id="277" r:id="rId36"/>
    <p:sldId id="278" r:id="rId37"/>
    <p:sldId id="299" r:id="rId38"/>
    <p:sldId id="279" r:id="rId39"/>
    <p:sldId id="301" r:id="rId40"/>
    <p:sldId id="305" r:id="rId41"/>
    <p:sldId id="323" r:id="rId42"/>
    <p:sldId id="316" r:id="rId43"/>
    <p:sldId id="317" r:id="rId44"/>
    <p:sldId id="318" r:id="rId45"/>
    <p:sldId id="321" r:id="rId46"/>
    <p:sldId id="307" r:id="rId47"/>
    <p:sldId id="303" r:id="rId48"/>
    <p:sldId id="311" r:id="rId49"/>
    <p:sldId id="312" r:id="rId50"/>
    <p:sldId id="310" r:id="rId51"/>
    <p:sldId id="306" r:id="rId52"/>
    <p:sldId id="308" r:id="rId53"/>
    <p:sldId id="313" r:id="rId54"/>
    <p:sldId id="309" r:id="rId55"/>
    <p:sldId id="315" r:id="rId56"/>
    <p:sldId id="314" r:id="rId57"/>
    <p:sldId id="322" r:id="rId5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7"/>
    <p:restoredTop sz="93821"/>
  </p:normalViewPr>
  <p:slideViewPr>
    <p:cSldViewPr>
      <p:cViewPr varScale="1">
        <p:scale>
          <a:sx n="114" d="100"/>
          <a:sy n="114" d="100"/>
        </p:scale>
        <p:origin x="16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911E4D-DDF0-634D-B374-CDB08304CD19}"/>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Times New Roman"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F274B517-80E4-6644-A3D4-83A142E7F45A}"/>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60FA1C4-CFE0-4149-8982-A4BF9B828468}" type="datetimeFigureOut">
              <a:rPr lang="en-US" altLang="en-US"/>
              <a:pPr/>
              <a:t>9/23/20</a:t>
            </a:fld>
            <a:endParaRPr lang="en-US" altLang="en-US"/>
          </a:p>
        </p:txBody>
      </p:sp>
      <p:sp>
        <p:nvSpPr>
          <p:cNvPr id="4" name="Footer Placeholder 3">
            <a:extLst>
              <a:ext uri="{FF2B5EF4-FFF2-40B4-BE49-F238E27FC236}">
                <a16:creationId xmlns:a16="http://schemas.microsoft.com/office/drawing/2014/main" id="{94CC4F7D-6627-3849-976D-F51577E6B0CB}"/>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Times New Roman"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F5C79FFE-B1AC-A540-A547-994886039C58}"/>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5C8EA84-2141-F543-A700-5A0A2CE997F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AFB01BD-CEB2-F649-ABC7-33FB69910AA9}"/>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ea typeface="+mn-ea"/>
                <a:cs typeface="+mn-cs"/>
              </a:defRPr>
            </a:lvl1pPr>
          </a:lstStyle>
          <a:p>
            <a:pPr>
              <a:defRPr/>
            </a:pPr>
            <a:endParaRPr lang="en-US"/>
          </a:p>
        </p:txBody>
      </p:sp>
      <p:sp>
        <p:nvSpPr>
          <p:cNvPr id="30723" name="Rectangle 3">
            <a:extLst>
              <a:ext uri="{FF2B5EF4-FFF2-40B4-BE49-F238E27FC236}">
                <a16:creationId xmlns:a16="http://schemas.microsoft.com/office/drawing/2014/main" id="{2D1AE41E-FC5C-DB4A-AD9B-48033A92ABB9}"/>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ea typeface="+mn-ea"/>
                <a:cs typeface="+mn-cs"/>
              </a:defRPr>
            </a:lvl1pPr>
          </a:lstStyle>
          <a:p>
            <a:pPr>
              <a:defRPr/>
            </a:pPr>
            <a:endParaRPr lang="en-US"/>
          </a:p>
        </p:txBody>
      </p:sp>
      <p:sp>
        <p:nvSpPr>
          <p:cNvPr id="27652" name="Rectangle 4">
            <a:extLst>
              <a:ext uri="{FF2B5EF4-FFF2-40B4-BE49-F238E27FC236}">
                <a16:creationId xmlns:a16="http://schemas.microsoft.com/office/drawing/2014/main" id="{1EB0EF5A-2D4F-B042-AA82-3684FBCC5E1C}"/>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47DBC8B8-4EA7-D443-9B3A-D15F1062120D}"/>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0A9EA795-06E5-DF45-9D25-56ED0E4EF131}"/>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ea typeface="+mn-ea"/>
                <a:cs typeface="+mn-cs"/>
              </a:defRPr>
            </a:lvl1pPr>
          </a:lstStyle>
          <a:p>
            <a:pPr>
              <a:defRPr/>
            </a:pPr>
            <a:endParaRPr lang="en-US"/>
          </a:p>
        </p:txBody>
      </p:sp>
      <p:sp>
        <p:nvSpPr>
          <p:cNvPr id="30727" name="Rectangle 7">
            <a:extLst>
              <a:ext uri="{FF2B5EF4-FFF2-40B4-BE49-F238E27FC236}">
                <a16:creationId xmlns:a16="http://schemas.microsoft.com/office/drawing/2014/main" id="{E2B69281-0A46-4843-845F-B7326DA3BA13}"/>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8E2DC910-DE7F-5447-8ED3-48B4CFC9214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sciencemag.org/content/vol321/issue5894/images/large/321_1309_F2.jpeg"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273DA5E8-D723-0842-A3FB-53E064F67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A732CF8-DEA9-1440-A1A9-3BAB11C5179C}" type="slidenum">
              <a:rPr lang="en-US" altLang="en-US" sz="1200"/>
              <a:pPr eaLnBrk="1" hangingPunct="1"/>
              <a:t>2</a:t>
            </a:fld>
            <a:endParaRPr lang="en-US" altLang="en-US" sz="1200"/>
          </a:p>
        </p:txBody>
      </p:sp>
      <p:sp>
        <p:nvSpPr>
          <p:cNvPr id="53250" name="Rectangle 2">
            <a:extLst>
              <a:ext uri="{FF2B5EF4-FFF2-40B4-BE49-F238E27FC236}">
                <a16:creationId xmlns:a16="http://schemas.microsoft.com/office/drawing/2014/main" id="{F4AFCB16-1A5F-C24B-BB0E-13FF15B92F9E}"/>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3271EB93-70A1-FF41-B10E-56C61F825A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711AFCBC-F6A1-E644-A798-05EE3C78CC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2DE8D2E-45B1-0E43-BA9C-4D1617D76F38}" type="slidenum">
              <a:rPr lang="en-US" altLang="en-US" sz="1200"/>
              <a:pPr eaLnBrk="1" hangingPunct="1"/>
              <a:t>12</a:t>
            </a:fld>
            <a:endParaRPr lang="en-US" altLang="en-US" sz="1200"/>
          </a:p>
        </p:txBody>
      </p:sp>
      <p:sp>
        <p:nvSpPr>
          <p:cNvPr id="71682" name="Rectangle 2">
            <a:extLst>
              <a:ext uri="{FF2B5EF4-FFF2-40B4-BE49-F238E27FC236}">
                <a16:creationId xmlns:a16="http://schemas.microsoft.com/office/drawing/2014/main" id="{9842863C-DA5D-424C-B948-7FEFB41CF345}"/>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9534A7D7-DB6C-CE4B-8449-0008A64A00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C99F6324-0F19-8242-B213-AC00D2AD8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43728C8-DA88-8145-8B8C-FED99F133FEC}" type="slidenum">
              <a:rPr lang="en-US" altLang="en-US" sz="1200"/>
              <a:pPr eaLnBrk="1" hangingPunct="1"/>
              <a:t>13</a:t>
            </a:fld>
            <a:endParaRPr lang="en-US" altLang="en-US" sz="1200"/>
          </a:p>
        </p:txBody>
      </p:sp>
      <p:sp>
        <p:nvSpPr>
          <p:cNvPr id="73730" name="Rectangle 2">
            <a:extLst>
              <a:ext uri="{FF2B5EF4-FFF2-40B4-BE49-F238E27FC236}">
                <a16:creationId xmlns:a16="http://schemas.microsoft.com/office/drawing/2014/main" id="{F16A2675-2B48-2C43-87C9-E9CCA78DC2E1}"/>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04A53FA7-729D-564A-A8CC-69B8B3B85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25896395-63EC-F34F-B30B-AA2C51C393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5CA133A-B5A3-B04C-889F-16DBD3D0E20B}" type="slidenum">
              <a:rPr lang="en-US" altLang="en-US" sz="1200"/>
              <a:pPr eaLnBrk="1" hangingPunct="1"/>
              <a:t>14</a:t>
            </a:fld>
            <a:endParaRPr lang="en-US" altLang="en-US" sz="1200"/>
          </a:p>
        </p:txBody>
      </p:sp>
      <p:sp>
        <p:nvSpPr>
          <p:cNvPr id="75778" name="Rectangle 2">
            <a:extLst>
              <a:ext uri="{FF2B5EF4-FFF2-40B4-BE49-F238E27FC236}">
                <a16:creationId xmlns:a16="http://schemas.microsoft.com/office/drawing/2014/main" id="{DCD90F4F-DB4E-5E4C-A81F-09DBC7557B9B}"/>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E6812D1E-9DA1-5045-801F-350DA902AE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2524F862-8BAB-5D4E-85ED-27F634F116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6D9414C-1EDD-C846-A5C8-17C9DC57B02E}" type="slidenum">
              <a:rPr lang="en-US" altLang="en-US" sz="1200"/>
              <a:pPr eaLnBrk="1" hangingPunct="1"/>
              <a:t>15</a:t>
            </a:fld>
            <a:endParaRPr lang="en-US" altLang="en-US" sz="1200"/>
          </a:p>
        </p:txBody>
      </p:sp>
      <p:sp>
        <p:nvSpPr>
          <p:cNvPr id="77826" name="Rectangle 2">
            <a:extLst>
              <a:ext uri="{FF2B5EF4-FFF2-40B4-BE49-F238E27FC236}">
                <a16:creationId xmlns:a16="http://schemas.microsoft.com/office/drawing/2014/main" id="{F215D2EE-4261-C040-8016-DEED2F1519A5}"/>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21403967-877C-4C4A-B634-A3BB64942D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48078B1F-FA07-6A46-BB15-005DCAB367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CA41D97-AAFF-2042-AA8E-435246B650A7}" type="slidenum">
              <a:rPr lang="en-US" altLang="en-US" sz="1200"/>
              <a:pPr eaLnBrk="1" hangingPunct="1"/>
              <a:t>16</a:t>
            </a:fld>
            <a:endParaRPr lang="en-US" altLang="en-US" sz="1200"/>
          </a:p>
        </p:txBody>
      </p:sp>
      <p:sp>
        <p:nvSpPr>
          <p:cNvPr id="79874" name="Rectangle 2">
            <a:extLst>
              <a:ext uri="{FF2B5EF4-FFF2-40B4-BE49-F238E27FC236}">
                <a16:creationId xmlns:a16="http://schemas.microsoft.com/office/drawing/2014/main" id="{B6580F9E-9457-CF42-ADAB-30307ED5683B}"/>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04D8A442-AE05-8840-8F40-3A4B755A8D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5E6247F4-CAF2-8841-9688-2D245C73D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13351B5-C47C-2943-9ABD-DAD7398D5E79}" type="slidenum">
              <a:rPr lang="en-US" altLang="en-US" sz="1200"/>
              <a:pPr eaLnBrk="1" hangingPunct="1"/>
              <a:t>17</a:t>
            </a:fld>
            <a:endParaRPr lang="en-US" altLang="en-US" sz="1200"/>
          </a:p>
        </p:txBody>
      </p:sp>
      <p:sp>
        <p:nvSpPr>
          <p:cNvPr id="81922" name="Rectangle 2">
            <a:extLst>
              <a:ext uri="{FF2B5EF4-FFF2-40B4-BE49-F238E27FC236}">
                <a16:creationId xmlns:a16="http://schemas.microsoft.com/office/drawing/2014/main" id="{52CEEFAA-2643-0A47-9431-C84676048189}"/>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E9CEA788-BA86-D74B-B69C-6BFE3DA770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24AB3E94-CA89-1D45-8BBA-1F17D7673C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32CAC5D-0131-804A-8D92-CB9362F8CD81}" type="slidenum">
              <a:rPr lang="en-US" altLang="en-US" sz="1200"/>
              <a:pPr eaLnBrk="1" hangingPunct="1"/>
              <a:t>18</a:t>
            </a:fld>
            <a:endParaRPr lang="en-US" altLang="en-US" sz="1200"/>
          </a:p>
        </p:txBody>
      </p:sp>
      <p:sp>
        <p:nvSpPr>
          <p:cNvPr id="83970" name="Rectangle 2">
            <a:extLst>
              <a:ext uri="{FF2B5EF4-FFF2-40B4-BE49-F238E27FC236}">
                <a16:creationId xmlns:a16="http://schemas.microsoft.com/office/drawing/2014/main" id="{96B07990-641B-6D48-84DA-B4FE76B5761C}"/>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2E460BA0-43B3-CB49-BC21-4AFE7D677E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DDE5E324-9AB2-BE4A-AE0E-C1290D8AB1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D8EA9F3-9586-C440-B702-2A5A87807728}" type="slidenum">
              <a:rPr lang="en-US" altLang="en-US" sz="1200"/>
              <a:pPr eaLnBrk="1" hangingPunct="1"/>
              <a:t>19</a:t>
            </a:fld>
            <a:endParaRPr lang="en-US" altLang="en-US" sz="1200"/>
          </a:p>
        </p:txBody>
      </p:sp>
      <p:sp>
        <p:nvSpPr>
          <p:cNvPr id="86018" name="Rectangle 2">
            <a:extLst>
              <a:ext uri="{FF2B5EF4-FFF2-40B4-BE49-F238E27FC236}">
                <a16:creationId xmlns:a16="http://schemas.microsoft.com/office/drawing/2014/main" id="{2691BEC7-7BC1-8B45-A023-F0A088FBE05F}"/>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35AAD7B0-39E8-6644-AB2C-AF6C1205CC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C85A5661-A8B6-5443-B477-07BEF747C7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9DF3006-C1E0-3A4B-AFF5-13CB4A351324}" type="slidenum">
              <a:rPr lang="en-US" altLang="en-US" sz="1200"/>
              <a:pPr eaLnBrk="1" hangingPunct="1"/>
              <a:t>20</a:t>
            </a:fld>
            <a:endParaRPr lang="en-US" altLang="en-US" sz="1200"/>
          </a:p>
        </p:txBody>
      </p:sp>
      <p:sp>
        <p:nvSpPr>
          <p:cNvPr id="88066" name="Rectangle 2">
            <a:extLst>
              <a:ext uri="{FF2B5EF4-FFF2-40B4-BE49-F238E27FC236}">
                <a16:creationId xmlns:a16="http://schemas.microsoft.com/office/drawing/2014/main" id="{9E27EC77-4216-C14E-8BB9-E4F3576F7BC0}"/>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D3C6D969-A243-644C-A823-C9E746AFB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19FB23D9-A8FE-3C4F-9DEC-D800E483B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2084C4E-AEC4-704E-8B59-65EFDB58CBCC}" type="slidenum">
              <a:rPr lang="en-US" altLang="en-US" sz="1200"/>
              <a:pPr eaLnBrk="1" hangingPunct="1"/>
              <a:t>21</a:t>
            </a:fld>
            <a:endParaRPr lang="en-US" altLang="en-US" sz="1200"/>
          </a:p>
        </p:txBody>
      </p:sp>
      <p:sp>
        <p:nvSpPr>
          <p:cNvPr id="90114" name="Rectangle 2">
            <a:extLst>
              <a:ext uri="{FF2B5EF4-FFF2-40B4-BE49-F238E27FC236}">
                <a16:creationId xmlns:a16="http://schemas.microsoft.com/office/drawing/2014/main" id="{BB307F95-1308-7F45-9C06-87C9793E4F2B}"/>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6B88CC11-6A41-6145-B425-51E83CAC92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54F15968-EFF2-2744-8800-2B7BF64320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78985B0-D6C5-8F44-8414-A9985A7740EF}" type="slidenum">
              <a:rPr lang="en-US" altLang="en-US" sz="1200"/>
              <a:pPr eaLnBrk="1" hangingPunct="1"/>
              <a:t>3</a:t>
            </a:fld>
            <a:endParaRPr lang="en-US" altLang="en-US" sz="1200"/>
          </a:p>
        </p:txBody>
      </p:sp>
      <p:sp>
        <p:nvSpPr>
          <p:cNvPr id="55298" name="Rectangle 2">
            <a:extLst>
              <a:ext uri="{FF2B5EF4-FFF2-40B4-BE49-F238E27FC236}">
                <a16:creationId xmlns:a16="http://schemas.microsoft.com/office/drawing/2014/main" id="{0D89463E-EB24-6046-B01F-5FA1B1E0D802}"/>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6416C02-55EB-7B40-AA28-983EE033AA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C346633C-548C-5A4B-A5E4-0BE44B470A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91BFFF9-19D8-464A-986F-07FFA577E08E}" type="slidenum">
              <a:rPr lang="en-US" altLang="en-US" sz="1200"/>
              <a:pPr eaLnBrk="1" hangingPunct="1"/>
              <a:t>22</a:t>
            </a:fld>
            <a:endParaRPr lang="en-US" altLang="en-US" sz="1200"/>
          </a:p>
        </p:txBody>
      </p:sp>
      <p:sp>
        <p:nvSpPr>
          <p:cNvPr id="92162" name="Rectangle 2">
            <a:extLst>
              <a:ext uri="{FF2B5EF4-FFF2-40B4-BE49-F238E27FC236}">
                <a16:creationId xmlns:a16="http://schemas.microsoft.com/office/drawing/2014/main" id="{C190C9BA-6F63-E347-A71B-8C7E89F7507B}"/>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CB0318DB-44DF-B345-8B41-E6EB0083B2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46092EDA-70E6-F944-BB38-641EF4BF33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E8AADC4-5117-ED41-9994-FE95F599AB09}" type="slidenum">
              <a:rPr lang="en-US" altLang="en-US" sz="1200"/>
              <a:pPr eaLnBrk="1" hangingPunct="1"/>
              <a:t>25</a:t>
            </a:fld>
            <a:endParaRPr lang="en-US" altLang="en-US" sz="1200"/>
          </a:p>
        </p:txBody>
      </p:sp>
      <p:sp>
        <p:nvSpPr>
          <p:cNvPr id="96258" name="Rectangle 2">
            <a:extLst>
              <a:ext uri="{FF2B5EF4-FFF2-40B4-BE49-F238E27FC236}">
                <a16:creationId xmlns:a16="http://schemas.microsoft.com/office/drawing/2014/main" id="{2E1EC85E-6050-6642-A51D-1A27C72C7A03}"/>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8A2211C3-D46F-7F47-8AE9-E4DBB114B9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F2E6414C-2E70-7942-8A9A-ACDD9AF9D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E93E0E6-DD88-AC4E-A59F-31C7D196B172}" type="slidenum">
              <a:rPr lang="en-US" altLang="en-US" sz="1200"/>
              <a:pPr eaLnBrk="1" hangingPunct="1"/>
              <a:t>26</a:t>
            </a:fld>
            <a:endParaRPr lang="en-US" altLang="en-US" sz="1200"/>
          </a:p>
        </p:txBody>
      </p:sp>
      <p:sp>
        <p:nvSpPr>
          <p:cNvPr id="98306" name="Rectangle 2">
            <a:extLst>
              <a:ext uri="{FF2B5EF4-FFF2-40B4-BE49-F238E27FC236}">
                <a16:creationId xmlns:a16="http://schemas.microsoft.com/office/drawing/2014/main" id="{43422990-3204-6144-B157-B36800A4B4D3}"/>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E30FEE83-3BDE-554E-8FA4-A609FA868D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5A6C281B-94F9-3B42-97CD-5C533B0403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C068C4C-DF24-CD42-8E34-3C3EE7C3D282}" type="slidenum">
              <a:rPr lang="en-US" altLang="en-US" sz="1200"/>
              <a:pPr eaLnBrk="1" hangingPunct="1"/>
              <a:t>27</a:t>
            </a:fld>
            <a:endParaRPr lang="en-US" altLang="en-US" sz="1200"/>
          </a:p>
        </p:txBody>
      </p:sp>
      <p:sp>
        <p:nvSpPr>
          <p:cNvPr id="100354" name="Rectangle 2">
            <a:extLst>
              <a:ext uri="{FF2B5EF4-FFF2-40B4-BE49-F238E27FC236}">
                <a16:creationId xmlns:a16="http://schemas.microsoft.com/office/drawing/2014/main" id="{D8A020BD-A96B-8C45-92AD-C9BAB7AAEEB4}"/>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2A984B91-95A0-B343-AB52-D0E5AFA721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54945F54-1F02-B847-93BA-976E2CF32E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4244990-CE92-4F4C-B6FE-641966795D2E}" type="slidenum">
              <a:rPr lang="en-US" altLang="en-US" sz="1200"/>
              <a:pPr eaLnBrk="1" hangingPunct="1"/>
              <a:t>28</a:t>
            </a:fld>
            <a:endParaRPr lang="en-US" altLang="en-US" sz="1200"/>
          </a:p>
        </p:txBody>
      </p:sp>
      <p:sp>
        <p:nvSpPr>
          <p:cNvPr id="102402" name="Rectangle 2">
            <a:extLst>
              <a:ext uri="{FF2B5EF4-FFF2-40B4-BE49-F238E27FC236}">
                <a16:creationId xmlns:a16="http://schemas.microsoft.com/office/drawing/2014/main" id="{800F1A01-0562-DF42-A838-0429F6FC1D1F}"/>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EAAC8E68-F80F-7045-944A-E7CEF77B3C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78888A6D-1B5E-4048-AA3E-1F3FA8D173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061BC91-74D4-ED46-A1B8-26017DA0A90C}" type="slidenum">
              <a:rPr lang="en-US" altLang="en-US" sz="1200"/>
              <a:pPr eaLnBrk="1" hangingPunct="1"/>
              <a:t>30</a:t>
            </a:fld>
            <a:endParaRPr lang="en-US" altLang="en-US" sz="1200"/>
          </a:p>
        </p:txBody>
      </p:sp>
      <p:sp>
        <p:nvSpPr>
          <p:cNvPr id="104450" name="Rectangle 2">
            <a:extLst>
              <a:ext uri="{FF2B5EF4-FFF2-40B4-BE49-F238E27FC236}">
                <a16:creationId xmlns:a16="http://schemas.microsoft.com/office/drawing/2014/main" id="{B03525E9-843D-5A4A-91ED-CF4F38128C8D}"/>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7105BC50-3309-1B4F-A6C4-1F40C8C3C7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23DEF245-916C-CD4E-825E-07028D2611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76948D3-B088-EC4D-9FED-E7C0BB166DD9}" type="slidenum">
              <a:rPr lang="en-US" altLang="en-US" sz="1200"/>
              <a:pPr eaLnBrk="1" hangingPunct="1"/>
              <a:t>31</a:t>
            </a:fld>
            <a:endParaRPr lang="en-US" altLang="en-US" sz="1200"/>
          </a:p>
        </p:txBody>
      </p:sp>
      <p:sp>
        <p:nvSpPr>
          <p:cNvPr id="106498" name="Rectangle 2">
            <a:extLst>
              <a:ext uri="{FF2B5EF4-FFF2-40B4-BE49-F238E27FC236}">
                <a16:creationId xmlns:a16="http://schemas.microsoft.com/office/drawing/2014/main" id="{4388E6A8-928B-564F-AB2B-38696DA74CA2}"/>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8D388DB6-C541-3E4F-893A-43FBC2DD20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661FC485-9094-A849-9713-48BD114EFD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69E5B8A-12AB-1F47-B64A-B492F00472C3}" type="slidenum">
              <a:rPr lang="en-US" altLang="en-US" sz="1200"/>
              <a:pPr eaLnBrk="1" hangingPunct="1"/>
              <a:t>32</a:t>
            </a:fld>
            <a:endParaRPr lang="en-US" altLang="en-US" sz="1200"/>
          </a:p>
        </p:txBody>
      </p:sp>
      <p:sp>
        <p:nvSpPr>
          <p:cNvPr id="108546" name="Rectangle 2">
            <a:extLst>
              <a:ext uri="{FF2B5EF4-FFF2-40B4-BE49-F238E27FC236}">
                <a16:creationId xmlns:a16="http://schemas.microsoft.com/office/drawing/2014/main" id="{2BFA6A18-33B5-9F43-9CBB-3167FCD2B2C5}"/>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B4CAEF57-CB76-F94D-B866-76B2F01A02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6BDCF67B-E69E-3E4A-8943-A0521AA40B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600ABD3-E768-BB43-A9B9-CB6820A72658}" type="slidenum">
              <a:rPr lang="en-US" altLang="en-US" sz="1200"/>
              <a:pPr eaLnBrk="1" hangingPunct="1"/>
              <a:t>33</a:t>
            </a:fld>
            <a:endParaRPr lang="en-US" altLang="en-US" sz="1200"/>
          </a:p>
        </p:txBody>
      </p:sp>
      <p:sp>
        <p:nvSpPr>
          <p:cNvPr id="110594" name="Rectangle 2">
            <a:extLst>
              <a:ext uri="{FF2B5EF4-FFF2-40B4-BE49-F238E27FC236}">
                <a16:creationId xmlns:a16="http://schemas.microsoft.com/office/drawing/2014/main" id="{7244E86D-D473-3E4B-8EBF-CC11C8EAD5A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523C2720-386E-3C41-B3B2-740D5293F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E969DF42-B5F6-A249-908F-5BA9276395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1BA0A8E-CE51-4D4D-8D3E-EE9BD74B3F63}" type="slidenum">
              <a:rPr lang="en-US" altLang="en-US" sz="1200"/>
              <a:pPr eaLnBrk="1" hangingPunct="1"/>
              <a:t>34</a:t>
            </a:fld>
            <a:endParaRPr lang="en-US" altLang="en-US" sz="1200"/>
          </a:p>
        </p:txBody>
      </p:sp>
      <p:sp>
        <p:nvSpPr>
          <p:cNvPr id="112642" name="Rectangle 2">
            <a:extLst>
              <a:ext uri="{FF2B5EF4-FFF2-40B4-BE49-F238E27FC236}">
                <a16:creationId xmlns:a16="http://schemas.microsoft.com/office/drawing/2014/main" id="{B54C0CEC-A42E-7440-90D6-C75B8707122A}"/>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5DA0DAE-8841-2742-AF81-18989AB0D6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0A212AE4-D8E1-1040-8786-43D7CC236B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D90B174-CAF5-164A-8C51-35F370C68F98}" type="slidenum">
              <a:rPr lang="en-US" altLang="en-US" sz="1200"/>
              <a:pPr eaLnBrk="1" hangingPunct="1"/>
              <a:t>4</a:t>
            </a:fld>
            <a:endParaRPr lang="en-US" altLang="en-US" sz="1200"/>
          </a:p>
        </p:txBody>
      </p:sp>
      <p:sp>
        <p:nvSpPr>
          <p:cNvPr id="57346" name="Rectangle 2">
            <a:extLst>
              <a:ext uri="{FF2B5EF4-FFF2-40B4-BE49-F238E27FC236}">
                <a16:creationId xmlns:a16="http://schemas.microsoft.com/office/drawing/2014/main" id="{922BAB79-9DB7-8A42-AB5C-1515D1083300}"/>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18A2380C-7FBF-5F4D-8DA9-B8100D368E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FACDF798-CE70-194D-B441-3FE59FCDA0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BA2FEC4-201F-7941-B9DC-64176C540A03}" type="slidenum">
              <a:rPr lang="en-US" altLang="en-US" sz="1200"/>
              <a:pPr eaLnBrk="1" hangingPunct="1"/>
              <a:t>35</a:t>
            </a:fld>
            <a:endParaRPr lang="en-US" altLang="en-US" sz="1200"/>
          </a:p>
        </p:txBody>
      </p:sp>
      <p:sp>
        <p:nvSpPr>
          <p:cNvPr id="114690" name="Rectangle 2">
            <a:extLst>
              <a:ext uri="{FF2B5EF4-FFF2-40B4-BE49-F238E27FC236}">
                <a16:creationId xmlns:a16="http://schemas.microsoft.com/office/drawing/2014/main" id="{1BE208C6-2BAB-B247-814E-BCCD88829D2C}"/>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C2A4B886-15DC-2C40-B3AA-05EEBF99E8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A9B24C72-FE0C-B349-815D-693710CA2C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7F75F6B-7FB4-A049-A3F2-03055F314F3A}" type="slidenum">
              <a:rPr lang="en-US" altLang="en-US" sz="1200"/>
              <a:pPr eaLnBrk="1" hangingPunct="1"/>
              <a:t>36</a:t>
            </a:fld>
            <a:endParaRPr lang="en-US" altLang="en-US" sz="1200"/>
          </a:p>
        </p:txBody>
      </p:sp>
      <p:sp>
        <p:nvSpPr>
          <p:cNvPr id="116738" name="Rectangle 2">
            <a:extLst>
              <a:ext uri="{FF2B5EF4-FFF2-40B4-BE49-F238E27FC236}">
                <a16:creationId xmlns:a16="http://schemas.microsoft.com/office/drawing/2014/main" id="{69EDC00A-130E-864F-AE2F-670C5C19EB67}"/>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3204D710-8809-7D47-B4BC-64981B083F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85F07D54-8AEC-4741-9ABF-C7FF3FE818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0638617-CB32-0C46-80A6-71D6BCDBE57F}" type="slidenum">
              <a:rPr lang="en-US" altLang="en-US" sz="1200"/>
              <a:pPr eaLnBrk="1" hangingPunct="1"/>
              <a:t>37</a:t>
            </a:fld>
            <a:endParaRPr lang="en-US" altLang="en-US" sz="1200"/>
          </a:p>
        </p:txBody>
      </p:sp>
      <p:sp>
        <p:nvSpPr>
          <p:cNvPr id="118786" name="Rectangle 2">
            <a:extLst>
              <a:ext uri="{FF2B5EF4-FFF2-40B4-BE49-F238E27FC236}">
                <a16:creationId xmlns:a16="http://schemas.microsoft.com/office/drawing/2014/main" id="{83D70636-AF99-DA44-8155-7C88B77A4873}"/>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D5A519F7-09D7-444C-9ECE-2CA5E00E19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2FEA1777-B674-CB40-BD93-D26C037EC6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CB68987-8297-5340-8FB5-2CB939266B12}" type="slidenum">
              <a:rPr lang="en-US" altLang="en-US" sz="1200"/>
              <a:pPr eaLnBrk="1" hangingPunct="1"/>
              <a:t>38</a:t>
            </a:fld>
            <a:endParaRPr lang="en-US" altLang="en-US" sz="1200"/>
          </a:p>
        </p:txBody>
      </p:sp>
      <p:sp>
        <p:nvSpPr>
          <p:cNvPr id="120834" name="Rectangle 2">
            <a:extLst>
              <a:ext uri="{FF2B5EF4-FFF2-40B4-BE49-F238E27FC236}">
                <a16:creationId xmlns:a16="http://schemas.microsoft.com/office/drawing/2014/main" id="{FFC92C70-411D-CA4E-99D3-994855587A09}"/>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3A3947EA-CC8F-2647-A6D1-494A11AB42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F095C4B5-EB19-6746-BCA1-B2FA428B0F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E3B4BAB-813B-604C-A068-A834C69A214A}" type="slidenum">
              <a:rPr lang="en-US" altLang="en-US" sz="1200"/>
              <a:pPr eaLnBrk="1" hangingPunct="1"/>
              <a:t>39</a:t>
            </a:fld>
            <a:endParaRPr lang="en-US" altLang="en-US" sz="1200"/>
          </a:p>
        </p:txBody>
      </p:sp>
      <p:sp>
        <p:nvSpPr>
          <p:cNvPr id="122882" name="Rectangle 2">
            <a:extLst>
              <a:ext uri="{FF2B5EF4-FFF2-40B4-BE49-F238E27FC236}">
                <a16:creationId xmlns:a16="http://schemas.microsoft.com/office/drawing/2014/main" id="{C28251CD-E682-D044-9409-C88B9A28B87A}"/>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2BFCB861-763E-C64A-880A-004400C109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i = van’t Hoff factor is the number of ions formed.</a:t>
            </a:r>
          </a:p>
          <a:p>
            <a:pPr eaLnBrk="1" hangingPunct="1"/>
            <a:r>
              <a:rPr lang="en-US" altLang="en-US">
                <a:ea typeface="ＭＳ Ｐゴシック" panose="020B0600070205080204" pitchFamily="34" charset="-128"/>
              </a:rPr>
              <a:t>m = mass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3F4DCF7C-B632-9649-B125-FC27B8558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1DCC746-F2CB-5643-B2A2-630B6A2C1846}" type="slidenum">
              <a:rPr lang="en-US" altLang="en-US" sz="1200">
                <a:solidFill>
                  <a:srgbClr val="000000"/>
                </a:solidFill>
                <a:latin typeface="Calibri" panose="020F0502020204030204" pitchFamily="34" charset="0"/>
              </a:rPr>
              <a:pPr eaLnBrk="1" hangingPunct="1"/>
              <a:t>45</a:t>
            </a:fld>
            <a:endParaRPr lang="en-US" altLang="en-US" sz="1200">
              <a:solidFill>
                <a:srgbClr val="000000"/>
              </a:solidFill>
              <a:latin typeface="Calibri" panose="020F0502020204030204" pitchFamily="34" charset="0"/>
            </a:endParaRPr>
          </a:p>
        </p:txBody>
      </p:sp>
      <p:sp>
        <p:nvSpPr>
          <p:cNvPr id="34818" name="Rectangle 2">
            <a:extLst>
              <a:ext uri="{FF2B5EF4-FFF2-40B4-BE49-F238E27FC236}">
                <a16:creationId xmlns:a16="http://schemas.microsoft.com/office/drawing/2014/main" id="{366D2EB6-53A1-774E-B7F4-B99F35EDC5A8}"/>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7C518F3E-2033-504A-92A0-47E2138133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9250" indent="-349250" eaLnBrk="1" hangingPunct="1">
              <a:spcBef>
                <a:spcPct val="20000"/>
              </a:spcBef>
              <a:buFontTx/>
              <a:buChar char="•"/>
            </a:pPr>
            <a:r>
              <a:rPr lang="en-US" altLang="en-US" sz="2000">
                <a:latin typeface="Calibri" panose="020F0502020204030204" pitchFamily="34" charset="0"/>
                <a:ea typeface="ＭＳ Ｐゴシック" panose="020B0600070205080204" pitchFamily="34" charset="-128"/>
              </a:rPr>
              <a:t>VDR between 0.03 and 0.07 (theoretically should be 0.0)</a:t>
            </a:r>
          </a:p>
          <a:p>
            <a:pPr marL="814388" lvl="1" indent="-349250" eaLnBrk="1" hangingPunct="1">
              <a:spcBef>
                <a:spcPct val="20000"/>
              </a:spcBef>
              <a:buFontTx/>
              <a:buChar char="•"/>
            </a:pPr>
            <a:r>
              <a:rPr lang="en-US" altLang="en-US" sz="2000">
                <a:latin typeface="Calibri" panose="020F0502020204030204" pitchFamily="34" charset="0"/>
                <a:ea typeface="ＭＳ Ｐゴシック" panose="020B0600070205080204" pitchFamily="34" charset="-128"/>
              </a:rPr>
              <a:t>Cross-talk from CPL receiver system induces error</a:t>
            </a:r>
          </a:p>
          <a:p>
            <a:pPr marL="349250" indent="-349250" eaLnBrk="1" hangingPunct="1">
              <a:spcBef>
                <a:spcPct val="20000"/>
              </a:spcBef>
              <a:buFontTx/>
              <a:buChar char="•"/>
            </a:pPr>
            <a:r>
              <a:rPr lang="en-US" altLang="en-US" sz="2000">
                <a:latin typeface="Calibri" panose="020F0502020204030204" pitchFamily="34" charset="0"/>
                <a:ea typeface="ＭＳ Ｐゴシック" panose="020B0600070205080204" pitchFamily="34" charset="-128"/>
              </a:rPr>
              <a:t>VDR only changes by 0.04 over 40 C</a:t>
            </a:r>
          </a:p>
        </p:txBody>
      </p:sp>
    </p:spTree>
    <p:extLst>
      <p:ext uri="{BB962C8B-B14F-4D97-AF65-F5344CB8AC3E}">
        <p14:creationId xmlns:p14="http://schemas.microsoft.com/office/powerpoint/2010/main" val="4163050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9EFA884-69FF-3745-B1E2-3DF3413D7B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26A79F1-60BC-4B4A-AFED-BD02D54E8E87}" type="slidenum">
              <a:rPr lang="en-US" altLang="en-US" sz="1200"/>
              <a:pPr eaLnBrk="1" hangingPunct="1"/>
              <a:t>48</a:t>
            </a:fld>
            <a:endParaRPr lang="en-US" altLang="en-US" sz="1200"/>
          </a:p>
        </p:txBody>
      </p:sp>
      <p:sp>
        <p:nvSpPr>
          <p:cNvPr id="38915" name="AutoShape 2">
            <a:extLst>
              <a:ext uri="{FF2B5EF4-FFF2-40B4-BE49-F238E27FC236}">
                <a16:creationId xmlns:a16="http://schemas.microsoft.com/office/drawing/2014/main" id="{1EB47C47-11B8-0E45-9AB1-F2CE295F2D59}"/>
              </a:ext>
            </a:extLst>
          </p:cNvPr>
          <p:cNvSpPr>
            <a:spLocks noChangeArrowheads="1"/>
          </p:cNvSpPr>
          <p:nvPr/>
        </p:nvSpPr>
        <p:spPr bwMode="auto">
          <a:xfrm>
            <a:off x="2190750" y="706438"/>
            <a:ext cx="2628900" cy="3486150"/>
          </a:xfrm>
          <a:prstGeom prst="roundRect">
            <a:avLst>
              <a:gd name="adj" fmla="val 60"/>
            </a:avLst>
          </a:prstGeom>
          <a:solidFill>
            <a:srgbClr val="FFFFFF"/>
          </a:solidFill>
          <a:ln w="936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38916" name="Text Box 3">
            <a:extLst>
              <a:ext uri="{FF2B5EF4-FFF2-40B4-BE49-F238E27FC236}">
                <a16:creationId xmlns:a16="http://schemas.microsoft.com/office/drawing/2014/main" id="{0C6DE5B9-B13D-4A41-947F-BCA4F6CB9057}"/>
              </a:ext>
            </a:extLst>
          </p:cNvPr>
          <p:cNvSpPr>
            <a:spLocks noGrp="1" noChangeArrowheads="1"/>
          </p:cNvSpPr>
          <p:nvPr>
            <p:ph type="body"/>
          </p:nvPr>
        </p:nvSpPr>
        <p:spPr>
          <a:xfrm>
            <a:off x="701675" y="4416425"/>
            <a:ext cx="560228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r>
              <a:rPr lang="en-US" altLang="en-US">
                <a:ea typeface="ＭＳ Ｐゴシック" panose="020B0600070205080204" pitchFamily="34" charset="-128"/>
              </a:rPr>
            </a:br>
            <a:r>
              <a:rPr lang="en-US" altLang="en-US" b="1">
                <a:ea typeface="ＭＳ Ｐゴシック" panose="020B0600070205080204" pitchFamily="34" charset="-128"/>
              </a:rPr>
              <a:t>Fig. 2.</a:t>
            </a:r>
            <a:r>
              <a:rPr lang="en-US" altLang="en-US">
                <a:ea typeface="ＭＳ Ｐゴシック" panose="020B0600070205080204" pitchFamily="34" charset="-128"/>
              </a:rPr>
              <a:t> Evolution of deep convective clouds developing in the pristine (top) and polluted (bottom) atmosphere. Cloud droplets coalesce into raindrops that rain out from the pristine clouds. The smaller drops in the polluted air do not precipitate before reaching the supercooled levels, where they freeze onto ice precipitation that falls and melts at lower levels. The additional release of latent heat of freezing aloft and reabsorbed heat at lower levels by the melting ice implies greater upward heat transport for the same amount of surface precipitation in the more polluted atmosphere. This means consumption of more instability for the same amount of rainfall. The inevitable result is invigoration of the convective clouds and additional rainfall, despite the slower conversion of cloud droplets to raindrops (</a:t>
            </a:r>
            <a:r>
              <a:rPr lang="en-US" altLang="en-US" i="1">
                <a:ea typeface="ＭＳ Ｐゴシック" panose="020B0600070205080204" pitchFamily="34" charset="-128"/>
              </a:rPr>
              <a:t>43</a:t>
            </a:r>
            <a:r>
              <a:rPr lang="en-US" altLang="en-US">
                <a:ea typeface="ＭＳ Ｐゴシック" panose="020B0600070205080204" pitchFamily="34" charset="-128"/>
              </a:rPr>
              <a:t>). </a:t>
            </a:r>
            <a:r>
              <a:rPr lang="en-US" altLang="en-US">
                <a:ea typeface="ＭＳ Ｐゴシック" panose="020B0600070205080204" pitchFamily="34" charset="-128"/>
                <a:hlinkClick r:id="rId3"/>
              </a:rPr>
              <a:t>[View Larger Version of this Image (344K JPEG file)]</a:t>
            </a:r>
            <a:r>
              <a:rPr lang="en-US" altLang="en-US">
                <a:ea typeface="ＭＳ Ｐゴシック" panose="020B0600070205080204" pitchFamily="34" charset="-128"/>
              </a:rPr>
              <a:t> </a:t>
            </a:r>
          </a:p>
        </p:txBody>
      </p:sp>
    </p:spTree>
    <p:extLst>
      <p:ext uri="{BB962C8B-B14F-4D97-AF65-F5344CB8AC3E}">
        <p14:creationId xmlns:p14="http://schemas.microsoft.com/office/powerpoint/2010/main" val="2825367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8738CF1-8930-2049-B0C3-8C67C7BE34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106FD70-F3E5-3A41-AA2A-75908BC6B9DA}" type="slidenum">
              <a:rPr lang="en-US" altLang="en-US" sz="1200"/>
              <a:pPr eaLnBrk="1" hangingPunct="1"/>
              <a:t>50</a:t>
            </a:fld>
            <a:endParaRPr lang="en-US" altLang="en-US" sz="1200"/>
          </a:p>
        </p:txBody>
      </p:sp>
      <p:sp>
        <p:nvSpPr>
          <p:cNvPr id="41987" name="AutoShape 2">
            <a:extLst>
              <a:ext uri="{FF2B5EF4-FFF2-40B4-BE49-F238E27FC236}">
                <a16:creationId xmlns:a16="http://schemas.microsoft.com/office/drawing/2014/main" id="{8BD9A9C4-A69F-9F48-9BD6-0D0DBD0508A5}"/>
              </a:ext>
            </a:extLst>
          </p:cNvPr>
          <p:cNvSpPr>
            <a:spLocks noChangeArrowheads="1"/>
          </p:cNvSpPr>
          <p:nvPr/>
        </p:nvSpPr>
        <p:spPr bwMode="auto">
          <a:xfrm>
            <a:off x="2190750" y="706438"/>
            <a:ext cx="2628900" cy="3486150"/>
          </a:xfrm>
          <a:prstGeom prst="roundRect">
            <a:avLst>
              <a:gd name="adj" fmla="val 60"/>
            </a:avLst>
          </a:prstGeom>
          <a:solidFill>
            <a:srgbClr val="FFFFFF"/>
          </a:solidFill>
          <a:ln w="936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41988" name="Text Box 3">
            <a:extLst>
              <a:ext uri="{FF2B5EF4-FFF2-40B4-BE49-F238E27FC236}">
                <a16:creationId xmlns:a16="http://schemas.microsoft.com/office/drawing/2014/main" id="{8500FE33-8EF5-E64F-8367-E5465AD45034}"/>
              </a:ext>
            </a:extLst>
          </p:cNvPr>
          <p:cNvSpPr>
            <a:spLocks noGrp="1" noChangeArrowheads="1"/>
          </p:cNvSpPr>
          <p:nvPr>
            <p:ph type="body"/>
          </p:nvPr>
        </p:nvSpPr>
        <p:spPr>
          <a:xfrm>
            <a:off x="701675" y="4416425"/>
            <a:ext cx="560228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b="1">
                <a:ea typeface="ＭＳ Ｐゴシック" panose="020B0600070205080204" pitchFamily="34" charset="-128"/>
              </a:rPr>
              <a:t>Fig. 3.</a:t>
            </a:r>
            <a:r>
              <a:rPr lang="en-US" altLang="en-US">
                <a:ea typeface="ＭＳ Ｐゴシック" panose="020B0600070205080204" pitchFamily="34" charset="-128"/>
              </a:rPr>
              <a:t> The buoyancy of an unmixed adiabatically raising air parcel. The zero-buoyancy reference is the standard parcel: liquid water saturation, immediately precipitating all condensates without freezing (vertical line </a:t>
            </a:r>
            <a:r>
              <a:rPr lang="en-US" altLang="en-US" i="1">
                <a:ea typeface="ＭＳ Ｐゴシック" panose="020B0600070205080204" pitchFamily="34" charset="-128"/>
              </a:rPr>
              <a:t>b</a:t>
            </a:r>
            <a:r>
              <a:rPr lang="en-US" altLang="en-US">
                <a:ea typeface="ＭＳ Ｐゴシック" panose="020B0600070205080204" pitchFamily="34" charset="-128"/>
              </a:rPr>
              <a:t>). Cloud base is at 22°C and 960 hPa. The buoyancy of the following scenarios is shown: (</a:t>
            </a:r>
            <a:r>
              <a:rPr lang="en-US" altLang="en-US" i="1">
                <a:ea typeface="ＭＳ Ｐゴシック" panose="020B0600070205080204" pitchFamily="34" charset="-128"/>
              </a:rPr>
              <a:t>a</a:t>
            </a:r>
            <a:r>
              <a:rPr lang="en-US" altLang="en-US">
                <a:ea typeface="ＭＳ Ｐゴシック" panose="020B0600070205080204" pitchFamily="34" charset="-128"/>
              </a:rPr>
              <a:t>) suppressing rainfall and keeping all condensed water load, without freezing; (</a:t>
            </a:r>
            <a:r>
              <a:rPr lang="en-US" altLang="en-US" i="1">
                <a:ea typeface="ＭＳ Ｐゴシック" panose="020B0600070205080204" pitchFamily="34" charset="-128"/>
              </a:rPr>
              <a:t>b</a:t>
            </a:r>
            <a:r>
              <a:rPr lang="en-US" altLang="en-US">
                <a:ea typeface="ＭＳ Ｐゴシック" panose="020B0600070205080204" pitchFamily="34" charset="-128"/>
              </a:rPr>
              <a:t>) precipitating all condensed water, without freezing; (</a:t>
            </a:r>
            <a:r>
              <a:rPr lang="en-US" altLang="en-US" i="1">
                <a:ea typeface="ＭＳ Ｐゴシック" panose="020B0600070205080204" pitchFamily="34" charset="-128"/>
              </a:rPr>
              <a:t>c</a:t>
            </a:r>
            <a:r>
              <a:rPr lang="en-US" altLang="en-US">
                <a:ea typeface="ＭＳ Ｐゴシック" panose="020B0600070205080204" pitchFamily="34" charset="-128"/>
              </a:rPr>
              <a:t>) precipitating all condensates, with freezing at </a:t>
            </a:r>
            <a:r>
              <a:rPr lang="en-US" altLang="en-US" i="1">
                <a:ea typeface="ＭＳ Ｐゴシック" panose="020B0600070205080204" pitchFamily="34" charset="-128"/>
              </a:rPr>
              <a:t>T</a:t>
            </a:r>
            <a:r>
              <a:rPr lang="en-US" altLang="en-US">
                <a:ea typeface="ＭＳ Ｐゴシック" panose="020B0600070205080204" pitchFamily="34" charset="-128"/>
              </a:rPr>
              <a:t> &lt; –4°C; (</a:t>
            </a:r>
            <a:r>
              <a:rPr lang="en-US" altLang="en-US" i="1">
                <a:ea typeface="ＭＳ Ｐゴシック" panose="020B0600070205080204" pitchFamily="34" charset="-128"/>
              </a:rPr>
              <a:t>d</a:t>
            </a:r>
            <a:r>
              <a:rPr lang="en-US" altLang="en-US">
                <a:ea typeface="ＭＳ Ｐゴシック" panose="020B0600070205080204" pitchFamily="34" charset="-128"/>
              </a:rPr>
              <a:t>) Suppressing precipitation until </a:t>
            </a:r>
            <a:r>
              <a:rPr lang="en-US" altLang="en-US" i="1">
                <a:ea typeface="ＭＳ Ｐゴシック" panose="020B0600070205080204" pitchFamily="34" charset="-128"/>
              </a:rPr>
              <a:t>T</a:t>
            </a:r>
            <a:r>
              <a:rPr lang="en-US" altLang="en-US">
                <a:ea typeface="ＭＳ Ｐゴシック" panose="020B0600070205080204" pitchFamily="34" charset="-128"/>
              </a:rPr>
              <a:t> = –4°C, and then freezing and precipitating all condensed water above that temperature. The released static energy (J kg–1) with respect to reference line </a:t>
            </a:r>
            <a:r>
              <a:rPr lang="en-US" altLang="en-US" i="1">
                <a:ea typeface="ＭＳ Ｐゴシック" panose="020B0600070205080204" pitchFamily="34" charset="-128"/>
              </a:rPr>
              <a:t>b</a:t>
            </a:r>
            <a:r>
              <a:rPr lang="en-US" altLang="en-US">
                <a:ea typeface="ＭＳ Ｐゴシック" panose="020B0600070205080204" pitchFamily="34" charset="-128"/>
              </a:rPr>
              <a:t> is denoted by the numbers.  Too many ccn causes parcel to follow red track d.</a:t>
            </a:r>
          </a:p>
        </p:txBody>
      </p:sp>
    </p:spTree>
    <p:extLst>
      <p:ext uri="{BB962C8B-B14F-4D97-AF65-F5344CB8AC3E}">
        <p14:creationId xmlns:p14="http://schemas.microsoft.com/office/powerpoint/2010/main" val="270423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7DCBF21-1562-014A-AAC0-41EFF1B25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D60DEC2-18D9-FC46-B3B8-F1FEF68FF6A2}" type="slidenum">
              <a:rPr lang="en-US" altLang="en-US" sz="1200"/>
              <a:pPr eaLnBrk="1" hangingPunct="1"/>
              <a:t>52</a:t>
            </a:fld>
            <a:endParaRPr lang="en-US" altLang="en-US" sz="1200"/>
          </a:p>
        </p:txBody>
      </p:sp>
      <p:sp>
        <p:nvSpPr>
          <p:cNvPr id="45059" name="AutoShape 2">
            <a:extLst>
              <a:ext uri="{FF2B5EF4-FFF2-40B4-BE49-F238E27FC236}">
                <a16:creationId xmlns:a16="http://schemas.microsoft.com/office/drawing/2014/main" id="{D9E40E09-4EE7-894B-9B3F-DC92FCE8FA3D}"/>
              </a:ext>
            </a:extLst>
          </p:cNvPr>
          <p:cNvSpPr>
            <a:spLocks noChangeArrowheads="1"/>
          </p:cNvSpPr>
          <p:nvPr/>
        </p:nvSpPr>
        <p:spPr bwMode="auto">
          <a:xfrm>
            <a:off x="2190750" y="706438"/>
            <a:ext cx="2628900" cy="3486150"/>
          </a:xfrm>
          <a:prstGeom prst="roundRect">
            <a:avLst>
              <a:gd name="adj" fmla="val 60"/>
            </a:avLst>
          </a:prstGeom>
          <a:solidFill>
            <a:srgbClr val="FFFFFF"/>
          </a:solidFill>
          <a:ln w="936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45060" name="Text Box 3">
            <a:extLst>
              <a:ext uri="{FF2B5EF4-FFF2-40B4-BE49-F238E27FC236}">
                <a16:creationId xmlns:a16="http://schemas.microsoft.com/office/drawing/2014/main" id="{A5FF087E-E9F9-F94B-9A5D-CD5BC95536B3}"/>
              </a:ext>
            </a:extLst>
          </p:cNvPr>
          <p:cNvSpPr>
            <a:spLocks noGrp="1" noChangeArrowheads="1"/>
          </p:cNvSpPr>
          <p:nvPr>
            <p:ph type="body"/>
          </p:nvPr>
        </p:nvSpPr>
        <p:spPr>
          <a:xfrm>
            <a:off x="701675" y="4416425"/>
            <a:ext cx="560228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b="1">
                <a:ea typeface="ＭＳ Ｐゴシック" panose="020B0600070205080204" pitchFamily="34" charset="-128"/>
              </a:rPr>
              <a:t>Fig. 1.</a:t>
            </a:r>
            <a:r>
              <a:rPr lang="en-US" altLang="en-US">
                <a:ea typeface="ＭＳ Ｐゴシック" panose="020B0600070205080204" pitchFamily="34" charset="-128"/>
              </a:rPr>
              <a:t> Relations between observed aerosol optical thickness at 500 nm and CCN concentrations at supersaturation of 0.4% from studies where these variables have been measured simultaneously, or where data from nearby sites at comparable times were available. The error bars reflect the variability of measurements within each study (standard deviations or quartiles). The equation of the regression line between aerosol optical thickness (</a:t>
            </a:r>
            <a:r>
              <a:rPr lang="en-US" altLang="en-US" i="1">
                <a:ea typeface="ＭＳ Ｐゴシック" panose="020B0600070205080204" pitchFamily="34" charset="-128"/>
              </a:rPr>
              <a:t>y</a:t>
            </a:r>
            <a:r>
              <a:rPr lang="en-US" altLang="en-US">
                <a:ea typeface="ＭＳ Ｐゴシック" panose="020B0600070205080204" pitchFamily="34" charset="-128"/>
              </a:rPr>
              <a:t>) and CCN0.4 (</a:t>
            </a:r>
            <a:r>
              <a:rPr lang="en-US" altLang="en-US" i="1">
                <a:ea typeface="ＭＳ Ｐゴシック" panose="020B0600070205080204" pitchFamily="34" charset="-128"/>
              </a:rPr>
              <a:t>x</a:t>
            </a:r>
            <a:r>
              <a:rPr lang="en-US" altLang="en-US">
                <a:ea typeface="ＭＳ Ｐゴシック" panose="020B0600070205080204" pitchFamily="34" charset="-128"/>
              </a:rPr>
              <a:t>) is given by the inset expression; </a:t>
            </a:r>
            <a:r>
              <a:rPr lang="en-US" altLang="en-US" i="1">
                <a:ea typeface="ＭＳ Ｐゴシック" panose="020B0600070205080204" pitchFamily="34" charset="-128"/>
              </a:rPr>
              <a:t>R</a:t>
            </a:r>
            <a:r>
              <a:rPr lang="en-US" altLang="en-US">
                <a:ea typeface="ＭＳ Ｐゴシック" panose="020B0600070205080204" pitchFamily="34" charset="-128"/>
              </a:rPr>
              <a:t> is the correlation coefficient. The aerosols exclude desert dust. [Adapted from (Andreae, 2008)] </a:t>
            </a:r>
          </a:p>
        </p:txBody>
      </p:sp>
    </p:spTree>
    <p:extLst>
      <p:ext uri="{BB962C8B-B14F-4D97-AF65-F5344CB8AC3E}">
        <p14:creationId xmlns:p14="http://schemas.microsoft.com/office/powerpoint/2010/main" val="1630299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C76B5988-A40D-204B-83D3-2896B545CD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C588696-5C66-6E4F-A4E2-AF6DE12B3634}" type="slidenum">
              <a:rPr lang="en-US" altLang="en-US" sz="1200"/>
              <a:pPr eaLnBrk="1" hangingPunct="1"/>
              <a:t>54</a:t>
            </a:fld>
            <a:endParaRPr lang="en-US" altLang="en-US" sz="1200"/>
          </a:p>
        </p:txBody>
      </p:sp>
      <p:sp>
        <p:nvSpPr>
          <p:cNvPr id="48131" name="AutoShape 2">
            <a:extLst>
              <a:ext uri="{FF2B5EF4-FFF2-40B4-BE49-F238E27FC236}">
                <a16:creationId xmlns:a16="http://schemas.microsoft.com/office/drawing/2014/main" id="{5BA29885-7F70-F64E-B4D2-15B627453F57}"/>
              </a:ext>
            </a:extLst>
          </p:cNvPr>
          <p:cNvSpPr>
            <a:spLocks noChangeArrowheads="1"/>
          </p:cNvSpPr>
          <p:nvPr/>
        </p:nvSpPr>
        <p:spPr bwMode="auto">
          <a:xfrm>
            <a:off x="2190750" y="706438"/>
            <a:ext cx="2628900" cy="3486150"/>
          </a:xfrm>
          <a:prstGeom prst="roundRect">
            <a:avLst>
              <a:gd name="adj" fmla="val 60"/>
            </a:avLst>
          </a:prstGeom>
          <a:solidFill>
            <a:srgbClr val="FFFFFF"/>
          </a:solidFill>
          <a:ln w="936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48132" name="Text Box 3">
            <a:extLst>
              <a:ext uri="{FF2B5EF4-FFF2-40B4-BE49-F238E27FC236}">
                <a16:creationId xmlns:a16="http://schemas.microsoft.com/office/drawing/2014/main" id="{16E80E38-A7BF-294A-A35C-E37DC8D1BE43}"/>
              </a:ext>
            </a:extLst>
          </p:cNvPr>
          <p:cNvSpPr>
            <a:spLocks noGrp="1" noChangeArrowheads="1"/>
          </p:cNvSpPr>
          <p:nvPr>
            <p:ph type="body"/>
          </p:nvPr>
        </p:nvSpPr>
        <p:spPr>
          <a:xfrm>
            <a:off x="701675" y="4416425"/>
            <a:ext cx="560228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en-US" b="1">
                <a:ea typeface="ＭＳ Ｐゴシック" panose="020B0600070205080204" pitchFamily="34" charset="-128"/>
              </a:rPr>
              <a:t>Fig. 4.</a:t>
            </a:r>
            <a:r>
              <a:rPr lang="en-US" altLang="en-US">
                <a:ea typeface="ＭＳ Ｐゴシック" panose="020B0600070205080204" pitchFamily="34" charset="-128"/>
              </a:rPr>
              <a:t> Illustration of the relations between the aerosol microphysical and radiative effects. The aerosol optical thickness (AOT) is assumed to reach 1 at CCN0.4 = 10</a:t>
            </a:r>
            <a:r>
              <a:rPr lang="en-US" altLang="en-US" baseline="30000">
                <a:ea typeface="ＭＳ Ｐゴシック" panose="020B0600070205080204" pitchFamily="34" charset="-128"/>
              </a:rPr>
              <a:t>4</a:t>
            </a:r>
            <a:r>
              <a:rPr lang="en-US" altLang="en-US">
                <a:ea typeface="ＭＳ Ｐゴシック" panose="020B0600070205080204" pitchFamily="34" charset="-128"/>
              </a:rPr>
              <a:t> cm</a:t>
            </a:r>
            <a:r>
              <a:rPr lang="en-US" altLang="en-US" baseline="30000">
                <a:ea typeface="ＭＳ Ｐゴシック" panose="020B0600070205080204" pitchFamily="34" charset="-128"/>
              </a:rPr>
              <a:t>–3</a:t>
            </a:r>
            <a:r>
              <a:rPr lang="en-US" altLang="en-US">
                <a:ea typeface="ＭＳ Ｐゴシック" panose="020B0600070205080204" pitchFamily="34" charset="-128"/>
              </a:rPr>
              <a:t> (dashed red line), which corresponds to nucleation of 2000 cloud drops cm</a:t>
            </a:r>
            <a:r>
              <a:rPr lang="en-US" altLang="en-US" baseline="30000">
                <a:ea typeface="ＭＳ Ｐゴシック" panose="020B0600070205080204" pitchFamily="34" charset="-128"/>
              </a:rPr>
              <a:t>–3</a:t>
            </a:r>
            <a:r>
              <a:rPr lang="en-US" altLang="en-US">
                <a:ea typeface="ＭＳ Ｐゴシック" panose="020B0600070205080204" pitchFamily="34" charset="-128"/>
              </a:rPr>
              <a:t>. The related transmission of radiation reaching the surface is shown by the solid red line. The vigor of the convection is shown by the blue line, which provides the released convective available potential energy (CAPE) of a cloud parcel that ascends to the cloud top near the tropopause. The calculation is based on the scheme in Fig. 3, with respect to curve </a:t>
            </a:r>
            <a:r>
              <a:rPr lang="en-US" altLang="en-US" i="1">
                <a:ea typeface="ＭＳ Ｐゴシック" panose="020B0600070205080204" pitchFamily="34" charset="-128"/>
              </a:rPr>
              <a:t>c</a:t>
            </a:r>
            <a:r>
              <a:rPr lang="en-US" altLang="en-US">
                <a:ea typeface="ＭＳ Ｐゴシック" panose="020B0600070205080204" pitchFamily="34" charset="-128"/>
              </a:rPr>
              <a:t> as the zero reference. Note that a maximum in CAPE occurs at CCN0.4   1200 cm–3, which corresponds to the maximum cloud invigoration according to curve </a:t>
            </a:r>
            <a:r>
              <a:rPr lang="en-US" altLang="en-US" i="1">
                <a:ea typeface="ＭＳ Ｐゴシック" panose="020B0600070205080204" pitchFamily="34" charset="-128"/>
              </a:rPr>
              <a:t>d</a:t>
            </a:r>
            <a:r>
              <a:rPr lang="en-US" altLang="en-US">
                <a:ea typeface="ＭＳ Ｐゴシック" panose="020B0600070205080204" pitchFamily="34" charset="-128"/>
              </a:rPr>
              <a:t> of the scheme in Fig. 3. The AOT corresponding to the CCN0.4 at the microphysical optimum is only 0.25. Adding aerosols beyond this point substantially decreases the vigor of the cloud because both microphysical and radiative effects work in the same direction: smaller release of convective energy aloft and less radiative heating at the surface. </a:t>
            </a:r>
          </a:p>
        </p:txBody>
      </p:sp>
    </p:spTree>
    <p:extLst>
      <p:ext uri="{BB962C8B-B14F-4D97-AF65-F5344CB8AC3E}">
        <p14:creationId xmlns:p14="http://schemas.microsoft.com/office/powerpoint/2010/main" val="285834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F0BDD80C-0845-CF49-8825-879C458269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B456112-F597-C041-B6ED-48FF1EF6AA96}" type="slidenum">
              <a:rPr lang="en-US" altLang="en-US" sz="1200"/>
              <a:pPr eaLnBrk="1" hangingPunct="1"/>
              <a:t>5</a:t>
            </a:fld>
            <a:endParaRPr lang="en-US" altLang="en-US" sz="1200"/>
          </a:p>
        </p:txBody>
      </p:sp>
      <p:sp>
        <p:nvSpPr>
          <p:cNvPr id="59394" name="Rectangle 2">
            <a:extLst>
              <a:ext uri="{FF2B5EF4-FFF2-40B4-BE49-F238E27FC236}">
                <a16:creationId xmlns:a16="http://schemas.microsoft.com/office/drawing/2014/main" id="{03A57B8F-3894-E648-9A9E-3592DE87E99A}"/>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31E991A9-BECC-A649-A7BC-4AFBFB51FA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DF777488-AC3D-D544-97DD-57DE661E4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C611914-118D-314A-AEAD-5A32D8E5C31C}" type="slidenum">
              <a:rPr lang="en-US" altLang="en-US" sz="1200"/>
              <a:pPr eaLnBrk="1" hangingPunct="1"/>
              <a:t>6</a:t>
            </a:fld>
            <a:endParaRPr lang="en-US" altLang="en-US" sz="1200"/>
          </a:p>
        </p:txBody>
      </p:sp>
      <p:sp>
        <p:nvSpPr>
          <p:cNvPr id="61442" name="Rectangle 2">
            <a:extLst>
              <a:ext uri="{FF2B5EF4-FFF2-40B4-BE49-F238E27FC236}">
                <a16:creationId xmlns:a16="http://schemas.microsoft.com/office/drawing/2014/main" id="{81565336-3F38-864A-A304-7F3638235F0C}"/>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0182B0C8-BEF8-0A4D-B0EE-35802D4B07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93CFE69-CA04-6A42-94C4-1B95C86603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7ED91CB-E1E1-D348-AF99-66138789C920}" type="slidenum">
              <a:rPr lang="en-US" altLang="en-US" sz="1200"/>
              <a:pPr eaLnBrk="1" hangingPunct="1"/>
              <a:t>7</a:t>
            </a:fld>
            <a:endParaRPr lang="en-US" altLang="en-US" sz="1200"/>
          </a:p>
        </p:txBody>
      </p:sp>
      <p:sp>
        <p:nvSpPr>
          <p:cNvPr id="63490" name="Rectangle 2">
            <a:extLst>
              <a:ext uri="{FF2B5EF4-FFF2-40B4-BE49-F238E27FC236}">
                <a16:creationId xmlns:a16="http://schemas.microsoft.com/office/drawing/2014/main" id="{195F64C4-18B5-9445-8011-BA05C098B674}"/>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6E7A2DF7-304B-BD41-A88F-6869EEF2AA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58069193-1584-2548-A736-5B7E463F9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BCB8CC9-BA19-A641-B6A3-C08EDD2B35C5}" type="slidenum">
              <a:rPr lang="en-US" altLang="en-US" sz="1200"/>
              <a:pPr eaLnBrk="1" hangingPunct="1"/>
              <a:t>8</a:t>
            </a:fld>
            <a:endParaRPr lang="en-US" altLang="en-US" sz="1200"/>
          </a:p>
        </p:txBody>
      </p:sp>
      <p:sp>
        <p:nvSpPr>
          <p:cNvPr id="65538" name="Rectangle 2">
            <a:extLst>
              <a:ext uri="{FF2B5EF4-FFF2-40B4-BE49-F238E27FC236}">
                <a16:creationId xmlns:a16="http://schemas.microsoft.com/office/drawing/2014/main" id="{71FA5235-DEB6-1346-93CA-6888AB94B44D}"/>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6B05F305-23B1-7B45-AF7C-DC047C2942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FB201F6F-FF4C-C043-940D-FBFDD90F3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CA7809A-9431-134E-9C63-D1F9B3D67F15}" type="slidenum">
              <a:rPr lang="en-US" altLang="en-US" sz="1200"/>
              <a:pPr eaLnBrk="1" hangingPunct="1"/>
              <a:t>10</a:t>
            </a:fld>
            <a:endParaRPr lang="en-US" altLang="en-US" sz="1200"/>
          </a:p>
        </p:txBody>
      </p:sp>
      <p:sp>
        <p:nvSpPr>
          <p:cNvPr id="67586" name="Rectangle 2">
            <a:extLst>
              <a:ext uri="{FF2B5EF4-FFF2-40B4-BE49-F238E27FC236}">
                <a16:creationId xmlns:a16="http://schemas.microsoft.com/office/drawing/2014/main" id="{684F63E1-B350-0746-8E1A-8A56C4776EE2}"/>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2D5B544D-05BA-0240-A6E5-2C56B61EC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7F13FF2D-14DC-D840-BBA8-552442D579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25FB008-0D86-354A-9D95-460F6EEE01EF}" type="slidenum">
              <a:rPr lang="en-US" altLang="en-US" sz="1200"/>
              <a:pPr eaLnBrk="1" hangingPunct="1"/>
              <a:t>11</a:t>
            </a:fld>
            <a:endParaRPr lang="en-US" altLang="en-US" sz="1200"/>
          </a:p>
        </p:txBody>
      </p:sp>
      <p:sp>
        <p:nvSpPr>
          <p:cNvPr id="69634" name="Rectangle 2">
            <a:extLst>
              <a:ext uri="{FF2B5EF4-FFF2-40B4-BE49-F238E27FC236}">
                <a16:creationId xmlns:a16="http://schemas.microsoft.com/office/drawing/2014/main" id="{AD1096F5-BF16-104C-8219-CCBC66385AB2}"/>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C3279C0F-F443-6C4E-A3B9-00FD4340E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2752377-A06A-1C4B-B6F2-20C42E6B03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7117FA-98DF-3343-B703-2EC326A6E628}"/>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3FEFEE54-E0FE-464D-B4F5-0E8E01F89F9F}"/>
              </a:ext>
            </a:extLst>
          </p:cNvPr>
          <p:cNvSpPr>
            <a:spLocks noGrp="1" noChangeArrowheads="1"/>
          </p:cNvSpPr>
          <p:nvPr>
            <p:ph type="sldNum" sz="quarter" idx="12"/>
          </p:nvPr>
        </p:nvSpPr>
        <p:spPr>
          <a:ln/>
        </p:spPr>
        <p:txBody>
          <a:bodyPr/>
          <a:lstStyle>
            <a:lvl1pPr>
              <a:defRPr/>
            </a:lvl1pPr>
          </a:lstStyle>
          <a:p>
            <a:fld id="{1E4DB237-646D-DC4E-A620-91AD5A0FC9A6}" type="slidenum">
              <a:rPr lang="en-US" altLang="en-US"/>
              <a:pPr/>
              <a:t>‹#›</a:t>
            </a:fld>
            <a:endParaRPr lang="en-US" altLang="en-US"/>
          </a:p>
        </p:txBody>
      </p:sp>
    </p:spTree>
    <p:extLst>
      <p:ext uri="{BB962C8B-B14F-4D97-AF65-F5344CB8AC3E}">
        <p14:creationId xmlns:p14="http://schemas.microsoft.com/office/powerpoint/2010/main" val="50270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B8C8AC-03C6-1247-8C2C-9CED2F10E6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FBBB93-0674-CB42-BBE2-52B34AB71691}"/>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D2829030-EEA6-5742-A786-0A095A5975E7}"/>
              </a:ext>
            </a:extLst>
          </p:cNvPr>
          <p:cNvSpPr>
            <a:spLocks noGrp="1" noChangeArrowheads="1"/>
          </p:cNvSpPr>
          <p:nvPr>
            <p:ph type="sldNum" sz="quarter" idx="12"/>
          </p:nvPr>
        </p:nvSpPr>
        <p:spPr>
          <a:ln/>
        </p:spPr>
        <p:txBody>
          <a:bodyPr/>
          <a:lstStyle>
            <a:lvl1pPr>
              <a:defRPr/>
            </a:lvl1pPr>
          </a:lstStyle>
          <a:p>
            <a:fld id="{E1ED19EC-BF80-F741-8D55-ABCAE81090BB}" type="slidenum">
              <a:rPr lang="en-US" altLang="en-US"/>
              <a:pPr/>
              <a:t>‹#›</a:t>
            </a:fld>
            <a:endParaRPr lang="en-US" altLang="en-US"/>
          </a:p>
        </p:txBody>
      </p:sp>
    </p:spTree>
    <p:extLst>
      <p:ext uri="{BB962C8B-B14F-4D97-AF65-F5344CB8AC3E}">
        <p14:creationId xmlns:p14="http://schemas.microsoft.com/office/powerpoint/2010/main" val="50628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770BB2-92FE-714F-B80F-213A96A46F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26A989-A8E8-1943-A841-646A114AE414}"/>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6C07461E-1D2A-324B-9F62-072A164D2B8B}"/>
              </a:ext>
            </a:extLst>
          </p:cNvPr>
          <p:cNvSpPr>
            <a:spLocks noGrp="1" noChangeArrowheads="1"/>
          </p:cNvSpPr>
          <p:nvPr>
            <p:ph type="sldNum" sz="quarter" idx="12"/>
          </p:nvPr>
        </p:nvSpPr>
        <p:spPr>
          <a:ln/>
        </p:spPr>
        <p:txBody>
          <a:bodyPr/>
          <a:lstStyle>
            <a:lvl1pPr>
              <a:defRPr/>
            </a:lvl1pPr>
          </a:lstStyle>
          <a:p>
            <a:fld id="{E20A04EF-7FFE-1743-9F4C-CB95721092EA}" type="slidenum">
              <a:rPr lang="en-US" altLang="en-US"/>
              <a:pPr/>
              <a:t>‹#›</a:t>
            </a:fld>
            <a:endParaRPr lang="en-US" altLang="en-US"/>
          </a:p>
        </p:txBody>
      </p:sp>
    </p:spTree>
    <p:extLst>
      <p:ext uri="{BB962C8B-B14F-4D97-AF65-F5344CB8AC3E}">
        <p14:creationId xmlns:p14="http://schemas.microsoft.com/office/powerpoint/2010/main" val="340651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12CFA8-DFE9-054F-B356-92CDF03485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3E85BF-C936-2C4B-8C3E-C19920F14C16}"/>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E1B43196-CDA7-A74E-A226-C73FA29002AA}"/>
              </a:ext>
            </a:extLst>
          </p:cNvPr>
          <p:cNvSpPr>
            <a:spLocks noGrp="1" noChangeArrowheads="1"/>
          </p:cNvSpPr>
          <p:nvPr>
            <p:ph type="sldNum" sz="quarter" idx="12"/>
          </p:nvPr>
        </p:nvSpPr>
        <p:spPr>
          <a:ln/>
        </p:spPr>
        <p:txBody>
          <a:bodyPr/>
          <a:lstStyle>
            <a:lvl1pPr>
              <a:defRPr/>
            </a:lvl1pPr>
          </a:lstStyle>
          <a:p>
            <a:fld id="{47304F42-3722-6B4F-8A0C-8D6F3F60A3F4}" type="slidenum">
              <a:rPr lang="en-US" altLang="en-US"/>
              <a:pPr/>
              <a:t>‹#›</a:t>
            </a:fld>
            <a:endParaRPr lang="en-US" altLang="en-US"/>
          </a:p>
        </p:txBody>
      </p:sp>
    </p:spTree>
    <p:extLst>
      <p:ext uri="{BB962C8B-B14F-4D97-AF65-F5344CB8AC3E}">
        <p14:creationId xmlns:p14="http://schemas.microsoft.com/office/powerpoint/2010/main" val="345036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FC218F9-9E61-994C-A33D-07ABB73168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9FEA9A-8026-4D4D-A22C-77385B7C0910}"/>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56D94E6A-17BC-6F46-94E1-8C8D3A886F35}"/>
              </a:ext>
            </a:extLst>
          </p:cNvPr>
          <p:cNvSpPr>
            <a:spLocks noGrp="1" noChangeArrowheads="1"/>
          </p:cNvSpPr>
          <p:nvPr>
            <p:ph type="sldNum" sz="quarter" idx="12"/>
          </p:nvPr>
        </p:nvSpPr>
        <p:spPr>
          <a:ln/>
        </p:spPr>
        <p:txBody>
          <a:bodyPr/>
          <a:lstStyle>
            <a:lvl1pPr>
              <a:defRPr/>
            </a:lvl1pPr>
          </a:lstStyle>
          <a:p>
            <a:fld id="{6A323451-A487-D749-9610-0EBD2D2841BE}" type="slidenum">
              <a:rPr lang="en-US" altLang="en-US"/>
              <a:pPr/>
              <a:t>‹#›</a:t>
            </a:fld>
            <a:endParaRPr lang="en-US" altLang="en-US"/>
          </a:p>
        </p:txBody>
      </p:sp>
    </p:spTree>
    <p:extLst>
      <p:ext uri="{BB962C8B-B14F-4D97-AF65-F5344CB8AC3E}">
        <p14:creationId xmlns:p14="http://schemas.microsoft.com/office/powerpoint/2010/main" val="126819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5D4DEB7-5C22-3E45-8064-ABD784B82E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5B740C-AA0F-214B-8272-508596A7A1C3}"/>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55E2CEE3-92E5-9A44-9AB9-A40C674673DD}"/>
              </a:ext>
            </a:extLst>
          </p:cNvPr>
          <p:cNvSpPr>
            <a:spLocks noGrp="1" noChangeArrowheads="1"/>
          </p:cNvSpPr>
          <p:nvPr>
            <p:ph type="sldNum" sz="quarter" idx="12"/>
          </p:nvPr>
        </p:nvSpPr>
        <p:spPr>
          <a:ln/>
        </p:spPr>
        <p:txBody>
          <a:bodyPr/>
          <a:lstStyle>
            <a:lvl1pPr>
              <a:defRPr/>
            </a:lvl1pPr>
          </a:lstStyle>
          <a:p>
            <a:fld id="{8D99229E-4146-534A-A440-6F5110B087D8}" type="slidenum">
              <a:rPr lang="en-US" altLang="en-US"/>
              <a:pPr/>
              <a:t>‹#›</a:t>
            </a:fld>
            <a:endParaRPr lang="en-US" altLang="en-US"/>
          </a:p>
        </p:txBody>
      </p:sp>
    </p:spTree>
    <p:extLst>
      <p:ext uri="{BB962C8B-B14F-4D97-AF65-F5344CB8AC3E}">
        <p14:creationId xmlns:p14="http://schemas.microsoft.com/office/powerpoint/2010/main" val="240296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080249E-F4C2-2547-9066-CE869D82942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B6DF9E6-565C-CA44-8D0C-C07E53871D83}"/>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9" name="Rectangle 6">
            <a:extLst>
              <a:ext uri="{FF2B5EF4-FFF2-40B4-BE49-F238E27FC236}">
                <a16:creationId xmlns:a16="http://schemas.microsoft.com/office/drawing/2014/main" id="{2AF8FF6D-87B7-6E45-B980-BB004070DD95}"/>
              </a:ext>
            </a:extLst>
          </p:cNvPr>
          <p:cNvSpPr>
            <a:spLocks noGrp="1" noChangeArrowheads="1"/>
          </p:cNvSpPr>
          <p:nvPr>
            <p:ph type="sldNum" sz="quarter" idx="12"/>
          </p:nvPr>
        </p:nvSpPr>
        <p:spPr>
          <a:ln/>
        </p:spPr>
        <p:txBody>
          <a:bodyPr/>
          <a:lstStyle>
            <a:lvl1pPr>
              <a:defRPr/>
            </a:lvl1pPr>
          </a:lstStyle>
          <a:p>
            <a:fld id="{A24035EC-5EB8-C944-BC8E-2C64F1F05501}" type="slidenum">
              <a:rPr lang="en-US" altLang="en-US"/>
              <a:pPr/>
              <a:t>‹#›</a:t>
            </a:fld>
            <a:endParaRPr lang="en-US" altLang="en-US"/>
          </a:p>
        </p:txBody>
      </p:sp>
    </p:spTree>
    <p:extLst>
      <p:ext uri="{BB962C8B-B14F-4D97-AF65-F5344CB8AC3E}">
        <p14:creationId xmlns:p14="http://schemas.microsoft.com/office/powerpoint/2010/main" val="174507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E810292-9641-644D-B7B5-33E5EA9CFC8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25C33A9-F4BC-6E45-8058-857A06E1BC1F}"/>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5" name="Rectangle 6">
            <a:extLst>
              <a:ext uri="{FF2B5EF4-FFF2-40B4-BE49-F238E27FC236}">
                <a16:creationId xmlns:a16="http://schemas.microsoft.com/office/drawing/2014/main" id="{B309A938-2CC4-BC44-A0D3-9C64720903DC}"/>
              </a:ext>
            </a:extLst>
          </p:cNvPr>
          <p:cNvSpPr>
            <a:spLocks noGrp="1" noChangeArrowheads="1"/>
          </p:cNvSpPr>
          <p:nvPr>
            <p:ph type="sldNum" sz="quarter" idx="12"/>
          </p:nvPr>
        </p:nvSpPr>
        <p:spPr>
          <a:ln/>
        </p:spPr>
        <p:txBody>
          <a:bodyPr/>
          <a:lstStyle>
            <a:lvl1pPr>
              <a:defRPr/>
            </a:lvl1pPr>
          </a:lstStyle>
          <a:p>
            <a:fld id="{50F87EEB-9914-1A4B-8854-AC930A7D85BC}" type="slidenum">
              <a:rPr lang="en-US" altLang="en-US"/>
              <a:pPr/>
              <a:t>‹#›</a:t>
            </a:fld>
            <a:endParaRPr lang="en-US" altLang="en-US"/>
          </a:p>
        </p:txBody>
      </p:sp>
    </p:spTree>
    <p:extLst>
      <p:ext uri="{BB962C8B-B14F-4D97-AF65-F5344CB8AC3E}">
        <p14:creationId xmlns:p14="http://schemas.microsoft.com/office/powerpoint/2010/main" val="7255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8841B2-4ECF-354E-9993-2167C37829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6C35EA2-A5D8-2745-8128-8417B4388799}"/>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4" name="Rectangle 6">
            <a:extLst>
              <a:ext uri="{FF2B5EF4-FFF2-40B4-BE49-F238E27FC236}">
                <a16:creationId xmlns:a16="http://schemas.microsoft.com/office/drawing/2014/main" id="{84DB489E-93D8-5640-8F68-AD738D7364EF}"/>
              </a:ext>
            </a:extLst>
          </p:cNvPr>
          <p:cNvSpPr>
            <a:spLocks noGrp="1" noChangeArrowheads="1"/>
          </p:cNvSpPr>
          <p:nvPr>
            <p:ph type="sldNum" sz="quarter" idx="12"/>
          </p:nvPr>
        </p:nvSpPr>
        <p:spPr>
          <a:ln/>
        </p:spPr>
        <p:txBody>
          <a:bodyPr/>
          <a:lstStyle>
            <a:lvl1pPr>
              <a:defRPr/>
            </a:lvl1pPr>
          </a:lstStyle>
          <a:p>
            <a:fld id="{384422C1-5A9D-9949-8030-68EC330C98D1}" type="slidenum">
              <a:rPr lang="en-US" altLang="en-US"/>
              <a:pPr/>
              <a:t>‹#›</a:t>
            </a:fld>
            <a:endParaRPr lang="en-US" altLang="en-US"/>
          </a:p>
        </p:txBody>
      </p:sp>
    </p:spTree>
    <p:extLst>
      <p:ext uri="{BB962C8B-B14F-4D97-AF65-F5344CB8AC3E}">
        <p14:creationId xmlns:p14="http://schemas.microsoft.com/office/powerpoint/2010/main" val="296601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C43B87-7658-7F43-A9E8-050CA859EA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891583-A15C-7947-92B7-E361E9B761C4}"/>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94F8A00C-EC1C-984D-A77B-49EDDE5B8A42}"/>
              </a:ext>
            </a:extLst>
          </p:cNvPr>
          <p:cNvSpPr>
            <a:spLocks noGrp="1" noChangeArrowheads="1"/>
          </p:cNvSpPr>
          <p:nvPr>
            <p:ph type="sldNum" sz="quarter" idx="12"/>
          </p:nvPr>
        </p:nvSpPr>
        <p:spPr>
          <a:ln/>
        </p:spPr>
        <p:txBody>
          <a:bodyPr/>
          <a:lstStyle>
            <a:lvl1pPr>
              <a:defRPr/>
            </a:lvl1pPr>
          </a:lstStyle>
          <a:p>
            <a:fld id="{72DE1C06-4BB8-FC47-80DB-E3A3169ED9D0}" type="slidenum">
              <a:rPr lang="en-US" altLang="en-US"/>
              <a:pPr/>
              <a:t>‹#›</a:t>
            </a:fld>
            <a:endParaRPr lang="en-US" altLang="en-US"/>
          </a:p>
        </p:txBody>
      </p:sp>
    </p:spTree>
    <p:extLst>
      <p:ext uri="{BB962C8B-B14F-4D97-AF65-F5344CB8AC3E}">
        <p14:creationId xmlns:p14="http://schemas.microsoft.com/office/powerpoint/2010/main" val="106144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076B540-408F-324D-9DF1-95824D6BE1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C431F9-11C2-9B42-8014-AC9BB27C8C71}"/>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8F22AAE9-7442-6B47-8D88-85387B8E4ACD}"/>
              </a:ext>
            </a:extLst>
          </p:cNvPr>
          <p:cNvSpPr>
            <a:spLocks noGrp="1" noChangeArrowheads="1"/>
          </p:cNvSpPr>
          <p:nvPr>
            <p:ph type="sldNum" sz="quarter" idx="12"/>
          </p:nvPr>
        </p:nvSpPr>
        <p:spPr>
          <a:ln/>
        </p:spPr>
        <p:txBody>
          <a:bodyPr/>
          <a:lstStyle>
            <a:lvl1pPr>
              <a:defRPr/>
            </a:lvl1pPr>
          </a:lstStyle>
          <a:p>
            <a:fld id="{D8A73348-3C07-E345-8EFF-3811F8E33010}" type="slidenum">
              <a:rPr lang="en-US" altLang="en-US"/>
              <a:pPr/>
              <a:t>‹#›</a:t>
            </a:fld>
            <a:endParaRPr lang="en-US" altLang="en-US"/>
          </a:p>
        </p:txBody>
      </p:sp>
    </p:spTree>
    <p:extLst>
      <p:ext uri="{BB962C8B-B14F-4D97-AF65-F5344CB8AC3E}">
        <p14:creationId xmlns:p14="http://schemas.microsoft.com/office/powerpoint/2010/main" val="199731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953E926-1C12-5646-953E-A55419FF634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0F82C4F-EB2C-D64C-86BB-1CB60045C81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880EDA1-1907-7841-9023-A8A2B44D53A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CAD06A74-9864-5F4C-8222-FBC9A09E2FE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en-US"/>
              <a:t>Copyright © 2010  R. R. Dickerson &amp; Z.Q. Li</a:t>
            </a:r>
          </a:p>
        </p:txBody>
      </p:sp>
      <p:sp>
        <p:nvSpPr>
          <p:cNvPr id="1030" name="Rectangle 6">
            <a:extLst>
              <a:ext uri="{FF2B5EF4-FFF2-40B4-BE49-F238E27FC236}">
                <a16:creationId xmlns:a16="http://schemas.microsoft.com/office/drawing/2014/main" id="{AE6D5580-0A9C-A241-ADBD-E55F89CC68C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9BAD13C-72EB-2A49-92ED-1E63034B606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0.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6.xml"/><Relationship Id="rId7" Type="http://schemas.openxmlformats.org/officeDocument/2006/relationships/oleObject" Target="../embeddings/oleObject12.bin"/><Relationship Id="rId12"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image" Target="../media/image10.emf"/><Relationship Id="rId10" Type="http://schemas.openxmlformats.org/officeDocument/2006/relationships/oleObject" Target="../embeddings/oleObject15.bin"/><Relationship Id="rId4" Type="http://schemas.openxmlformats.org/officeDocument/2006/relationships/oleObject" Target="../embeddings/oleObject10.bin"/><Relationship Id="rId9"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7.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8.bin"/><Relationship Id="rId11" Type="http://schemas.openxmlformats.org/officeDocument/2006/relationships/oleObject" Target="../embeddings/oleObject22.bin"/><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oleObject" Target="../embeddings/oleObject17.bin"/><Relationship Id="rId9"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3.emf"/><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4.emf"/><Relationship Id="rId4"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4.xml"/><Relationship Id="rId7" Type="http://schemas.openxmlformats.org/officeDocument/2006/relationships/oleObject" Target="../embeddings/oleObject28.bin"/><Relationship Id="rId12"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7.bin"/><Relationship Id="rId11" Type="http://schemas.openxmlformats.org/officeDocument/2006/relationships/image" Target="../media/image25.emf"/><Relationship Id="rId5" Type="http://schemas.openxmlformats.org/officeDocument/2006/relationships/image" Target="../media/image10.emf"/><Relationship Id="rId10" Type="http://schemas.openxmlformats.org/officeDocument/2006/relationships/oleObject" Target="../embeddings/oleObject31.bin"/><Relationship Id="rId4" Type="http://schemas.openxmlformats.org/officeDocument/2006/relationships/oleObject" Target="../embeddings/oleObject26.bin"/><Relationship Id="rId9"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25.xml"/><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3.bin"/><Relationship Id="rId5" Type="http://schemas.openxmlformats.org/officeDocument/2006/relationships/image" Target="../media/image10.emf"/><Relationship Id="rId4" Type="http://schemas.openxmlformats.org/officeDocument/2006/relationships/oleObject" Target="../embeddings/oleObject32.bin"/><Relationship Id="rId9" Type="http://schemas.openxmlformats.org/officeDocument/2006/relationships/image" Target="../media/image27.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6.xml"/><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7.bin"/><Relationship Id="rId5" Type="http://schemas.openxmlformats.org/officeDocument/2006/relationships/image" Target="../media/image10.emf"/><Relationship Id="rId4" Type="http://schemas.openxmlformats.org/officeDocument/2006/relationships/oleObject" Target="../embeddings/oleObject36.bin"/><Relationship Id="rId9"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1.bin"/><Relationship Id="rId5" Type="http://schemas.openxmlformats.org/officeDocument/2006/relationships/image" Target="../media/image10.emf"/><Relationship Id="rId4" Type="http://schemas.openxmlformats.org/officeDocument/2006/relationships/oleObject" Target="../embeddings/oleObject40.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28.xml"/><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3.bin"/><Relationship Id="rId5" Type="http://schemas.openxmlformats.org/officeDocument/2006/relationships/image" Target="../media/image10.emf"/><Relationship Id="rId10" Type="http://schemas.openxmlformats.org/officeDocument/2006/relationships/image" Target="../media/image30.emf"/><Relationship Id="rId4" Type="http://schemas.openxmlformats.org/officeDocument/2006/relationships/oleObject" Target="../embeddings/oleObject42.bin"/><Relationship Id="rId9" Type="http://schemas.openxmlformats.org/officeDocument/2006/relationships/oleObject" Target="../embeddings/oleObject4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1.emf"/><Relationship Id="rId4" Type="http://schemas.openxmlformats.org/officeDocument/2006/relationships/oleObject" Target="../embeddings/oleObject4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2.emf"/><Relationship Id="rId4" Type="http://schemas.openxmlformats.org/officeDocument/2006/relationships/oleObject" Target="../embeddings/oleObject4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3.emf"/><Relationship Id="rId4" Type="http://schemas.openxmlformats.org/officeDocument/2006/relationships/oleObject" Target="../embeddings/oleObject49.bin"/></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4.emf"/><Relationship Id="rId4" Type="http://schemas.openxmlformats.org/officeDocument/2006/relationships/oleObject" Target="../embeddings/oleObject50.bin"/></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2">
            <a:extLst>
              <a:ext uri="{FF2B5EF4-FFF2-40B4-BE49-F238E27FC236}">
                <a16:creationId xmlns:a16="http://schemas.microsoft.com/office/drawing/2014/main" id="{9CFA34EE-E2E1-8549-835F-A1F3FA3F57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28674" name="Slide Number Placeholder 3">
            <a:extLst>
              <a:ext uri="{FF2B5EF4-FFF2-40B4-BE49-F238E27FC236}">
                <a16:creationId xmlns:a16="http://schemas.microsoft.com/office/drawing/2014/main" id="{ADEC976A-7A45-2F46-BD32-7EB95B5E9B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55DDA05-0544-B44A-852A-7B56F1C02153}" type="slidenum">
              <a:rPr lang="en-US" altLang="en-US" sz="1400"/>
              <a:pPr eaLnBrk="1" hangingPunct="1"/>
              <a:t>1</a:t>
            </a:fld>
            <a:endParaRPr lang="en-US" altLang="en-US" sz="1400"/>
          </a:p>
        </p:txBody>
      </p:sp>
      <p:pic>
        <p:nvPicPr>
          <p:cNvPr id="28675" name="Picture 5">
            <a:extLst>
              <a:ext uri="{FF2B5EF4-FFF2-40B4-BE49-F238E27FC236}">
                <a16:creationId xmlns:a16="http://schemas.microsoft.com/office/drawing/2014/main" id="{4654778E-A4B1-A047-AFD7-3DDE1203C744}"/>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t="19081"/>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a:extLst>
              <a:ext uri="{FF2B5EF4-FFF2-40B4-BE49-F238E27FC236}">
                <a16:creationId xmlns:a16="http://schemas.microsoft.com/office/drawing/2014/main" id="{14D90D14-6D07-7749-996B-FEF329863CE2}"/>
              </a:ext>
            </a:extLst>
          </p:cNvPr>
          <p:cNvSpPr>
            <a:spLocks noChangeArrowheads="1"/>
          </p:cNvSpPr>
          <p:nvPr/>
        </p:nvSpPr>
        <p:spPr bwMode="auto">
          <a:xfrm>
            <a:off x="5607968" y="152400"/>
            <a:ext cx="3552576"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3600" b="1" dirty="0">
                <a:solidFill>
                  <a:srgbClr val="000000"/>
                </a:solidFill>
                <a:latin typeface="Arial" panose="020B0604020202020204" pitchFamily="34" charset="0"/>
              </a:rPr>
              <a:t>AOSC 620</a:t>
            </a:r>
          </a:p>
          <a:p>
            <a:pPr algn="ctr" eaLnBrk="1" hangingPunct="1"/>
            <a:r>
              <a:rPr lang="en-US" altLang="en-US" sz="3200" b="1" dirty="0">
                <a:solidFill>
                  <a:srgbClr val="000000"/>
                </a:solidFill>
                <a:latin typeface="Arial" panose="020B0604020202020204" pitchFamily="34" charset="0"/>
              </a:rPr>
              <a:t>Cloud Nucleation</a:t>
            </a:r>
          </a:p>
          <a:p>
            <a:pPr algn="ctr" eaLnBrk="1" hangingPunct="1"/>
            <a:r>
              <a:rPr lang="en-US" altLang="en-US" sz="1800" b="1" dirty="0">
                <a:solidFill>
                  <a:srgbClr val="000000"/>
                </a:solidFill>
                <a:latin typeface="Arial" panose="020B0604020202020204" pitchFamily="34" charset="0"/>
              </a:rPr>
              <a:t>Russell Dickerson</a:t>
            </a:r>
          </a:p>
          <a:p>
            <a:pPr algn="ctr" eaLnBrk="1" hangingPunct="1"/>
            <a:r>
              <a:rPr lang="en-US" altLang="en-US" sz="1800" b="1" dirty="0">
                <a:solidFill>
                  <a:srgbClr val="000000"/>
                </a:solidFill>
                <a:latin typeface="Arial" panose="020B0604020202020204" pitchFamily="34" charset="0"/>
              </a:rPr>
              <a:t>2019</a:t>
            </a:r>
          </a:p>
          <a:p>
            <a:pPr algn="ctr" eaLnBrk="1" hangingPunct="1"/>
            <a:endParaRPr lang="en-US" altLang="en-US" sz="1800" b="1" dirty="0">
              <a:solidFill>
                <a:srgbClr val="000000"/>
              </a:solidFill>
              <a:latin typeface="Arial" panose="020B0604020202020204" pitchFamily="34" charset="0"/>
            </a:endParaRPr>
          </a:p>
          <a:p>
            <a:pPr algn="ctr" eaLnBrk="1" hangingPunct="1"/>
            <a:endParaRPr lang="en-US" altLang="en-US" sz="1800" b="1" dirty="0">
              <a:solidFill>
                <a:srgbClr val="000000"/>
              </a:solidFill>
              <a:latin typeface="Arial" panose="020B0604020202020204" pitchFamily="34" charset="0"/>
            </a:endParaRPr>
          </a:p>
          <a:p>
            <a:pPr algn="ctr" eaLnBrk="1" hangingPunct="1"/>
            <a:endParaRPr lang="en-US" altLang="en-US" sz="1800" b="1" dirty="0">
              <a:solidFill>
                <a:srgbClr val="000000"/>
              </a:solidFill>
              <a:latin typeface="Arial" panose="020B0604020202020204" pitchFamily="34" charset="0"/>
            </a:endParaRPr>
          </a:p>
          <a:p>
            <a:pPr algn="ctr" eaLnBrk="1" hangingPunct="1"/>
            <a:r>
              <a:rPr lang="en-US" altLang="en-US" sz="1800" b="1" dirty="0">
                <a:solidFill>
                  <a:srgbClr val="000000"/>
                </a:solidFill>
                <a:latin typeface="Arial" panose="020B0604020202020204" pitchFamily="34" charset="0"/>
              </a:rPr>
              <a:t>Rogers and </a:t>
            </a:r>
            <a:r>
              <a:rPr lang="en-US" altLang="en-US" sz="1800" b="1" dirty="0" err="1">
                <a:solidFill>
                  <a:srgbClr val="000000"/>
                </a:solidFill>
                <a:latin typeface="Arial" panose="020B0604020202020204" pitchFamily="34" charset="0"/>
              </a:rPr>
              <a:t>Yau</a:t>
            </a:r>
            <a:r>
              <a:rPr lang="en-US" altLang="en-US" sz="1800" b="1" dirty="0">
                <a:solidFill>
                  <a:srgbClr val="000000"/>
                </a:solidFill>
                <a:latin typeface="Arial" panose="020B0604020202020204" pitchFamily="34" charset="0"/>
              </a:rPr>
              <a:t>, </a:t>
            </a:r>
            <a:r>
              <a:rPr lang="en-US" altLang="en-US" sz="1800" b="1" dirty="0" err="1">
                <a:solidFill>
                  <a:srgbClr val="000000"/>
                </a:solidFill>
                <a:latin typeface="Arial" panose="020B0604020202020204" pitchFamily="34" charset="0"/>
              </a:rPr>
              <a:t>Chapt</a:t>
            </a:r>
            <a:r>
              <a:rPr lang="en-US" altLang="en-US" sz="1800" b="1" dirty="0">
                <a:solidFill>
                  <a:srgbClr val="000000"/>
                </a:solidFill>
                <a:latin typeface="Arial" panose="020B0604020202020204" pitchFamily="34" charset="0"/>
              </a:rPr>
              <a:t>. 6</a:t>
            </a:r>
          </a:p>
          <a:p>
            <a:pPr algn="ctr" eaLnBrk="1" hangingPunct="1"/>
            <a:r>
              <a:rPr lang="en-US" altLang="en-US" sz="1800" b="1" dirty="0" err="1">
                <a:solidFill>
                  <a:srgbClr val="000000"/>
                </a:solidFill>
                <a:latin typeface="Arial" panose="020B0604020202020204" pitchFamily="34" charset="0"/>
              </a:rPr>
              <a:t>Salby</a:t>
            </a:r>
            <a:r>
              <a:rPr lang="en-US" altLang="en-US" sz="1800" b="1" dirty="0">
                <a:solidFill>
                  <a:srgbClr val="000000"/>
                </a:solidFill>
                <a:latin typeface="Arial" panose="020B0604020202020204" pitchFamily="34" charset="0"/>
              </a:rPr>
              <a:t> Ch. 9 (thin)</a:t>
            </a:r>
          </a:p>
          <a:p>
            <a:pPr algn="ctr" eaLnBrk="1" hangingPunct="1"/>
            <a:endParaRPr lang="en-US" altLang="en-US" sz="1800" b="1"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oter Placeholder 2">
            <a:extLst>
              <a:ext uri="{FF2B5EF4-FFF2-40B4-BE49-F238E27FC236}">
                <a16:creationId xmlns:a16="http://schemas.microsoft.com/office/drawing/2014/main" id="{1F7AC941-4D8E-834C-98E9-816FEDE086DF}"/>
              </a:ext>
            </a:extLst>
          </p:cNvPr>
          <p:cNvSpPr>
            <a:spLocks noGrp="1"/>
          </p:cNvSpPr>
          <p:nvPr>
            <p:ph type="ftr" sz="quarter" idx="11"/>
          </p:nvPr>
        </p:nvSpPr>
        <p:spPr>
          <a:xfrm>
            <a:off x="2743200" y="6477000"/>
            <a:ext cx="4038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66562" name="Slide Number Placeholder 3">
            <a:extLst>
              <a:ext uri="{FF2B5EF4-FFF2-40B4-BE49-F238E27FC236}">
                <a16:creationId xmlns:a16="http://schemas.microsoft.com/office/drawing/2014/main" id="{09FA9053-ECE8-2145-86B5-5F53DA04E6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8B38DF2-541E-C144-92BC-4BFE8175ACE7}" type="slidenum">
              <a:rPr lang="en-US" altLang="en-US" sz="1400"/>
              <a:pPr eaLnBrk="1" hangingPunct="1"/>
              <a:t>10</a:t>
            </a:fld>
            <a:endParaRPr lang="en-US" altLang="en-US" sz="1400"/>
          </a:p>
        </p:txBody>
      </p:sp>
      <p:graphicFrame>
        <p:nvGraphicFramePr>
          <p:cNvPr id="66563" name="Object 1024">
            <a:extLst>
              <a:ext uri="{FF2B5EF4-FFF2-40B4-BE49-F238E27FC236}">
                <a16:creationId xmlns:a16="http://schemas.microsoft.com/office/drawing/2014/main" id="{C6435BC2-0B5E-234B-876F-34B00BCA0857}"/>
              </a:ext>
            </a:extLst>
          </p:cNvPr>
          <p:cNvGraphicFramePr>
            <a:graphicFrameLocks noChangeAspect="1"/>
          </p:cNvGraphicFramePr>
          <p:nvPr/>
        </p:nvGraphicFramePr>
        <p:xfrm>
          <a:off x="504825" y="196850"/>
          <a:ext cx="8134350" cy="6291263"/>
        </p:xfrm>
        <a:graphic>
          <a:graphicData uri="http://schemas.openxmlformats.org/presentationml/2006/ole">
            <mc:AlternateContent xmlns:mc="http://schemas.openxmlformats.org/markup-compatibility/2006">
              <mc:Choice xmlns:v="urn:schemas-microsoft-com:vml" Requires="v">
                <p:oleObj spid="_x0000_s66582" name="Equation" r:id="rId4" imgW="5054600" imgH="3683000" progId="Equation.3">
                  <p:embed/>
                </p:oleObj>
              </mc:Choice>
              <mc:Fallback>
                <p:oleObj name="Equation" r:id="rId4" imgW="5054600" imgH="36830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196850"/>
                        <a:ext cx="8134350" cy="62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6564" name="Picture 7" descr="Li_temp1">
            <a:extLst>
              <a:ext uri="{FF2B5EF4-FFF2-40B4-BE49-F238E27FC236}">
                <a16:creationId xmlns:a16="http://schemas.microsoft.com/office/drawing/2014/main" id="{AC6B09C1-9FC1-3440-8A5F-C940AC4197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762000"/>
            <a:ext cx="417195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oter Placeholder 2">
            <a:extLst>
              <a:ext uri="{FF2B5EF4-FFF2-40B4-BE49-F238E27FC236}">
                <a16:creationId xmlns:a16="http://schemas.microsoft.com/office/drawing/2014/main" id="{A209C746-2FB3-154F-B132-B579E50F139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68610" name="Slide Number Placeholder 3">
            <a:extLst>
              <a:ext uri="{FF2B5EF4-FFF2-40B4-BE49-F238E27FC236}">
                <a16:creationId xmlns:a16="http://schemas.microsoft.com/office/drawing/2014/main" id="{33137E8A-BAFF-744C-B834-E2AB9BA072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2271010-8E95-044D-ADB7-A12C41E749D3}" type="slidenum">
              <a:rPr lang="en-US" altLang="en-US" sz="1400"/>
              <a:pPr eaLnBrk="1" hangingPunct="1"/>
              <a:t>11</a:t>
            </a:fld>
            <a:endParaRPr lang="en-US" altLang="en-US" sz="1400"/>
          </a:p>
        </p:txBody>
      </p:sp>
      <p:graphicFrame>
        <p:nvGraphicFramePr>
          <p:cNvPr id="68611" name="Object 1024">
            <a:extLst>
              <a:ext uri="{FF2B5EF4-FFF2-40B4-BE49-F238E27FC236}">
                <a16:creationId xmlns:a16="http://schemas.microsoft.com/office/drawing/2014/main" id="{00FC18A3-66E4-5642-A3C0-EEAC73790177}"/>
              </a:ext>
            </a:extLst>
          </p:cNvPr>
          <p:cNvGraphicFramePr>
            <a:graphicFrameLocks noChangeAspect="1"/>
          </p:cNvGraphicFramePr>
          <p:nvPr/>
        </p:nvGraphicFramePr>
        <p:xfrm>
          <a:off x="2940050" y="822325"/>
          <a:ext cx="3435350" cy="4587875"/>
        </p:xfrm>
        <a:graphic>
          <a:graphicData uri="http://schemas.openxmlformats.org/presentationml/2006/ole">
            <mc:AlternateContent xmlns:mc="http://schemas.openxmlformats.org/markup-compatibility/2006">
              <mc:Choice xmlns:v="urn:schemas-microsoft-com:vml" Requires="v">
                <p:oleObj spid="_x0000_s68629" name="Equation" r:id="rId4" imgW="1485900" imgH="1981200" progId="Equation.3">
                  <p:embed/>
                </p:oleObj>
              </mc:Choice>
              <mc:Fallback>
                <p:oleObj name="Equation" r:id="rId4" imgW="1485900" imgH="19812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050" y="822325"/>
                        <a:ext cx="3435350" cy="458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oter Placeholder 2">
            <a:extLst>
              <a:ext uri="{FF2B5EF4-FFF2-40B4-BE49-F238E27FC236}">
                <a16:creationId xmlns:a16="http://schemas.microsoft.com/office/drawing/2014/main" id="{7247189D-894A-DE4E-84CA-BC08527BC70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2014  R. R. Dickerson &amp; Z.Q. Li</a:t>
            </a:r>
          </a:p>
        </p:txBody>
      </p:sp>
      <p:sp>
        <p:nvSpPr>
          <p:cNvPr id="70658" name="Slide Number Placeholder 3">
            <a:extLst>
              <a:ext uri="{FF2B5EF4-FFF2-40B4-BE49-F238E27FC236}">
                <a16:creationId xmlns:a16="http://schemas.microsoft.com/office/drawing/2014/main" id="{C75C51D4-F6A4-6B4B-8A51-2EF54AF1AB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EB0A6D0-9526-C447-9E09-54E7167553C0}" type="slidenum">
              <a:rPr lang="en-US" altLang="en-US" sz="1400"/>
              <a:pPr eaLnBrk="1" hangingPunct="1"/>
              <a:t>12</a:t>
            </a:fld>
            <a:endParaRPr lang="en-US" altLang="en-US" sz="1400"/>
          </a:p>
        </p:txBody>
      </p:sp>
      <p:graphicFrame>
        <p:nvGraphicFramePr>
          <p:cNvPr id="70659" name="Object 2">
            <a:extLst>
              <a:ext uri="{FF2B5EF4-FFF2-40B4-BE49-F238E27FC236}">
                <a16:creationId xmlns:a16="http://schemas.microsoft.com/office/drawing/2014/main" id="{92CE10EF-DE09-A949-960B-6E19B37EAB06}"/>
              </a:ext>
            </a:extLst>
          </p:cNvPr>
          <p:cNvGraphicFramePr>
            <a:graphicFrameLocks noChangeAspect="1"/>
          </p:cNvGraphicFramePr>
          <p:nvPr>
            <p:extLst>
              <p:ext uri="{D42A27DB-BD31-4B8C-83A1-F6EECF244321}">
                <p14:modId xmlns:p14="http://schemas.microsoft.com/office/powerpoint/2010/main" val="3506777370"/>
              </p:ext>
            </p:extLst>
          </p:nvPr>
        </p:nvGraphicFramePr>
        <p:xfrm>
          <a:off x="1267329" y="1216819"/>
          <a:ext cx="6230937" cy="4159250"/>
        </p:xfrm>
        <a:graphic>
          <a:graphicData uri="http://schemas.openxmlformats.org/presentationml/2006/ole">
            <mc:AlternateContent xmlns:mc="http://schemas.openxmlformats.org/markup-compatibility/2006">
              <mc:Choice xmlns:v="urn:schemas-microsoft-com:vml" Requires="v">
                <p:oleObj spid="_x0000_s70679" name="Equation" r:id="rId4" imgW="2743200" imgH="1828800" progId="Equation.3">
                  <p:embed/>
                </p:oleObj>
              </mc:Choice>
              <mc:Fallback>
                <p:oleObj name="Equation" r:id="rId4" imgW="2743200" imgH="1828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329" y="1216819"/>
                        <a:ext cx="6230937" cy="415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0660" name="Text Box 3">
            <a:extLst>
              <a:ext uri="{FF2B5EF4-FFF2-40B4-BE49-F238E27FC236}">
                <a16:creationId xmlns:a16="http://schemas.microsoft.com/office/drawing/2014/main" id="{38A4CF4E-23F5-3645-AF3A-D76460CBFFFE}"/>
              </a:ext>
            </a:extLst>
          </p:cNvPr>
          <p:cNvSpPr txBox="1">
            <a:spLocks noChangeArrowheads="1"/>
          </p:cNvSpPr>
          <p:nvPr/>
        </p:nvSpPr>
        <p:spPr bwMode="auto">
          <a:xfrm>
            <a:off x="1864518" y="573088"/>
            <a:ext cx="503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t>Surface tension causes internal pressure</a:t>
            </a:r>
          </a:p>
        </p:txBody>
      </p:sp>
      <p:sp>
        <p:nvSpPr>
          <p:cNvPr id="70661" name="Text Box 6">
            <a:extLst>
              <a:ext uri="{FF2B5EF4-FFF2-40B4-BE49-F238E27FC236}">
                <a16:creationId xmlns:a16="http://schemas.microsoft.com/office/drawing/2014/main" id="{960F181E-DB67-DE43-B775-18D3C27AFBFE}"/>
              </a:ext>
            </a:extLst>
          </p:cNvPr>
          <p:cNvSpPr txBox="1">
            <a:spLocks noChangeArrowheads="1"/>
          </p:cNvSpPr>
          <p:nvPr/>
        </p:nvSpPr>
        <p:spPr bwMode="auto">
          <a:xfrm>
            <a:off x="457200" y="5426696"/>
            <a:ext cx="8474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t>The surface tensions for a solute is lower than that of pure water by up to one-third – attributed to dissolved organics or 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oter Placeholder 2">
            <a:extLst>
              <a:ext uri="{FF2B5EF4-FFF2-40B4-BE49-F238E27FC236}">
                <a16:creationId xmlns:a16="http://schemas.microsoft.com/office/drawing/2014/main" id="{EDC87C13-0FC9-924D-B7A4-49AEEFE9EBE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72706" name="Slide Number Placeholder 3">
            <a:extLst>
              <a:ext uri="{FF2B5EF4-FFF2-40B4-BE49-F238E27FC236}">
                <a16:creationId xmlns:a16="http://schemas.microsoft.com/office/drawing/2014/main" id="{75D81A4E-F99D-D944-AFB1-32FAB2E9E8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56FFB2D-78AF-D148-8F16-A3A62F75CD6D}" type="slidenum">
              <a:rPr lang="en-US" altLang="en-US" sz="1400"/>
              <a:pPr eaLnBrk="1" hangingPunct="1"/>
              <a:t>13</a:t>
            </a:fld>
            <a:endParaRPr lang="en-US" altLang="en-US" sz="1400"/>
          </a:p>
        </p:txBody>
      </p:sp>
      <p:sp>
        <p:nvSpPr>
          <p:cNvPr id="72707" name="Text Box 2">
            <a:extLst>
              <a:ext uri="{FF2B5EF4-FFF2-40B4-BE49-F238E27FC236}">
                <a16:creationId xmlns:a16="http://schemas.microsoft.com/office/drawing/2014/main" id="{761EF3C5-9DFE-E042-BC0E-7661ECA41D0B}"/>
              </a:ext>
            </a:extLst>
          </p:cNvPr>
          <p:cNvSpPr txBox="1">
            <a:spLocks noChangeArrowheads="1"/>
          </p:cNvSpPr>
          <p:nvPr/>
        </p:nvSpPr>
        <p:spPr bwMode="auto">
          <a:xfrm>
            <a:off x="914400" y="1676400"/>
            <a:ext cx="725487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Char char="•"/>
            </a:pPr>
            <a:r>
              <a:rPr lang="en-US" altLang="en-US"/>
              <a:t>Surface energy associated with curved surface has impact on equilibrium vapor pressure and rate of evaporation.</a:t>
            </a:r>
          </a:p>
          <a:p>
            <a:pPr eaLnBrk="1" hangingPunct="1"/>
            <a:endParaRPr lang="en-US" altLang="en-US"/>
          </a:p>
          <a:p>
            <a:pPr eaLnBrk="1" hangingPunct="1">
              <a:buFontTx/>
              <a:buChar char="•"/>
            </a:pPr>
            <a:r>
              <a:rPr lang="en-US" altLang="en-US"/>
              <a:t>Let equilibrium vapor pressure over a flat surface be e</a:t>
            </a:r>
            <a:r>
              <a:rPr lang="en-US" altLang="en-US" baseline="-25000"/>
              <a:t>s</a:t>
            </a:r>
            <a:r>
              <a:rPr lang="en-US" altLang="en-US"/>
              <a:t>.</a:t>
            </a:r>
          </a:p>
          <a:p>
            <a:pPr eaLnBrk="1" hangingPunct="1">
              <a:buFontTx/>
              <a:buChar char="•"/>
            </a:pPr>
            <a:endParaRPr lang="en-US" altLang="en-US"/>
          </a:p>
          <a:p>
            <a:pPr eaLnBrk="1" hangingPunct="1">
              <a:buFontTx/>
              <a:buChar char="•"/>
            </a:pPr>
            <a:r>
              <a:rPr lang="en-US" altLang="en-US"/>
              <a:t>And over a curved surface be e</a:t>
            </a:r>
            <a:r>
              <a:rPr lang="en-US" altLang="en-US" baseline="-25000"/>
              <a:t>sr</a:t>
            </a:r>
            <a:r>
              <a:rPr lang="en-US" altLang="en-US"/>
              <a:t>.</a:t>
            </a:r>
            <a:endParaRPr lang="en-US" altLang="en-US" baseline="-25000"/>
          </a:p>
          <a:p>
            <a:pPr eaLnBrk="1" hangingPunct="1"/>
            <a:endParaRPr lang="en-US" altLang="en-US" baseline="-25000"/>
          </a:p>
          <a:p>
            <a:pPr eaLnBrk="1" hangingPunct="1">
              <a:buFontTx/>
              <a:buChar char="•"/>
            </a:pPr>
            <a:r>
              <a:rPr lang="en-US" altLang="en-US"/>
              <a:t>Consider droplet in equilibrium with environment, temperature = T and vapor pressure = e</a:t>
            </a:r>
            <a:r>
              <a:rPr lang="en-US" altLang="en-US" baseline="-25000"/>
              <a:t>c</a:t>
            </a:r>
          </a:p>
        </p:txBody>
      </p:sp>
      <p:sp>
        <p:nvSpPr>
          <p:cNvPr id="72708" name="Text Box 3">
            <a:extLst>
              <a:ext uri="{FF2B5EF4-FFF2-40B4-BE49-F238E27FC236}">
                <a16:creationId xmlns:a16="http://schemas.microsoft.com/office/drawing/2014/main" id="{EDDBBCCC-A6A4-7948-A366-98AB03F1D01E}"/>
              </a:ext>
            </a:extLst>
          </p:cNvPr>
          <p:cNvSpPr txBox="1">
            <a:spLocks noChangeArrowheads="1"/>
          </p:cNvSpPr>
          <p:nvPr/>
        </p:nvSpPr>
        <p:spPr bwMode="auto">
          <a:xfrm>
            <a:off x="1371600" y="457200"/>
            <a:ext cx="6508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000"/>
              <a:t>Derivation of the Kelvin (1870) Equation</a:t>
            </a:r>
          </a:p>
          <a:p>
            <a:pPr eaLnBrk="1" hangingPunct="1"/>
            <a:r>
              <a:rPr lang="en-US" altLang="en-US" sz="3000"/>
              <a:t>- Curvature effect on saturation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2">
            <a:extLst>
              <a:ext uri="{FF2B5EF4-FFF2-40B4-BE49-F238E27FC236}">
                <a16:creationId xmlns:a16="http://schemas.microsoft.com/office/drawing/2014/main" id="{55C24879-AECD-7843-B589-622050793C0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dirty="0"/>
              <a:t>Copyright © 2010  R. R. Dickerson &amp; Z.Q. Li</a:t>
            </a:r>
          </a:p>
        </p:txBody>
      </p:sp>
      <p:sp>
        <p:nvSpPr>
          <p:cNvPr id="74754" name="Slide Number Placeholder 3">
            <a:extLst>
              <a:ext uri="{FF2B5EF4-FFF2-40B4-BE49-F238E27FC236}">
                <a16:creationId xmlns:a16="http://schemas.microsoft.com/office/drawing/2014/main" id="{72FBABD9-49D4-724B-B3EC-A2605459E3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554C590-11E3-7C48-BABB-ADD7F873B251}" type="slidenum">
              <a:rPr lang="en-US" altLang="en-US" sz="1400"/>
              <a:pPr eaLnBrk="1" hangingPunct="1"/>
              <a:t>14</a:t>
            </a:fld>
            <a:endParaRPr lang="en-US" altLang="en-US" sz="1400"/>
          </a:p>
        </p:txBody>
      </p:sp>
      <p:graphicFrame>
        <p:nvGraphicFramePr>
          <p:cNvPr id="74755" name="Object 1024">
            <a:extLst>
              <a:ext uri="{FF2B5EF4-FFF2-40B4-BE49-F238E27FC236}">
                <a16:creationId xmlns:a16="http://schemas.microsoft.com/office/drawing/2014/main" id="{89B58388-393C-1A4C-959A-318254C994C5}"/>
              </a:ext>
            </a:extLst>
          </p:cNvPr>
          <p:cNvGraphicFramePr>
            <a:graphicFrameLocks noChangeAspect="1"/>
          </p:cNvGraphicFramePr>
          <p:nvPr>
            <p:extLst>
              <p:ext uri="{D42A27DB-BD31-4B8C-83A1-F6EECF244321}">
                <p14:modId xmlns:p14="http://schemas.microsoft.com/office/powerpoint/2010/main" val="2462936405"/>
              </p:ext>
            </p:extLst>
          </p:nvPr>
        </p:nvGraphicFramePr>
        <p:xfrm>
          <a:off x="1143000" y="700087"/>
          <a:ext cx="6515100" cy="5548313"/>
        </p:xfrm>
        <a:graphic>
          <a:graphicData uri="http://schemas.openxmlformats.org/presentationml/2006/ole">
            <mc:AlternateContent xmlns:mc="http://schemas.openxmlformats.org/markup-compatibility/2006">
              <mc:Choice xmlns:v="urn:schemas-microsoft-com:vml" Requires="v">
                <p:oleObj spid="_x0000_s74773" name="Equation" r:id="rId4" imgW="3175000" imgH="2717800" progId="Equation.3">
                  <p:embed/>
                </p:oleObj>
              </mc:Choice>
              <mc:Fallback>
                <p:oleObj name="Equation" r:id="rId4" imgW="3175000" imgH="27178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700087"/>
                        <a:ext cx="6515100" cy="5548313"/>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C710CFC8-D4BC-2F44-8B67-79344390E029}"/>
              </a:ext>
            </a:extLst>
          </p:cNvPr>
          <p:cNvSpPr/>
          <p:nvPr/>
        </p:nvSpPr>
        <p:spPr>
          <a:xfrm>
            <a:off x="5638800" y="609600"/>
            <a:ext cx="4572000" cy="830997"/>
          </a:xfrm>
          <a:prstGeom prst="rect">
            <a:avLst/>
          </a:prstGeom>
        </p:spPr>
        <p:txBody>
          <a:bodyPr>
            <a:spAutoFit/>
          </a:bodyPr>
          <a:lstStyle/>
          <a:p>
            <a:pPr eaLnBrk="1" hangingPunct="1"/>
            <a:r>
              <a:rPr lang="en-US" altLang="en-US" dirty="0"/>
              <a:t>Remember</a:t>
            </a:r>
          </a:p>
          <a:p>
            <a:pPr eaLnBrk="1" hangingPunct="1"/>
            <a:r>
              <a:rPr lang="en-US" altLang="en-US" dirty="0" err="1"/>
              <a:t>dq</a:t>
            </a:r>
            <a:r>
              <a:rPr lang="en-US" altLang="en-US" dirty="0"/>
              <a:t> = du + </a:t>
            </a:r>
            <a:r>
              <a:rPr lang="en-US" altLang="en-US" dirty="0" err="1"/>
              <a:t>pdv</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oter Placeholder 2">
            <a:extLst>
              <a:ext uri="{FF2B5EF4-FFF2-40B4-BE49-F238E27FC236}">
                <a16:creationId xmlns:a16="http://schemas.microsoft.com/office/drawing/2014/main" id="{B581EB82-1C32-BB43-B670-006E63C4BBC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76802" name="Slide Number Placeholder 3">
            <a:extLst>
              <a:ext uri="{FF2B5EF4-FFF2-40B4-BE49-F238E27FC236}">
                <a16:creationId xmlns:a16="http://schemas.microsoft.com/office/drawing/2014/main" id="{47E627C1-3F0A-6C4A-83A2-12E9F47DE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2F04873-D66F-0041-BEC5-5B54684FE153}" type="slidenum">
              <a:rPr lang="en-US" altLang="en-US" sz="1400"/>
              <a:pPr eaLnBrk="1" hangingPunct="1"/>
              <a:t>15</a:t>
            </a:fld>
            <a:endParaRPr lang="en-US" altLang="en-US" sz="1400"/>
          </a:p>
        </p:txBody>
      </p:sp>
      <p:graphicFrame>
        <p:nvGraphicFramePr>
          <p:cNvPr id="76803" name="Object 1024">
            <a:extLst>
              <a:ext uri="{FF2B5EF4-FFF2-40B4-BE49-F238E27FC236}">
                <a16:creationId xmlns:a16="http://schemas.microsoft.com/office/drawing/2014/main" id="{F1ED26C6-4863-F946-BD39-617C5861858A}"/>
              </a:ext>
            </a:extLst>
          </p:cNvPr>
          <p:cNvGraphicFramePr>
            <a:graphicFrameLocks noChangeAspect="1"/>
          </p:cNvGraphicFramePr>
          <p:nvPr/>
        </p:nvGraphicFramePr>
        <p:xfrm>
          <a:off x="4978400" y="2413000"/>
          <a:ext cx="101600" cy="190500"/>
        </p:xfrm>
        <a:graphic>
          <a:graphicData uri="http://schemas.openxmlformats.org/presentationml/2006/ole">
            <mc:AlternateContent xmlns:mc="http://schemas.openxmlformats.org/markup-compatibility/2006">
              <mc:Choice xmlns:v="urn:schemas-microsoft-com:vml" Requires="v">
                <p:oleObj spid="_x0000_s76839" name="Equation" r:id="rId4" imgW="2336800" imgH="4394200" progId="Equation.3">
                  <p:embed/>
                </p:oleObj>
              </mc:Choice>
              <mc:Fallback>
                <p:oleObj name="Equation" r:id="rId4" imgW="2336800" imgH="43942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400" y="2413000"/>
                        <a:ext cx="1016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6804" name="Object 1025">
            <a:extLst>
              <a:ext uri="{FF2B5EF4-FFF2-40B4-BE49-F238E27FC236}">
                <a16:creationId xmlns:a16="http://schemas.microsoft.com/office/drawing/2014/main" id="{7DBC1F08-0A94-D74D-933D-DD6799933A42}"/>
              </a:ext>
            </a:extLst>
          </p:cNvPr>
          <p:cNvGraphicFramePr>
            <a:graphicFrameLocks noChangeAspect="1"/>
          </p:cNvGraphicFramePr>
          <p:nvPr/>
        </p:nvGraphicFramePr>
        <p:xfrm>
          <a:off x="2062163" y="593725"/>
          <a:ext cx="5402262" cy="5376863"/>
        </p:xfrm>
        <a:graphic>
          <a:graphicData uri="http://schemas.openxmlformats.org/presentationml/2006/ole">
            <mc:AlternateContent xmlns:mc="http://schemas.openxmlformats.org/markup-compatibility/2006">
              <mc:Choice xmlns:v="urn:schemas-microsoft-com:vml" Requires="v">
                <p:oleObj spid="_x0000_s76840" name="Equation" r:id="rId6" imgW="65239900" imgH="64947800" progId="Equation.3">
                  <p:embed/>
                </p:oleObj>
              </mc:Choice>
              <mc:Fallback>
                <p:oleObj name="Equation" r:id="rId6" imgW="65239900" imgH="64947800" progId="Equation.3">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2163" y="593725"/>
                        <a:ext cx="5402262" cy="537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oter Placeholder 2">
            <a:extLst>
              <a:ext uri="{FF2B5EF4-FFF2-40B4-BE49-F238E27FC236}">
                <a16:creationId xmlns:a16="http://schemas.microsoft.com/office/drawing/2014/main" id="{92671731-DBBF-8B44-AC5D-E24FA4069CE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78850" name="Slide Number Placeholder 3">
            <a:extLst>
              <a:ext uri="{FF2B5EF4-FFF2-40B4-BE49-F238E27FC236}">
                <a16:creationId xmlns:a16="http://schemas.microsoft.com/office/drawing/2014/main" id="{C93788FE-89E3-654D-A12F-973A79CCA7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3F925A9-C4BC-C94C-9318-178A2629CFF5}" type="slidenum">
              <a:rPr lang="en-US" altLang="en-US" sz="1400"/>
              <a:pPr eaLnBrk="1" hangingPunct="1"/>
              <a:t>16</a:t>
            </a:fld>
            <a:endParaRPr lang="en-US" altLang="en-US" sz="1400"/>
          </a:p>
        </p:txBody>
      </p:sp>
      <p:graphicFrame>
        <p:nvGraphicFramePr>
          <p:cNvPr id="78851" name="Object 1024">
            <a:extLst>
              <a:ext uri="{FF2B5EF4-FFF2-40B4-BE49-F238E27FC236}">
                <a16:creationId xmlns:a16="http://schemas.microsoft.com/office/drawing/2014/main" id="{2165BF9E-6206-FF4B-A56B-FA281E008C81}"/>
              </a:ext>
            </a:extLst>
          </p:cNvPr>
          <p:cNvGraphicFramePr>
            <a:graphicFrameLocks noChangeAspect="1"/>
          </p:cNvGraphicFramePr>
          <p:nvPr/>
        </p:nvGraphicFramePr>
        <p:xfrm>
          <a:off x="2514600" y="457200"/>
          <a:ext cx="4102100" cy="5368925"/>
        </p:xfrm>
        <a:graphic>
          <a:graphicData uri="http://schemas.openxmlformats.org/presentationml/2006/ole">
            <mc:AlternateContent xmlns:mc="http://schemas.openxmlformats.org/markup-compatibility/2006">
              <mc:Choice xmlns:v="urn:schemas-microsoft-com:vml" Requires="v">
                <p:oleObj spid="_x0000_s78870" name="Equation" r:id="rId4" imgW="2095500" imgH="2743200" progId="Equation.3">
                  <p:embed/>
                </p:oleObj>
              </mc:Choice>
              <mc:Fallback>
                <p:oleObj name="Equation" r:id="rId4" imgW="2095500" imgH="27432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57200"/>
                        <a:ext cx="4102100" cy="536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oter Placeholder 2">
            <a:extLst>
              <a:ext uri="{FF2B5EF4-FFF2-40B4-BE49-F238E27FC236}">
                <a16:creationId xmlns:a16="http://schemas.microsoft.com/office/drawing/2014/main" id="{F21B4654-E6C9-764A-A3A6-B240C8C3DF4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80898" name="Slide Number Placeholder 3">
            <a:extLst>
              <a:ext uri="{FF2B5EF4-FFF2-40B4-BE49-F238E27FC236}">
                <a16:creationId xmlns:a16="http://schemas.microsoft.com/office/drawing/2014/main" id="{460EB775-041A-C641-88AF-3930B6D737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8BEB965-2F45-A84D-A367-759DB0FF3CE9}" type="slidenum">
              <a:rPr lang="en-US" altLang="en-US" sz="1400"/>
              <a:pPr eaLnBrk="1" hangingPunct="1"/>
              <a:t>17</a:t>
            </a:fld>
            <a:endParaRPr lang="en-US" altLang="en-US" sz="1400"/>
          </a:p>
        </p:txBody>
      </p:sp>
      <p:graphicFrame>
        <p:nvGraphicFramePr>
          <p:cNvPr id="80899" name="Object 0">
            <a:extLst>
              <a:ext uri="{FF2B5EF4-FFF2-40B4-BE49-F238E27FC236}">
                <a16:creationId xmlns:a16="http://schemas.microsoft.com/office/drawing/2014/main" id="{3F8FA82F-6CD7-0D4B-B2B0-85100E952C00}"/>
              </a:ext>
            </a:extLst>
          </p:cNvPr>
          <p:cNvGraphicFramePr>
            <a:graphicFrameLocks noChangeAspect="1"/>
          </p:cNvGraphicFramePr>
          <p:nvPr/>
        </p:nvGraphicFramePr>
        <p:xfrm>
          <a:off x="4978400" y="2413000"/>
          <a:ext cx="101600" cy="190500"/>
        </p:xfrm>
        <a:graphic>
          <a:graphicData uri="http://schemas.openxmlformats.org/presentationml/2006/ole">
            <mc:AlternateContent xmlns:mc="http://schemas.openxmlformats.org/markup-compatibility/2006">
              <mc:Choice xmlns:v="urn:schemas-microsoft-com:vml" Requires="v">
                <p:oleObj spid="_x0000_s80935" name="Equation" r:id="rId4" imgW="2336800" imgH="4394200" progId="Equation.3">
                  <p:embed/>
                </p:oleObj>
              </mc:Choice>
              <mc:Fallback>
                <p:oleObj name="Equation" r:id="rId4" imgW="2336800" imgH="4394200"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400" y="2413000"/>
                        <a:ext cx="1016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0900" name="Object 1">
            <a:extLst>
              <a:ext uri="{FF2B5EF4-FFF2-40B4-BE49-F238E27FC236}">
                <a16:creationId xmlns:a16="http://schemas.microsoft.com/office/drawing/2014/main" id="{05BB41A8-8C1E-7B4F-A0D5-E7F6D2254B63}"/>
              </a:ext>
            </a:extLst>
          </p:cNvPr>
          <p:cNvGraphicFramePr>
            <a:graphicFrameLocks noChangeAspect="1"/>
          </p:cNvGraphicFramePr>
          <p:nvPr/>
        </p:nvGraphicFramePr>
        <p:xfrm>
          <a:off x="2660650" y="795338"/>
          <a:ext cx="3887788" cy="5040312"/>
        </p:xfrm>
        <a:graphic>
          <a:graphicData uri="http://schemas.openxmlformats.org/presentationml/2006/ole">
            <mc:AlternateContent xmlns:mc="http://schemas.openxmlformats.org/markup-compatibility/2006">
              <mc:Choice xmlns:v="urn:schemas-microsoft-com:vml" Requires="v">
                <p:oleObj spid="_x0000_s80936" name="Equation" r:id="rId6" imgW="42418000" imgH="55003700" progId="Equation.3">
                  <p:embed/>
                </p:oleObj>
              </mc:Choice>
              <mc:Fallback>
                <p:oleObj name="Equation" r:id="rId6" imgW="42418000" imgH="550037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0650" y="795338"/>
                        <a:ext cx="3887788"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oter Placeholder 2">
            <a:extLst>
              <a:ext uri="{FF2B5EF4-FFF2-40B4-BE49-F238E27FC236}">
                <a16:creationId xmlns:a16="http://schemas.microsoft.com/office/drawing/2014/main" id="{CE277E5C-C4D2-EB4C-B8AA-59CB6D4E998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82946" name="Slide Number Placeholder 3">
            <a:extLst>
              <a:ext uri="{FF2B5EF4-FFF2-40B4-BE49-F238E27FC236}">
                <a16:creationId xmlns:a16="http://schemas.microsoft.com/office/drawing/2014/main" id="{51D2716F-B264-4346-AC67-86C8E20324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D2B8374-35BC-AE4B-9AD6-312EF5BD85D3}" type="slidenum">
              <a:rPr lang="en-US" altLang="en-US" sz="1400"/>
              <a:pPr eaLnBrk="1" hangingPunct="1"/>
              <a:t>18</a:t>
            </a:fld>
            <a:endParaRPr lang="en-US" altLang="en-US" sz="1400"/>
          </a:p>
        </p:txBody>
      </p:sp>
      <p:graphicFrame>
        <p:nvGraphicFramePr>
          <p:cNvPr id="82947" name="Object 1024">
            <a:extLst>
              <a:ext uri="{FF2B5EF4-FFF2-40B4-BE49-F238E27FC236}">
                <a16:creationId xmlns:a16="http://schemas.microsoft.com/office/drawing/2014/main" id="{7B9A8987-9423-4146-A0AA-85FB4C5AE093}"/>
              </a:ext>
            </a:extLst>
          </p:cNvPr>
          <p:cNvGraphicFramePr>
            <a:graphicFrameLocks noChangeAspect="1"/>
          </p:cNvGraphicFramePr>
          <p:nvPr/>
        </p:nvGraphicFramePr>
        <p:xfrm>
          <a:off x="4978400" y="2413000"/>
          <a:ext cx="101600" cy="190500"/>
        </p:xfrm>
        <a:graphic>
          <a:graphicData uri="http://schemas.openxmlformats.org/presentationml/2006/ole">
            <mc:AlternateContent xmlns:mc="http://schemas.openxmlformats.org/markup-compatibility/2006">
              <mc:Choice xmlns:v="urn:schemas-microsoft-com:vml" Requires="v">
                <p:oleObj spid="_x0000_s83073" name="Equation" r:id="rId4" imgW="2336800" imgH="4394200" progId="Equation.3">
                  <p:embed/>
                </p:oleObj>
              </mc:Choice>
              <mc:Fallback>
                <p:oleObj name="Equation" r:id="rId4" imgW="2336800" imgH="43942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400" y="2413000"/>
                        <a:ext cx="1016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2948" name="Object 1025">
            <a:extLst>
              <a:ext uri="{FF2B5EF4-FFF2-40B4-BE49-F238E27FC236}">
                <a16:creationId xmlns:a16="http://schemas.microsoft.com/office/drawing/2014/main" id="{E2A88FA6-9E3C-6440-B2CE-C6A4F5867C88}"/>
              </a:ext>
            </a:extLst>
          </p:cNvPr>
          <p:cNvGraphicFramePr>
            <a:graphicFrameLocks noChangeAspect="1"/>
          </p:cNvGraphicFramePr>
          <p:nvPr/>
        </p:nvGraphicFramePr>
        <p:xfrm>
          <a:off x="5313363" y="4940300"/>
          <a:ext cx="249237" cy="465138"/>
        </p:xfrm>
        <a:graphic>
          <a:graphicData uri="http://schemas.openxmlformats.org/presentationml/2006/ole">
            <mc:AlternateContent xmlns:mc="http://schemas.openxmlformats.org/markup-compatibility/2006">
              <mc:Choice xmlns:v="urn:schemas-microsoft-com:vml" Requires="v">
                <p:oleObj spid="_x0000_s83074" name="Equation" r:id="rId6" imgW="2336800" imgH="4394200" progId="Equation.3">
                  <p:embed/>
                </p:oleObj>
              </mc:Choice>
              <mc:Fallback>
                <p:oleObj name="Equation" r:id="rId6" imgW="2336800" imgH="4394200" progId="Equation.3">
                  <p:embed/>
                  <p:pic>
                    <p:nvPicPr>
                      <p:cNvPr id="0" name="Object 1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3363" y="4940300"/>
                        <a:ext cx="24923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2949" name="Object 1026">
            <a:extLst>
              <a:ext uri="{FF2B5EF4-FFF2-40B4-BE49-F238E27FC236}">
                <a16:creationId xmlns:a16="http://schemas.microsoft.com/office/drawing/2014/main" id="{E77CD1ED-DBA3-1E47-BF75-9374840458B3}"/>
              </a:ext>
            </a:extLst>
          </p:cNvPr>
          <p:cNvGraphicFramePr>
            <a:graphicFrameLocks noChangeAspect="1"/>
          </p:cNvGraphicFramePr>
          <p:nvPr/>
        </p:nvGraphicFramePr>
        <p:xfrm>
          <a:off x="5027613" y="2365375"/>
          <a:ext cx="249237" cy="465138"/>
        </p:xfrm>
        <a:graphic>
          <a:graphicData uri="http://schemas.openxmlformats.org/presentationml/2006/ole">
            <mc:AlternateContent xmlns:mc="http://schemas.openxmlformats.org/markup-compatibility/2006">
              <mc:Choice xmlns:v="urn:schemas-microsoft-com:vml" Requires="v">
                <p:oleObj spid="_x0000_s83075" name="Equation" r:id="rId7" imgW="2336800" imgH="4394200" progId="Equation.3">
                  <p:embed/>
                </p:oleObj>
              </mc:Choice>
              <mc:Fallback>
                <p:oleObj name="Equation" r:id="rId7" imgW="2336800" imgH="4394200" progId="Equation.3">
                  <p:embed/>
                  <p:pic>
                    <p:nvPicPr>
                      <p:cNvPr id="0" name="Object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3" y="2365375"/>
                        <a:ext cx="24923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2950" name="Object 1027">
            <a:extLst>
              <a:ext uri="{FF2B5EF4-FFF2-40B4-BE49-F238E27FC236}">
                <a16:creationId xmlns:a16="http://schemas.microsoft.com/office/drawing/2014/main" id="{8EFC3E2A-D382-7740-8514-432C8BF7E4BC}"/>
              </a:ext>
            </a:extLst>
          </p:cNvPr>
          <p:cNvGraphicFramePr>
            <a:graphicFrameLocks noChangeAspect="1"/>
          </p:cNvGraphicFramePr>
          <p:nvPr/>
        </p:nvGraphicFramePr>
        <p:xfrm>
          <a:off x="3086100" y="2324100"/>
          <a:ext cx="304800" cy="571500"/>
        </p:xfrm>
        <a:graphic>
          <a:graphicData uri="http://schemas.openxmlformats.org/presentationml/2006/ole">
            <mc:AlternateContent xmlns:mc="http://schemas.openxmlformats.org/markup-compatibility/2006">
              <mc:Choice xmlns:v="urn:schemas-microsoft-com:vml" Requires="v">
                <p:oleObj spid="_x0000_s83076" name="Equation" r:id="rId8" imgW="2336800" imgH="4394200" progId="Equation.3">
                  <p:embed/>
                </p:oleObj>
              </mc:Choice>
              <mc:Fallback>
                <p:oleObj name="Equation" r:id="rId8" imgW="2336800" imgH="4394200" progId="Equation.3">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2324100"/>
                        <a:ext cx="304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2951" name="Object 1028">
            <a:extLst>
              <a:ext uri="{FF2B5EF4-FFF2-40B4-BE49-F238E27FC236}">
                <a16:creationId xmlns:a16="http://schemas.microsoft.com/office/drawing/2014/main" id="{4D63328E-C211-0847-9E26-1C8CC31FC259}"/>
              </a:ext>
            </a:extLst>
          </p:cNvPr>
          <p:cNvGraphicFramePr>
            <a:graphicFrameLocks noChangeAspect="1"/>
          </p:cNvGraphicFramePr>
          <p:nvPr/>
        </p:nvGraphicFramePr>
        <p:xfrm>
          <a:off x="3265488" y="4956175"/>
          <a:ext cx="249237" cy="466725"/>
        </p:xfrm>
        <a:graphic>
          <a:graphicData uri="http://schemas.openxmlformats.org/presentationml/2006/ole">
            <mc:AlternateContent xmlns:mc="http://schemas.openxmlformats.org/markup-compatibility/2006">
              <mc:Choice xmlns:v="urn:schemas-microsoft-com:vml" Requires="v">
                <p:oleObj spid="_x0000_s83077" name="Equation" r:id="rId9" imgW="2336800" imgH="4394200" progId="Equation.3">
                  <p:embed/>
                </p:oleObj>
              </mc:Choice>
              <mc:Fallback>
                <p:oleObj name="Equation" r:id="rId9" imgW="2336800" imgH="4394200" progId="Equation.3">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488" y="4956175"/>
                        <a:ext cx="249237"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2952" name="Object 1029">
            <a:extLst>
              <a:ext uri="{FF2B5EF4-FFF2-40B4-BE49-F238E27FC236}">
                <a16:creationId xmlns:a16="http://schemas.microsoft.com/office/drawing/2014/main" id="{8B6D4BD2-4C22-8541-86F8-AF88908416B8}"/>
              </a:ext>
            </a:extLst>
          </p:cNvPr>
          <p:cNvGraphicFramePr>
            <a:graphicFrameLocks noChangeAspect="1"/>
          </p:cNvGraphicFramePr>
          <p:nvPr/>
        </p:nvGraphicFramePr>
        <p:xfrm>
          <a:off x="4775200" y="3492500"/>
          <a:ext cx="249238" cy="465138"/>
        </p:xfrm>
        <a:graphic>
          <a:graphicData uri="http://schemas.openxmlformats.org/presentationml/2006/ole">
            <mc:AlternateContent xmlns:mc="http://schemas.openxmlformats.org/markup-compatibility/2006">
              <mc:Choice xmlns:v="urn:schemas-microsoft-com:vml" Requires="v">
                <p:oleObj spid="_x0000_s83078" name="Equation" r:id="rId10" imgW="2336800" imgH="4394200" progId="Equation.3">
                  <p:embed/>
                </p:oleObj>
              </mc:Choice>
              <mc:Fallback>
                <p:oleObj name="Equation" r:id="rId10" imgW="2336800" imgH="4394200" progId="Equation.3">
                  <p:embed/>
                  <p:pic>
                    <p:nvPicPr>
                      <p:cNvPr id="0" name="Object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200" y="3492500"/>
                        <a:ext cx="24923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2953" name="Object 1030">
            <a:extLst>
              <a:ext uri="{FF2B5EF4-FFF2-40B4-BE49-F238E27FC236}">
                <a16:creationId xmlns:a16="http://schemas.microsoft.com/office/drawing/2014/main" id="{93FABDE8-C963-DC43-8125-2DEA767015B6}"/>
              </a:ext>
            </a:extLst>
          </p:cNvPr>
          <p:cNvGraphicFramePr>
            <a:graphicFrameLocks noChangeAspect="1"/>
          </p:cNvGraphicFramePr>
          <p:nvPr/>
        </p:nvGraphicFramePr>
        <p:xfrm>
          <a:off x="1084263" y="623888"/>
          <a:ext cx="5905500" cy="5199062"/>
        </p:xfrm>
        <a:graphic>
          <a:graphicData uri="http://schemas.openxmlformats.org/presentationml/2006/ole">
            <mc:AlternateContent xmlns:mc="http://schemas.openxmlformats.org/markup-compatibility/2006">
              <mc:Choice xmlns:v="urn:schemas-microsoft-com:vml" Requires="v">
                <p:oleObj spid="_x0000_s83079" name="Equation" r:id="rId11" imgW="58508900" imgH="51498500" progId="Equation.3">
                  <p:embed/>
                </p:oleObj>
              </mc:Choice>
              <mc:Fallback>
                <p:oleObj name="Equation" r:id="rId11" imgW="58508900" imgH="51498500" progId="Equation.3">
                  <p:embed/>
                  <p:pic>
                    <p:nvPicPr>
                      <p:cNvPr id="0" name="Object 10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4263" y="623888"/>
                        <a:ext cx="5905500" cy="519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oter Placeholder 2">
            <a:extLst>
              <a:ext uri="{FF2B5EF4-FFF2-40B4-BE49-F238E27FC236}">
                <a16:creationId xmlns:a16="http://schemas.microsoft.com/office/drawing/2014/main" id="{AF6C5B05-F517-7140-AF96-FF0F253252F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84994" name="Slide Number Placeholder 3">
            <a:extLst>
              <a:ext uri="{FF2B5EF4-FFF2-40B4-BE49-F238E27FC236}">
                <a16:creationId xmlns:a16="http://schemas.microsoft.com/office/drawing/2014/main" id="{6EC02B0F-CD3B-B34D-84B8-5336E852FA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C1B4960-AD80-BF40-8774-376A386937D0}" type="slidenum">
              <a:rPr lang="en-US" altLang="en-US" sz="1400"/>
              <a:pPr eaLnBrk="1" hangingPunct="1"/>
              <a:t>19</a:t>
            </a:fld>
            <a:endParaRPr lang="en-US" altLang="en-US" sz="1400"/>
          </a:p>
        </p:txBody>
      </p:sp>
      <p:graphicFrame>
        <p:nvGraphicFramePr>
          <p:cNvPr id="84995" name="Object 1024">
            <a:extLst>
              <a:ext uri="{FF2B5EF4-FFF2-40B4-BE49-F238E27FC236}">
                <a16:creationId xmlns:a16="http://schemas.microsoft.com/office/drawing/2014/main" id="{A82E5A2B-7E56-0C47-A390-A4DE5F4E46F2}"/>
              </a:ext>
            </a:extLst>
          </p:cNvPr>
          <p:cNvGraphicFramePr>
            <a:graphicFrameLocks noChangeAspect="1"/>
          </p:cNvGraphicFramePr>
          <p:nvPr/>
        </p:nvGraphicFramePr>
        <p:xfrm>
          <a:off x="4235450" y="3030538"/>
          <a:ext cx="244475" cy="458787"/>
        </p:xfrm>
        <a:graphic>
          <a:graphicData uri="http://schemas.openxmlformats.org/presentationml/2006/ole">
            <mc:AlternateContent xmlns:mc="http://schemas.openxmlformats.org/markup-compatibility/2006">
              <mc:Choice xmlns:v="urn:schemas-microsoft-com:vml" Requires="v">
                <p:oleObj spid="_x0000_s85105" name="Equation" r:id="rId4" imgW="2336800" imgH="4394200" progId="Equation.3">
                  <p:embed/>
                </p:oleObj>
              </mc:Choice>
              <mc:Fallback>
                <p:oleObj name="Equation" r:id="rId4" imgW="2336800" imgH="43942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450" y="3030538"/>
                        <a:ext cx="2444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4996" name="Object 1025">
            <a:extLst>
              <a:ext uri="{FF2B5EF4-FFF2-40B4-BE49-F238E27FC236}">
                <a16:creationId xmlns:a16="http://schemas.microsoft.com/office/drawing/2014/main" id="{643825D9-830A-EE40-A015-0B066E18B280}"/>
              </a:ext>
            </a:extLst>
          </p:cNvPr>
          <p:cNvGraphicFramePr>
            <a:graphicFrameLocks noChangeAspect="1"/>
          </p:cNvGraphicFramePr>
          <p:nvPr/>
        </p:nvGraphicFramePr>
        <p:xfrm>
          <a:off x="3886200" y="4343400"/>
          <a:ext cx="244475" cy="458788"/>
        </p:xfrm>
        <a:graphic>
          <a:graphicData uri="http://schemas.openxmlformats.org/presentationml/2006/ole">
            <mc:AlternateContent xmlns:mc="http://schemas.openxmlformats.org/markup-compatibility/2006">
              <mc:Choice xmlns:v="urn:schemas-microsoft-com:vml" Requires="v">
                <p:oleObj spid="_x0000_s85106" name="Equation" r:id="rId6" imgW="2336800" imgH="4394200" progId="Equation.3">
                  <p:embed/>
                </p:oleObj>
              </mc:Choice>
              <mc:Fallback>
                <p:oleObj name="Equation" r:id="rId6" imgW="2336800" imgH="4394200" progId="Equation.3">
                  <p:embed/>
                  <p:pic>
                    <p:nvPicPr>
                      <p:cNvPr id="0" name="Object 1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343400"/>
                        <a:ext cx="2444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4997" name="Object 1026">
            <a:extLst>
              <a:ext uri="{FF2B5EF4-FFF2-40B4-BE49-F238E27FC236}">
                <a16:creationId xmlns:a16="http://schemas.microsoft.com/office/drawing/2014/main" id="{38B370D9-9542-5646-B1B3-89EC78333B34}"/>
              </a:ext>
            </a:extLst>
          </p:cNvPr>
          <p:cNvGraphicFramePr>
            <a:graphicFrameLocks noChangeAspect="1"/>
          </p:cNvGraphicFramePr>
          <p:nvPr/>
        </p:nvGraphicFramePr>
        <p:xfrm>
          <a:off x="2341563" y="4337050"/>
          <a:ext cx="268287" cy="501650"/>
        </p:xfrm>
        <a:graphic>
          <a:graphicData uri="http://schemas.openxmlformats.org/presentationml/2006/ole">
            <mc:AlternateContent xmlns:mc="http://schemas.openxmlformats.org/markup-compatibility/2006">
              <mc:Choice xmlns:v="urn:schemas-microsoft-com:vml" Requires="v">
                <p:oleObj spid="_x0000_s85107" name="Equation" r:id="rId7" imgW="2336800" imgH="4394200" progId="Equation.3">
                  <p:embed/>
                </p:oleObj>
              </mc:Choice>
              <mc:Fallback>
                <p:oleObj name="Equation" r:id="rId7" imgW="2336800" imgH="4394200" progId="Equation.3">
                  <p:embed/>
                  <p:pic>
                    <p:nvPicPr>
                      <p:cNvPr id="0" name="Object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563" y="4337050"/>
                        <a:ext cx="2682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4998" name="Object 1027">
            <a:extLst>
              <a:ext uri="{FF2B5EF4-FFF2-40B4-BE49-F238E27FC236}">
                <a16:creationId xmlns:a16="http://schemas.microsoft.com/office/drawing/2014/main" id="{5BE8A65A-4AFA-ED45-9AC3-9A894AA87067}"/>
              </a:ext>
            </a:extLst>
          </p:cNvPr>
          <p:cNvGraphicFramePr>
            <a:graphicFrameLocks noChangeAspect="1"/>
          </p:cNvGraphicFramePr>
          <p:nvPr/>
        </p:nvGraphicFramePr>
        <p:xfrm>
          <a:off x="4090988" y="5483225"/>
          <a:ext cx="244475" cy="458788"/>
        </p:xfrm>
        <a:graphic>
          <a:graphicData uri="http://schemas.openxmlformats.org/presentationml/2006/ole">
            <mc:AlternateContent xmlns:mc="http://schemas.openxmlformats.org/markup-compatibility/2006">
              <mc:Choice xmlns:v="urn:schemas-microsoft-com:vml" Requires="v">
                <p:oleObj spid="_x0000_s85108" name="Equation" r:id="rId8" imgW="2336800" imgH="4394200" progId="Equation.3">
                  <p:embed/>
                </p:oleObj>
              </mc:Choice>
              <mc:Fallback>
                <p:oleObj name="Equation" r:id="rId8" imgW="2336800" imgH="4394200" progId="Equation.3">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0988" y="5483225"/>
                        <a:ext cx="2444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4999" name="Object 1028">
            <a:extLst>
              <a:ext uri="{FF2B5EF4-FFF2-40B4-BE49-F238E27FC236}">
                <a16:creationId xmlns:a16="http://schemas.microsoft.com/office/drawing/2014/main" id="{EA482BA7-8004-B14F-9555-F574A6046FE0}"/>
              </a:ext>
            </a:extLst>
          </p:cNvPr>
          <p:cNvGraphicFramePr>
            <a:graphicFrameLocks noChangeAspect="1"/>
          </p:cNvGraphicFramePr>
          <p:nvPr>
            <p:extLst>
              <p:ext uri="{D42A27DB-BD31-4B8C-83A1-F6EECF244321}">
                <p14:modId xmlns:p14="http://schemas.microsoft.com/office/powerpoint/2010/main" val="930943916"/>
              </p:ext>
            </p:extLst>
          </p:nvPr>
        </p:nvGraphicFramePr>
        <p:xfrm>
          <a:off x="609600" y="101368"/>
          <a:ext cx="5214938" cy="6078538"/>
        </p:xfrm>
        <a:graphic>
          <a:graphicData uri="http://schemas.openxmlformats.org/presentationml/2006/ole">
            <mc:AlternateContent xmlns:mc="http://schemas.openxmlformats.org/markup-compatibility/2006">
              <mc:Choice xmlns:v="urn:schemas-microsoft-com:vml" Requires="v">
                <p:oleObj spid="_x0000_s85109" name="Equation" r:id="rId9" imgW="56464200" imgH="65824100" progId="Equation.3">
                  <p:embed/>
                </p:oleObj>
              </mc:Choice>
              <mc:Fallback>
                <p:oleObj name="Equation" r:id="rId9" imgW="56464200" imgH="65824100" progId="Equation.3">
                  <p:embed/>
                  <p:pic>
                    <p:nvPicPr>
                      <p:cNvPr id="0" name="Object 10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101368"/>
                        <a:ext cx="5214938" cy="607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5000" name="Object 1029">
            <a:extLst>
              <a:ext uri="{FF2B5EF4-FFF2-40B4-BE49-F238E27FC236}">
                <a16:creationId xmlns:a16="http://schemas.microsoft.com/office/drawing/2014/main" id="{19405090-5F07-7E4E-A32E-30799DB0159E}"/>
              </a:ext>
            </a:extLst>
          </p:cNvPr>
          <p:cNvGraphicFramePr>
            <a:graphicFrameLocks noChangeAspect="1"/>
          </p:cNvGraphicFramePr>
          <p:nvPr/>
        </p:nvGraphicFramePr>
        <p:xfrm>
          <a:off x="2346325" y="3030538"/>
          <a:ext cx="244475" cy="458787"/>
        </p:xfrm>
        <a:graphic>
          <a:graphicData uri="http://schemas.openxmlformats.org/presentationml/2006/ole">
            <mc:AlternateContent xmlns:mc="http://schemas.openxmlformats.org/markup-compatibility/2006">
              <mc:Choice xmlns:v="urn:schemas-microsoft-com:vml" Requires="v">
                <p:oleObj spid="_x0000_s85110" name="Equation" r:id="rId11" imgW="2336800" imgH="4394200" progId="Equation.3">
                  <p:embed/>
                </p:oleObj>
              </mc:Choice>
              <mc:Fallback>
                <p:oleObj name="Equation" r:id="rId11" imgW="2336800" imgH="4394200" progId="Equation.3">
                  <p:embed/>
                  <p:pic>
                    <p:nvPicPr>
                      <p:cNvPr id="0" name="Object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325" y="3030538"/>
                        <a:ext cx="2444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5001" name="Text Box 17">
            <a:extLst>
              <a:ext uri="{FF2B5EF4-FFF2-40B4-BE49-F238E27FC236}">
                <a16:creationId xmlns:a16="http://schemas.microsoft.com/office/drawing/2014/main" id="{6BC9CE75-10FF-0042-8D2E-0171B045665F}"/>
              </a:ext>
            </a:extLst>
          </p:cNvPr>
          <p:cNvSpPr txBox="1">
            <a:spLocks noChangeArrowheads="1"/>
          </p:cNvSpPr>
          <p:nvPr/>
        </p:nvSpPr>
        <p:spPr bwMode="auto">
          <a:xfrm>
            <a:off x="5410200" y="5334000"/>
            <a:ext cx="3200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2200" dirty="0"/>
              <a:t>Kelvin</a:t>
            </a:r>
            <a:r>
              <a:rPr lang="ja-JP" altLang="en-US" sz="2200"/>
              <a:t>’</a:t>
            </a:r>
            <a:r>
              <a:rPr lang="en-US" altLang="ja-JP" sz="2200" dirty="0"/>
              <a:t>s Equation, R&amp;Y </a:t>
            </a:r>
            <a:r>
              <a:rPr lang="en-US" altLang="ja-JP" sz="2200" dirty="0" err="1"/>
              <a:t>Eq</a:t>
            </a:r>
            <a:r>
              <a:rPr lang="en-US" altLang="ja-JP" sz="2200" dirty="0"/>
              <a:t> 6.1; </a:t>
            </a:r>
            <a:r>
              <a:rPr lang="en-US" altLang="ja-JP" sz="2200" dirty="0" err="1"/>
              <a:t>Salby</a:t>
            </a:r>
            <a:r>
              <a:rPr lang="en-US" altLang="ja-JP" sz="2200" dirty="0"/>
              <a:t> 9.8</a:t>
            </a:r>
            <a:endParaRPr lang="en-US" altLang="en-US" sz="2200" dirty="0"/>
          </a:p>
        </p:txBody>
      </p:sp>
      <p:sp>
        <p:nvSpPr>
          <p:cNvPr id="85002" name="Rectangle 18">
            <a:extLst>
              <a:ext uri="{FF2B5EF4-FFF2-40B4-BE49-F238E27FC236}">
                <a16:creationId xmlns:a16="http://schemas.microsoft.com/office/drawing/2014/main" id="{F8D4431F-B1D7-9744-89F7-E3A5877AD1FD}"/>
              </a:ext>
            </a:extLst>
          </p:cNvPr>
          <p:cNvSpPr>
            <a:spLocks noChangeArrowheads="1"/>
          </p:cNvSpPr>
          <p:nvPr/>
        </p:nvSpPr>
        <p:spPr bwMode="auto">
          <a:xfrm>
            <a:off x="381000" y="5257800"/>
            <a:ext cx="4038600" cy="914400"/>
          </a:xfrm>
          <a:prstGeom prst="rect">
            <a:avLst/>
          </a:prstGeom>
          <a:solidFill>
            <a:schemeClr val="accent1">
              <a:alpha val="18039"/>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oter Placeholder 2">
            <a:extLst>
              <a:ext uri="{FF2B5EF4-FFF2-40B4-BE49-F238E27FC236}">
                <a16:creationId xmlns:a16="http://schemas.microsoft.com/office/drawing/2014/main" id="{14CCFBC9-B4A0-4A4B-AECC-6D72DC22FC7B}"/>
              </a:ext>
            </a:extLst>
          </p:cNvPr>
          <p:cNvSpPr>
            <a:spLocks noGrp="1"/>
          </p:cNvSpPr>
          <p:nvPr>
            <p:ph type="ftr" sz="quarter" idx="11"/>
          </p:nvPr>
        </p:nvSpPr>
        <p:spPr>
          <a:xfrm>
            <a:off x="2438400" y="6859712"/>
            <a:ext cx="4038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dirty="0"/>
              <a:t>Copyright © 2010  R. R. Dickerson &amp; Z.Q. Li</a:t>
            </a:r>
          </a:p>
        </p:txBody>
      </p:sp>
      <p:sp>
        <p:nvSpPr>
          <p:cNvPr id="52226" name="Slide Number Placeholder 3">
            <a:extLst>
              <a:ext uri="{FF2B5EF4-FFF2-40B4-BE49-F238E27FC236}">
                <a16:creationId xmlns:a16="http://schemas.microsoft.com/office/drawing/2014/main" id="{36DC065E-F77B-1449-ADB4-21C1EDF971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B691DF3-6B1E-7749-BD8E-7F5A9AEDD6B8}" type="slidenum">
              <a:rPr lang="en-US" altLang="en-US" sz="1400"/>
              <a:pPr eaLnBrk="1" hangingPunct="1"/>
              <a:t>2</a:t>
            </a:fld>
            <a:endParaRPr lang="en-US" altLang="en-US" sz="1400"/>
          </a:p>
        </p:txBody>
      </p:sp>
      <p:pic>
        <p:nvPicPr>
          <p:cNvPr id="52227" name="Picture 3" descr="Fig4">
            <a:extLst>
              <a:ext uri="{FF2B5EF4-FFF2-40B4-BE49-F238E27FC236}">
                <a16:creationId xmlns:a16="http://schemas.microsoft.com/office/drawing/2014/main" id="{24266120-5CE4-D74E-A817-A6381C92E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4582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1">
            <a:extLst>
              <a:ext uri="{FF2B5EF4-FFF2-40B4-BE49-F238E27FC236}">
                <a16:creationId xmlns:a16="http://schemas.microsoft.com/office/drawing/2014/main" id="{A53DCC6B-34C8-4244-9D98-D0766A51D7E7}"/>
              </a:ext>
            </a:extLst>
          </p:cNvPr>
          <p:cNvSpPr txBox="1">
            <a:spLocks noChangeArrowheads="1"/>
          </p:cNvSpPr>
          <p:nvPr/>
        </p:nvSpPr>
        <p:spPr bwMode="auto">
          <a:xfrm>
            <a:off x="762000" y="5651500"/>
            <a:ext cx="7696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2000" dirty="0"/>
              <a:t>Let’s get quantitative. </a:t>
            </a:r>
          </a:p>
          <a:p>
            <a:pPr algn="ctr" eaLnBrk="1" hangingPunct="1"/>
            <a:r>
              <a:rPr lang="en-US" altLang="en-US" sz="2000" dirty="0"/>
              <a:t>r = radius in 𝜇m		v = fall velocity cm/s 	n = No/liter	</a:t>
            </a:r>
          </a:p>
          <a:p>
            <a:pPr algn="ctr" eaLnBrk="1" hangingPunct="1"/>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ooter Placeholder 4">
            <a:extLst>
              <a:ext uri="{FF2B5EF4-FFF2-40B4-BE49-F238E27FC236}">
                <a16:creationId xmlns:a16="http://schemas.microsoft.com/office/drawing/2014/main" id="{8E4996C4-1E84-1745-BE8C-61058B481AC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87042" name="Slide Number Placeholder 5">
            <a:extLst>
              <a:ext uri="{FF2B5EF4-FFF2-40B4-BE49-F238E27FC236}">
                <a16:creationId xmlns:a16="http://schemas.microsoft.com/office/drawing/2014/main" id="{30CA00CA-6623-0343-A3FB-C09D97F15D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EE948D3-9BB5-3443-86DD-36296CCC3178}" type="slidenum">
              <a:rPr lang="en-US" altLang="en-US" sz="1400"/>
              <a:pPr eaLnBrk="1" hangingPunct="1"/>
              <a:t>20</a:t>
            </a:fld>
            <a:endParaRPr lang="en-US" altLang="en-US" sz="1400"/>
          </a:p>
        </p:txBody>
      </p:sp>
      <p:sp>
        <p:nvSpPr>
          <p:cNvPr id="87043" name="Rectangle 2">
            <a:extLst>
              <a:ext uri="{FF2B5EF4-FFF2-40B4-BE49-F238E27FC236}">
                <a16:creationId xmlns:a16="http://schemas.microsoft.com/office/drawing/2014/main" id="{1D202D48-FDF7-A042-AAF9-F2978BBEB8ED}"/>
              </a:ext>
            </a:extLst>
          </p:cNvPr>
          <p:cNvSpPr>
            <a:spLocks noGrp="1" noChangeArrowheads="1"/>
          </p:cNvSpPr>
          <p:nvPr>
            <p:ph type="title"/>
          </p:nvPr>
        </p:nvSpPr>
        <p:spPr>
          <a:xfrm>
            <a:off x="762000" y="0"/>
            <a:ext cx="7772400" cy="1143000"/>
          </a:xfrm>
        </p:spPr>
        <p:txBody>
          <a:bodyPr/>
          <a:lstStyle/>
          <a:p>
            <a:pPr eaLnBrk="1" hangingPunct="1"/>
            <a:r>
              <a:rPr lang="en-US" altLang="en-US" sz="2400">
                <a:ea typeface="ＭＳ Ｐゴシック" panose="020B0600070205080204" pitchFamily="34" charset="-128"/>
              </a:rPr>
              <a:t>The relative humidity and supersaturation (both with respect to a plane surface of pure water) for pure water droplets.</a:t>
            </a:r>
            <a:r>
              <a:rPr lang="en-US" altLang="en-US" sz="4000">
                <a:ea typeface="ＭＳ Ｐゴシック" panose="020B0600070205080204" pitchFamily="34" charset="-128"/>
              </a:rPr>
              <a:t> </a:t>
            </a:r>
          </a:p>
        </p:txBody>
      </p:sp>
      <p:pic>
        <p:nvPicPr>
          <p:cNvPr id="87044" name="Picture 4" descr="Fig2">
            <a:extLst>
              <a:ext uri="{FF2B5EF4-FFF2-40B4-BE49-F238E27FC236}">
                <a16:creationId xmlns:a16="http://schemas.microsoft.com/office/drawing/2014/main" id="{CCCC51DE-6676-4C40-9208-9E2B07A5F86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828800" y="1676400"/>
            <a:ext cx="5562600" cy="4703763"/>
          </a:xfrm>
          <a:noFill/>
        </p:spPr>
      </p:pic>
      <p:pic>
        <p:nvPicPr>
          <p:cNvPr id="3" name="Picture 2">
            <a:extLst>
              <a:ext uri="{FF2B5EF4-FFF2-40B4-BE49-F238E27FC236}">
                <a16:creationId xmlns:a16="http://schemas.microsoft.com/office/drawing/2014/main" id="{819CEDDD-2763-AD44-83FE-0A709AF98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175" y="1828800"/>
            <a:ext cx="3448050" cy="3448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oter Placeholder 2">
            <a:extLst>
              <a:ext uri="{FF2B5EF4-FFF2-40B4-BE49-F238E27FC236}">
                <a16:creationId xmlns:a16="http://schemas.microsoft.com/office/drawing/2014/main" id="{CD596EB8-2B39-9F47-9DBC-0F82E6D2C88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89090" name="Slide Number Placeholder 3">
            <a:extLst>
              <a:ext uri="{FF2B5EF4-FFF2-40B4-BE49-F238E27FC236}">
                <a16:creationId xmlns:a16="http://schemas.microsoft.com/office/drawing/2014/main" id="{FE44A6D1-5B6D-4B49-B64C-B291AE803C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8DA9E74-5494-0149-80A0-3122B4C132C7}" type="slidenum">
              <a:rPr lang="en-US" altLang="en-US" sz="1400"/>
              <a:pPr eaLnBrk="1" hangingPunct="1"/>
              <a:t>21</a:t>
            </a:fld>
            <a:endParaRPr lang="en-US" altLang="en-US" sz="1400"/>
          </a:p>
        </p:txBody>
      </p:sp>
      <p:sp>
        <p:nvSpPr>
          <p:cNvPr id="89091" name="Text Box 1026">
            <a:extLst>
              <a:ext uri="{FF2B5EF4-FFF2-40B4-BE49-F238E27FC236}">
                <a16:creationId xmlns:a16="http://schemas.microsoft.com/office/drawing/2014/main" id="{77CE9349-08BD-8149-A189-CA9D6693C90B}"/>
              </a:ext>
            </a:extLst>
          </p:cNvPr>
          <p:cNvSpPr txBox="1">
            <a:spLocks noChangeArrowheads="1"/>
          </p:cNvSpPr>
          <p:nvPr/>
        </p:nvSpPr>
        <p:spPr bwMode="auto">
          <a:xfrm>
            <a:off x="1050925" y="727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aphicFrame>
        <p:nvGraphicFramePr>
          <p:cNvPr id="89092" name="Object 1024">
            <a:extLst>
              <a:ext uri="{FF2B5EF4-FFF2-40B4-BE49-F238E27FC236}">
                <a16:creationId xmlns:a16="http://schemas.microsoft.com/office/drawing/2014/main" id="{77E1D333-B129-1A47-AE6B-88CD7938D193}"/>
              </a:ext>
            </a:extLst>
          </p:cNvPr>
          <p:cNvGraphicFramePr>
            <a:graphicFrameLocks noChangeAspect="1"/>
          </p:cNvGraphicFramePr>
          <p:nvPr>
            <p:extLst>
              <p:ext uri="{D42A27DB-BD31-4B8C-83A1-F6EECF244321}">
                <p14:modId xmlns:p14="http://schemas.microsoft.com/office/powerpoint/2010/main" val="912991570"/>
              </p:ext>
            </p:extLst>
          </p:nvPr>
        </p:nvGraphicFramePr>
        <p:xfrm>
          <a:off x="2649028" y="4156393"/>
          <a:ext cx="3751772" cy="1657032"/>
        </p:xfrm>
        <a:graphic>
          <a:graphicData uri="http://schemas.openxmlformats.org/presentationml/2006/ole">
            <mc:AlternateContent xmlns:mc="http://schemas.openxmlformats.org/markup-compatibility/2006">
              <mc:Choice xmlns:v="urn:schemas-microsoft-com:vml" Requires="v">
                <p:oleObj spid="_x0000_s89111" name="Equation" r:id="rId4" imgW="22529800" imgH="9944100" progId="Equation.3">
                  <p:embed/>
                </p:oleObj>
              </mc:Choice>
              <mc:Fallback>
                <p:oleObj name="Equation" r:id="rId4" imgW="22529800" imgH="99441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028" y="4156393"/>
                        <a:ext cx="3751772" cy="1657032"/>
                      </a:xfrm>
                      <a:prstGeom prst="rect">
                        <a:avLst/>
                      </a:prstGeom>
                      <a:noFill/>
                      <a:ln>
                        <a:noFill/>
                      </a:ln>
                      <a:effectLst/>
                    </p:spPr>
                  </p:pic>
                </p:oleObj>
              </mc:Fallback>
            </mc:AlternateContent>
          </a:graphicData>
        </a:graphic>
      </p:graphicFrame>
      <p:sp>
        <p:nvSpPr>
          <p:cNvPr id="89093" name="Text Box 1028">
            <a:extLst>
              <a:ext uri="{FF2B5EF4-FFF2-40B4-BE49-F238E27FC236}">
                <a16:creationId xmlns:a16="http://schemas.microsoft.com/office/drawing/2014/main" id="{44293A32-FDBF-E24F-8D5E-6EF6D4711809}"/>
              </a:ext>
            </a:extLst>
          </p:cNvPr>
          <p:cNvSpPr txBox="1">
            <a:spLocks noChangeArrowheads="1"/>
          </p:cNvSpPr>
          <p:nvPr/>
        </p:nvSpPr>
        <p:spPr bwMode="auto">
          <a:xfrm>
            <a:off x="457200" y="609600"/>
            <a:ext cx="84582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t>An </a:t>
            </a:r>
            <a:r>
              <a:rPr lang="en-US" altLang="en-US" sz="3000" dirty="0"/>
              <a:t>embryonic </a:t>
            </a:r>
            <a:r>
              <a:rPr lang="en-US" altLang="en-US" dirty="0"/>
              <a:t>cloud droplet (molecular cluster) can be formed by collision of water vapor molecules.  Once it exists, it may grow or decay depending on ambient water vapor pressure.  </a:t>
            </a:r>
          </a:p>
          <a:p>
            <a:pPr eaLnBrk="1" hangingPunct="1"/>
            <a:endParaRPr lang="en-US" altLang="en-US" dirty="0"/>
          </a:p>
          <a:p>
            <a:pPr eaLnBrk="1" hangingPunct="1"/>
            <a:r>
              <a:rPr lang="en-US" altLang="en-US" dirty="0"/>
              <a:t>S = e/</a:t>
            </a:r>
            <a:r>
              <a:rPr lang="en-US" altLang="en-US" dirty="0" err="1"/>
              <a:t>e</a:t>
            </a:r>
            <a:r>
              <a:rPr lang="en-US" altLang="en-US" baseline="-25000" dirty="0" err="1"/>
              <a:t>s</a:t>
            </a:r>
            <a:r>
              <a:rPr lang="en-US" altLang="en-US" dirty="0"/>
              <a:t>(∞).</a:t>
            </a:r>
          </a:p>
          <a:p>
            <a:pPr eaLnBrk="1" hangingPunct="1"/>
            <a:r>
              <a:rPr lang="en-US" altLang="en-US" dirty="0"/>
              <a:t>e&gt;</a:t>
            </a:r>
            <a:r>
              <a:rPr lang="en-US" altLang="en-US" dirty="0" err="1"/>
              <a:t>e</a:t>
            </a:r>
            <a:r>
              <a:rPr lang="en-US" altLang="en-US" baseline="-25000" dirty="0" err="1"/>
              <a:t>sr</a:t>
            </a:r>
            <a:r>
              <a:rPr lang="en-US" altLang="en-US" baseline="-25000" dirty="0"/>
              <a:t>, </a:t>
            </a:r>
            <a:r>
              <a:rPr lang="en-US" altLang="en-US" dirty="0"/>
              <a:t>the droplet tends to grow, </a:t>
            </a:r>
          </a:p>
          <a:p>
            <a:pPr eaLnBrk="1" hangingPunct="1"/>
            <a:r>
              <a:rPr lang="en-US" altLang="en-US" dirty="0"/>
              <a:t>e&lt;</a:t>
            </a:r>
            <a:r>
              <a:rPr lang="en-US" altLang="en-US" dirty="0" err="1"/>
              <a:t>e</a:t>
            </a:r>
            <a:r>
              <a:rPr lang="en-US" altLang="en-US" baseline="-25000" dirty="0" err="1"/>
              <a:t>sr</a:t>
            </a:r>
            <a:r>
              <a:rPr lang="en-US" altLang="en-US" baseline="-25000" dirty="0"/>
              <a:t>, </a:t>
            </a:r>
            <a:r>
              <a:rPr lang="en-US" altLang="en-US" dirty="0"/>
              <a:t>the droplet tends to decay. </a:t>
            </a:r>
          </a:p>
          <a:p>
            <a:pPr eaLnBrk="1" hangingPunct="1"/>
            <a:r>
              <a:rPr lang="en-US" altLang="en-US" dirty="0"/>
              <a:t>So, the droplet must be big enough for it to endure.</a:t>
            </a:r>
          </a:p>
          <a:p>
            <a:pPr eaLnBrk="1" hangingPunct="1"/>
            <a:r>
              <a:rPr lang="en-US" altLang="en-US" dirty="0"/>
              <a:t>We will show (</a:t>
            </a:r>
            <a:r>
              <a:rPr lang="en-US" altLang="en-US" dirty="0" err="1"/>
              <a:t>Salby</a:t>
            </a:r>
            <a:r>
              <a:rPr lang="en-US" altLang="en-US" dirty="0"/>
              <a:t> Eq. 9.9) that the critical radius (S is supersaturation) 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oter Placeholder 2">
            <a:extLst>
              <a:ext uri="{FF2B5EF4-FFF2-40B4-BE49-F238E27FC236}">
                <a16:creationId xmlns:a16="http://schemas.microsoft.com/office/drawing/2014/main" id="{6A5F2251-A29F-4743-B62E-AC7DB1138AC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91138" name="Slide Number Placeholder 3">
            <a:extLst>
              <a:ext uri="{FF2B5EF4-FFF2-40B4-BE49-F238E27FC236}">
                <a16:creationId xmlns:a16="http://schemas.microsoft.com/office/drawing/2014/main" id="{1526AEAC-6022-6F43-970F-433404F319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C3A8AC2-0C81-1C41-9642-E2E87ED30B70}" type="slidenum">
              <a:rPr lang="en-US" altLang="en-US" sz="1400"/>
              <a:pPr eaLnBrk="1" hangingPunct="1"/>
              <a:t>22</a:t>
            </a:fld>
            <a:endParaRPr lang="en-US" altLang="en-US" sz="1400"/>
          </a:p>
        </p:txBody>
      </p:sp>
      <p:pic>
        <p:nvPicPr>
          <p:cNvPr id="91139" name="Picture 1026" descr="fig6">
            <a:extLst>
              <a:ext uri="{FF2B5EF4-FFF2-40B4-BE49-F238E27FC236}">
                <a16:creationId xmlns:a16="http://schemas.microsoft.com/office/drawing/2014/main" id="{DBA7BBF5-A559-AB44-A7FE-7A8E3502C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1300"/>
            <a:ext cx="8382000" cy="63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1027">
            <a:extLst>
              <a:ext uri="{FF2B5EF4-FFF2-40B4-BE49-F238E27FC236}">
                <a16:creationId xmlns:a16="http://schemas.microsoft.com/office/drawing/2014/main" id="{00F5B1CD-6E33-A341-8F97-1B07F069125C}"/>
              </a:ext>
            </a:extLst>
          </p:cNvPr>
          <p:cNvSpPr txBox="1">
            <a:spLocks noChangeArrowheads="1"/>
          </p:cNvSpPr>
          <p:nvPr/>
        </p:nvSpPr>
        <p:spPr bwMode="auto">
          <a:xfrm>
            <a:off x="5029200" y="914400"/>
            <a:ext cx="2514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b="1"/>
              <a:t>Köhler curve</a:t>
            </a:r>
          </a:p>
          <a:p>
            <a:pPr eaLnBrk="1" hangingPunct="1">
              <a:spcBef>
                <a:spcPct val="50000"/>
              </a:spcBef>
            </a:pPr>
            <a:r>
              <a:rPr lang="en-US" altLang="en-US"/>
              <a:t>S</a:t>
            </a:r>
            <a:r>
              <a:rPr lang="en-US" altLang="en-US" baseline="30000"/>
              <a:t>*</a:t>
            </a:r>
            <a:r>
              <a:rPr lang="en-US" altLang="en-US"/>
              <a:t> - critical saturation ratio</a:t>
            </a:r>
          </a:p>
          <a:p>
            <a:pPr eaLnBrk="1" hangingPunct="1">
              <a:spcBef>
                <a:spcPct val="50000"/>
              </a:spcBef>
            </a:pPr>
            <a:r>
              <a:rPr lang="en-US" altLang="en-US"/>
              <a:t>r</a:t>
            </a:r>
            <a:r>
              <a:rPr lang="en-US" altLang="en-US" baseline="30000"/>
              <a:t>*</a:t>
            </a:r>
            <a:r>
              <a:rPr lang="en-US" altLang="en-US"/>
              <a:t> - critical radius</a:t>
            </a:r>
          </a:p>
        </p:txBody>
      </p:sp>
      <p:sp>
        <p:nvSpPr>
          <p:cNvPr id="91141" name="Text Box 1028">
            <a:extLst>
              <a:ext uri="{FF2B5EF4-FFF2-40B4-BE49-F238E27FC236}">
                <a16:creationId xmlns:a16="http://schemas.microsoft.com/office/drawing/2014/main" id="{36F58700-3631-8842-A0C2-53C4FDDF502B}"/>
              </a:ext>
            </a:extLst>
          </p:cNvPr>
          <p:cNvSpPr txBox="1">
            <a:spLocks noChangeArrowheads="1"/>
          </p:cNvSpPr>
          <p:nvPr/>
        </p:nvSpPr>
        <p:spPr bwMode="auto">
          <a:xfrm>
            <a:off x="2438400" y="3276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Haze ←</a:t>
            </a:r>
          </a:p>
        </p:txBody>
      </p:sp>
      <p:sp>
        <p:nvSpPr>
          <p:cNvPr id="91142" name="Rectangle 1029">
            <a:extLst>
              <a:ext uri="{FF2B5EF4-FFF2-40B4-BE49-F238E27FC236}">
                <a16:creationId xmlns:a16="http://schemas.microsoft.com/office/drawing/2014/main" id="{9E9B6CE5-6710-6147-B50C-7EDA53F8468F}"/>
              </a:ext>
            </a:extLst>
          </p:cNvPr>
          <p:cNvSpPr>
            <a:spLocks noChangeArrowheads="1"/>
          </p:cNvSpPr>
          <p:nvPr/>
        </p:nvSpPr>
        <p:spPr bwMode="auto">
          <a:xfrm>
            <a:off x="3429000" y="3962400"/>
            <a:ext cx="275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cs typeface="Arial" panose="020B0604020202020204" pitchFamily="34" charset="0"/>
              </a:rPr>
              <a:t>→ Activated nucleus</a:t>
            </a:r>
            <a:endParaRPr lang="en-US" altLang="en-US"/>
          </a:p>
        </p:txBody>
      </p:sp>
      <p:sp>
        <p:nvSpPr>
          <p:cNvPr id="91143" name="TextBox 1">
            <a:extLst>
              <a:ext uri="{FF2B5EF4-FFF2-40B4-BE49-F238E27FC236}">
                <a16:creationId xmlns:a16="http://schemas.microsoft.com/office/drawing/2014/main" id="{65B06C59-7731-3F4B-A8A4-E012E97131B1}"/>
              </a:ext>
            </a:extLst>
          </p:cNvPr>
          <p:cNvSpPr txBox="1">
            <a:spLocks noChangeArrowheads="1"/>
          </p:cNvSpPr>
          <p:nvPr/>
        </p:nvSpPr>
        <p:spPr bwMode="auto">
          <a:xfrm>
            <a:off x="914400" y="8382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Kelvin Curve</a:t>
            </a:r>
            <a:r>
              <a:rPr lang="en-US" altLang="en-US">
                <a:latin typeface="Wingdings" pitchFamily="2" charset="2"/>
                <a:sym typeface="Wingdings" pitchFamily="2" charset="2"/>
              </a:rPr>
              <a:t></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a:extLst>
              <a:ext uri="{FF2B5EF4-FFF2-40B4-BE49-F238E27FC236}">
                <a16:creationId xmlns:a16="http://schemas.microsoft.com/office/drawing/2014/main" id="{2FCBA3D8-E8EB-454F-97C6-4949672CA22A}"/>
              </a:ext>
            </a:extLst>
          </p:cNvPr>
          <p:cNvSpPr txBox="1">
            <a:spLocks noChangeArrowheads="1"/>
          </p:cNvSpPr>
          <p:nvPr/>
        </p:nvSpPr>
        <p:spPr bwMode="auto">
          <a:xfrm>
            <a:off x="-762000" y="1295400"/>
            <a:ext cx="6248400" cy="457200"/>
          </a:xfrm>
          <a:prstGeom prst="rect">
            <a:avLst/>
          </a:prstGeom>
          <a:noFill/>
          <a:ln>
            <a:noFill/>
          </a:ln>
          <a:effectLst/>
          <a:extLst>
            <a:ext uri="{909E8E84-426E-40dd-AFC4-6F175D3DCCD1}">
              <a14:hiddenFill xmlns="" xmlns:a14="http://schemas.microsoft.com/office/drawing/2010/main">
                <a:solidFill>
                  <a:srgbClr val="CC0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solidFill>
                  <a:schemeClr val="bg1"/>
                </a:solidFill>
                <a:latin typeface="Times New Roman" charset="0"/>
                <a:ea typeface="ＭＳ Ｐゴシック" charset="0"/>
              </a:rPr>
              <a:t>Fair Weather Cumulus</a:t>
            </a:r>
          </a:p>
        </p:txBody>
      </p:sp>
      <p:pic>
        <p:nvPicPr>
          <p:cNvPr id="93186" name="Picture 3" descr="cumulus 003">
            <a:extLst>
              <a:ext uri="{FF2B5EF4-FFF2-40B4-BE49-F238E27FC236}">
                <a16:creationId xmlns:a16="http://schemas.microsoft.com/office/drawing/2014/main" id="{28B624DD-7335-214B-B8F2-1528142F2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a:extLst>
              <a:ext uri="{FF2B5EF4-FFF2-40B4-BE49-F238E27FC236}">
                <a16:creationId xmlns:a16="http://schemas.microsoft.com/office/drawing/2014/main" id="{46DF6254-0F27-8948-835B-4E4276E66DCA}"/>
              </a:ext>
            </a:extLst>
          </p:cNvPr>
          <p:cNvSpPr txBox="1">
            <a:spLocks noChangeArrowheads="1"/>
          </p:cNvSpPr>
          <p:nvPr/>
        </p:nvSpPr>
        <p:spPr bwMode="auto">
          <a:xfrm>
            <a:off x="1447800" y="1524000"/>
            <a:ext cx="3027363"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latin typeface="Times New Roman" charset="0"/>
                <a:ea typeface="ＭＳ Ｐゴシック" charset="0"/>
              </a:rPr>
              <a:t>Fair weather cumulus</a:t>
            </a:r>
          </a:p>
          <a:p>
            <a:pPr>
              <a:spcBef>
                <a:spcPct val="50000"/>
              </a:spcBef>
              <a:defRPr/>
            </a:pPr>
            <a:r>
              <a:rPr lang="en-US" sz="2000">
                <a:latin typeface="Times New Roman" charset="0"/>
                <a:ea typeface="ＭＳ Ｐゴシック" charset="0"/>
              </a:rPr>
              <a:t>1 pm EST July 7, 2007,</a:t>
            </a:r>
          </a:p>
          <a:p>
            <a:pPr>
              <a:spcBef>
                <a:spcPct val="50000"/>
              </a:spcBef>
              <a:defRPr/>
            </a:pPr>
            <a:r>
              <a:rPr lang="en-US" sz="2000">
                <a:latin typeface="Times New Roman" charset="0"/>
                <a:ea typeface="ＭＳ Ｐゴシック" charset="0"/>
              </a:rPr>
              <a:t>a smoggy day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EA6FECD2-2A97-1345-98F7-4C681B1FDAFF}"/>
              </a:ext>
            </a:extLst>
          </p:cNvPr>
          <p:cNvSpPr>
            <a:spLocks noGrp="1" noChangeArrowheads="1"/>
          </p:cNvSpPr>
          <p:nvPr>
            <p:ph type="title" idx="4294967295"/>
          </p:nvPr>
        </p:nvSpPr>
        <p:spPr/>
        <p:txBody>
          <a:bodyPr/>
          <a:lstStyle/>
          <a:p>
            <a:endParaRPr lang="en-US" altLang="en-US">
              <a:ea typeface="ＭＳ Ｐゴシック" panose="020B0600070205080204" pitchFamily="34" charset="-128"/>
            </a:endParaRPr>
          </a:p>
        </p:txBody>
      </p:sp>
      <p:sp>
        <p:nvSpPr>
          <p:cNvPr id="94210" name="Rectangle 3">
            <a:extLst>
              <a:ext uri="{FF2B5EF4-FFF2-40B4-BE49-F238E27FC236}">
                <a16:creationId xmlns:a16="http://schemas.microsoft.com/office/drawing/2014/main" id="{FCA58774-B354-3643-8F1F-5D837E94385E}"/>
              </a:ext>
            </a:extLst>
          </p:cNvPr>
          <p:cNvSpPr>
            <a:spLocks noGrp="1" noChangeArrowheads="1"/>
          </p:cNvSpPr>
          <p:nvPr>
            <p:ph type="body" idx="4294967295"/>
          </p:nvPr>
        </p:nvSpPr>
        <p:spPr/>
        <p:txBody>
          <a:bodyPr/>
          <a:lstStyle/>
          <a:p>
            <a:endParaRPr lang="en-US" altLang="en-US">
              <a:ea typeface="ＭＳ Ｐゴシック" panose="020B0600070205080204" pitchFamily="34" charset="-128"/>
            </a:endParaRPr>
          </a:p>
        </p:txBody>
      </p:sp>
      <p:grpSp>
        <p:nvGrpSpPr>
          <p:cNvPr id="94211" name="Group 3">
            <a:extLst>
              <a:ext uri="{FF2B5EF4-FFF2-40B4-BE49-F238E27FC236}">
                <a16:creationId xmlns:a16="http://schemas.microsoft.com/office/drawing/2014/main" id="{4EA87721-875A-7245-A0D5-6A5C82CAAEE0}"/>
              </a:ext>
            </a:extLst>
          </p:cNvPr>
          <p:cNvGrpSpPr>
            <a:grpSpLocks/>
          </p:cNvGrpSpPr>
          <p:nvPr/>
        </p:nvGrpSpPr>
        <p:grpSpPr bwMode="auto">
          <a:xfrm>
            <a:off x="-6934200" y="-1676400"/>
            <a:ext cx="16078200" cy="8534400"/>
            <a:chOff x="192" y="1080"/>
            <a:chExt cx="5495" cy="2218"/>
          </a:xfrm>
        </p:grpSpPr>
        <p:grpSp>
          <p:nvGrpSpPr>
            <p:cNvPr id="94212" name="Group 4">
              <a:extLst>
                <a:ext uri="{FF2B5EF4-FFF2-40B4-BE49-F238E27FC236}">
                  <a16:creationId xmlns:a16="http://schemas.microsoft.com/office/drawing/2014/main" id="{1BA1B381-6707-FB4F-B59A-39FA43F5D510}"/>
                </a:ext>
              </a:extLst>
            </p:cNvPr>
            <p:cNvGrpSpPr>
              <a:grpSpLocks/>
            </p:cNvGrpSpPr>
            <p:nvPr/>
          </p:nvGrpSpPr>
          <p:grpSpPr bwMode="auto">
            <a:xfrm>
              <a:off x="192" y="1353"/>
              <a:ext cx="5495" cy="1945"/>
              <a:chOff x="192" y="1353"/>
              <a:chExt cx="5495" cy="1945"/>
            </a:xfrm>
          </p:grpSpPr>
          <p:pic>
            <p:nvPicPr>
              <p:cNvPr id="94214" name="Picture 5" descr="boundaryLayer3">
                <a:extLst>
                  <a:ext uri="{FF2B5EF4-FFF2-40B4-BE49-F238E27FC236}">
                    <a16:creationId xmlns:a16="http://schemas.microsoft.com/office/drawing/2014/main" id="{FF7A601D-0117-6748-9DAD-EFC686B35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353"/>
                <a:ext cx="5443" cy="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Rectangle 6">
                <a:extLst>
                  <a:ext uri="{FF2B5EF4-FFF2-40B4-BE49-F238E27FC236}">
                    <a16:creationId xmlns:a16="http://schemas.microsoft.com/office/drawing/2014/main" id="{005EB955-2BD9-404A-AF9B-A6F6A4549899}"/>
                  </a:ext>
                </a:extLst>
              </p:cNvPr>
              <p:cNvSpPr>
                <a:spLocks noChangeArrowheads="1"/>
              </p:cNvSpPr>
              <p:nvPr/>
            </p:nvSpPr>
            <p:spPr bwMode="auto">
              <a:xfrm>
                <a:off x="5454" y="1486"/>
                <a:ext cx="167" cy="1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800">
                  <a:latin typeface="Arial" panose="020B0604020202020204" pitchFamily="34" charset="0"/>
                </a:endParaRPr>
              </a:p>
            </p:txBody>
          </p:sp>
          <p:sp>
            <p:nvSpPr>
              <p:cNvPr id="94216" name="Text Box 7">
                <a:extLst>
                  <a:ext uri="{FF2B5EF4-FFF2-40B4-BE49-F238E27FC236}">
                    <a16:creationId xmlns:a16="http://schemas.microsoft.com/office/drawing/2014/main" id="{96270445-AE9A-8647-B986-C7CFD8AFE52E}"/>
                  </a:ext>
                </a:extLst>
              </p:cNvPr>
              <p:cNvSpPr txBox="1">
                <a:spLocks noChangeArrowheads="1"/>
              </p:cNvSpPr>
              <p:nvPr/>
            </p:nvSpPr>
            <p:spPr bwMode="auto">
              <a:xfrm>
                <a:off x="5425" y="1509"/>
                <a:ext cx="26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000">
                    <a:latin typeface="Arial" panose="020B0604020202020204" pitchFamily="34" charset="0"/>
                  </a:rPr>
                  <a:t>1.0</a:t>
                </a:r>
              </a:p>
            </p:txBody>
          </p:sp>
          <p:sp>
            <p:nvSpPr>
              <p:cNvPr id="94217" name="Text Box 8">
                <a:extLst>
                  <a:ext uri="{FF2B5EF4-FFF2-40B4-BE49-F238E27FC236}">
                    <a16:creationId xmlns:a16="http://schemas.microsoft.com/office/drawing/2014/main" id="{6D8D2DCB-BC9D-B145-9924-545D8E0670FF}"/>
                  </a:ext>
                </a:extLst>
              </p:cNvPr>
              <p:cNvSpPr txBox="1">
                <a:spLocks noChangeArrowheads="1"/>
              </p:cNvSpPr>
              <p:nvPr/>
            </p:nvSpPr>
            <p:spPr bwMode="auto">
              <a:xfrm>
                <a:off x="5420" y="2129"/>
                <a:ext cx="26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000">
                    <a:latin typeface="Arial" panose="020B0604020202020204" pitchFamily="34" charset="0"/>
                  </a:rPr>
                  <a:t>0.5</a:t>
                </a:r>
              </a:p>
            </p:txBody>
          </p:sp>
          <p:sp>
            <p:nvSpPr>
              <p:cNvPr id="94218" name="Text Box 9">
                <a:extLst>
                  <a:ext uri="{FF2B5EF4-FFF2-40B4-BE49-F238E27FC236}">
                    <a16:creationId xmlns:a16="http://schemas.microsoft.com/office/drawing/2014/main" id="{54650FAC-358B-A34A-A0E5-36B81B864243}"/>
                  </a:ext>
                </a:extLst>
              </p:cNvPr>
              <p:cNvSpPr txBox="1">
                <a:spLocks noChangeArrowheads="1"/>
              </p:cNvSpPr>
              <p:nvPr/>
            </p:nvSpPr>
            <p:spPr bwMode="auto">
              <a:xfrm>
                <a:off x="5418" y="2756"/>
                <a:ext cx="2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000">
                    <a:latin typeface="Arial" panose="020B0604020202020204" pitchFamily="34" charset="0"/>
                  </a:rPr>
                  <a:t>0.0</a:t>
                </a:r>
              </a:p>
            </p:txBody>
          </p:sp>
        </p:grpSp>
        <p:sp>
          <p:nvSpPr>
            <p:cNvPr id="94213" name="Text Box 10">
              <a:extLst>
                <a:ext uri="{FF2B5EF4-FFF2-40B4-BE49-F238E27FC236}">
                  <a16:creationId xmlns:a16="http://schemas.microsoft.com/office/drawing/2014/main" id="{09A17B6A-D98B-2C44-A78F-6A493C922F30}"/>
                </a:ext>
              </a:extLst>
            </p:cNvPr>
            <p:cNvSpPr txBox="1">
              <a:spLocks noChangeArrowheads="1"/>
            </p:cNvSpPr>
            <p:nvPr/>
          </p:nvSpPr>
          <p:spPr bwMode="auto">
            <a:xfrm>
              <a:off x="1926" y="1080"/>
              <a:ext cx="11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latin typeface="Arial" panose="020B0604020202020204" pitchFamily="34" charset="0"/>
                </a:rPr>
                <a:t>MPLNET Level 1 Signals:  GSFC May 3, 2001</a:t>
              </a:r>
            </a:p>
            <a:p>
              <a:pPr eaLnBrk="1" hangingPunct="1"/>
              <a:r>
                <a:rPr lang="en-US" altLang="en-US" sz="1200">
                  <a:latin typeface="Arial" panose="020B0604020202020204" pitchFamily="34" charset="0"/>
                </a:rPr>
                <a:t>Uncalibrated Attenuated Backscatter  (km sr)-1</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oter Placeholder 2">
            <a:extLst>
              <a:ext uri="{FF2B5EF4-FFF2-40B4-BE49-F238E27FC236}">
                <a16:creationId xmlns:a16="http://schemas.microsoft.com/office/drawing/2014/main" id="{DA81E9C0-C956-8B4B-A05E-B87B4980BCD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95234" name="Slide Number Placeholder 3">
            <a:extLst>
              <a:ext uri="{FF2B5EF4-FFF2-40B4-BE49-F238E27FC236}">
                <a16:creationId xmlns:a16="http://schemas.microsoft.com/office/drawing/2014/main" id="{483378F0-42D3-BF43-B105-EB42E3FC1F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2883D63-079A-E341-B9B1-3821F2A12D92}" type="slidenum">
              <a:rPr lang="en-US" altLang="en-US" sz="1400"/>
              <a:pPr eaLnBrk="1" hangingPunct="1"/>
              <a:t>25</a:t>
            </a:fld>
            <a:endParaRPr lang="en-US" altLang="en-US" sz="1400"/>
          </a:p>
        </p:txBody>
      </p:sp>
      <p:pic>
        <p:nvPicPr>
          <p:cNvPr id="95235" name="Picture 1026" descr="t6">
            <a:extLst>
              <a:ext uri="{FF2B5EF4-FFF2-40B4-BE49-F238E27FC236}">
                <a16:creationId xmlns:a16="http://schemas.microsoft.com/office/drawing/2014/main" id="{6208030F-B18F-9A43-B4BD-1424C889F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Footer Placeholder 2">
            <a:extLst>
              <a:ext uri="{FF2B5EF4-FFF2-40B4-BE49-F238E27FC236}">
                <a16:creationId xmlns:a16="http://schemas.microsoft.com/office/drawing/2014/main" id="{40AFC889-602D-E74C-9899-3E606FCBDAA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97282" name="Slide Number Placeholder 3">
            <a:extLst>
              <a:ext uri="{FF2B5EF4-FFF2-40B4-BE49-F238E27FC236}">
                <a16:creationId xmlns:a16="http://schemas.microsoft.com/office/drawing/2014/main" id="{3DD07EED-1FA7-F742-8412-FF722DF77B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5C14866-24B2-4C41-AF5F-9362CD42B454}" type="slidenum">
              <a:rPr lang="en-US" altLang="en-US" sz="1400"/>
              <a:pPr eaLnBrk="1" hangingPunct="1"/>
              <a:t>26</a:t>
            </a:fld>
            <a:endParaRPr lang="en-US" altLang="en-US" sz="1400"/>
          </a:p>
        </p:txBody>
      </p:sp>
      <p:graphicFrame>
        <p:nvGraphicFramePr>
          <p:cNvPr id="97283" name="Object 1024">
            <a:extLst>
              <a:ext uri="{FF2B5EF4-FFF2-40B4-BE49-F238E27FC236}">
                <a16:creationId xmlns:a16="http://schemas.microsoft.com/office/drawing/2014/main" id="{198C347C-856C-9347-9081-31A3CC51DDE1}"/>
              </a:ext>
            </a:extLst>
          </p:cNvPr>
          <p:cNvGraphicFramePr>
            <a:graphicFrameLocks noChangeAspect="1"/>
          </p:cNvGraphicFramePr>
          <p:nvPr/>
        </p:nvGraphicFramePr>
        <p:xfrm>
          <a:off x="252413" y="1131888"/>
          <a:ext cx="8112125" cy="4000500"/>
        </p:xfrm>
        <a:graphic>
          <a:graphicData uri="http://schemas.openxmlformats.org/presentationml/2006/ole">
            <mc:AlternateContent xmlns:mc="http://schemas.openxmlformats.org/markup-compatibility/2006">
              <mc:Choice xmlns:v="urn:schemas-microsoft-com:vml" Requires="v">
                <p:oleObj spid="_x0000_s97301" name="Equation" r:id="rId4" imgW="84264500" imgH="41541700" progId="Equation.3">
                  <p:embed/>
                </p:oleObj>
              </mc:Choice>
              <mc:Fallback>
                <p:oleObj name="Equation" r:id="rId4" imgW="84264500" imgH="415417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1131888"/>
                        <a:ext cx="8112125"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Footer Placeholder 2">
            <a:extLst>
              <a:ext uri="{FF2B5EF4-FFF2-40B4-BE49-F238E27FC236}">
                <a16:creationId xmlns:a16="http://schemas.microsoft.com/office/drawing/2014/main" id="{31BF71C1-4649-EB44-9A47-BB1B4E9B5DE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99330" name="Slide Number Placeholder 3">
            <a:extLst>
              <a:ext uri="{FF2B5EF4-FFF2-40B4-BE49-F238E27FC236}">
                <a16:creationId xmlns:a16="http://schemas.microsoft.com/office/drawing/2014/main" id="{3C6AA6C9-EBB7-BB46-8F8D-2D3842410A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00DF575-07F1-E542-93A0-F316FA3F7755}" type="slidenum">
              <a:rPr lang="en-US" altLang="en-US" sz="1400"/>
              <a:pPr eaLnBrk="1" hangingPunct="1"/>
              <a:t>27</a:t>
            </a:fld>
            <a:endParaRPr lang="en-US" altLang="en-US" sz="1400"/>
          </a:p>
        </p:txBody>
      </p:sp>
      <p:graphicFrame>
        <p:nvGraphicFramePr>
          <p:cNvPr id="99331" name="Object 1024">
            <a:extLst>
              <a:ext uri="{FF2B5EF4-FFF2-40B4-BE49-F238E27FC236}">
                <a16:creationId xmlns:a16="http://schemas.microsoft.com/office/drawing/2014/main" id="{9D168499-707F-554B-B955-1EFAB251D186}"/>
              </a:ext>
            </a:extLst>
          </p:cNvPr>
          <p:cNvGraphicFramePr>
            <a:graphicFrameLocks noChangeAspect="1"/>
          </p:cNvGraphicFramePr>
          <p:nvPr>
            <p:extLst>
              <p:ext uri="{D42A27DB-BD31-4B8C-83A1-F6EECF244321}">
                <p14:modId xmlns:p14="http://schemas.microsoft.com/office/powerpoint/2010/main" val="4127867495"/>
              </p:ext>
            </p:extLst>
          </p:nvPr>
        </p:nvGraphicFramePr>
        <p:xfrm>
          <a:off x="1668674" y="336550"/>
          <a:ext cx="6484726" cy="5759450"/>
        </p:xfrm>
        <a:graphic>
          <a:graphicData uri="http://schemas.openxmlformats.org/presentationml/2006/ole">
            <mc:AlternateContent xmlns:mc="http://schemas.openxmlformats.org/markup-compatibility/2006">
              <mc:Choice xmlns:v="urn:schemas-microsoft-com:vml" Requires="v">
                <p:oleObj spid="_x0000_s99350" name="Equation" r:id="rId4" imgW="71386700" imgH="63195200" progId="Equation.3">
                  <p:embed/>
                </p:oleObj>
              </mc:Choice>
              <mc:Fallback>
                <p:oleObj name="Equation" r:id="rId4" imgW="71386700" imgH="631952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8674" y="336550"/>
                        <a:ext cx="6484726" cy="5759450"/>
                      </a:xfrm>
                      <a:prstGeom prst="rect">
                        <a:avLst/>
                      </a:prstGeom>
                      <a:noFill/>
                      <a:ln>
                        <a:noFill/>
                      </a:ln>
                      <a:effectLst/>
                      <a:extLst/>
                    </p:spPr>
                  </p:pic>
                </p:oleObj>
              </mc:Fallback>
            </mc:AlternateContent>
          </a:graphicData>
        </a:graphic>
      </p:graphicFrame>
      <p:sp>
        <p:nvSpPr>
          <p:cNvPr id="99332" name="Text Box 4">
            <a:extLst>
              <a:ext uri="{FF2B5EF4-FFF2-40B4-BE49-F238E27FC236}">
                <a16:creationId xmlns:a16="http://schemas.microsoft.com/office/drawing/2014/main" id="{1DE6E186-49B5-9F4E-83E3-B40C50523488}"/>
              </a:ext>
            </a:extLst>
          </p:cNvPr>
          <p:cNvSpPr txBox="1">
            <a:spLocks noChangeArrowheads="1"/>
          </p:cNvSpPr>
          <p:nvPr/>
        </p:nvSpPr>
        <p:spPr bwMode="auto">
          <a:xfrm>
            <a:off x="1066800" y="304800"/>
            <a:ext cx="238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Köhler Equation -</a:t>
            </a:r>
          </a:p>
        </p:txBody>
      </p:sp>
      <p:sp>
        <p:nvSpPr>
          <p:cNvPr id="2" name="TextBox 1">
            <a:extLst>
              <a:ext uri="{FF2B5EF4-FFF2-40B4-BE49-F238E27FC236}">
                <a16:creationId xmlns:a16="http://schemas.microsoft.com/office/drawing/2014/main" id="{906CCD5D-6ED2-CB42-BBAB-5FF7F81AA0D9}"/>
              </a:ext>
            </a:extLst>
          </p:cNvPr>
          <p:cNvSpPr txBox="1"/>
          <p:nvPr/>
        </p:nvSpPr>
        <p:spPr>
          <a:xfrm>
            <a:off x="1447800" y="1219200"/>
            <a:ext cx="1143000" cy="477054"/>
          </a:xfrm>
          <a:prstGeom prst="rect">
            <a:avLst/>
          </a:prstGeom>
          <a:solidFill>
            <a:schemeClr val="bg1"/>
          </a:solidFill>
        </p:spPr>
        <p:txBody>
          <a:bodyPr wrap="square" rtlCol="0">
            <a:spAutoFit/>
          </a:bodyPr>
          <a:lstStyle/>
          <a:p>
            <a:r>
              <a:rPr lang="en-US" sz="2500" dirty="0"/>
              <a:t>soluble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oter Placeholder 2">
            <a:extLst>
              <a:ext uri="{FF2B5EF4-FFF2-40B4-BE49-F238E27FC236}">
                <a16:creationId xmlns:a16="http://schemas.microsoft.com/office/drawing/2014/main" id="{F61E6764-5779-0E46-9170-2E6D5C9C0BA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01378" name="Slide Number Placeholder 3">
            <a:extLst>
              <a:ext uri="{FF2B5EF4-FFF2-40B4-BE49-F238E27FC236}">
                <a16:creationId xmlns:a16="http://schemas.microsoft.com/office/drawing/2014/main" id="{B8E233E4-0FAC-E044-B60C-EF10F2B160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E58156D-2EC2-E243-BB42-C9313AA86D86}" type="slidenum">
              <a:rPr lang="en-US" altLang="en-US" sz="1400"/>
              <a:pPr eaLnBrk="1" hangingPunct="1"/>
              <a:t>28</a:t>
            </a:fld>
            <a:endParaRPr lang="en-US" altLang="en-US" sz="1400"/>
          </a:p>
        </p:txBody>
      </p:sp>
      <p:graphicFrame>
        <p:nvGraphicFramePr>
          <p:cNvPr id="101379" name="Object 1024">
            <a:extLst>
              <a:ext uri="{FF2B5EF4-FFF2-40B4-BE49-F238E27FC236}">
                <a16:creationId xmlns:a16="http://schemas.microsoft.com/office/drawing/2014/main" id="{3B420B05-E400-4244-8CDD-35B310681166}"/>
              </a:ext>
            </a:extLst>
          </p:cNvPr>
          <p:cNvGraphicFramePr>
            <a:graphicFrameLocks noChangeAspect="1"/>
          </p:cNvGraphicFramePr>
          <p:nvPr/>
        </p:nvGraphicFramePr>
        <p:xfrm>
          <a:off x="2994025" y="1477963"/>
          <a:ext cx="258763" cy="484187"/>
        </p:xfrm>
        <a:graphic>
          <a:graphicData uri="http://schemas.openxmlformats.org/presentationml/2006/ole">
            <mc:AlternateContent xmlns:mc="http://schemas.openxmlformats.org/markup-compatibility/2006">
              <mc:Choice xmlns:v="urn:schemas-microsoft-com:vml" Requires="v">
                <p:oleObj spid="_x0000_s101487" name="Equation" r:id="rId4" imgW="2336800" imgH="4394200" progId="Equation.3">
                  <p:embed/>
                </p:oleObj>
              </mc:Choice>
              <mc:Fallback>
                <p:oleObj name="Equation" r:id="rId4" imgW="2336800" imgH="43942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025" y="1477963"/>
                        <a:ext cx="258763"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1380" name="Object 1025">
            <a:extLst>
              <a:ext uri="{FF2B5EF4-FFF2-40B4-BE49-F238E27FC236}">
                <a16:creationId xmlns:a16="http://schemas.microsoft.com/office/drawing/2014/main" id="{3C89DC09-3F21-0D40-B6E7-CCCC2958A737}"/>
              </a:ext>
            </a:extLst>
          </p:cNvPr>
          <p:cNvGraphicFramePr>
            <a:graphicFrameLocks noChangeAspect="1"/>
          </p:cNvGraphicFramePr>
          <p:nvPr/>
        </p:nvGraphicFramePr>
        <p:xfrm>
          <a:off x="2994025" y="3533775"/>
          <a:ext cx="258763" cy="485775"/>
        </p:xfrm>
        <a:graphic>
          <a:graphicData uri="http://schemas.openxmlformats.org/presentationml/2006/ole">
            <mc:AlternateContent xmlns:mc="http://schemas.openxmlformats.org/markup-compatibility/2006">
              <mc:Choice xmlns:v="urn:schemas-microsoft-com:vml" Requires="v">
                <p:oleObj spid="_x0000_s101488" name="Equation" r:id="rId6" imgW="2336800" imgH="4394200" progId="Equation.3">
                  <p:embed/>
                </p:oleObj>
              </mc:Choice>
              <mc:Fallback>
                <p:oleObj name="Equation" r:id="rId6" imgW="2336800" imgH="4394200" progId="Equation.3">
                  <p:embed/>
                  <p:pic>
                    <p:nvPicPr>
                      <p:cNvPr id="0" name="Object 1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025" y="3533775"/>
                        <a:ext cx="258763"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1381" name="Object 1026">
            <a:extLst>
              <a:ext uri="{FF2B5EF4-FFF2-40B4-BE49-F238E27FC236}">
                <a16:creationId xmlns:a16="http://schemas.microsoft.com/office/drawing/2014/main" id="{EE0659E3-E59B-DE40-9F30-A5E8C3253A96}"/>
              </a:ext>
            </a:extLst>
          </p:cNvPr>
          <p:cNvGraphicFramePr>
            <a:graphicFrameLocks noChangeAspect="1"/>
          </p:cNvGraphicFramePr>
          <p:nvPr/>
        </p:nvGraphicFramePr>
        <p:xfrm>
          <a:off x="2886075" y="4752975"/>
          <a:ext cx="258763" cy="485775"/>
        </p:xfrm>
        <a:graphic>
          <a:graphicData uri="http://schemas.openxmlformats.org/presentationml/2006/ole">
            <mc:AlternateContent xmlns:mc="http://schemas.openxmlformats.org/markup-compatibility/2006">
              <mc:Choice xmlns:v="urn:schemas-microsoft-com:vml" Requires="v">
                <p:oleObj spid="_x0000_s101489" name="Equation" r:id="rId7" imgW="2336800" imgH="4394200" progId="Equation.3">
                  <p:embed/>
                </p:oleObj>
              </mc:Choice>
              <mc:Fallback>
                <p:oleObj name="Equation" r:id="rId7" imgW="2336800" imgH="4394200" progId="Equation.3">
                  <p:embed/>
                  <p:pic>
                    <p:nvPicPr>
                      <p:cNvPr id="0" name="Object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075" y="4752975"/>
                        <a:ext cx="258763"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1382" name="Object 1027">
            <a:extLst>
              <a:ext uri="{FF2B5EF4-FFF2-40B4-BE49-F238E27FC236}">
                <a16:creationId xmlns:a16="http://schemas.microsoft.com/office/drawing/2014/main" id="{B681FC13-FBEB-4C40-9E42-7D1C05D06F04}"/>
              </a:ext>
            </a:extLst>
          </p:cNvPr>
          <p:cNvGraphicFramePr>
            <a:graphicFrameLocks noChangeAspect="1"/>
          </p:cNvGraphicFramePr>
          <p:nvPr/>
        </p:nvGraphicFramePr>
        <p:xfrm>
          <a:off x="1654175" y="5387975"/>
          <a:ext cx="182563" cy="339725"/>
        </p:xfrm>
        <a:graphic>
          <a:graphicData uri="http://schemas.openxmlformats.org/presentationml/2006/ole">
            <mc:AlternateContent xmlns:mc="http://schemas.openxmlformats.org/markup-compatibility/2006">
              <mc:Choice xmlns:v="urn:schemas-microsoft-com:vml" Requires="v">
                <p:oleObj spid="_x0000_s101490" name="Equation" r:id="rId8" imgW="2336800" imgH="4394200" progId="Equation.3">
                  <p:embed/>
                </p:oleObj>
              </mc:Choice>
              <mc:Fallback>
                <p:oleObj name="Equation" r:id="rId8" imgW="2336800" imgH="4394200" progId="Equation.3">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75" y="5387975"/>
                        <a:ext cx="18256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1383" name="Object 1028">
            <a:extLst>
              <a:ext uri="{FF2B5EF4-FFF2-40B4-BE49-F238E27FC236}">
                <a16:creationId xmlns:a16="http://schemas.microsoft.com/office/drawing/2014/main" id="{531AAD3B-DE0E-7B4B-9003-611B9BCAF0BF}"/>
              </a:ext>
            </a:extLst>
          </p:cNvPr>
          <p:cNvGraphicFramePr>
            <a:graphicFrameLocks noChangeAspect="1"/>
          </p:cNvGraphicFramePr>
          <p:nvPr/>
        </p:nvGraphicFramePr>
        <p:xfrm>
          <a:off x="1676400" y="5867400"/>
          <a:ext cx="173038" cy="323850"/>
        </p:xfrm>
        <a:graphic>
          <a:graphicData uri="http://schemas.openxmlformats.org/presentationml/2006/ole">
            <mc:AlternateContent xmlns:mc="http://schemas.openxmlformats.org/markup-compatibility/2006">
              <mc:Choice xmlns:v="urn:schemas-microsoft-com:vml" Requires="v">
                <p:oleObj spid="_x0000_s101491" name="Equation" r:id="rId9" imgW="2336800" imgH="4394200" progId="Equation.3">
                  <p:embed/>
                </p:oleObj>
              </mc:Choice>
              <mc:Fallback>
                <p:oleObj name="Equation" r:id="rId9" imgW="2336800" imgH="4394200" progId="Equation.3">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867400"/>
                        <a:ext cx="173038"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1384" name="Object 1029">
            <a:extLst>
              <a:ext uri="{FF2B5EF4-FFF2-40B4-BE49-F238E27FC236}">
                <a16:creationId xmlns:a16="http://schemas.microsoft.com/office/drawing/2014/main" id="{351E629E-2667-8946-9066-6A8E69D6404C}"/>
              </a:ext>
            </a:extLst>
          </p:cNvPr>
          <p:cNvGraphicFramePr>
            <a:graphicFrameLocks noChangeAspect="1"/>
          </p:cNvGraphicFramePr>
          <p:nvPr/>
        </p:nvGraphicFramePr>
        <p:xfrm>
          <a:off x="795338" y="381000"/>
          <a:ext cx="7300912" cy="6008688"/>
        </p:xfrm>
        <a:graphic>
          <a:graphicData uri="http://schemas.openxmlformats.org/presentationml/2006/ole">
            <mc:AlternateContent xmlns:mc="http://schemas.openxmlformats.org/markup-compatibility/2006">
              <mc:Choice xmlns:v="urn:schemas-microsoft-com:vml" Requires="v">
                <p:oleObj spid="_x0000_s101492" name="Equation" r:id="rId10" imgW="97421700" imgH="80162400" progId="Equation.3">
                  <p:embed/>
                </p:oleObj>
              </mc:Choice>
              <mc:Fallback>
                <p:oleObj name="Equation" r:id="rId10" imgW="97421700" imgH="80162400" progId="Equation.3">
                  <p:embed/>
                  <p:pic>
                    <p:nvPicPr>
                      <p:cNvPr id="0" name="Object 10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338" y="381000"/>
                        <a:ext cx="7300912"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72DC45C-28C2-3342-89AA-58CE1DD5D8C3}"/>
                  </a:ext>
                </a:extLst>
              </p:cNvPr>
              <p:cNvSpPr/>
              <p:nvPr/>
            </p:nvSpPr>
            <p:spPr>
              <a:xfrm>
                <a:off x="3886200" y="638132"/>
                <a:ext cx="3879332" cy="850105"/>
              </a:xfrm>
              <a:prstGeom prst="rect">
                <a:avLst/>
              </a:prstGeom>
            </p:spPr>
            <p:txBody>
              <a:bodyPr wrap="none">
                <a:spAutoFit/>
              </a:bodyPr>
              <a:lstStyle/>
              <a:p>
                <a14:m>
                  <m:oMath xmlns:m="http://schemas.openxmlformats.org/officeDocument/2006/math">
                    <m:f>
                      <m:fPr>
                        <m:ctrlPr>
                          <a:rPr lang="en-US" sz="2000" i="1" smtClean="0">
                            <a:solidFill>
                              <a:srgbClr val="FF0000"/>
                            </a:solidFill>
                            <a:latin typeface="Cambria Math" panose="02040503050406030204" pitchFamily="18" charset="0"/>
                          </a:rPr>
                        </m:ctrlPr>
                      </m:fPr>
                      <m:num>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𝑒</m:t>
                            </m:r>
                          </m:e>
                          <m:sub>
                            <m:r>
                              <a:rPr lang="en-US" sz="2000" i="1">
                                <a:solidFill>
                                  <a:srgbClr val="FF0000"/>
                                </a:solidFill>
                                <a:latin typeface="Cambria Math" panose="02040503050406030204" pitchFamily="18" charset="0"/>
                              </a:rPr>
                              <m:t>h</m:t>
                            </m:r>
                          </m:sub>
                        </m:sSub>
                      </m:num>
                      <m:den>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𝑒</m:t>
                            </m:r>
                          </m:e>
                          <m:sub>
                            <m:r>
                              <a:rPr lang="en-US" sz="2000" b="0" i="1" smtClean="0">
                                <a:solidFill>
                                  <a:srgbClr val="FF0000"/>
                                </a:solidFill>
                                <a:latin typeface="Cambria Math" panose="02040503050406030204" pitchFamily="18" charset="0"/>
                              </a:rPr>
                              <m:t>𝑠</m:t>
                            </m:r>
                          </m:sub>
                        </m:sSub>
                      </m:den>
                    </m:f>
                  </m:oMath>
                </a14:m>
                <a:r>
                  <a:rPr lang="en-US" sz="2000" dirty="0">
                    <a:solidFill>
                      <a:srgbClr val="FF0000"/>
                    </a:solidFill>
                  </a:rPr>
                  <a:t> is easy to measure and useful for </a:t>
                </a:r>
              </a:p>
              <a:p>
                <a:r>
                  <a:rPr lang="en-US" sz="2000" dirty="0">
                    <a:solidFill>
                      <a:srgbClr val="FF0000"/>
                    </a:solidFill>
                  </a:rPr>
                  <a:t>calibrating humidity sensors.</a:t>
                </a:r>
              </a:p>
            </p:txBody>
          </p:sp>
        </mc:Choice>
        <mc:Fallback xmlns="">
          <p:sp>
            <p:nvSpPr>
              <p:cNvPr id="2" name="Rectangle 1">
                <a:extLst>
                  <a:ext uri="{FF2B5EF4-FFF2-40B4-BE49-F238E27FC236}">
                    <a16:creationId xmlns:a16="http://schemas.microsoft.com/office/drawing/2014/main" id="{672DC45C-28C2-3342-89AA-58CE1DD5D8C3}"/>
                  </a:ext>
                </a:extLst>
              </p:cNvPr>
              <p:cNvSpPr>
                <a:spLocks noRot="1" noChangeAspect="1" noMove="1" noResize="1" noEditPoints="1" noAdjustHandles="1" noChangeArrowheads="1" noChangeShapeType="1" noTextEdit="1"/>
              </p:cNvSpPr>
              <p:nvPr/>
            </p:nvSpPr>
            <p:spPr>
              <a:xfrm>
                <a:off x="3886200" y="638132"/>
                <a:ext cx="3879332" cy="850105"/>
              </a:xfrm>
              <a:prstGeom prst="rect">
                <a:avLst/>
              </a:prstGeom>
              <a:blipFill>
                <a:blip r:embed="rId12"/>
                <a:stretch>
                  <a:fillRect l="-1634" r="-654" b="-1176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F6EAA8-A0FD-0144-96EC-7369EA346602}"/>
              </a:ext>
            </a:extLst>
          </p:cNvPr>
          <p:cNvSpPr>
            <a:spLocks noGrp="1"/>
          </p:cNvSpPr>
          <p:nvPr>
            <p:ph type="ftr" sz="quarter" idx="11"/>
          </p:nvPr>
        </p:nvSpPr>
        <p:spPr>
          <a:xfrm>
            <a:off x="2667000" y="6248400"/>
            <a:ext cx="3352800" cy="457200"/>
          </a:xfrm>
        </p:spPr>
        <p:txBody>
          <a:bodyPr/>
          <a:lstStyle/>
          <a:p>
            <a:r>
              <a:rPr lang="en-US" altLang="en-US" sz="1800" dirty="0"/>
              <a:t>Saturated salt (</a:t>
            </a:r>
            <a:r>
              <a:rPr lang="en-US" altLang="en-US" sz="1800" dirty="0" err="1"/>
              <a:t>NaCl</a:t>
            </a:r>
            <a:r>
              <a:rPr lang="en-US" altLang="en-US" sz="1800" dirty="0"/>
              <a:t>) solution</a:t>
            </a:r>
          </a:p>
        </p:txBody>
      </p:sp>
      <p:sp>
        <p:nvSpPr>
          <p:cNvPr id="3" name="Slide Number Placeholder 2">
            <a:extLst>
              <a:ext uri="{FF2B5EF4-FFF2-40B4-BE49-F238E27FC236}">
                <a16:creationId xmlns:a16="http://schemas.microsoft.com/office/drawing/2014/main" id="{74275541-C83B-224B-BACE-1757F37E2800}"/>
              </a:ext>
            </a:extLst>
          </p:cNvPr>
          <p:cNvSpPr>
            <a:spLocks noGrp="1"/>
          </p:cNvSpPr>
          <p:nvPr>
            <p:ph type="sldNum" sz="quarter" idx="12"/>
          </p:nvPr>
        </p:nvSpPr>
        <p:spPr/>
        <p:txBody>
          <a:bodyPr/>
          <a:lstStyle/>
          <a:p>
            <a:fld id="{384422C1-5A9D-9949-8030-68EC330C98D1}" type="slidenum">
              <a:rPr lang="en-US" altLang="en-US" smtClean="0"/>
              <a:pPr/>
              <a:t>29</a:t>
            </a:fld>
            <a:endParaRPr lang="en-US" altLang="en-US"/>
          </a:p>
        </p:txBody>
      </p:sp>
      <p:pic>
        <p:nvPicPr>
          <p:cNvPr id="5" name="Picture 4">
            <a:extLst>
              <a:ext uri="{FF2B5EF4-FFF2-40B4-BE49-F238E27FC236}">
                <a16:creationId xmlns:a16="http://schemas.microsoft.com/office/drawing/2014/main" id="{9AE8F845-34A4-E949-9477-89822E84E03A}"/>
              </a:ext>
            </a:extLst>
          </p:cNvPr>
          <p:cNvPicPr>
            <a:picLocks noChangeAspect="1"/>
          </p:cNvPicPr>
          <p:nvPr/>
        </p:nvPicPr>
        <p:blipFill rotWithShape="1">
          <a:blip r:embed="rId2">
            <a:extLst>
              <a:ext uri="{28A0092B-C50C-407E-A947-70E740481C1C}">
                <a14:useLocalDpi xmlns:a14="http://schemas.microsoft.com/office/drawing/2010/main" val="0"/>
              </a:ext>
            </a:extLst>
          </a:blip>
          <a:srcRect l="6666" t="11334" r="11667" b="4402"/>
          <a:stretch/>
        </p:blipFill>
        <p:spPr>
          <a:xfrm>
            <a:off x="160421" y="472139"/>
            <a:ext cx="8602579" cy="5547661"/>
          </a:xfrm>
          <a:prstGeom prst="rect">
            <a:avLst/>
          </a:prstGeom>
        </p:spPr>
      </p:pic>
    </p:spTree>
    <p:extLst>
      <p:ext uri="{BB962C8B-B14F-4D97-AF65-F5344CB8AC3E}">
        <p14:creationId xmlns:p14="http://schemas.microsoft.com/office/powerpoint/2010/main" val="258918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oter Placeholder 4">
            <a:extLst>
              <a:ext uri="{FF2B5EF4-FFF2-40B4-BE49-F238E27FC236}">
                <a16:creationId xmlns:a16="http://schemas.microsoft.com/office/drawing/2014/main" id="{EF4F9507-17D3-3047-A623-0B10D9A2AD0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54274" name="Slide Number Placeholder 5">
            <a:extLst>
              <a:ext uri="{FF2B5EF4-FFF2-40B4-BE49-F238E27FC236}">
                <a16:creationId xmlns:a16="http://schemas.microsoft.com/office/drawing/2014/main" id="{84563CA2-7271-7348-A406-18C1A9D72B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B4A011C-1FA1-6940-897F-D295E5CB2A62}" type="slidenum">
              <a:rPr lang="en-US" altLang="en-US" sz="1400"/>
              <a:pPr eaLnBrk="1" hangingPunct="1"/>
              <a:t>3</a:t>
            </a:fld>
            <a:endParaRPr lang="en-US" altLang="en-US" sz="1400"/>
          </a:p>
        </p:txBody>
      </p:sp>
      <p:sp>
        <p:nvSpPr>
          <p:cNvPr id="54275" name="Rectangle 2">
            <a:extLst>
              <a:ext uri="{FF2B5EF4-FFF2-40B4-BE49-F238E27FC236}">
                <a16:creationId xmlns:a16="http://schemas.microsoft.com/office/drawing/2014/main" id="{45EEFF06-2789-4F41-837D-A7F6ECD59C0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Phase Change &amp;</a:t>
            </a:r>
            <a:br>
              <a:rPr lang="en-US" altLang="en-US">
                <a:ea typeface="ＭＳ Ｐゴシック" panose="020B0600070205080204" pitchFamily="34" charset="-128"/>
              </a:rPr>
            </a:br>
            <a:r>
              <a:rPr lang="en-US" altLang="en-US">
                <a:ea typeface="ＭＳ Ｐゴシック" panose="020B0600070205080204" pitchFamily="34" charset="-128"/>
              </a:rPr>
              <a:t>Nucleation Process</a:t>
            </a:r>
            <a:br>
              <a:rPr lang="en-US" altLang="en-US">
                <a:ea typeface="ＭＳ Ｐゴシック" panose="020B0600070205080204" pitchFamily="34" charset="-128"/>
              </a:rPr>
            </a:br>
            <a:r>
              <a:rPr lang="en-US" altLang="en-US" sz="3600">
                <a:ea typeface="ＭＳ Ｐゴシック" panose="020B0600070205080204" pitchFamily="34" charset="-128"/>
              </a:rPr>
              <a:t>(inhibited by surface tension)</a:t>
            </a:r>
          </a:p>
        </p:txBody>
      </p:sp>
      <p:sp>
        <p:nvSpPr>
          <p:cNvPr id="54276" name="Line 4">
            <a:extLst>
              <a:ext uri="{FF2B5EF4-FFF2-40B4-BE49-F238E27FC236}">
                <a16:creationId xmlns:a16="http://schemas.microsoft.com/office/drawing/2014/main" id="{8444A35C-7C3C-0F4A-9CC1-0781AE9FE99E}"/>
              </a:ext>
            </a:extLst>
          </p:cNvPr>
          <p:cNvSpPr>
            <a:spLocks noChangeShapeType="1"/>
          </p:cNvSpPr>
          <p:nvPr/>
        </p:nvSpPr>
        <p:spPr bwMode="auto">
          <a:xfrm>
            <a:off x="2057400" y="2819400"/>
            <a:ext cx="434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77" name="Line 5">
            <a:extLst>
              <a:ext uri="{FF2B5EF4-FFF2-40B4-BE49-F238E27FC236}">
                <a16:creationId xmlns:a16="http://schemas.microsoft.com/office/drawing/2014/main" id="{7DC7BCF1-4585-674B-BCAD-3404F8BEC9AC}"/>
              </a:ext>
            </a:extLst>
          </p:cNvPr>
          <p:cNvSpPr>
            <a:spLocks noChangeShapeType="1"/>
          </p:cNvSpPr>
          <p:nvPr/>
        </p:nvSpPr>
        <p:spPr bwMode="auto">
          <a:xfrm flipH="1">
            <a:off x="2057400" y="3048000"/>
            <a:ext cx="426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78" name="Text Box 6">
            <a:extLst>
              <a:ext uri="{FF2B5EF4-FFF2-40B4-BE49-F238E27FC236}">
                <a16:creationId xmlns:a16="http://schemas.microsoft.com/office/drawing/2014/main" id="{DA961793-1168-104F-9D2A-BB55958B07F2}"/>
              </a:ext>
            </a:extLst>
          </p:cNvPr>
          <p:cNvSpPr txBox="1">
            <a:spLocks noChangeArrowheads="1"/>
          </p:cNvSpPr>
          <p:nvPr/>
        </p:nvSpPr>
        <p:spPr bwMode="auto">
          <a:xfrm>
            <a:off x="6461125" y="2435225"/>
            <a:ext cx="1538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4000"/>
              <a:t>Liquid</a:t>
            </a:r>
          </a:p>
        </p:txBody>
      </p:sp>
      <p:sp>
        <p:nvSpPr>
          <p:cNvPr id="54279" name="Text Box 8">
            <a:extLst>
              <a:ext uri="{FF2B5EF4-FFF2-40B4-BE49-F238E27FC236}">
                <a16:creationId xmlns:a16="http://schemas.microsoft.com/office/drawing/2014/main" id="{A4FF1663-6E75-084A-8626-AC84476A6F99}"/>
              </a:ext>
            </a:extLst>
          </p:cNvPr>
          <p:cNvSpPr txBox="1">
            <a:spLocks noChangeArrowheads="1"/>
          </p:cNvSpPr>
          <p:nvPr/>
        </p:nvSpPr>
        <p:spPr bwMode="auto">
          <a:xfrm>
            <a:off x="3641725" y="2286000"/>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Condensation</a:t>
            </a:r>
          </a:p>
        </p:txBody>
      </p:sp>
      <p:sp>
        <p:nvSpPr>
          <p:cNvPr id="54280" name="Text Box 10">
            <a:extLst>
              <a:ext uri="{FF2B5EF4-FFF2-40B4-BE49-F238E27FC236}">
                <a16:creationId xmlns:a16="http://schemas.microsoft.com/office/drawing/2014/main" id="{2817125F-0D55-D84C-8581-823CE6962F5B}"/>
              </a:ext>
            </a:extLst>
          </p:cNvPr>
          <p:cNvSpPr txBox="1">
            <a:spLocks noChangeArrowheads="1"/>
          </p:cNvSpPr>
          <p:nvPr/>
        </p:nvSpPr>
        <p:spPr bwMode="auto">
          <a:xfrm>
            <a:off x="533400" y="2514600"/>
            <a:ext cx="145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4000"/>
              <a:t>Vapor</a:t>
            </a:r>
          </a:p>
        </p:txBody>
      </p:sp>
      <p:sp>
        <p:nvSpPr>
          <p:cNvPr id="54281" name="Text Box 11">
            <a:extLst>
              <a:ext uri="{FF2B5EF4-FFF2-40B4-BE49-F238E27FC236}">
                <a16:creationId xmlns:a16="http://schemas.microsoft.com/office/drawing/2014/main" id="{953B886E-DF2D-4144-ACDC-D6BF71FE7ACC}"/>
              </a:ext>
            </a:extLst>
          </p:cNvPr>
          <p:cNvSpPr txBox="1">
            <a:spLocks noChangeArrowheads="1"/>
          </p:cNvSpPr>
          <p:nvPr/>
        </p:nvSpPr>
        <p:spPr bwMode="auto">
          <a:xfrm>
            <a:off x="3735388" y="2971800"/>
            <a:ext cx="1671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Evaporation</a:t>
            </a:r>
          </a:p>
        </p:txBody>
      </p:sp>
      <p:sp>
        <p:nvSpPr>
          <p:cNvPr id="54282" name="Line 25">
            <a:extLst>
              <a:ext uri="{FF2B5EF4-FFF2-40B4-BE49-F238E27FC236}">
                <a16:creationId xmlns:a16="http://schemas.microsoft.com/office/drawing/2014/main" id="{FCAFFF67-E81C-AE40-99CF-BD93ECF5A1E1}"/>
              </a:ext>
            </a:extLst>
          </p:cNvPr>
          <p:cNvSpPr>
            <a:spLocks noChangeShapeType="1"/>
          </p:cNvSpPr>
          <p:nvPr/>
        </p:nvSpPr>
        <p:spPr bwMode="auto">
          <a:xfrm>
            <a:off x="2133600" y="4114800"/>
            <a:ext cx="434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3" name="Line 26">
            <a:extLst>
              <a:ext uri="{FF2B5EF4-FFF2-40B4-BE49-F238E27FC236}">
                <a16:creationId xmlns:a16="http://schemas.microsoft.com/office/drawing/2014/main" id="{5DEA6280-32FA-6C4B-83B9-D7179D488022}"/>
              </a:ext>
            </a:extLst>
          </p:cNvPr>
          <p:cNvSpPr>
            <a:spLocks noChangeShapeType="1"/>
          </p:cNvSpPr>
          <p:nvPr/>
        </p:nvSpPr>
        <p:spPr bwMode="auto">
          <a:xfrm flipH="1">
            <a:off x="2133600" y="4343400"/>
            <a:ext cx="426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4" name="Text Box 27">
            <a:extLst>
              <a:ext uri="{FF2B5EF4-FFF2-40B4-BE49-F238E27FC236}">
                <a16:creationId xmlns:a16="http://schemas.microsoft.com/office/drawing/2014/main" id="{164F5873-CBB4-014E-B1E9-DC22711CA18F}"/>
              </a:ext>
            </a:extLst>
          </p:cNvPr>
          <p:cNvSpPr txBox="1">
            <a:spLocks noChangeArrowheads="1"/>
          </p:cNvSpPr>
          <p:nvPr/>
        </p:nvSpPr>
        <p:spPr bwMode="auto">
          <a:xfrm>
            <a:off x="6553200" y="3810000"/>
            <a:ext cx="1257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4000"/>
              <a:t>Solid</a:t>
            </a:r>
          </a:p>
        </p:txBody>
      </p:sp>
      <p:sp>
        <p:nvSpPr>
          <p:cNvPr id="54285" name="Text Box 28">
            <a:extLst>
              <a:ext uri="{FF2B5EF4-FFF2-40B4-BE49-F238E27FC236}">
                <a16:creationId xmlns:a16="http://schemas.microsoft.com/office/drawing/2014/main" id="{26EBCE79-D25B-D14E-B5D6-C124ED406999}"/>
              </a:ext>
            </a:extLst>
          </p:cNvPr>
          <p:cNvSpPr txBox="1">
            <a:spLocks noChangeArrowheads="1"/>
          </p:cNvSpPr>
          <p:nvPr/>
        </p:nvSpPr>
        <p:spPr bwMode="auto">
          <a:xfrm>
            <a:off x="3810000" y="3581400"/>
            <a:ext cx="152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Deposition</a:t>
            </a:r>
          </a:p>
        </p:txBody>
      </p:sp>
      <p:sp>
        <p:nvSpPr>
          <p:cNvPr id="54286" name="Text Box 29">
            <a:extLst>
              <a:ext uri="{FF2B5EF4-FFF2-40B4-BE49-F238E27FC236}">
                <a16:creationId xmlns:a16="http://schemas.microsoft.com/office/drawing/2014/main" id="{A022DE1A-1599-744D-9CB3-4AEEA3620CD9}"/>
              </a:ext>
            </a:extLst>
          </p:cNvPr>
          <p:cNvSpPr txBox="1">
            <a:spLocks noChangeArrowheads="1"/>
          </p:cNvSpPr>
          <p:nvPr/>
        </p:nvSpPr>
        <p:spPr bwMode="auto">
          <a:xfrm>
            <a:off x="3659188" y="4343400"/>
            <a:ext cx="1671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Sublimation</a:t>
            </a:r>
          </a:p>
        </p:txBody>
      </p:sp>
      <p:sp>
        <p:nvSpPr>
          <p:cNvPr id="54287" name="Text Box 30">
            <a:extLst>
              <a:ext uri="{FF2B5EF4-FFF2-40B4-BE49-F238E27FC236}">
                <a16:creationId xmlns:a16="http://schemas.microsoft.com/office/drawing/2014/main" id="{2C3193CE-B024-B44E-80D1-F360FEB0699F}"/>
              </a:ext>
            </a:extLst>
          </p:cNvPr>
          <p:cNvSpPr txBox="1">
            <a:spLocks noChangeArrowheads="1"/>
          </p:cNvSpPr>
          <p:nvPr/>
        </p:nvSpPr>
        <p:spPr bwMode="auto">
          <a:xfrm>
            <a:off x="609600" y="3810000"/>
            <a:ext cx="145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4000"/>
              <a:t>Vapor</a:t>
            </a:r>
          </a:p>
        </p:txBody>
      </p:sp>
      <p:sp>
        <p:nvSpPr>
          <p:cNvPr id="54288" name="Line 31">
            <a:extLst>
              <a:ext uri="{FF2B5EF4-FFF2-40B4-BE49-F238E27FC236}">
                <a16:creationId xmlns:a16="http://schemas.microsoft.com/office/drawing/2014/main" id="{1FECB9CE-15DE-1E44-9248-59F34E0EC428}"/>
              </a:ext>
            </a:extLst>
          </p:cNvPr>
          <p:cNvSpPr>
            <a:spLocks noChangeShapeType="1"/>
          </p:cNvSpPr>
          <p:nvPr/>
        </p:nvSpPr>
        <p:spPr bwMode="auto">
          <a:xfrm>
            <a:off x="2209800" y="5715000"/>
            <a:ext cx="434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9" name="Line 32">
            <a:extLst>
              <a:ext uri="{FF2B5EF4-FFF2-40B4-BE49-F238E27FC236}">
                <a16:creationId xmlns:a16="http://schemas.microsoft.com/office/drawing/2014/main" id="{0F81788B-FE0B-9B4E-B798-A8D6BE62826F}"/>
              </a:ext>
            </a:extLst>
          </p:cNvPr>
          <p:cNvSpPr>
            <a:spLocks noChangeShapeType="1"/>
          </p:cNvSpPr>
          <p:nvPr/>
        </p:nvSpPr>
        <p:spPr bwMode="auto">
          <a:xfrm flipH="1">
            <a:off x="2209800" y="5943600"/>
            <a:ext cx="426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90" name="Text Box 33">
            <a:extLst>
              <a:ext uri="{FF2B5EF4-FFF2-40B4-BE49-F238E27FC236}">
                <a16:creationId xmlns:a16="http://schemas.microsoft.com/office/drawing/2014/main" id="{70B76722-AFC9-4C4B-BCBC-430E5468155F}"/>
              </a:ext>
            </a:extLst>
          </p:cNvPr>
          <p:cNvSpPr txBox="1">
            <a:spLocks noChangeArrowheads="1"/>
          </p:cNvSpPr>
          <p:nvPr/>
        </p:nvSpPr>
        <p:spPr bwMode="auto">
          <a:xfrm>
            <a:off x="6629400" y="5410200"/>
            <a:ext cx="1257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4000"/>
              <a:t>Solid</a:t>
            </a:r>
          </a:p>
        </p:txBody>
      </p:sp>
      <p:sp>
        <p:nvSpPr>
          <p:cNvPr id="54291" name="Text Box 34">
            <a:extLst>
              <a:ext uri="{FF2B5EF4-FFF2-40B4-BE49-F238E27FC236}">
                <a16:creationId xmlns:a16="http://schemas.microsoft.com/office/drawing/2014/main" id="{BA03E5A0-48B4-1C4E-908C-7183C7CB5C91}"/>
              </a:ext>
            </a:extLst>
          </p:cNvPr>
          <p:cNvSpPr txBox="1">
            <a:spLocks noChangeArrowheads="1"/>
          </p:cNvSpPr>
          <p:nvPr/>
        </p:nvSpPr>
        <p:spPr bwMode="auto">
          <a:xfrm>
            <a:off x="3886200" y="5181600"/>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Freezing</a:t>
            </a:r>
          </a:p>
        </p:txBody>
      </p:sp>
      <p:sp>
        <p:nvSpPr>
          <p:cNvPr id="54292" name="Text Box 35">
            <a:extLst>
              <a:ext uri="{FF2B5EF4-FFF2-40B4-BE49-F238E27FC236}">
                <a16:creationId xmlns:a16="http://schemas.microsoft.com/office/drawing/2014/main" id="{B34A3907-7D78-0843-B01D-CE904EAD267C}"/>
              </a:ext>
            </a:extLst>
          </p:cNvPr>
          <p:cNvSpPr txBox="1">
            <a:spLocks noChangeArrowheads="1"/>
          </p:cNvSpPr>
          <p:nvPr/>
        </p:nvSpPr>
        <p:spPr bwMode="auto">
          <a:xfrm>
            <a:off x="3997325" y="5943600"/>
            <a:ext cx="114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Melting</a:t>
            </a:r>
          </a:p>
        </p:txBody>
      </p:sp>
      <p:sp>
        <p:nvSpPr>
          <p:cNvPr id="54293" name="Text Box 36">
            <a:extLst>
              <a:ext uri="{FF2B5EF4-FFF2-40B4-BE49-F238E27FC236}">
                <a16:creationId xmlns:a16="http://schemas.microsoft.com/office/drawing/2014/main" id="{339297F6-1665-8945-A0A7-0FFD6A2A66B9}"/>
              </a:ext>
            </a:extLst>
          </p:cNvPr>
          <p:cNvSpPr txBox="1">
            <a:spLocks noChangeArrowheads="1"/>
          </p:cNvSpPr>
          <p:nvPr/>
        </p:nvSpPr>
        <p:spPr bwMode="auto">
          <a:xfrm>
            <a:off x="609600" y="5410200"/>
            <a:ext cx="1538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4000"/>
              <a:t>Liquid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Footer Placeholder 2">
            <a:extLst>
              <a:ext uri="{FF2B5EF4-FFF2-40B4-BE49-F238E27FC236}">
                <a16:creationId xmlns:a16="http://schemas.microsoft.com/office/drawing/2014/main" id="{BB362581-0203-184D-A63F-5C636FF5FE4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03426" name="Slide Number Placeholder 3">
            <a:extLst>
              <a:ext uri="{FF2B5EF4-FFF2-40B4-BE49-F238E27FC236}">
                <a16:creationId xmlns:a16="http://schemas.microsoft.com/office/drawing/2014/main" id="{E177D920-6509-3748-8A44-CB95D28F70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1D62578-DA98-BA41-938C-6F02B316B854}" type="slidenum">
              <a:rPr lang="en-US" altLang="en-US" sz="1400"/>
              <a:pPr eaLnBrk="1" hangingPunct="1"/>
              <a:t>30</a:t>
            </a:fld>
            <a:endParaRPr lang="en-US" altLang="en-US" sz="1400"/>
          </a:p>
        </p:txBody>
      </p:sp>
      <p:graphicFrame>
        <p:nvGraphicFramePr>
          <p:cNvPr id="103427" name="Object 1024">
            <a:extLst>
              <a:ext uri="{FF2B5EF4-FFF2-40B4-BE49-F238E27FC236}">
                <a16:creationId xmlns:a16="http://schemas.microsoft.com/office/drawing/2014/main" id="{7290CDA9-3CE2-2F4B-AAC2-C27605BF8724}"/>
              </a:ext>
            </a:extLst>
          </p:cNvPr>
          <p:cNvGraphicFramePr>
            <a:graphicFrameLocks noChangeAspect="1"/>
          </p:cNvGraphicFramePr>
          <p:nvPr/>
        </p:nvGraphicFramePr>
        <p:xfrm>
          <a:off x="3187700" y="1497013"/>
          <a:ext cx="246063" cy="465137"/>
        </p:xfrm>
        <a:graphic>
          <a:graphicData uri="http://schemas.openxmlformats.org/presentationml/2006/ole">
            <mc:AlternateContent xmlns:mc="http://schemas.openxmlformats.org/markup-compatibility/2006">
              <mc:Choice xmlns:v="urn:schemas-microsoft-com:vml" Requires="v">
                <p:oleObj spid="_x0000_s103499" name="Equation" r:id="rId4" imgW="2336800" imgH="4394200" progId="Equation.3">
                  <p:embed/>
                </p:oleObj>
              </mc:Choice>
              <mc:Fallback>
                <p:oleObj name="Equation" r:id="rId4" imgW="2336800" imgH="43942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7700" y="1497013"/>
                        <a:ext cx="246063"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3428" name="Object 1025">
            <a:extLst>
              <a:ext uri="{FF2B5EF4-FFF2-40B4-BE49-F238E27FC236}">
                <a16:creationId xmlns:a16="http://schemas.microsoft.com/office/drawing/2014/main" id="{71947B9F-9849-5D4A-A06C-CD0BDCA408FE}"/>
              </a:ext>
            </a:extLst>
          </p:cNvPr>
          <p:cNvGraphicFramePr>
            <a:graphicFrameLocks noChangeAspect="1"/>
          </p:cNvGraphicFramePr>
          <p:nvPr/>
        </p:nvGraphicFramePr>
        <p:xfrm>
          <a:off x="5100638" y="2598738"/>
          <a:ext cx="344487" cy="371475"/>
        </p:xfrm>
        <a:graphic>
          <a:graphicData uri="http://schemas.openxmlformats.org/presentationml/2006/ole">
            <mc:AlternateContent xmlns:mc="http://schemas.openxmlformats.org/markup-compatibility/2006">
              <mc:Choice xmlns:v="urn:schemas-microsoft-com:vml" Requires="v">
                <p:oleObj spid="_x0000_s103500" name="Equation" r:id="rId6" imgW="2336800" imgH="4394200" progId="Equation.3">
                  <p:embed/>
                </p:oleObj>
              </mc:Choice>
              <mc:Fallback>
                <p:oleObj name="Equation" r:id="rId6" imgW="2336800" imgH="4394200" progId="Equation.3">
                  <p:embed/>
                  <p:pic>
                    <p:nvPicPr>
                      <p:cNvPr id="0" name="Object 1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0638" y="2598738"/>
                        <a:ext cx="3444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3429" name="Object 1026">
            <a:extLst>
              <a:ext uri="{FF2B5EF4-FFF2-40B4-BE49-F238E27FC236}">
                <a16:creationId xmlns:a16="http://schemas.microsoft.com/office/drawing/2014/main" id="{CB5CCD15-2A66-6F41-A23F-32E49D461FAE}"/>
              </a:ext>
            </a:extLst>
          </p:cNvPr>
          <p:cNvGraphicFramePr>
            <a:graphicFrameLocks noChangeAspect="1"/>
          </p:cNvGraphicFramePr>
          <p:nvPr/>
        </p:nvGraphicFramePr>
        <p:xfrm>
          <a:off x="2208213" y="3324225"/>
          <a:ext cx="238125" cy="446088"/>
        </p:xfrm>
        <a:graphic>
          <a:graphicData uri="http://schemas.openxmlformats.org/presentationml/2006/ole">
            <mc:AlternateContent xmlns:mc="http://schemas.openxmlformats.org/markup-compatibility/2006">
              <mc:Choice xmlns:v="urn:schemas-microsoft-com:vml" Requires="v">
                <p:oleObj spid="_x0000_s103501" name="Equation" r:id="rId7" imgW="2336800" imgH="4394200" progId="Equation.3">
                  <p:embed/>
                </p:oleObj>
              </mc:Choice>
              <mc:Fallback>
                <p:oleObj name="Equation" r:id="rId7" imgW="2336800" imgH="4394200" progId="Equation.3">
                  <p:embed/>
                  <p:pic>
                    <p:nvPicPr>
                      <p:cNvPr id="0" name="Object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3324225"/>
                        <a:ext cx="238125"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3430" name="Object 1027">
            <a:extLst>
              <a:ext uri="{FF2B5EF4-FFF2-40B4-BE49-F238E27FC236}">
                <a16:creationId xmlns:a16="http://schemas.microsoft.com/office/drawing/2014/main" id="{CFEBDF0B-2F15-1A43-87E5-BB6D79ACE56A}"/>
              </a:ext>
            </a:extLst>
          </p:cNvPr>
          <p:cNvGraphicFramePr>
            <a:graphicFrameLocks noChangeAspect="1"/>
          </p:cNvGraphicFramePr>
          <p:nvPr/>
        </p:nvGraphicFramePr>
        <p:xfrm>
          <a:off x="1903413" y="685800"/>
          <a:ext cx="6099175" cy="5257800"/>
        </p:xfrm>
        <a:graphic>
          <a:graphicData uri="http://schemas.openxmlformats.org/presentationml/2006/ole">
            <mc:AlternateContent xmlns:mc="http://schemas.openxmlformats.org/markup-compatibility/2006">
              <mc:Choice xmlns:v="urn:schemas-microsoft-com:vml" Requires="v">
                <p:oleObj spid="_x0000_s103502" name="Equation" r:id="rId8" imgW="3594100" imgH="3098800" progId="Equation.3">
                  <p:embed/>
                </p:oleObj>
              </mc:Choice>
              <mc:Fallback>
                <p:oleObj name="Equation" r:id="rId8" imgW="3594100" imgH="3098800" progId="Equation.3">
                  <p:embed/>
                  <p:pic>
                    <p:nvPicPr>
                      <p:cNvPr id="0" name="Object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3413" y="685800"/>
                        <a:ext cx="6099175"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215AF647-668A-7641-A115-7D5EFE09AEC1}"/>
              </a:ext>
            </a:extLst>
          </p:cNvPr>
          <p:cNvSpPr txBox="1"/>
          <p:nvPr/>
        </p:nvSpPr>
        <p:spPr>
          <a:xfrm>
            <a:off x="5445125" y="1173847"/>
            <a:ext cx="3276600" cy="646331"/>
          </a:xfrm>
          <a:prstGeom prst="rect">
            <a:avLst/>
          </a:prstGeom>
          <a:noFill/>
        </p:spPr>
        <p:txBody>
          <a:bodyPr wrap="square" rtlCol="0">
            <a:spAutoFit/>
          </a:bodyPr>
          <a:lstStyle/>
          <a:p>
            <a:r>
              <a:rPr lang="en-US" sz="1800" dirty="0" err="1"/>
              <a:t>Eq</a:t>
            </a:r>
            <a:r>
              <a:rPr lang="en-US" sz="1800" dirty="0"/>
              <a:t> </a:t>
            </a:r>
            <a:r>
              <a:rPr lang="en-US" sz="1800" dirty="0" err="1"/>
              <a:t>vap</a:t>
            </a:r>
            <a:r>
              <a:rPr lang="en-US" sz="1800" dirty="0"/>
              <a:t> press plane </a:t>
            </a:r>
            <a:r>
              <a:rPr lang="en-US" sz="1800" dirty="0" err="1"/>
              <a:t>soln</a:t>
            </a:r>
            <a:r>
              <a:rPr lang="en-US" sz="1800" dirty="0"/>
              <a:t>/</a:t>
            </a:r>
          </a:p>
          <a:p>
            <a:r>
              <a:rPr lang="en-US" sz="1800" dirty="0" err="1"/>
              <a:t>Eq</a:t>
            </a:r>
            <a:r>
              <a:rPr lang="en-US" sz="1800" dirty="0"/>
              <a:t> </a:t>
            </a:r>
            <a:r>
              <a:rPr lang="en-US" sz="1800" dirty="0" err="1"/>
              <a:t>vap</a:t>
            </a:r>
            <a:r>
              <a:rPr lang="en-US" sz="1800" dirty="0"/>
              <a:t> press pure water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Footer Placeholder 2">
            <a:extLst>
              <a:ext uri="{FF2B5EF4-FFF2-40B4-BE49-F238E27FC236}">
                <a16:creationId xmlns:a16="http://schemas.microsoft.com/office/drawing/2014/main" id="{2BAD658C-F03D-E449-87E9-E940F6EE6BC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05474" name="Slide Number Placeholder 3">
            <a:extLst>
              <a:ext uri="{FF2B5EF4-FFF2-40B4-BE49-F238E27FC236}">
                <a16:creationId xmlns:a16="http://schemas.microsoft.com/office/drawing/2014/main" id="{5C8BA420-71A3-A042-8EE7-A11C904F60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CEA97D6-F590-B14F-AAEE-D674ED58C719}" type="slidenum">
              <a:rPr lang="en-US" altLang="en-US" sz="1400"/>
              <a:pPr eaLnBrk="1" hangingPunct="1"/>
              <a:t>31</a:t>
            </a:fld>
            <a:endParaRPr lang="en-US" altLang="en-US" sz="1400"/>
          </a:p>
        </p:txBody>
      </p:sp>
      <p:graphicFrame>
        <p:nvGraphicFramePr>
          <p:cNvPr id="105475" name="Object 1024">
            <a:extLst>
              <a:ext uri="{FF2B5EF4-FFF2-40B4-BE49-F238E27FC236}">
                <a16:creationId xmlns:a16="http://schemas.microsoft.com/office/drawing/2014/main" id="{F1FB1551-3747-024D-9361-83A6823D98D8}"/>
              </a:ext>
            </a:extLst>
          </p:cNvPr>
          <p:cNvGraphicFramePr>
            <a:graphicFrameLocks noChangeAspect="1"/>
          </p:cNvGraphicFramePr>
          <p:nvPr/>
        </p:nvGraphicFramePr>
        <p:xfrm>
          <a:off x="3106738" y="2587625"/>
          <a:ext cx="187325" cy="349250"/>
        </p:xfrm>
        <a:graphic>
          <a:graphicData uri="http://schemas.openxmlformats.org/presentationml/2006/ole">
            <mc:AlternateContent xmlns:mc="http://schemas.openxmlformats.org/markup-compatibility/2006">
              <mc:Choice xmlns:v="urn:schemas-microsoft-com:vml" Requires="v">
                <p:oleObj spid="_x0000_s105549" name="Equation" r:id="rId4" imgW="2336800" imgH="4394200" progId="Equation.3">
                  <p:embed/>
                </p:oleObj>
              </mc:Choice>
              <mc:Fallback>
                <p:oleObj name="Equation" r:id="rId4" imgW="2336800" imgH="43942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738" y="2587625"/>
                        <a:ext cx="1873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5476" name="Object 1025">
            <a:extLst>
              <a:ext uri="{FF2B5EF4-FFF2-40B4-BE49-F238E27FC236}">
                <a16:creationId xmlns:a16="http://schemas.microsoft.com/office/drawing/2014/main" id="{8DFA6E47-0F60-3D46-86FD-B951F4186ECA}"/>
              </a:ext>
            </a:extLst>
          </p:cNvPr>
          <p:cNvGraphicFramePr>
            <a:graphicFrameLocks noChangeAspect="1"/>
          </p:cNvGraphicFramePr>
          <p:nvPr/>
        </p:nvGraphicFramePr>
        <p:xfrm>
          <a:off x="2081213" y="3292475"/>
          <a:ext cx="193675" cy="365125"/>
        </p:xfrm>
        <a:graphic>
          <a:graphicData uri="http://schemas.openxmlformats.org/presentationml/2006/ole">
            <mc:AlternateContent xmlns:mc="http://schemas.openxmlformats.org/markup-compatibility/2006">
              <mc:Choice xmlns:v="urn:schemas-microsoft-com:vml" Requires="v">
                <p:oleObj spid="_x0000_s105550" name="Equation" r:id="rId6" imgW="2336800" imgH="4394200" progId="Equation.3">
                  <p:embed/>
                </p:oleObj>
              </mc:Choice>
              <mc:Fallback>
                <p:oleObj name="Equation" r:id="rId6" imgW="2336800" imgH="4394200" progId="Equation.3">
                  <p:embed/>
                  <p:pic>
                    <p:nvPicPr>
                      <p:cNvPr id="0" name="Object 1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213" y="3292475"/>
                        <a:ext cx="193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5477" name="Object 1026">
            <a:extLst>
              <a:ext uri="{FF2B5EF4-FFF2-40B4-BE49-F238E27FC236}">
                <a16:creationId xmlns:a16="http://schemas.microsoft.com/office/drawing/2014/main" id="{AC630B0B-D892-C444-B874-A668672327CF}"/>
              </a:ext>
            </a:extLst>
          </p:cNvPr>
          <p:cNvGraphicFramePr>
            <a:graphicFrameLocks noChangeAspect="1"/>
          </p:cNvGraphicFramePr>
          <p:nvPr/>
        </p:nvGraphicFramePr>
        <p:xfrm>
          <a:off x="3570288" y="4137025"/>
          <a:ext cx="174625" cy="325438"/>
        </p:xfrm>
        <a:graphic>
          <a:graphicData uri="http://schemas.openxmlformats.org/presentationml/2006/ole">
            <mc:AlternateContent xmlns:mc="http://schemas.openxmlformats.org/markup-compatibility/2006">
              <mc:Choice xmlns:v="urn:schemas-microsoft-com:vml" Requires="v">
                <p:oleObj spid="_x0000_s105551" name="Equation" r:id="rId7" imgW="2336800" imgH="4394200" progId="Equation.3">
                  <p:embed/>
                </p:oleObj>
              </mc:Choice>
              <mc:Fallback>
                <p:oleObj name="Equation" r:id="rId7" imgW="2336800" imgH="4394200" progId="Equation.3">
                  <p:embed/>
                  <p:pic>
                    <p:nvPicPr>
                      <p:cNvPr id="0" name="Object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288" y="4137025"/>
                        <a:ext cx="174625"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5478" name="Object 1027">
            <a:extLst>
              <a:ext uri="{FF2B5EF4-FFF2-40B4-BE49-F238E27FC236}">
                <a16:creationId xmlns:a16="http://schemas.microsoft.com/office/drawing/2014/main" id="{512F106A-6C58-8942-B6D9-07AD9E44C9C1}"/>
              </a:ext>
            </a:extLst>
          </p:cNvPr>
          <p:cNvGraphicFramePr>
            <a:graphicFrameLocks noChangeAspect="1"/>
          </p:cNvGraphicFramePr>
          <p:nvPr/>
        </p:nvGraphicFramePr>
        <p:xfrm>
          <a:off x="776288" y="838200"/>
          <a:ext cx="7199312" cy="4802188"/>
        </p:xfrm>
        <a:graphic>
          <a:graphicData uri="http://schemas.openxmlformats.org/presentationml/2006/ole">
            <mc:AlternateContent xmlns:mc="http://schemas.openxmlformats.org/markup-compatibility/2006">
              <mc:Choice xmlns:v="urn:schemas-microsoft-com:vml" Requires="v">
                <p:oleObj spid="_x0000_s105552" name="Equation" r:id="rId8" imgW="70218300" imgH="46812200" progId="Equation.3">
                  <p:embed/>
                </p:oleObj>
              </mc:Choice>
              <mc:Fallback>
                <p:oleObj name="Equation" r:id="rId8" imgW="70218300" imgH="46812200" progId="Equation.3">
                  <p:embed/>
                  <p:pic>
                    <p:nvPicPr>
                      <p:cNvPr id="0" name="Object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288" y="838200"/>
                        <a:ext cx="7199312" cy="480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5479" name="Text Box 8">
            <a:extLst>
              <a:ext uri="{FF2B5EF4-FFF2-40B4-BE49-F238E27FC236}">
                <a16:creationId xmlns:a16="http://schemas.microsoft.com/office/drawing/2014/main" id="{DE67B468-9C3E-3344-80DF-A5133DBBAAE0}"/>
              </a:ext>
            </a:extLst>
          </p:cNvPr>
          <p:cNvSpPr txBox="1">
            <a:spLocks noChangeArrowheads="1"/>
          </p:cNvSpPr>
          <p:nvPr/>
        </p:nvSpPr>
        <p:spPr bwMode="auto">
          <a:xfrm>
            <a:off x="746125" y="5603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05480" name="Text Box 10">
            <a:extLst>
              <a:ext uri="{FF2B5EF4-FFF2-40B4-BE49-F238E27FC236}">
                <a16:creationId xmlns:a16="http://schemas.microsoft.com/office/drawing/2014/main" id="{E7F2951F-01E3-0245-A303-80878B778E7B}"/>
              </a:ext>
            </a:extLst>
          </p:cNvPr>
          <p:cNvSpPr txBox="1">
            <a:spLocks noChangeArrowheads="1"/>
          </p:cNvSpPr>
          <p:nvPr/>
        </p:nvSpPr>
        <p:spPr bwMode="auto">
          <a:xfrm>
            <a:off x="746125" y="5451475"/>
            <a:ext cx="524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M* Mole fraction of water in the solution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Footer Placeholder 2">
            <a:extLst>
              <a:ext uri="{FF2B5EF4-FFF2-40B4-BE49-F238E27FC236}">
                <a16:creationId xmlns:a16="http://schemas.microsoft.com/office/drawing/2014/main" id="{04850544-32A7-084B-B415-6AF605D3734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07522" name="Slide Number Placeholder 3">
            <a:extLst>
              <a:ext uri="{FF2B5EF4-FFF2-40B4-BE49-F238E27FC236}">
                <a16:creationId xmlns:a16="http://schemas.microsoft.com/office/drawing/2014/main" id="{A2FC7DCB-3292-074D-8EE1-BE8C16C6FD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59774D4-DF42-AA47-AD69-36DCC1540AA3}" type="slidenum">
              <a:rPr lang="en-US" altLang="en-US" sz="1400"/>
              <a:pPr eaLnBrk="1" hangingPunct="1"/>
              <a:t>32</a:t>
            </a:fld>
            <a:endParaRPr lang="en-US" altLang="en-US" sz="1400"/>
          </a:p>
        </p:txBody>
      </p:sp>
      <p:graphicFrame>
        <p:nvGraphicFramePr>
          <p:cNvPr id="107523" name="Object 0">
            <a:extLst>
              <a:ext uri="{FF2B5EF4-FFF2-40B4-BE49-F238E27FC236}">
                <a16:creationId xmlns:a16="http://schemas.microsoft.com/office/drawing/2014/main" id="{362F2B13-1331-DD45-9A5A-14EF5F2D72EE}"/>
              </a:ext>
            </a:extLst>
          </p:cNvPr>
          <p:cNvGraphicFramePr>
            <a:graphicFrameLocks noChangeAspect="1"/>
          </p:cNvGraphicFramePr>
          <p:nvPr/>
        </p:nvGraphicFramePr>
        <p:xfrm>
          <a:off x="4419600" y="1962150"/>
          <a:ext cx="228600" cy="428625"/>
        </p:xfrm>
        <a:graphic>
          <a:graphicData uri="http://schemas.openxmlformats.org/presentationml/2006/ole">
            <mc:AlternateContent xmlns:mc="http://schemas.openxmlformats.org/markup-compatibility/2006">
              <mc:Choice xmlns:v="urn:schemas-microsoft-com:vml" Requires="v">
                <p:oleObj spid="_x0000_s107559" name="Equation" r:id="rId4" imgW="2336800" imgH="4394200" progId="Equation.3">
                  <p:embed/>
                </p:oleObj>
              </mc:Choice>
              <mc:Fallback>
                <p:oleObj name="Equation" r:id="rId4" imgW="2336800" imgH="4394200"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962150"/>
                        <a:ext cx="2286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7524" name="Object 1">
            <a:extLst>
              <a:ext uri="{FF2B5EF4-FFF2-40B4-BE49-F238E27FC236}">
                <a16:creationId xmlns:a16="http://schemas.microsoft.com/office/drawing/2014/main" id="{5210B010-6D25-E147-99E9-E16CC6210CBA}"/>
              </a:ext>
            </a:extLst>
          </p:cNvPr>
          <p:cNvGraphicFramePr>
            <a:graphicFrameLocks noChangeAspect="1"/>
          </p:cNvGraphicFramePr>
          <p:nvPr>
            <p:extLst>
              <p:ext uri="{D42A27DB-BD31-4B8C-83A1-F6EECF244321}">
                <p14:modId xmlns:p14="http://schemas.microsoft.com/office/powerpoint/2010/main" val="1160345685"/>
              </p:ext>
            </p:extLst>
          </p:nvPr>
        </p:nvGraphicFramePr>
        <p:xfrm>
          <a:off x="1084263" y="1157288"/>
          <a:ext cx="6443662" cy="4410075"/>
        </p:xfrm>
        <a:graphic>
          <a:graphicData uri="http://schemas.openxmlformats.org/presentationml/2006/ole">
            <mc:AlternateContent xmlns:mc="http://schemas.openxmlformats.org/markup-compatibility/2006">
              <mc:Choice xmlns:v="urn:schemas-microsoft-com:vml" Requires="v">
                <p:oleObj spid="_x0000_s107560" name="Equation" r:id="rId6" imgW="66700400" imgH="45643800" progId="Equation.3">
                  <p:embed/>
                </p:oleObj>
              </mc:Choice>
              <mc:Fallback>
                <p:oleObj name="Equation" r:id="rId6" imgW="66700400" imgH="456438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4263" y="1157288"/>
                        <a:ext cx="6443662" cy="441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6F1662BE-BD99-EF4B-9017-DA18318DAC98}"/>
              </a:ext>
            </a:extLst>
          </p:cNvPr>
          <p:cNvSpPr txBox="1"/>
          <p:nvPr/>
        </p:nvSpPr>
        <p:spPr>
          <a:xfrm>
            <a:off x="5029200" y="5434527"/>
            <a:ext cx="3657600" cy="400110"/>
          </a:xfrm>
          <a:prstGeom prst="rect">
            <a:avLst/>
          </a:prstGeom>
          <a:noFill/>
        </p:spPr>
        <p:txBody>
          <a:bodyPr wrap="square" rtlCol="0">
            <a:spAutoFit/>
          </a:bodyPr>
          <a:lstStyle/>
          <a:p>
            <a:r>
              <a:rPr lang="en-US" sz="2000" dirty="0" err="1"/>
              <a:t>i</a:t>
            </a:r>
            <a:r>
              <a:rPr lang="en-US" sz="2000" dirty="0"/>
              <a:t> = 2 for </a:t>
            </a:r>
            <a:r>
              <a:rPr lang="en-US" sz="2000" dirty="0" err="1"/>
              <a:t>NaCl</a:t>
            </a:r>
            <a:r>
              <a:rPr lang="en-US" sz="2000" dirty="0"/>
              <a:t>, 3 for H</a:t>
            </a:r>
            <a:r>
              <a:rPr lang="en-US" sz="2000" baseline="-25000" dirty="0"/>
              <a:t>2</a:t>
            </a:r>
            <a:r>
              <a:rPr lang="en-US" sz="2000" dirty="0"/>
              <a:t>SO</a:t>
            </a:r>
            <a:r>
              <a:rPr lang="en-US" sz="2000" baseline="-25000" dirty="0"/>
              <a:t>4</a:t>
            </a:r>
            <a:r>
              <a:rPr lang="en-US" sz="2000" dirty="0"/>
              <a:t> etc.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Footer Placeholder 2">
            <a:extLst>
              <a:ext uri="{FF2B5EF4-FFF2-40B4-BE49-F238E27FC236}">
                <a16:creationId xmlns:a16="http://schemas.microsoft.com/office/drawing/2014/main" id="{5737769C-C619-9048-87B0-EAD7441410A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09570" name="Slide Number Placeholder 3">
            <a:extLst>
              <a:ext uri="{FF2B5EF4-FFF2-40B4-BE49-F238E27FC236}">
                <a16:creationId xmlns:a16="http://schemas.microsoft.com/office/drawing/2014/main" id="{803D8B97-D64F-FD4E-AA1C-5558AEED37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D2D0029-6041-D640-9092-665704D85BB5}" type="slidenum">
              <a:rPr lang="en-US" altLang="en-US" sz="1400"/>
              <a:pPr eaLnBrk="1" hangingPunct="1"/>
              <a:t>33</a:t>
            </a:fld>
            <a:endParaRPr lang="en-US" altLang="en-US" sz="1400"/>
          </a:p>
        </p:txBody>
      </p:sp>
      <p:graphicFrame>
        <p:nvGraphicFramePr>
          <p:cNvPr id="109571" name="Object 1024">
            <a:extLst>
              <a:ext uri="{FF2B5EF4-FFF2-40B4-BE49-F238E27FC236}">
                <a16:creationId xmlns:a16="http://schemas.microsoft.com/office/drawing/2014/main" id="{CE0CD77B-4F57-2D4C-B16E-D360BCBECB73}"/>
              </a:ext>
            </a:extLst>
          </p:cNvPr>
          <p:cNvGraphicFramePr>
            <a:graphicFrameLocks noChangeAspect="1"/>
          </p:cNvGraphicFramePr>
          <p:nvPr/>
        </p:nvGraphicFramePr>
        <p:xfrm>
          <a:off x="2560638" y="3065463"/>
          <a:ext cx="192087" cy="360362"/>
        </p:xfrm>
        <a:graphic>
          <a:graphicData uri="http://schemas.openxmlformats.org/presentationml/2006/ole">
            <mc:AlternateContent xmlns:mc="http://schemas.openxmlformats.org/markup-compatibility/2006">
              <mc:Choice xmlns:v="urn:schemas-microsoft-com:vml" Requires="v">
                <p:oleObj spid="_x0000_s109661" name="Equation" r:id="rId4" imgW="2336800" imgH="4394200" progId="Equation.3">
                  <p:embed/>
                </p:oleObj>
              </mc:Choice>
              <mc:Fallback>
                <p:oleObj name="Equation" r:id="rId4" imgW="2336800" imgH="43942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638" y="3065463"/>
                        <a:ext cx="192087"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9572" name="Object 1025">
            <a:extLst>
              <a:ext uri="{FF2B5EF4-FFF2-40B4-BE49-F238E27FC236}">
                <a16:creationId xmlns:a16="http://schemas.microsoft.com/office/drawing/2014/main" id="{938DF09C-DC85-AB40-B0CD-91123AD139A2}"/>
              </a:ext>
            </a:extLst>
          </p:cNvPr>
          <p:cNvGraphicFramePr>
            <a:graphicFrameLocks noChangeAspect="1"/>
          </p:cNvGraphicFramePr>
          <p:nvPr/>
        </p:nvGraphicFramePr>
        <p:xfrm>
          <a:off x="2511425" y="4349750"/>
          <a:ext cx="184150" cy="342900"/>
        </p:xfrm>
        <a:graphic>
          <a:graphicData uri="http://schemas.openxmlformats.org/presentationml/2006/ole">
            <mc:AlternateContent xmlns:mc="http://schemas.openxmlformats.org/markup-compatibility/2006">
              <mc:Choice xmlns:v="urn:schemas-microsoft-com:vml" Requires="v">
                <p:oleObj spid="_x0000_s109662" name="Equation" r:id="rId6" imgW="2336800" imgH="4394200" progId="Equation.3">
                  <p:embed/>
                </p:oleObj>
              </mc:Choice>
              <mc:Fallback>
                <p:oleObj name="Equation" r:id="rId6" imgW="2336800" imgH="4394200" progId="Equation.3">
                  <p:embed/>
                  <p:pic>
                    <p:nvPicPr>
                      <p:cNvPr id="0" name="Object 1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425" y="4349750"/>
                        <a:ext cx="1841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9573" name="Object 1026">
            <a:extLst>
              <a:ext uri="{FF2B5EF4-FFF2-40B4-BE49-F238E27FC236}">
                <a16:creationId xmlns:a16="http://schemas.microsoft.com/office/drawing/2014/main" id="{51A2FF38-C795-E24F-9866-96A3506ACCF5}"/>
              </a:ext>
            </a:extLst>
          </p:cNvPr>
          <p:cNvGraphicFramePr>
            <a:graphicFrameLocks noChangeAspect="1"/>
          </p:cNvGraphicFramePr>
          <p:nvPr/>
        </p:nvGraphicFramePr>
        <p:xfrm>
          <a:off x="2511425" y="5186363"/>
          <a:ext cx="184150" cy="344487"/>
        </p:xfrm>
        <a:graphic>
          <a:graphicData uri="http://schemas.openxmlformats.org/presentationml/2006/ole">
            <mc:AlternateContent xmlns:mc="http://schemas.openxmlformats.org/markup-compatibility/2006">
              <mc:Choice xmlns:v="urn:schemas-microsoft-com:vml" Requires="v">
                <p:oleObj spid="_x0000_s109663" name="Equation" r:id="rId7" imgW="2336800" imgH="4394200" progId="Equation.3">
                  <p:embed/>
                </p:oleObj>
              </mc:Choice>
              <mc:Fallback>
                <p:oleObj name="Equation" r:id="rId7" imgW="2336800" imgH="4394200" progId="Equation.3">
                  <p:embed/>
                  <p:pic>
                    <p:nvPicPr>
                      <p:cNvPr id="0" name="Object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425" y="5186363"/>
                        <a:ext cx="1841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9574" name="Object 1027">
            <a:extLst>
              <a:ext uri="{FF2B5EF4-FFF2-40B4-BE49-F238E27FC236}">
                <a16:creationId xmlns:a16="http://schemas.microsoft.com/office/drawing/2014/main" id="{3D504BF2-DB9A-1146-8988-3F89F48794A5}"/>
              </a:ext>
            </a:extLst>
          </p:cNvPr>
          <p:cNvGraphicFramePr>
            <a:graphicFrameLocks noChangeAspect="1"/>
          </p:cNvGraphicFramePr>
          <p:nvPr/>
        </p:nvGraphicFramePr>
        <p:xfrm>
          <a:off x="5586413" y="4665663"/>
          <a:ext cx="180975" cy="339725"/>
        </p:xfrm>
        <a:graphic>
          <a:graphicData uri="http://schemas.openxmlformats.org/presentationml/2006/ole">
            <mc:AlternateContent xmlns:mc="http://schemas.openxmlformats.org/markup-compatibility/2006">
              <mc:Choice xmlns:v="urn:schemas-microsoft-com:vml" Requires="v">
                <p:oleObj spid="_x0000_s109664" name="Equation" r:id="rId8" imgW="2336800" imgH="4394200" progId="Equation.3">
                  <p:embed/>
                </p:oleObj>
              </mc:Choice>
              <mc:Fallback>
                <p:oleObj name="Equation" r:id="rId8" imgW="2336800" imgH="4394200" progId="Equation.3">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6413" y="4665663"/>
                        <a:ext cx="18097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9575" name="Object 1028">
            <a:extLst>
              <a:ext uri="{FF2B5EF4-FFF2-40B4-BE49-F238E27FC236}">
                <a16:creationId xmlns:a16="http://schemas.microsoft.com/office/drawing/2014/main" id="{EE2D1A0E-B853-CF43-8C47-08A66D847DC7}"/>
              </a:ext>
            </a:extLst>
          </p:cNvPr>
          <p:cNvGraphicFramePr>
            <a:graphicFrameLocks noChangeAspect="1"/>
          </p:cNvGraphicFramePr>
          <p:nvPr>
            <p:extLst>
              <p:ext uri="{D42A27DB-BD31-4B8C-83A1-F6EECF244321}">
                <p14:modId xmlns:p14="http://schemas.microsoft.com/office/powerpoint/2010/main" val="3176953245"/>
              </p:ext>
            </p:extLst>
          </p:nvPr>
        </p:nvGraphicFramePr>
        <p:xfrm>
          <a:off x="1888082" y="528182"/>
          <a:ext cx="4449763" cy="4818063"/>
        </p:xfrm>
        <a:graphic>
          <a:graphicData uri="http://schemas.openxmlformats.org/presentationml/2006/ole">
            <mc:AlternateContent xmlns:mc="http://schemas.openxmlformats.org/markup-compatibility/2006">
              <mc:Choice xmlns:v="urn:schemas-microsoft-com:vml" Requires="v">
                <p:oleObj spid="_x0000_s109665" name="Equation" r:id="rId9" imgW="56464200" imgH="61150500" progId="Equation.3">
                  <p:embed/>
                </p:oleObj>
              </mc:Choice>
              <mc:Fallback>
                <p:oleObj name="Equation" r:id="rId9" imgW="56464200" imgH="61150500" progId="Equation.3">
                  <p:embed/>
                  <p:pic>
                    <p:nvPicPr>
                      <p:cNvPr id="0" name="Object 10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8082" y="528182"/>
                        <a:ext cx="4449763" cy="48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384E4BA4-E4EC-4146-BB70-199E160D469B}"/>
              </a:ext>
            </a:extLst>
          </p:cNvPr>
          <p:cNvSpPr/>
          <p:nvPr/>
        </p:nvSpPr>
        <p:spPr>
          <a:xfrm>
            <a:off x="5530352" y="5165228"/>
            <a:ext cx="3062057" cy="830997"/>
          </a:xfrm>
          <a:prstGeom prst="rect">
            <a:avLst/>
          </a:prstGeom>
        </p:spPr>
        <p:txBody>
          <a:bodyPr wrap="none">
            <a:spAutoFit/>
          </a:bodyPr>
          <a:lstStyle/>
          <a:p>
            <a:r>
              <a:rPr lang="en-US" dirty="0"/>
              <a:t>For salt water at 35 g/L</a:t>
            </a:r>
          </a:p>
          <a:p>
            <a:r>
              <a:rPr lang="en-US" dirty="0"/>
              <a:t> M* ~ 0.98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ooter Placeholder 2">
            <a:extLst>
              <a:ext uri="{FF2B5EF4-FFF2-40B4-BE49-F238E27FC236}">
                <a16:creationId xmlns:a16="http://schemas.microsoft.com/office/drawing/2014/main" id="{0D1E8C6F-6FB0-E446-B093-16176F34CB1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11618" name="Slide Number Placeholder 3">
            <a:extLst>
              <a:ext uri="{FF2B5EF4-FFF2-40B4-BE49-F238E27FC236}">
                <a16:creationId xmlns:a16="http://schemas.microsoft.com/office/drawing/2014/main" id="{01481965-F1C2-0E4E-8E4C-55EEF69A76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AEFCC5D-DC53-054A-8450-1946ACBC6D0D}" type="slidenum">
              <a:rPr lang="en-US" altLang="en-US" sz="1400"/>
              <a:pPr eaLnBrk="1" hangingPunct="1"/>
              <a:t>34</a:t>
            </a:fld>
            <a:endParaRPr lang="en-US" altLang="en-US" sz="1400"/>
          </a:p>
        </p:txBody>
      </p:sp>
      <p:graphicFrame>
        <p:nvGraphicFramePr>
          <p:cNvPr id="111619" name="Object 0">
            <a:extLst>
              <a:ext uri="{FF2B5EF4-FFF2-40B4-BE49-F238E27FC236}">
                <a16:creationId xmlns:a16="http://schemas.microsoft.com/office/drawing/2014/main" id="{B85763BE-E4DA-FB4C-A261-0E1398F4F207}"/>
              </a:ext>
            </a:extLst>
          </p:cNvPr>
          <p:cNvGraphicFramePr>
            <a:graphicFrameLocks noChangeAspect="1"/>
          </p:cNvGraphicFramePr>
          <p:nvPr>
            <p:extLst>
              <p:ext uri="{D42A27DB-BD31-4B8C-83A1-F6EECF244321}">
                <p14:modId xmlns:p14="http://schemas.microsoft.com/office/powerpoint/2010/main" val="3722848397"/>
              </p:ext>
            </p:extLst>
          </p:nvPr>
        </p:nvGraphicFramePr>
        <p:xfrm>
          <a:off x="1447800" y="762000"/>
          <a:ext cx="5791200" cy="5154613"/>
        </p:xfrm>
        <a:graphic>
          <a:graphicData uri="http://schemas.openxmlformats.org/presentationml/2006/ole">
            <mc:AlternateContent xmlns:mc="http://schemas.openxmlformats.org/markup-compatibility/2006">
              <mc:Choice xmlns:v="urn:schemas-microsoft-com:vml" Requires="v">
                <p:oleObj spid="_x0000_s111637" name="Equation" r:id="rId4" imgW="55880000" imgH="59105800" progId="Equation.3">
                  <p:embed/>
                </p:oleObj>
              </mc:Choice>
              <mc:Fallback>
                <p:oleObj name="Equation" r:id="rId4" imgW="55880000" imgH="59105800"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62000"/>
                        <a:ext cx="5791200" cy="515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E3F8B9FF-94A0-554B-844E-EE86BCADAA6B}"/>
              </a:ext>
            </a:extLst>
          </p:cNvPr>
          <p:cNvSpPr txBox="1"/>
          <p:nvPr/>
        </p:nvSpPr>
        <p:spPr>
          <a:xfrm>
            <a:off x="6054047" y="1752600"/>
            <a:ext cx="1752600" cy="461665"/>
          </a:xfrm>
          <a:prstGeom prst="rect">
            <a:avLst/>
          </a:prstGeom>
          <a:noFill/>
        </p:spPr>
        <p:txBody>
          <a:bodyPr wrap="square" rtlCol="0">
            <a:spAutoFit/>
          </a:bodyPr>
          <a:lstStyle/>
          <a:p>
            <a:r>
              <a:rPr lang="en-US" dirty="0"/>
              <a:t>For a sphere</a:t>
            </a:r>
          </a:p>
        </p:txBody>
      </p:sp>
      <p:sp>
        <p:nvSpPr>
          <p:cNvPr id="3" name="Rectangle 2">
            <a:extLst>
              <a:ext uri="{FF2B5EF4-FFF2-40B4-BE49-F238E27FC236}">
                <a16:creationId xmlns:a16="http://schemas.microsoft.com/office/drawing/2014/main" id="{09E9208C-53B2-EB44-B97A-361872C4BB66}"/>
              </a:ext>
            </a:extLst>
          </p:cNvPr>
          <p:cNvSpPr/>
          <p:nvPr/>
        </p:nvSpPr>
        <p:spPr>
          <a:xfrm>
            <a:off x="5735452" y="5513954"/>
            <a:ext cx="2727029" cy="369332"/>
          </a:xfrm>
          <a:prstGeom prst="rect">
            <a:avLst/>
          </a:prstGeom>
        </p:spPr>
        <p:txBody>
          <a:bodyPr wrap="none">
            <a:spAutoFit/>
          </a:bodyPr>
          <a:lstStyle/>
          <a:p>
            <a:r>
              <a:rPr lang="en-US" sz="1800" dirty="0"/>
              <a:t>𝜌 salt water = 1.024 g cm </a:t>
            </a:r>
            <a:r>
              <a:rPr lang="en-US" sz="1800" baseline="30000" dirty="0"/>
              <a:t>-3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Footer Placeholder 2">
            <a:extLst>
              <a:ext uri="{FF2B5EF4-FFF2-40B4-BE49-F238E27FC236}">
                <a16:creationId xmlns:a16="http://schemas.microsoft.com/office/drawing/2014/main" id="{E1AC3AEA-E06E-9A42-AA0D-96A3337C9D7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13666" name="Slide Number Placeholder 3">
            <a:extLst>
              <a:ext uri="{FF2B5EF4-FFF2-40B4-BE49-F238E27FC236}">
                <a16:creationId xmlns:a16="http://schemas.microsoft.com/office/drawing/2014/main" id="{7C51F7E0-347E-584B-90AB-99C5C9660F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FF5CDF2-A66A-B149-87E8-4F11E1002F6A}" type="slidenum">
              <a:rPr lang="en-US" altLang="en-US" sz="1400"/>
              <a:pPr eaLnBrk="1" hangingPunct="1"/>
              <a:t>35</a:t>
            </a:fld>
            <a:endParaRPr lang="en-US" altLang="en-US" sz="1400"/>
          </a:p>
        </p:txBody>
      </p:sp>
      <p:graphicFrame>
        <p:nvGraphicFramePr>
          <p:cNvPr id="113667" name="Object 0">
            <a:extLst>
              <a:ext uri="{FF2B5EF4-FFF2-40B4-BE49-F238E27FC236}">
                <a16:creationId xmlns:a16="http://schemas.microsoft.com/office/drawing/2014/main" id="{34DBB425-F267-284F-9812-12CB781D184C}"/>
              </a:ext>
            </a:extLst>
          </p:cNvPr>
          <p:cNvGraphicFramePr>
            <a:graphicFrameLocks noChangeAspect="1"/>
          </p:cNvGraphicFramePr>
          <p:nvPr>
            <p:extLst>
              <p:ext uri="{D42A27DB-BD31-4B8C-83A1-F6EECF244321}">
                <p14:modId xmlns:p14="http://schemas.microsoft.com/office/powerpoint/2010/main" val="35867387"/>
              </p:ext>
            </p:extLst>
          </p:nvPr>
        </p:nvGraphicFramePr>
        <p:xfrm>
          <a:off x="1004888" y="685800"/>
          <a:ext cx="7161212" cy="5408613"/>
        </p:xfrm>
        <a:graphic>
          <a:graphicData uri="http://schemas.openxmlformats.org/presentationml/2006/ole">
            <mc:AlternateContent xmlns:mc="http://schemas.openxmlformats.org/markup-compatibility/2006">
              <mc:Choice xmlns:v="urn:schemas-microsoft-com:vml" Requires="v">
                <p:oleObj spid="_x0000_s113685" name="Equation" r:id="rId4" imgW="72263000" imgH="61442600" progId="Equation.3">
                  <p:embed/>
                </p:oleObj>
              </mc:Choice>
              <mc:Fallback>
                <p:oleObj name="Equation" r:id="rId4" imgW="72263000" imgH="61442600"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888" y="685800"/>
                        <a:ext cx="7161212" cy="540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F96FAFD0-F322-714E-969E-3D6B35EDEB8F}"/>
              </a:ext>
            </a:extLst>
          </p:cNvPr>
          <p:cNvSpPr txBox="1"/>
          <p:nvPr/>
        </p:nvSpPr>
        <p:spPr>
          <a:xfrm>
            <a:off x="6553200" y="4491335"/>
            <a:ext cx="533400" cy="461665"/>
          </a:xfrm>
          <a:prstGeom prst="rect">
            <a:avLst/>
          </a:prstGeom>
          <a:solidFill>
            <a:schemeClr val="bg1"/>
          </a:solidFill>
        </p:spPr>
        <p:txBody>
          <a:bodyPr wrap="square" rtlCol="0">
            <a:spAutoFit/>
          </a:bodyPr>
          <a:lstStyle/>
          <a:p>
            <a:r>
              <a:rPr lang="en-US" dirty="0"/>
              <a:t> 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Footer Placeholder 2">
            <a:extLst>
              <a:ext uri="{FF2B5EF4-FFF2-40B4-BE49-F238E27FC236}">
                <a16:creationId xmlns:a16="http://schemas.microsoft.com/office/drawing/2014/main" id="{AA20F02E-AFC4-094E-A50A-33B1C79D051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15714" name="Slide Number Placeholder 3">
            <a:extLst>
              <a:ext uri="{FF2B5EF4-FFF2-40B4-BE49-F238E27FC236}">
                <a16:creationId xmlns:a16="http://schemas.microsoft.com/office/drawing/2014/main" id="{C2FFECF2-CBD4-274F-8CEA-373776ADDF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88344FC-97E7-6F41-9B26-03FC84CD2A2E}" type="slidenum">
              <a:rPr lang="en-US" altLang="en-US" sz="1400"/>
              <a:pPr eaLnBrk="1" hangingPunct="1"/>
              <a:t>36</a:t>
            </a:fld>
            <a:endParaRPr lang="en-US" altLang="en-US" sz="1400"/>
          </a:p>
        </p:txBody>
      </p:sp>
      <p:graphicFrame>
        <p:nvGraphicFramePr>
          <p:cNvPr id="115715" name="Object 2">
            <a:extLst>
              <a:ext uri="{FF2B5EF4-FFF2-40B4-BE49-F238E27FC236}">
                <a16:creationId xmlns:a16="http://schemas.microsoft.com/office/drawing/2014/main" id="{5C2D5E2F-7485-8D45-B1E5-B2799AB3A1A1}"/>
              </a:ext>
            </a:extLst>
          </p:cNvPr>
          <p:cNvGraphicFramePr>
            <a:graphicFrameLocks noChangeAspect="1"/>
          </p:cNvGraphicFramePr>
          <p:nvPr/>
        </p:nvGraphicFramePr>
        <p:xfrm>
          <a:off x="1600200" y="201613"/>
          <a:ext cx="5486400" cy="6073775"/>
        </p:xfrm>
        <a:graphic>
          <a:graphicData uri="http://schemas.openxmlformats.org/presentationml/2006/ole">
            <mc:AlternateContent xmlns:mc="http://schemas.openxmlformats.org/markup-compatibility/2006">
              <mc:Choice xmlns:v="urn:schemas-microsoft-com:vml" Requires="v">
                <p:oleObj spid="_x0000_s115733" name="Equation" r:id="rId4" imgW="46812200" imgH="66700400" progId="Equation.3">
                  <p:embed/>
                </p:oleObj>
              </mc:Choice>
              <mc:Fallback>
                <p:oleObj name="Equation" r:id="rId4" imgW="46812200" imgH="66700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01613"/>
                        <a:ext cx="54864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Footer Placeholder 2">
            <a:extLst>
              <a:ext uri="{FF2B5EF4-FFF2-40B4-BE49-F238E27FC236}">
                <a16:creationId xmlns:a16="http://schemas.microsoft.com/office/drawing/2014/main" id="{0D03A9DE-3392-B94A-BA35-B3D5D720070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17762" name="Slide Number Placeholder 3">
            <a:extLst>
              <a:ext uri="{FF2B5EF4-FFF2-40B4-BE49-F238E27FC236}">
                <a16:creationId xmlns:a16="http://schemas.microsoft.com/office/drawing/2014/main" id="{4EB23D99-6132-EB48-B4CD-B5414058F2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E7A9A65-F301-B945-B713-4EFA60909F55}" type="slidenum">
              <a:rPr lang="en-US" altLang="en-US" sz="1400"/>
              <a:pPr eaLnBrk="1" hangingPunct="1"/>
              <a:t>37</a:t>
            </a:fld>
            <a:endParaRPr lang="en-US" altLang="en-US" sz="1400"/>
          </a:p>
        </p:txBody>
      </p:sp>
      <p:pic>
        <p:nvPicPr>
          <p:cNvPr id="117763" name="Picture 2" descr="fig6">
            <a:extLst>
              <a:ext uri="{FF2B5EF4-FFF2-40B4-BE49-F238E27FC236}">
                <a16:creationId xmlns:a16="http://schemas.microsoft.com/office/drawing/2014/main" id="{9E7D73F6-96DB-D146-A21F-3CEAE0E13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1300"/>
            <a:ext cx="8382000" cy="63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Line 3">
            <a:extLst>
              <a:ext uri="{FF2B5EF4-FFF2-40B4-BE49-F238E27FC236}">
                <a16:creationId xmlns:a16="http://schemas.microsoft.com/office/drawing/2014/main" id="{A8148088-42BA-B446-8979-C230BCF036D7}"/>
              </a:ext>
            </a:extLst>
          </p:cNvPr>
          <p:cNvSpPr>
            <a:spLocks noChangeShapeType="1"/>
          </p:cNvSpPr>
          <p:nvPr/>
        </p:nvSpPr>
        <p:spPr bwMode="auto">
          <a:xfrm flipV="1">
            <a:off x="3657600" y="1524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65" name="Text Box 4">
            <a:extLst>
              <a:ext uri="{FF2B5EF4-FFF2-40B4-BE49-F238E27FC236}">
                <a16:creationId xmlns:a16="http://schemas.microsoft.com/office/drawing/2014/main" id="{8990EAAB-BA8D-CB42-B273-8B29804946E9}"/>
              </a:ext>
            </a:extLst>
          </p:cNvPr>
          <p:cNvSpPr txBox="1">
            <a:spLocks noChangeArrowheads="1"/>
          </p:cNvSpPr>
          <p:nvPr/>
        </p:nvSpPr>
        <p:spPr bwMode="auto">
          <a:xfrm>
            <a:off x="4479925" y="1260475"/>
            <a:ext cx="190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 Kelvin Curve</a:t>
            </a:r>
          </a:p>
        </p:txBody>
      </p:sp>
      <p:sp>
        <p:nvSpPr>
          <p:cNvPr id="117766" name="Line 5">
            <a:extLst>
              <a:ext uri="{FF2B5EF4-FFF2-40B4-BE49-F238E27FC236}">
                <a16:creationId xmlns:a16="http://schemas.microsoft.com/office/drawing/2014/main" id="{C4EC2DED-CE8F-9A46-B61C-2F17718C2E93}"/>
              </a:ext>
            </a:extLst>
          </p:cNvPr>
          <p:cNvSpPr>
            <a:spLocks noChangeShapeType="1"/>
          </p:cNvSpPr>
          <p:nvPr/>
        </p:nvSpPr>
        <p:spPr bwMode="auto">
          <a:xfrm flipV="1">
            <a:off x="3886200" y="1905000"/>
            <a:ext cx="914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67" name="Text Box 6">
            <a:extLst>
              <a:ext uri="{FF2B5EF4-FFF2-40B4-BE49-F238E27FC236}">
                <a16:creationId xmlns:a16="http://schemas.microsoft.com/office/drawing/2014/main" id="{78CCDB7F-7041-234D-9D48-DBDCD51809EA}"/>
              </a:ext>
            </a:extLst>
          </p:cNvPr>
          <p:cNvSpPr txBox="1">
            <a:spLocks noChangeArrowheads="1"/>
          </p:cNvSpPr>
          <p:nvPr/>
        </p:nvSpPr>
        <p:spPr bwMode="auto">
          <a:xfrm>
            <a:off x="4784725" y="1641475"/>
            <a:ext cx="185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Köhler Curve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Footer Placeholder 2">
            <a:extLst>
              <a:ext uri="{FF2B5EF4-FFF2-40B4-BE49-F238E27FC236}">
                <a16:creationId xmlns:a16="http://schemas.microsoft.com/office/drawing/2014/main" id="{B04A171E-4183-184E-A8E5-505B632C776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19810" name="Slide Number Placeholder 3">
            <a:extLst>
              <a:ext uri="{FF2B5EF4-FFF2-40B4-BE49-F238E27FC236}">
                <a16:creationId xmlns:a16="http://schemas.microsoft.com/office/drawing/2014/main" id="{199775AD-7A39-7A4B-9959-B2B8BA9E82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5E8C6DB-FE5E-334B-A9C3-C47F8D829029}" type="slidenum">
              <a:rPr lang="en-US" altLang="en-US" sz="1400"/>
              <a:pPr eaLnBrk="1" hangingPunct="1"/>
              <a:t>38</a:t>
            </a:fld>
            <a:endParaRPr lang="en-US" altLang="en-US" sz="1400"/>
          </a:p>
        </p:txBody>
      </p:sp>
      <p:graphicFrame>
        <p:nvGraphicFramePr>
          <p:cNvPr id="119811" name="Object 0">
            <a:extLst>
              <a:ext uri="{FF2B5EF4-FFF2-40B4-BE49-F238E27FC236}">
                <a16:creationId xmlns:a16="http://schemas.microsoft.com/office/drawing/2014/main" id="{80548A6A-8177-CE4A-A072-34845A94C198}"/>
              </a:ext>
            </a:extLst>
          </p:cNvPr>
          <p:cNvGraphicFramePr>
            <a:graphicFrameLocks noChangeAspect="1"/>
          </p:cNvGraphicFramePr>
          <p:nvPr/>
        </p:nvGraphicFramePr>
        <p:xfrm>
          <a:off x="2605088" y="515938"/>
          <a:ext cx="3770312" cy="5599112"/>
        </p:xfrm>
        <a:graphic>
          <a:graphicData uri="http://schemas.openxmlformats.org/presentationml/2006/ole">
            <mc:AlternateContent xmlns:mc="http://schemas.openxmlformats.org/markup-compatibility/2006">
              <mc:Choice xmlns:v="urn:schemas-microsoft-com:vml" Requires="v">
                <p:oleObj spid="_x0000_s119829" name="Equation" r:id="rId4" imgW="40957500" imgH="60858400" progId="Equation.3">
                  <p:embed/>
                </p:oleObj>
              </mc:Choice>
              <mc:Fallback>
                <p:oleObj name="Equation" r:id="rId4" imgW="40957500" imgH="60858400"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088" y="515938"/>
                        <a:ext cx="3770312" cy="559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7" name="Footer Placeholder 4">
            <a:extLst>
              <a:ext uri="{FF2B5EF4-FFF2-40B4-BE49-F238E27FC236}">
                <a16:creationId xmlns:a16="http://schemas.microsoft.com/office/drawing/2014/main" id="{5C102342-4621-3B4C-A94F-0F1322BD0EC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21858" name="Slide Number Placeholder 5">
            <a:extLst>
              <a:ext uri="{FF2B5EF4-FFF2-40B4-BE49-F238E27FC236}">
                <a16:creationId xmlns:a16="http://schemas.microsoft.com/office/drawing/2014/main" id="{F9CFF097-9191-EC4B-B3BC-77D6B1F67B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A486442-49A8-644A-8194-4A83D565AD48}" type="slidenum">
              <a:rPr lang="en-US" altLang="en-US" sz="1400"/>
              <a:pPr eaLnBrk="1" hangingPunct="1"/>
              <a:t>39</a:t>
            </a:fld>
            <a:endParaRPr lang="en-US" altLang="en-US" sz="1400"/>
          </a:p>
        </p:txBody>
      </p:sp>
      <p:pic>
        <p:nvPicPr>
          <p:cNvPr id="121859" name="Picture 4" descr="Fig4">
            <a:extLst>
              <a:ext uri="{FF2B5EF4-FFF2-40B4-BE49-F238E27FC236}">
                <a16:creationId xmlns:a16="http://schemas.microsoft.com/office/drawing/2014/main" id="{3E022741-71E1-794A-A7D3-F9CBA77D61E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304800"/>
            <a:ext cx="4981575" cy="5791200"/>
          </a:xfrm>
          <a:noFill/>
        </p:spPr>
      </p:pic>
      <p:sp>
        <p:nvSpPr>
          <p:cNvPr id="121860" name="Rectangle 5">
            <a:extLst>
              <a:ext uri="{FF2B5EF4-FFF2-40B4-BE49-F238E27FC236}">
                <a16:creationId xmlns:a16="http://schemas.microsoft.com/office/drawing/2014/main" id="{BF8424F0-0285-6F44-B5A5-ABE5FDC135EA}"/>
              </a:ext>
            </a:extLst>
          </p:cNvPr>
          <p:cNvSpPr>
            <a:spLocks noGrp="1" noChangeArrowheads="1"/>
          </p:cNvSpPr>
          <p:nvPr>
            <p:ph type="title"/>
          </p:nvPr>
        </p:nvSpPr>
        <p:spPr>
          <a:xfrm>
            <a:off x="4953000" y="76200"/>
            <a:ext cx="3962400" cy="6172200"/>
          </a:xfrm>
        </p:spPr>
        <p:txBody>
          <a:bodyPr/>
          <a:lstStyle/>
          <a:p>
            <a:pPr algn="l" eaLnBrk="1" hangingPunct="1"/>
            <a:r>
              <a:rPr lang="en-US" altLang="en-US" sz="2000" dirty="0">
                <a:ea typeface="ＭＳ Ｐゴシック" panose="020B0600070205080204" pitchFamily="34" charset="-128"/>
              </a:rPr>
              <a:t>Theoretical computations of the growth of cloud condensation nuclei by condensation in a parcel of air rising with a speed of 60 cm s</a:t>
            </a:r>
            <a:r>
              <a:rPr lang="en-US" altLang="en-US" sz="2000" baseline="30000" dirty="0">
                <a:ea typeface="ＭＳ Ｐゴシック" panose="020B0600070205080204" pitchFamily="34" charset="-128"/>
              </a:rPr>
              <a:t>-1</a:t>
            </a:r>
            <a:r>
              <a:rPr lang="en-US" altLang="en-US" sz="2000" dirty="0">
                <a:ea typeface="ＭＳ Ｐゴシック" panose="020B0600070205080204" pitchFamily="34" charset="-128"/>
              </a:rPr>
              <a:t>.  A total of 500 CCN cm</a:t>
            </a:r>
            <a:r>
              <a:rPr lang="en-US" altLang="en-US" sz="2000" baseline="30000" dirty="0">
                <a:ea typeface="ＭＳ Ｐゴシック" panose="020B0600070205080204" pitchFamily="34" charset="-128"/>
              </a:rPr>
              <a:t>-3</a:t>
            </a:r>
            <a:r>
              <a:rPr lang="en-US" altLang="en-US" sz="2000" dirty="0">
                <a:ea typeface="ＭＳ Ｐゴシック" panose="020B0600070205080204" pitchFamily="34" charset="-128"/>
              </a:rPr>
              <a:t> was assumed with </a:t>
            </a:r>
            <a:r>
              <a:rPr lang="en-US" altLang="en-US" sz="2000" dirty="0" err="1">
                <a:ea typeface="ＭＳ Ｐゴシック" panose="020B0600070205080204" pitchFamily="34" charset="-128"/>
              </a:rPr>
              <a:t>im</a:t>
            </a:r>
            <a:r>
              <a:rPr lang="en-US" altLang="en-US" sz="2000" dirty="0">
                <a:ea typeface="ＭＳ Ｐゴシック" panose="020B0600070205080204" pitchFamily="34" charset="-128"/>
              </a:rPr>
              <a:t>/</a:t>
            </a:r>
            <a:r>
              <a:rPr lang="en-US" altLang="en-US" sz="2000" dirty="0" err="1">
                <a:ea typeface="ＭＳ Ｐゴシック" panose="020B0600070205080204" pitchFamily="34" charset="-128"/>
              </a:rPr>
              <a:t>Ms</a:t>
            </a:r>
            <a:r>
              <a:rPr lang="en-US" altLang="en-US" sz="2000" dirty="0">
                <a:ea typeface="ＭＳ Ｐゴシック" panose="020B0600070205080204" pitchFamily="34" charset="-128"/>
              </a:rPr>
              <a:t> values as indicated; m the mass of material dissolved in the droplet, </a:t>
            </a:r>
            <a:r>
              <a:rPr lang="en-US" altLang="en-US" sz="2000" dirty="0" err="1">
                <a:ea typeface="ＭＳ Ｐゴシック" panose="020B0600070205080204" pitchFamily="34" charset="-128"/>
              </a:rPr>
              <a:t>M</a:t>
            </a:r>
            <a:r>
              <a:rPr lang="en-US" altLang="en-US" sz="2000" baseline="-25000" dirty="0" err="1">
                <a:ea typeface="ＭＳ Ｐゴシック" panose="020B0600070205080204" pitchFamily="34" charset="-128"/>
              </a:rPr>
              <a:t>s</a:t>
            </a:r>
            <a:r>
              <a:rPr lang="en-US" altLang="en-US" sz="2000" dirty="0">
                <a:ea typeface="ＭＳ Ｐゴシック" panose="020B0600070205080204" pitchFamily="34" charset="-128"/>
              </a:rPr>
              <a:t> the molecular weight of the material, and </a:t>
            </a:r>
            <a:r>
              <a:rPr lang="en-US" altLang="en-US" sz="2000" dirty="0" err="1">
                <a:ea typeface="ＭＳ Ｐゴシック" panose="020B0600070205080204" pitchFamily="34" charset="-128"/>
              </a:rPr>
              <a:t>i</a:t>
            </a:r>
            <a:r>
              <a:rPr lang="en-US" altLang="en-US" sz="2000" dirty="0">
                <a:ea typeface="ＭＳ Ｐゴシック" panose="020B0600070205080204" pitchFamily="34" charset="-128"/>
              </a:rPr>
              <a:t> its </a:t>
            </a:r>
            <a:r>
              <a:rPr lang="en-US" altLang="en-US" sz="2000" dirty="0" err="1">
                <a:ea typeface="ＭＳ Ｐゴシック" panose="020B0600070205080204" pitchFamily="34" charset="-128"/>
              </a:rPr>
              <a:t>van't</a:t>
            </a:r>
            <a:r>
              <a:rPr lang="en-US" altLang="en-US" sz="2000" dirty="0">
                <a:ea typeface="ＭＳ Ｐゴシック" panose="020B0600070205080204" pitchFamily="34" charset="-128"/>
              </a:rPr>
              <a:t> Hoff factor. Note how the droplets that have been activated (brown, blue and purple curves) approach a monodispersed size distribution after  just 100 s. </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From W&amp;H Ch. </a:t>
            </a:r>
            <a:r>
              <a:rPr lang="en-US" altLang="en-US" sz="2000">
                <a:ea typeface="ＭＳ Ｐゴシック" panose="020B0600070205080204" pitchFamily="34" charset="-128"/>
              </a:rPr>
              <a:t>6. </a:t>
            </a:r>
            <a:endParaRPr lang="en-US" altLang="en-US" sz="2000" dirty="0">
              <a:ea typeface="ＭＳ Ｐゴシック" panose="020B0600070205080204" pitchFamily="34" charset="-128"/>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4">
            <a:extLst>
              <a:ext uri="{FF2B5EF4-FFF2-40B4-BE49-F238E27FC236}">
                <a16:creationId xmlns:a16="http://schemas.microsoft.com/office/drawing/2014/main" id="{74F09AB1-4208-2341-90FE-DF289ACF8F8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56322" name="Slide Number Placeholder 5">
            <a:extLst>
              <a:ext uri="{FF2B5EF4-FFF2-40B4-BE49-F238E27FC236}">
                <a16:creationId xmlns:a16="http://schemas.microsoft.com/office/drawing/2014/main" id="{FB9D2AF7-2BF3-2340-B64B-E9FC72B9B4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1C91663-38AD-044B-BE6C-6DBAEC996209}" type="slidenum">
              <a:rPr lang="en-US" altLang="en-US" sz="1400"/>
              <a:pPr eaLnBrk="1" hangingPunct="1"/>
              <a:t>4</a:t>
            </a:fld>
            <a:endParaRPr lang="en-US" altLang="en-US" sz="1400"/>
          </a:p>
        </p:txBody>
      </p:sp>
      <p:sp>
        <p:nvSpPr>
          <p:cNvPr id="56323" name="Rectangle 2">
            <a:extLst>
              <a:ext uri="{FF2B5EF4-FFF2-40B4-BE49-F238E27FC236}">
                <a16:creationId xmlns:a16="http://schemas.microsoft.com/office/drawing/2014/main" id="{CAAA93F9-3BD8-A54C-9435-BC3C6FE554E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Condensation</a:t>
            </a:r>
          </a:p>
        </p:txBody>
      </p:sp>
      <p:sp>
        <p:nvSpPr>
          <p:cNvPr id="56324" name="Rectangle 3">
            <a:extLst>
              <a:ext uri="{FF2B5EF4-FFF2-40B4-BE49-F238E27FC236}">
                <a16:creationId xmlns:a16="http://schemas.microsoft.com/office/drawing/2014/main" id="{DF49305F-1F65-7B4B-B645-85668BBA6E5D}"/>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In theory, a cloud droplet may not be formed until pure water vapor is over saturated by a few hundreds per cent.</a:t>
            </a:r>
          </a:p>
          <a:p>
            <a:pPr eaLnBrk="1" hangingPunct="1"/>
            <a:r>
              <a:rPr lang="en-US" altLang="en-US">
                <a:ea typeface="ＭＳ Ｐゴシック" panose="020B0600070205080204" pitchFamily="34" charset="-128"/>
              </a:rPr>
              <a:t>In nature, super-saturation rate rarely exceeds a few tenths per cent.</a:t>
            </a:r>
          </a:p>
          <a:p>
            <a:pPr eaLnBrk="1" hangingPunct="1"/>
            <a:r>
              <a:rPr lang="en-US" altLang="en-US">
                <a:ea typeface="ＭＳ Ｐゴシック" panose="020B0600070205080204" pitchFamily="34" charset="-128"/>
              </a:rPr>
              <a:t>The reason lies in the presence of plentiful of water cloud nuclei.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oter Placeholder 3">
            <a:extLst>
              <a:ext uri="{FF2B5EF4-FFF2-40B4-BE49-F238E27FC236}">
                <a16:creationId xmlns:a16="http://schemas.microsoft.com/office/drawing/2014/main" id="{86721F8F-7F67-0C41-A138-EB8DC96D067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124930" name="Slide Number Placeholder 4">
            <a:extLst>
              <a:ext uri="{FF2B5EF4-FFF2-40B4-BE49-F238E27FC236}">
                <a16:creationId xmlns:a16="http://schemas.microsoft.com/office/drawing/2014/main" id="{D35ED0F0-6AED-914F-8E68-7FE43CE6F7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11B81E3-2BED-DA41-9184-3327185E55B8}" type="slidenum">
              <a:rPr lang="en-US" altLang="en-US" sz="1400"/>
              <a:pPr eaLnBrk="1" hangingPunct="1"/>
              <a:t>40</a:t>
            </a:fld>
            <a:endParaRPr lang="en-US" altLang="en-US" sz="1400"/>
          </a:p>
        </p:txBody>
      </p:sp>
      <p:sp>
        <p:nvSpPr>
          <p:cNvPr id="124931" name="Rectangle 2">
            <a:extLst>
              <a:ext uri="{FF2B5EF4-FFF2-40B4-BE49-F238E27FC236}">
                <a16:creationId xmlns:a16="http://schemas.microsoft.com/office/drawing/2014/main" id="{71E22AAB-797E-9640-A888-4A9E87F264D4}"/>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7B6195-6C1E-F748-8780-61CCB2BB157A}"/>
              </a:ext>
            </a:extLst>
          </p:cNvPr>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3" name="Slide Number Placeholder 2">
            <a:extLst>
              <a:ext uri="{FF2B5EF4-FFF2-40B4-BE49-F238E27FC236}">
                <a16:creationId xmlns:a16="http://schemas.microsoft.com/office/drawing/2014/main" id="{90E14F62-2F72-9947-A650-394E6258EBCB}"/>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E9E11CC-8597-BD49-8BA5-DE1B829421BF}" type="slidenum">
              <a:rPr lang="en-US" altLang="en-US" sz="1400"/>
              <a:pPr eaLnBrk="1" hangingPunct="1"/>
              <a:t>41</a:t>
            </a:fld>
            <a:endParaRPr lang="en-US" altLang="en-US" sz="1400"/>
          </a:p>
        </p:txBody>
      </p:sp>
      <p:pic>
        <p:nvPicPr>
          <p:cNvPr id="29699" name="Picture 3" descr="F1.medium.gif">
            <a:extLst>
              <a:ext uri="{FF2B5EF4-FFF2-40B4-BE49-F238E27FC236}">
                <a16:creationId xmlns:a16="http://schemas.microsoft.com/office/drawing/2014/main" id="{8C79827E-36EA-AC43-B9D2-731B44EB7E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4900" y="635000"/>
            <a:ext cx="43942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820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3">
            <a:extLst>
              <a:ext uri="{FF2B5EF4-FFF2-40B4-BE49-F238E27FC236}">
                <a16:creationId xmlns:a16="http://schemas.microsoft.com/office/drawing/2014/main" id="{0D7E0904-26F2-BA45-B5FC-308B4F3AF630}"/>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1400"/>
              <a:t>Copyright © 2010  R. R. Dickerson &amp; Z.Q. Li</a:t>
            </a:r>
          </a:p>
        </p:txBody>
      </p:sp>
      <p:sp>
        <p:nvSpPr>
          <p:cNvPr id="30722" name="Slide Number Placeholder 4">
            <a:extLst>
              <a:ext uri="{FF2B5EF4-FFF2-40B4-BE49-F238E27FC236}">
                <a16:creationId xmlns:a16="http://schemas.microsoft.com/office/drawing/2014/main" id="{5DCAADF3-04A3-834A-925F-F3F186C2CE55}"/>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A642EAFD-2B0D-194A-82F1-4ACFDEB58760}" type="slidenum">
              <a:rPr lang="en-US" altLang="en-US" sz="1400"/>
              <a:pPr algn="r" eaLnBrk="1" hangingPunct="1"/>
              <a:t>42</a:t>
            </a:fld>
            <a:endParaRPr lang="en-US" altLang="en-US" sz="1400"/>
          </a:p>
        </p:txBody>
      </p:sp>
      <p:sp>
        <p:nvSpPr>
          <p:cNvPr id="30723" name="Rectangle 2">
            <a:extLst>
              <a:ext uri="{FF2B5EF4-FFF2-40B4-BE49-F238E27FC236}">
                <a16:creationId xmlns:a16="http://schemas.microsoft.com/office/drawing/2014/main" id="{AA4A8002-FE55-4741-9163-C13E6F981D34}"/>
              </a:ext>
            </a:extLst>
          </p:cNvPr>
          <p:cNvSpPr>
            <a:spLocks noGrp="1" noChangeArrowheads="1"/>
          </p:cNvSpPr>
          <p:nvPr>
            <p:ph type="title" idx="4294967295"/>
          </p:nvPr>
        </p:nvSpPr>
        <p:spPr>
          <a:xfrm>
            <a:off x="685800" y="609600"/>
            <a:ext cx="8077200" cy="1143000"/>
          </a:xfrm>
        </p:spPr>
        <p:txBody>
          <a:bodyPr/>
          <a:lstStyle/>
          <a:p>
            <a:pPr eaLnBrk="1" hangingPunct="1"/>
            <a:r>
              <a:rPr lang="en-US" altLang="en-US" sz="4000">
                <a:ea typeface="ＭＳ Ｐゴシック" panose="020B0600070205080204" pitchFamily="34" charset="-128"/>
              </a:rPr>
              <a:t>Questions on the  Effects of Aerosols on Clouds and Precipitation</a:t>
            </a:r>
            <a:endParaRPr lang="en-US" altLang="en-US" sz="2800">
              <a:ea typeface="ＭＳ Ｐゴシック" panose="020B0600070205080204" pitchFamily="34" charset="-128"/>
            </a:endParaRPr>
          </a:p>
        </p:txBody>
      </p:sp>
      <p:sp>
        <p:nvSpPr>
          <p:cNvPr id="30724" name="Text Box 3">
            <a:extLst>
              <a:ext uri="{FF2B5EF4-FFF2-40B4-BE49-F238E27FC236}">
                <a16:creationId xmlns:a16="http://schemas.microsoft.com/office/drawing/2014/main" id="{AE0CF8C0-78E1-F641-8011-60CBC47BF668}"/>
              </a:ext>
            </a:extLst>
          </p:cNvPr>
          <p:cNvSpPr txBox="1">
            <a:spLocks noChangeArrowheads="1"/>
          </p:cNvSpPr>
          <p:nvPr/>
        </p:nvSpPr>
        <p:spPr bwMode="auto">
          <a:xfrm>
            <a:off x="609600" y="20574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solidFill>
                  <a:schemeClr val="tx2"/>
                </a:solidFill>
              </a:rPr>
              <a:t>●</a:t>
            </a:r>
            <a:r>
              <a:rPr lang="en-US" altLang="en-US"/>
              <a:t> Why do many people think aerosols inhibit deep convective cloud formation?</a:t>
            </a:r>
          </a:p>
          <a:p>
            <a:pPr eaLnBrk="1" hangingPunct="1">
              <a:spcBef>
                <a:spcPct val="50000"/>
              </a:spcBef>
            </a:pPr>
            <a:endParaRPr lang="en-US" altLang="en-US"/>
          </a:p>
          <a:p>
            <a:pPr eaLnBrk="1" hangingPunct="1">
              <a:spcBef>
                <a:spcPct val="50000"/>
              </a:spcBef>
            </a:pPr>
            <a:endParaRPr lang="en-US" altLang="en-US"/>
          </a:p>
        </p:txBody>
      </p:sp>
    </p:spTree>
    <p:extLst>
      <p:ext uri="{BB962C8B-B14F-4D97-AF65-F5344CB8AC3E}">
        <p14:creationId xmlns:p14="http://schemas.microsoft.com/office/powerpoint/2010/main" val="3300135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3">
            <a:extLst>
              <a:ext uri="{FF2B5EF4-FFF2-40B4-BE49-F238E27FC236}">
                <a16:creationId xmlns:a16="http://schemas.microsoft.com/office/drawing/2014/main" id="{4F4CB28D-A2B1-CF45-AEF8-1BBF3B31A7BA}"/>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1400"/>
              <a:t>Copyright © 2010  R. R. Dickerson &amp; Z.Q. Li</a:t>
            </a:r>
          </a:p>
        </p:txBody>
      </p:sp>
      <p:sp>
        <p:nvSpPr>
          <p:cNvPr id="31746" name="Slide Number Placeholder 4">
            <a:extLst>
              <a:ext uri="{FF2B5EF4-FFF2-40B4-BE49-F238E27FC236}">
                <a16:creationId xmlns:a16="http://schemas.microsoft.com/office/drawing/2014/main" id="{8DF14802-5E0D-6740-857C-5A1E27A44D9C}"/>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FFFC6610-6805-264A-B214-5B8FCA454B87}" type="slidenum">
              <a:rPr lang="en-US" altLang="en-US" sz="1400"/>
              <a:pPr algn="r" eaLnBrk="1" hangingPunct="1"/>
              <a:t>43</a:t>
            </a:fld>
            <a:endParaRPr lang="en-US" altLang="en-US" sz="1400"/>
          </a:p>
        </p:txBody>
      </p:sp>
      <p:sp>
        <p:nvSpPr>
          <p:cNvPr id="31747" name="Rectangle 2">
            <a:extLst>
              <a:ext uri="{FF2B5EF4-FFF2-40B4-BE49-F238E27FC236}">
                <a16:creationId xmlns:a16="http://schemas.microsoft.com/office/drawing/2014/main" id="{A05B3780-63C9-D34A-8158-2F7B64F06842}"/>
              </a:ext>
            </a:extLst>
          </p:cNvPr>
          <p:cNvSpPr>
            <a:spLocks noGrp="1" noChangeArrowheads="1"/>
          </p:cNvSpPr>
          <p:nvPr>
            <p:ph type="title" idx="4294967295"/>
          </p:nvPr>
        </p:nvSpPr>
        <p:spPr/>
        <p:txBody>
          <a:bodyPr/>
          <a:lstStyle/>
          <a:p>
            <a:pPr eaLnBrk="1" hangingPunct="1"/>
            <a:r>
              <a:rPr lang="en-US" altLang="en-US" sz="4000">
                <a:ea typeface="ＭＳ Ｐゴシック" panose="020B0600070205080204" pitchFamily="34" charset="-128"/>
              </a:rPr>
              <a:t>Opposing Effects of Aerosols on Clouds and Precipitation</a:t>
            </a:r>
            <a:br>
              <a:rPr lang="en-US" altLang="en-US" sz="4000">
                <a:ea typeface="ＭＳ Ｐゴシック" panose="020B0600070205080204" pitchFamily="34" charset="-128"/>
              </a:rPr>
            </a:br>
            <a:endParaRPr lang="en-US" altLang="en-US" sz="2800">
              <a:ea typeface="ＭＳ Ｐゴシック" panose="020B0600070205080204" pitchFamily="34" charset="-128"/>
            </a:endParaRPr>
          </a:p>
        </p:txBody>
      </p:sp>
      <p:sp>
        <p:nvSpPr>
          <p:cNvPr id="31748" name="Text Box 3">
            <a:extLst>
              <a:ext uri="{FF2B5EF4-FFF2-40B4-BE49-F238E27FC236}">
                <a16:creationId xmlns:a16="http://schemas.microsoft.com/office/drawing/2014/main" id="{86166004-EA11-624A-A2FF-752E77720CAE}"/>
              </a:ext>
            </a:extLst>
          </p:cNvPr>
          <p:cNvSpPr txBox="1">
            <a:spLocks noChangeArrowheads="1"/>
          </p:cNvSpPr>
          <p:nvPr/>
        </p:nvSpPr>
        <p:spPr bwMode="auto">
          <a:xfrm>
            <a:off x="609600" y="2057400"/>
            <a:ext cx="8229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solidFill>
                  <a:schemeClr val="tx2"/>
                </a:solidFill>
              </a:rPr>
              <a:t>●</a:t>
            </a:r>
            <a:r>
              <a:rPr lang="en-US" altLang="en-US"/>
              <a:t> How do radiative and micro-physical effects of aerosols compete? </a:t>
            </a:r>
          </a:p>
          <a:p>
            <a:pPr eaLnBrk="1" hangingPunct="1">
              <a:spcBef>
                <a:spcPct val="50000"/>
              </a:spcBef>
            </a:pPr>
            <a:r>
              <a:rPr lang="en-US" altLang="en-US"/>
              <a:t>	How does suppression of precp change buoyancy?</a:t>
            </a:r>
          </a:p>
          <a:p>
            <a:pPr eaLnBrk="1" hangingPunct="1">
              <a:spcBef>
                <a:spcPct val="50000"/>
              </a:spcBef>
            </a:pPr>
            <a:r>
              <a:rPr lang="en-US" altLang="en-US"/>
              <a:t>	How does freezing change buoyancy?</a:t>
            </a:r>
          </a:p>
          <a:p>
            <a:pPr eaLnBrk="1" hangingPunct="1">
              <a:spcBef>
                <a:spcPct val="50000"/>
              </a:spcBef>
            </a:pPr>
            <a:r>
              <a:rPr lang="en-US" altLang="en-US"/>
              <a:t>		 </a:t>
            </a:r>
          </a:p>
          <a:p>
            <a:pPr eaLnBrk="1" hangingPunct="1">
              <a:spcBef>
                <a:spcPct val="50000"/>
              </a:spcBef>
            </a:pPr>
            <a:r>
              <a:rPr lang="en-US" altLang="en-US"/>
              <a:t> </a:t>
            </a:r>
          </a:p>
        </p:txBody>
      </p:sp>
    </p:spTree>
    <p:extLst>
      <p:ext uri="{BB962C8B-B14F-4D97-AF65-F5344CB8AC3E}">
        <p14:creationId xmlns:p14="http://schemas.microsoft.com/office/powerpoint/2010/main" val="4192346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3">
            <a:extLst>
              <a:ext uri="{FF2B5EF4-FFF2-40B4-BE49-F238E27FC236}">
                <a16:creationId xmlns:a16="http://schemas.microsoft.com/office/drawing/2014/main" id="{34558FE5-41EA-7C4E-8C41-44B18C28D78D}"/>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1400"/>
              <a:t>Copyright © 2010  R. R. Dickerson &amp; Z.Q. Li</a:t>
            </a:r>
          </a:p>
        </p:txBody>
      </p:sp>
      <p:sp>
        <p:nvSpPr>
          <p:cNvPr id="32770" name="Slide Number Placeholder 4">
            <a:extLst>
              <a:ext uri="{FF2B5EF4-FFF2-40B4-BE49-F238E27FC236}">
                <a16:creationId xmlns:a16="http://schemas.microsoft.com/office/drawing/2014/main" id="{12DEB952-BACA-E445-91F4-D3E806F448C0}"/>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86F28354-66DE-6546-9D5E-FB1909360702}" type="slidenum">
              <a:rPr lang="en-US" altLang="en-US" sz="1400"/>
              <a:pPr algn="r" eaLnBrk="1" hangingPunct="1"/>
              <a:t>44</a:t>
            </a:fld>
            <a:endParaRPr lang="en-US" altLang="en-US" sz="1400"/>
          </a:p>
        </p:txBody>
      </p:sp>
      <p:sp>
        <p:nvSpPr>
          <p:cNvPr id="32771" name="Rectangle 2">
            <a:extLst>
              <a:ext uri="{FF2B5EF4-FFF2-40B4-BE49-F238E27FC236}">
                <a16:creationId xmlns:a16="http://schemas.microsoft.com/office/drawing/2014/main" id="{8BBD7212-E7A7-9D4E-A837-9C6F03E28410}"/>
              </a:ext>
            </a:extLst>
          </p:cNvPr>
          <p:cNvSpPr>
            <a:spLocks noGrp="1" noChangeArrowheads="1"/>
          </p:cNvSpPr>
          <p:nvPr>
            <p:ph type="title" idx="4294967295"/>
          </p:nvPr>
        </p:nvSpPr>
        <p:spPr/>
        <p:txBody>
          <a:bodyPr/>
          <a:lstStyle/>
          <a:p>
            <a:pPr eaLnBrk="1" hangingPunct="1"/>
            <a:r>
              <a:rPr lang="en-US" altLang="en-US" sz="4000">
                <a:ea typeface="ＭＳ Ｐゴシック" panose="020B0600070205080204" pitchFamily="34" charset="-128"/>
              </a:rPr>
              <a:t>Opposing Effects of Aerosols on Clouds and Precipitation</a:t>
            </a:r>
            <a:br>
              <a:rPr lang="en-US" altLang="en-US" sz="4000">
                <a:ea typeface="ＭＳ Ｐゴシック" panose="020B0600070205080204" pitchFamily="34" charset="-128"/>
              </a:rPr>
            </a:br>
            <a:endParaRPr lang="en-US" altLang="en-US" sz="2800">
              <a:ea typeface="ＭＳ Ｐゴシック" panose="020B0600070205080204" pitchFamily="34" charset="-128"/>
            </a:endParaRPr>
          </a:p>
        </p:txBody>
      </p:sp>
      <p:sp>
        <p:nvSpPr>
          <p:cNvPr id="32772" name="Text Box 3">
            <a:extLst>
              <a:ext uri="{FF2B5EF4-FFF2-40B4-BE49-F238E27FC236}">
                <a16:creationId xmlns:a16="http://schemas.microsoft.com/office/drawing/2014/main" id="{FDAAF742-1EF4-8C41-850F-A2B0545C77AE}"/>
              </a:ext>
            </a:extLst>
          </p:cNvPr>
          <p:cNvSpPr txBox="1">
            <a:spLocks noChangeArrowheads="1"/>
          </p:cNvSpPr>
          <p:nvPr/>
        </p:nvSpPr>
        <p:spPr bwMode="auto">
          <a:xfrm>
            <a:off x="609600" y="2057400"/>
            <a:ext cx="8229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solidFill>
                  <a:schemeClr val="tx2"/>
                </a:solidFill>
              </a:rPr>
              <a:t>●</a:t>
            </a:r>
            <a:r>
              <a:rPr lang="en-US" altLang="en-US"/>
              <a:t> How do radiative and micro-physical effects of aerosols compete? </a:t>
            </a:r>
          </a:p>
          <a:p>
            <a:pPr eaLnBrk="1" hangingPunct="1">
              <a:spcBef>
                <a:spcPct val="50000"/>
              </a:spcBef>
            </a:pPr>
            <a:r>
              <a:rPr lang="en-US" altLang="en-US"/>
              <a:t>	How does suppression of precp change buoyancy?</a:t>
            </a:r>
          </a:p>
          <a:p>
            <a:pPr eaLnBrk="1" hangingPunct="1">
              <a:spcBef>
                <a:spcPct val="50000"/>
              </a:spcBef>
            </a:pPr>
            <a:r>
              <a:rPr lang="en-US" altLang="en-US"/>
              <a:t>		</a:t>
            </a:r>
            <a:r>
              <a:rPr lang="en-US" altLang="en-US">
                <a:solidFill>
                  <a:srgbClr val="800000"/>
                </a:solidFill>
              </a:rPr>
              <a:t>negative impact.</a:t>
            </a:r>
          </a:p>
          <a:p>
            <a:pPr eaLnBrk="1" hangingPunct="1">
              <a:spcBef>
                <a:spcPct val="50000"/>
              </a:spcBef>
            </a:pPr>
            <a:r>
              <a:rPr lang="en-US" altLang="en-US"/>
              <a:t>	How does freezing change buoyancy?</a:t>
            </a:r>
          </a:p>
          <a:p>
            <a:pPr eaLnBrk="1" hangingPunct="1">
              <a:spcBef>
                <a:spcPct val="50000"/>
              </a:spcBef>
            </a:pPr>
            <a:r>
              <a:rPr lang="en-US" altLang="en-US"/>
              <a:t>		</a:t>
            </a:r>
            <a:r>
              <a:rPr lang="en-US" altLang="en-US">
                <a:solidFill>
                  <a:srgbClr val="800000"/>
                </a:solidFill>
              </a:rPr>
              <a:t>a) if normal precp then freezing enhances 			buoyancy.</a:t>
            </a:r>
          </a:p>
          <a:p>
            <a:pPr eaLnBrk="1" hangingPunct="1">
              <a:spcBef>
                <a:spcPct val="50000"/>
              </a:spcBef>
            </a:pPr>
            <a:r>
              <a:rPr lang="en-US" altLang="en-US">
                <a:solidFill>
                  <a:srgbClr val="800000"/>
                </a:solidFill>
              </a:rPr>
              <a:t>		b) If suppressed precp (too many ccn) then 			freezing generates even more buoyancy. </a:t>
            </a:r>
          </a:p>
          <a:p>
            <a:pPr eaLnBrk="1" hangingPunct="1">
              <a:spcBef>
                <a:spcPct val="50000"/>
              </a:spcBef>
            </a:pPr>
            <a:r>
              <a:rPr lang="en-US" altLang="en-US"/>
              <a:t> </a:t>
            </a:r>
          </a:p>
        </p:txBody>
      </p:sp>
    </p:spTree>
    <p:extLst>
      <p:ext uri="{BB962C8B-B14F-4D97-AF65-F5344CB8AC3E}">
        <p14:creationId xmlns:p14="http://schemas.microsoft.com/office/powerpoint/2010/main" val="100868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518697E-ED88-704A-B4B7-F6AA1ACB9093}"/>
              </a:ext>
            </a:extLst>
          </p:cNvPr>
          <p:cNvSpPr>
            <a:spLocks noGrp="1" noChangeArrowheads="1"/>
          </p:cNvSpPr>
          <p:nvPr>
            <p:ph type="title"/>
          </p:nvPr>
        </p:nvSpPr>
        <p:spPr>
          <a:xfrm>
            <a:off x="152400" y="152400"/>
            <a:ext cx="8839200" cy="838200"/>
          </a:xfrm>
          <a:solidFill>
            <a:schemeClr val="tx1"/>
          </a:solidFill>
        </p:spPr>
        <p:txBody>
          <a:bodyPr/>
          <a:lstStyle/>
          <a:p>
            <a:pPr eaLnBrk="1" hangingPunct="1"/>
            <a:r>
              <a:rPr lang="en-US" altLang="en-US">
                <a:solidFill>
                  <a:srgbClr val="C4BD97"/>
                </a:solidFill>
                <a:ea typeface="ＭＳ Ｐゴシック" panose="020B0600070205080204" pitchFamily="34" charset="-128"/>
              </a:rPr>
              <a:t>Liquid Water Cloud VDR </a:t>
            </a:r>
            <a:r>
              <a:rPr lang="en-US" altLang="en-US" sz="3200">
                <a:solidFill>
                  <a:srgbClr val="C4BD97"/>
                </a:solidFill>
                <a:ea typeface="ＭＳ Ｐゴシック" panose="020B0600070205080204" pitchFamily="34" charset="-128"/>
              </a:rPr>
              <a:t>Yorks et al., 2011</a:t>
            </a:r>
          </a:p>
        </p:txBody>
      </p:sp>
      <p:sp>
        <p:nvSpPr>
          <p:cNvPr id="33794" name="Rectangle 3">
            <a:extLst>
              <a:ext uri="{FF2B5EF4-FFF2-40B4-BE49-F238E27FC236}">
                <a16:creationId xmlns:a16="http://schemas.microsoft.com/office/drawing/2014/main" id="{3DDEE1C1-4020-7F4D-B718-098D555BDBB3}"/>
              </a:ext>
            </a:extLst>
          </p:cNvPr>
          <p:cNvSpPr>
            <a:spLocks noChangeArrowheads="1"/>
          </p:cNvSpPr>
          <p:nvPr/>
        </p:nvSpPr>
        <p:spPr bwMode="auto">
          <a:xfrm>
            <a:off x="152400" y="9906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spcBef>
                <a:spcPct val="20000"/>
              </a:spcBef>
              <a:buFontTx/>
              <a:buChar char="•"/>
            </a:pPr>
            <a:endParaRPr lang="en-US" altLang="en-US">
              <a:solidFill>
                <a:srgbClr val="000000"/>
              </a:solidFill>
              <a:latin typeface="Calibri" panose="020F0502020204030204" pitchFamily="34" charset="0"/>
            </a:endParaRPr>
          </a:p>
        </p:txBody>
      </p:sp>
      <p:sp>
        <p:nvSpPr>
          <p:cNvPr id="33795" name="Rectangle 4">
            <a:extLst>
              <a:ext uri="{FF2B5EF4-FFF2-40B4-BE49-F238E27FC236}">
                <a16:creationId xmlns:a16="http://schemas.microsoft.com/office/drawing/2014/main" id="{6C373268-C76F-F94C-85D9-951119B29386}"/>
              </a:ext>
            </a:extLst>
          </p:cNvPr>
          <p:cNvSpPr>
            <a:spLocks noChangeArrowheads="1"/>
          </p:cNvSpPr>
          <p:nvPr/>
        </p:nvSpPr>
        <p:spPr bwMode="auto">
          <a:xfrm>
            <a:off x="152400" y="152400"/>
            <a:ext cx="8839200" cy="6553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endParaRPr lang="en-US" altLang="en-US" sz="3200">
              <a:solidFill>
                <a:srgbClr val="031B5D"/>
              </a:solidFill>
              <a:latin typeface="Calibri" panose="020F0502020204030204" pitchFamily="34" charset="0"/>
            </a:endParaRPr>
          </a:p>
        </p:txBody>
      </p:sp>
      <p:pic>
        <p:nvPicPr>
          <p:cNvPr id="33796" name="Picture 2" descr="C:\Documents and Settings\jyorks\My Documents\CPL\S-ratio\Paper-Pres\Paper\Plots\Submitted3\pres_depol_temp_all_tc4.gif">
            <a:extLst>
              <a:ext uri="{FF2B5EF4-FFF2-40B4-BE49-F238E27FC236}">
                <a16:creationId xmlns:a16="http://schemas.microsoft.com/office/drawing/2014/main" id="{05793934-6182-4C47-82DE-C6792B69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82000"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43">
            <a:extLst>
              <a:ext uri="{FF2B5EF4-FFF2-40B4-BE49-F238E27FC236}">
                <a16:creationId xmlns:a16="http://schemas.microsoft.com/office/drawing/2014/main" id="{CA697C27-4994-044E-8D81-9D9995368C61}"/>
              </a:ext>
            </a:extLst>
          </p:cNvPr>
          <p:cNvSpPr>
            <a:spLocks noChangeArrowheads="1"/>
          </p:cNvSpPr>
          <p:nvPr/>
        </p:nvSpPr>
        <p:spPr bwMode="auto">
          <a:xfrm>
            <a:off x="152400" y="990600"/>
            <a:ext cx="883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Char char="•"/>
            </a:pPr>
            <a:endParaRPr lang="en-US" altLang="en-US" sz="2000">
              <a:solidFill>
                <a:srgbClr val="000000"/>
              </a:solidFill>
              <a:latin typeface="Calibri" panose="020F0502020204030204" pitchFamily="34" charset="0"/>
            </a:endParaRPr>
          </a:p>
        </p:txBody>
      </p:sp>
    </p:spTree>
    <p:extLst>
      <p:ext uri="{BB962C8B-B14F-4D97-AF65-F5344CB8AC3E}">
        <p14:creationId xmlns:p14="http://schemas.microsoft.com/office/powerpoint/2010/main" val="107990205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3">
            <a:extLst>
              <a:ext uri="{FF2B5EF4-FFF2-40B4-BE49-F238E27FC236}">
                <a16:creationId xmlns:a16="http://schemas.microsoft.com/office/drawing/2014/main" id="{12997ABF-DE0E-3545-9788-7DA925249D1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35842" name="Slide Number Placeholder 4">
            <a:extLst>
              <a:ext uri="{FF2B5EF4-FFF2-40B4-BE49-F238E27FC236}">
                <a16:creationId xmlns:a16="http://schemas.microsoft.com/office/drawing/2014/main" id="{D853AB3E-945C-EF40-B408-169F97AA9B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5252B01-D3A5-D24D-807E-04C41F0D5F7A}" type="slidenum">
              <a:rPr lang="en-US" altLang="en-US" sz="1400"/>
              <a:pPr eaLnBrk="1" hangingPunct="1"/>
              <a:t>46</a:t>
            </a:fld>
            <a:endParaRPr lang="en-US" altLang="en-US" sz="1400"/>
          </a:p>
        </p:txBody>
      </p:sp>
      <p:sp>
        <p:nvSpPr>
          <p:cNvPr id="35843" name="Rectangle 2">
            <a:extLst>
              <a:ext uri="{FF2B5EF4-FFF2-40B4-BE49-F238E27FC236}">
                <a16:creationId xmlns:a16="http://schemas.microsoft.com/office/drawing/2014/main" id="{A8DB4E66-523C-2E4F-9615-A0E3D71E90BC}"/>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Opposing Effects of aerosols on Clouds and Precipitation</a:t>
            </a:r>
            <a:br>
              <a:rPr lang="en-US" altLang="en-US" sz="4000">
                <a:ea typeface="ＭＳ Ｐゴシック" panose="020B0600070205080204" pitchFamily="34" charset="-128"/>
              </a:rPr>
            </a:br>
            <a:r>
              <a:rPr lang="en-US" altLang="en-US" sz="2800">
                <a:ea typeface="ＭＳ Ｐゴシック" panose="020B0600070205080204" pitchFamily="34" charset="-128"/>
              </a:rPr>
              <a:t>(Rosenfeld et al., </a:t>
            </a:r>
            <a:r>
              <a:rPr lang="en-US" altLang="en-US" sz="2800" i="1">
                <a:ea typeface="ＭＳ Ｐゴシック" panose="020B0600070205080204" pitchFamily="34" charset="-128"/>
              </a:rPr>
              <a:t>Science</a:t>
            </a:r>
            <a:r>
              <a:rPr lang="en-US" altLang="en-US" sz="2800">
                <a:ea typeface="ＭＳ Ｐゴシック" panose="020B0600070205080204" pitchFamily="34" charset="-128"/>
              </a:rPr>
              <a:t> 2008)</a:t>
            </a:r>
          </a:p>
        </p:txBody>
      </p:sp>
      <p:sp>
        <p:nvSpPr>
          <p:cNvPr id="35844" name="Text Box 3">
            <a:extLst>
              <a:ext uri="{FF2B5EF4-FFF2-40B4-BE49-F238E27FC236}">
                <a16:creationId xmlns:a16="http://schemas.microsoft.com/office/drawing/2014/main" id="{CB75E8DD-16A2-EE44-BF1C-11C744D0CB72}"/>
              </a:ext>
            </a:extLst>
          </p:cNvPr>
          <p:cNvSpPr txBox="1">
            <a:spLocks noChangeArrowheads="1"/>
          </p:cNvSpPr>
          <p:nvPr/>
        </p:nvSpPr>
        <p:spPr bwMode="auto">
          <a:xfrm>
            <a:off x="609600" y="2057400"/>
            <a:ext cx="8229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b="1"/>
              <a:t>Radiative Effects:</a:t>
            </a:r>
          </a:p>
          <a:p>
            <a:pPr eaLnBrk="1" hangingPunct="1">
              <a:spcBef>
                <a:spcPct val="50000"/>
              </a:spcBef>
            </a:pPr>
            <a:r>
              <a:rPr lang="en-US" altLang="en-US">
                <a:solidFill>
                  <a:schemeClr val="tx2"/>
                </a:solidFill>
              </a:rPr>
              <a:t>●</a:t>
            </a:r>
            <a:r>
              <a:rPr lang="en-US" altLang="en-US"/>
              <a:t> Aerosols aloft shield the Earth</a:t>
            </a:r>
            <a:r>
              <a:rPr lang="ja-JP" altLang="en-US"/>
              <a:t>’</a:t>
            </a:r>
            <a:r>
              <a:rPr lang="en-US" altLang="ja-JP"/>
              <a:t>s surface from radiation and stabilize the atmosphere wrt convection and the moisture is advected away. (</a:t>
            </a:r>
            <a:r>
              <a:rPr lang="en-US" altLang="ja-JP" sz="1600"/>
              <a:t>Park et al., JGR, 2001; Ramanathan et al., </a:t>
            </a:r>
            <a:r>
              <a:rPr lang="en-US" altLang="ja-JP" sz="1600" i="1"/>
              <a:t>Science</a:t>
            </a:r>
            <a:r>
              <a:rPr lang="en-US" altLang="ja-JP" sz="1600"/>
              <a:t>, 2001</a:t>
            </a:r>
            <a:r>
              <a:rPr lang="en-US" altLang="ja-JP"/>
              <a:t>)</a:t>
            </a:r>
          </a:p>
          <a:p>
            <a:pPr eaLnBrk="1" hangingPunct="1">
              <a:spcBef>
                <a:spcPct val="50000"/>
              </a:spcBef>
            </a:pPr>
            <a:r>
              <a:rPr lang="en-US" altLang="en-US">
                <a:solidFill>
                  <a:schemeClr val="tx2"/>
                </a:solidFill>
              </a:rPr>
              <a:t>●</a:t>
            </a:r>
            <a:r>
              <a:rPr lang="en-US" altLang="en-US"/>
              <a:t> Increased numbers of CCN slow the conversion of droplets into raindrops and inhibit precipitation, but ingestion of large particles such as sea salt appears to enhance precip.  (</a:t>
            </a:r>
            <a:r>
              <a:rPr lang="en-US" altLang="en-US" sz="1600"/>
              <a:t>Radke et al., </a:t>
            </a:r>
            <a:r>
              <a:rPr lang="en-US" altLang="en-US" sz="1600" i="1"/>
              <a:t>Science</a:t>
            </a:r>
            <a:r>
              <a:rPr lang="en-US" altLang="en-US" sz="1600"/>
              <a:t>, 1989; Rosenfeld et al., </a:t>
            </a:r>
            <a:r>
              <a:rPr lang="en-US" altLang="en-US" sz="1600" i="1"/>
              <a:t>Science</a:t>
            </a:r>
            <a:r>
              <a:rPr lang="en-US" altLang="en-US" sz="1600"/>
              <a:t>, 2002</a:t>
            </a:r>
            <a:r>
              <a:rPr lang="en-US" altLang="en-US"/>
              <a:t>)</a:t>
            </a:r>
          </a:p>
          <a:p>
            <a:pPr eaLnBrk="1" hangingPunct="1">
              <a:spcBef>
                <a:spcPct val="50000"/>
              </a:spcBef>
            </a:pPr>
            <a:r>
              <a:rPr lang="en-US" altLang="en-US">
                <a:solidFill>
                  <a:schemeClr val="tx2"/>
                </a:solidFill>
              </a:rPr>
              <a:t>●</a:t>
            </a:r>
            <a:r>
              <a:rPr lang="en-US" altLang="en-US"/>
              <a:t> Total water vapor is conserved so suppression of precip here means more rain there.</a:t>
            </a:r>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spTree>
    <p:extLst>
      <p:ext uri="{BB962C8B-B14F-4D97-AF65-F5344CB8AC3E}">
        <p14:creationId xmlns:p14="http://schemas.microsoft.com/office/powerpoint/2010/main" val="2618184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3">
            <a:extLst>
              <a:ext uri="{FF2B5EF4-FFF2-40B4-BE49-F238E27FC236}">
                <a16:creationId xmlns:a16="http://schemas.microsoft.com/office/drawing/2014/main" id="{2CF3F301-3246-104C-B3ED-BF56E194B6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36866" name="Slide Number Placeholder 4">
            <a:extLst>
              <a:ext uri="{FF2B5EF4-FFF2-40B4-BE49-F238E27FC236}">
                <a16:creationId xmlns:a16="http://schemas.microsoft.com/office/drawing/2014/main" id="{DE47B68E-E170-EA41-BA4A-9F0904570C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7AAEB81-6C69-9045-997A-88D7543024EC}" type="slidenum">
              <a:rPr lang="en-US" altLang="en-US" sz="1400"/>
              <a:pPr eaLnBrk="1" hangingPunct="1"/>
              <a:t>47</a:t>
            </a:fld>
            <a:endParaRPr lang="en-US" altLang="en-US" sz="1400"/>
          </a:p>
        </p:txBody>
      </p:sp>
      <p:sp>
        <p:nvSpPr>
          <p:cNvPr id="36867" name="Rectangle 4">
            <a:extLst>
              <a:ext uri="{FF2B5EF4-FFF2-40B4-BE49-F238E27FC236}">
                <a16:creationId xmlns:a16="http://schemas.microsoft.com/office/drawing/2014/main" id="{CBC71F19-610F-8748-B0C1-438074F1DDBA}"/>
              </a:ext>
            </a:extLst>
          </p:cNvPr>
          <p:cNvSpPr>
            <a:spLocks noGrp="1" noChangeArrowheads="1"/>
          </p:cNvSpPr>
          <p:nvPr>
            <p:ph type="title"/>
          </p:nvPr>
        </p:nvSpPr>
        <p:spPr>
          <a:xfrm>
            <a:off x="685800" y="685800"/>
            <a:ext cx="7772400" cy="5029200"/>
          </a:xfrm>
        </p:spPr>
        <p:txBody>
          <a:bodyPr/>
          <a:lstStyle/>
          <a:p>
            <a:pPr algn="l" eaLnBrk="1" hangingPunct="1"/>
            <a:r>
              <a:rPr lang="en-US" altLang="en-US" sz="2000" b="1">
                <a:ea typeface="ＭＳ Ｐゴシック" panose="020B0600070205080204" pitchFamily="34" charset="-128"/>
              </a:rPr>
              <a:t>The Rain according to Rosenfeld (microphysical effects)</a:t>
            </a: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 The extra CCN in hazy air make for more, smaller droplets in the early stages of a convective cloud.</a:t>
            </a: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 ● The smaller droplets travel higher and more reach colder levels where they are more likely to release latent heat of freezing and increase buoyancy – haze means more instability for the same amount of rain.</a:t>
            </a: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 ● Even though aerosols slow the conversion of cloud droplets into rain drops, convection is eventually invigorated.</a:t>
            </a: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 ● With cold-based clouds (&lt; 0 </a:t>
            </a:r>
            <a:r>
              <a:rPr lang="en-US" altLang="en-US" sz="2000" baseline="30000">
                <a:ea typeface="ＭＳ Ｐゴシック" panose="020B0600070205080204" pitchFamily="34" charset="-128"/>
              </a:rPr>
              <a:t>o</a:t>
            </a:r>
            <a:r>
              <a:rPr lang="en-US" altLang="en-US" sz="2000">
                <a:ea typeface="ＭＳ Ｐゴシック" panose="020B0600070205080204" pitchFamily="34" charset="-128"/>
              </a:rPr>
              <a:t>C) most of the water is frozen already and there is no enhancement of precip.</a:t>
            </a:r>
          </a:p>
        </p:txBody>
      </p:sp>
    </p:spTree>
    <p:extLst>
      <p:ext uri="{BB962C8B-B14F-4D97-AF65-F5344CB8AC3E}">
        <p14:creationId xmlns:p14="http://schemas.microsoft.com/office/powerpoint/2010/main" val="1639874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a:extLst>
              <a:ext uri="{FF2B5EF4-FFF2-40B4-BE49-F238E27FC236}">
                <a16:creationId xmlns:a16="http://schemas.microsoft.com/office/drawing/2014/main" id="{6E4A5660-B516-D64D-9DBF-74891188E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5935663"/>
            <a:ext cx="15097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 Box 3">
            <a:extLst>
              <a:ext uri="{FF2B5EF4-FFF2-40B4-BE49-F238E27FC236}">
                <a16:creationId xmlns:a16="http://schemas.microsoft.com/office/drawing/2014/main" id="{77FC39CA-5F04-D54D-B8DC-A586A11A5949}"/>
              </a:ext>
            </a:extLst>
          </p:cNvPr>
          <p:cNvSpPr txBox="1">
            <a:spLocks noChangeArrowheads="1"/>
          </p:cNvSpPr>
          <p:nvPr/>
        </p:nvSpPr>
        <p:spPr bwMode="auto">
          <a:xfrm>
            <a:off x="228600" y="6400800"/>
            <a:ext cx="1600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7000"/>
              </a:lnSpc>
              <a:spcBef>
                <a:spcPts val="750"/>
              </a:spcBef>
              <a:buClr>
                <a:srgbClr val="000000"/>
              </a:buClr>
              <a:buSzPct val="100000"/>
              <a:buFont typeface="Arial" panose="020B0604020202020204" pitchFamily="34" charset="0"/>
              <a:buNone/>
            </a:pPr>
            <a:r>
              <a:rPr lang="en-GB" altLang="en-US" sz="1200">
                <a:latin typeface="sans-serif" charset="0"/>
              </a:rPr>
              <a:t>Published by AAAS</a:t>
            </a:r>
          </a:p>
        </p:txBody>
      </p:sp>
      <p:pic>
        <p:nvPicPr>
          <p:cNvPr id="37891" name="Picture 4">
            <a:extLst>
              <a:ext uri="{FF2B5EF4-FFF2-40B4-BE49-F238E27FC236}">
                <a16:creationId xmlns:a16="http://schemas.microsoft.com/office/drawing/2014/main" id="{B63B9054-8B38-3E45-8BE2-9F0C03612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2188"/>
            <a:ext cx="7620000"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a:extLst>
              <a:ext uri="{FF2B5EF4-FFF2-40B4-BE49-F238E27FC236}">
                <a16:creationId xmlns:a16="http://schemas.microsoft.com/office/drawing/2014/main" id="{F3C0EDDE-78A5-E541-8662-C67601BB503B}"/>
              </a:ext>
            </a:extLst>
          </p:cNvPr>
          <p:cNvSpPr txBox="1">
            <a:spLocks noChangeArrowheads="1"/>
          </p:cNvSpPr>
          <p:nvPr/>
        </p:nvSpPr>
        <p:spPr bwMode="auto">
          <a:xfrm>
            <a:off x="228600" y="6477000"/>
            <a:ext cx="87836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97000"/>
              </a:lnSpc>
              <a:buClr>
                <a:srgbClr val="000000"/>
              </a:buClr>
              <a:buSzPct val="100000"/>
              <a:buFont typeface="Times New Roman" panose="02020603050405020304" pitchFamily="18" charset="0"/>
              <a:buNone/>
            </a:pPr>
            <a:r>
              <a:rPr lang="en-GB" altLang="en-US" sz="1400" b="1">
                <a:latin typeface="sans-serif" charset="0"/>
              </a:rPr>
              <a:t> D.  Rosenfeld et al.,  Science  321, 1309 -1313 (2008)    </a:t>
            </a:r>
          </a:p>
        </p:txBody>
      </p:sp>
      <p:sp>
        <p:nvSpPr>
          <p:cNvPr id="37893" name="Text Box 6">
            <a:extLst>
              <a:ext uri="{FF2B5EF4-FFF2-40B4-BE49-F238E27FC236}">
                <a16:creationId xmlns:a16="http://schemas.microsoft.com/office/drawing/2014/main" id="{FACF793A-37A1-CD41-94E5-04A55DAFEB80}"/>
              </a:ext>
            </a:extLst>
          </p:cNvPr>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97000"/>
              </a:lnSpc>
              <a:buClr>
                <a:srgbClr val="000000"/>
              </a:buClr>
              <a:buSzPct val="100000"/>
              <a:buFont typeface="Times New Roman" panose="02020603050405020304" pitchFamily="18" charset="0"/>
              <a:buNone/>
            </a:pPr>
            <a:r>
              <a:rPr lang="en-GB" altLang="en-US" sz="1400" b="1">
                <a:latin typeface="sans-serif" charset="0"/>
              </a:rPr>
              <a:t>Fig. 2. Evolution of deep convective clouds developing in the pristine (top) and polluted (bottom) atmosphere</a:t>
            </a:r>
          </a:p>
        </p:txBody>
      </p:sp>
    </p:spTree>
    <p:extLst>
      <p:ext uri="{BB962C8B-B14F-4D97-AF65-F5344CB8AC3E}">
        <p14:creationId xmlns:p14="http://schemas.microsoft.com/office/powerpoint/2010/main" val="81044126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C9814ACD-8C44-1042-9BFC-4B299FD4C76D}"/>
              </a:ext>
            </a:extLst>
          </p:cNvPr>
          <p:cNvSpPr>
            <a:spLocks noGrp="1" noChangeArrowheads="1"/>
          </p:cNvSpPr>
          <p:nvPr>
            <p:ph type="title"/>
          </p:nvPr>
        </p:nvSpPr>
        <p:spPr>
          <a:xfrm>
            <a:off x="685800" y="1066800"/>
            <a:ext cx="7772400" cy="4648200"/>
          </a:xfrm>
        </p:spPr>
        <p:txBody>
          <a:bodyPr/>
          <a:lstStyle/>
          <a:p>
            <a:pPr eaLnBrk="1" hangingPunct="1"/>
            <a:r>
              <a:rPr lang="en-US" altLang="en-US" sz="2000" b="1">
                <a:ea typeface="ＭＳ Ｐゴシック" panose="020B0600070205080204" pitchFamily="34" charset="-128"/>
              </a:rPr>
              <a:t>Wet (Pseudo-Adiabatic) Parcel Theory (no mixing).</a:t>
            </a:r>
            <a:br>
              <a:rPr lang="en-US" altLang="en-US" sz="2000" b="1">
                <a:ea typeface="ＭＳ Ｐゴシック" panose="020B0600070205080204" pitchFamily="34" charset="-128"/>
              </a:rPr>
            </a:b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  If all the water in excess of the saturation vapor pressure immediately condenses and precipitates out, then buoyancy is zero all the way up; this is the reference for CAPE calculations.</a:t>
            </a: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 ● If all the water is held in the cloud, then buoyancy becomes more negative with altitude.</a:t>
            </a: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 ●  If all the water in excess of the saturation vapor pressure immediately condenses and freezes at T &lt; – 4</a:t>
            </a:r>
            <a:r>
              <a:rPr lang="en-US" altLang="en-US" sz="2000" baseline="30000">
                <a:ea typeface="ＭＳ Ｐゴシック" panose="020B0600070205080204" pitchFamily="34" charset="-128"/>
              </a:rPr>
              <a:t>o</a:t>
            </a:r>
            <a:r>
              <a:rPr lang="en-US" altLang="en-US" sz="2000">
                <a:ea typeface="ＭＳ Ｐゴシック" panose="020B0600070205080204" pitchFamily="34" charset="-128"/>
              </a:rPr>
              <a:t>C  then buoyancy is enhanced.</a:t>
            </a: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 ● If precip is suppressed until the parcel reaches T = – 4</a:t>
            </a:r>
            <a:r>
              <a:rPr lang="en-US" altLang="en-US" sz="2000" baseline="30000">
                <a:ea typeface="ＭＳ Ｐゴシック" panose="020B0600070205080204" pitchFamily="34" charset="-128"/>
              </a:rPr>
              <a:t>o</a:t>
            </a:r>
            <a:r>
              <a:rPr lang="en-US" altLang="en-US" sz="2000">
                <a:ea typeface="ＭＳ Ｐゴシック" panose="020B0600070205080204" pitchFamily="34" charset="-128"/>
              </a:rPr>
              <a:t>C then buoyancy is enhanced further.</a:t>
            </a: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The following figure shows an example with the LCL at 960 hPa and 22</a:t>
            </a:r>
            <a:r>
              <a:rPr lang="en-US" altLang="en-US" sz="2000" baseline="30000">
                <a:ea typeface="ＭＳ Ｐゴシック" panose="020B0600070205080204" pitchFamily="34" charset="-128"/>
              </a:rPr>
              <a:t>o</a:t>
            </a:r>
            <a:r>
              <a:rPr lang="en-US" altLang="en-US" sz="2000">
                <a:ea typeface="ＭＳ Ｐゴシック" panose="020B0600070205080204" pitchFamily="34" charset="-128"/>
              </a:rPr>
              <a:t>C.</a:t>
            </a:r>
          </a:p>
        </p:txBody>
      </p:sp>
    </p:spTree>
    <p:extLst>
      <p:ext uri="{BB962C8B-B14F-4D97-AF65-F5344CB8AC3E}">
        <p14:creationId xmlns:p14="http://schemas.microsoft.com/office/powerpoint/2010/main" val="300899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4">
            <a:extLst>
              <a:ext uri="{FF2B5EF4-FFF2-40B4-BE49-F238E27FC236}">
                <a16:creationId xmlns:a16="http://schemas.microsoft.com/office/drawing/2014/main" id="{CCECF399-FC55-6043-AA16-015BC743F29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58370" name="Slide Number Placeholder 5">
            <a:extLst>
              <a:ext uri="{FF2B5EF4-FFF2-40B4-BE49-F238E27FC236}">
                <a16:creationId xmlns:a16="http://schemas.microsoft.com/office/drawing/2014/main" id="{A9523A26-55F8-7147-8DF3-459A88DBC0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6D8C4D7-47E2-4842-9690-29CD461DF269}" type="slidenum">
              <a:rPr lang="en-US" altLang="en-US" sz="1400"/>
              <a:pPr eaLnBrk="1" hangingPunct="1"/>
              <a:t>5</a:t>
            </a:fld>
            <a:endParaRPr lang="en-US" altLang="en-US" sz="1400"/>
          </a:p>
        </p:txBody>
      </p:sp>
      <p:sp>
        <p:nvSpPr>
          <p:cNvPr id="58371" name="Rectangle 1026">
            <a:extLst>
              <a:ext uri="{FF2B5EF4-FFF2-40B4-BE49-F238E27FC236}">
                <a16:creationId xmlns:a16="http://schemas.microsoft.com/office/drawing/2014/main" id="{1CB2280F-9090-F14D-B986-7038AF41ED6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Deposition</a:t>
            </a:r>
          </a:p>
        </p:txBody>
      </p:sp>
      <p:sp>
        <p:nvSpPr>
          <p:cNvPr id="58372" name="Rectangle 1027">
            <a:extLst>
              <a:ext uri="{FF2B5EF4-FFF2-40B4-BE49-F238E27FC236}">
                <a16:creationId xmlns:a16="http://schemas.microsoft.com/office/drawing/2014/main" id="{44928D93-8E59-A14E-A465-4B9927984FB9}"/>
              </a:ext>
            </a:extLst>
          </p:cNvPr>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In theory, a cloud droplet may be frozen at a temperature at 0 </a:t>
            </a:r>
            <a:r>
              <a:rPr lang="en-US" altLang="en-US" baseline="30000" dirty="0" err="1">
                <a:ea typeface="ＭＳ Ｐゴシック" panose="020B0600070205080204" pitchFamily="34" charset="-128"/>
              </a:rPr>
              <a:t>o</a:t>
            </a:r>
            <a:r>
              <a:rPr lang="en-US" altLang="en-US" dirty="0" err="1">
                <a:ea typeface="ＭＳ Ｐゴシック" panose="020B0600070205080204" pitchFamily="34" charset="-128"/>
              </a:rPr>
              <a:t>C.</a:t>
            </a:r>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In nature, super-cooled water droplets of temperature well below the freezing point are often observed.</a:t>
            </a:r>
          </a:p>
          <a:p>
            <a:pPr eaLnBrk="1" hangingPunct="1"/>
            <a:r>
              <a:rPr lang="en-US" altLang="en-US" dirty="0">
                <a:ea typeface="ＭＳ Ｐゴシック" panose="020B0600070205080204" pitchFamily="34" charset="-128"/>
              </a:rPr>
              <a:t>The reason lies in the lack of ice water cloud nuclei.</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a:extLst>
              <a:ext uri="{FF2B5EF4-FFF2-40B4-BE49-F238E27FC236}">
                <a16:creationId xmlns:a16="http://schemas.microsoft.com/office/drawing/2014/main" id="{0C8FC40D-F28C-7246-B7DB-FF8A38014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15097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3">
            <a:extLst>
              <a:ext uri="{FF2B5EF4-FFF2-40B4-BE49-F238E27FC236}">
                <a16:creationId xmlns:a16="http://schemas.microsoft.com/office/drawing/2014/main" id="{D20F46FF-FFAA-5A4E-BB8C-4036E1E3E13B}"/>
              </a:ext>
            </a:extLst>
          </p:cNvPr>
          <p:cNvSpPr txBox="1">
            <a:spLocks noChangeArrowheads="1"/>
          </p:cNvSpPr>
          <p:nvPr/>
        </p:nvSpPr>
        <p:spPr bwMode="auto">
          <a:xfrm>
            <a:off x="228600" y="6400800"/>
            <a:ext cx="1600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7000"/>
              </a:lnSpc>
              <a:spcBef>
                <a:spcPts val="750"/>
              </a:spcBef>
              <a:buClr>
                <a:srgbClr val="000000"/>
              </a:buClr>
              <a:buSzPct val="100000"/>
              <a:buFont typeface="Arial" panose="020B0604020202020204" pitchFamily="34" charset="0"/>
              <a:buNone/>
            </a:pPr>
            <a:r>
              <a:rPr lang="en-GB" altLang="en-US" sz="1200">
                <a:latin typeface="sans-serif" charset="0"/>
              </a:rPr>
              <a:t>Published by AAAS</a:t>
            </a:r>
          </a:p>
        </p:txBody>
      </p:sp>
      <p:pic>
        <p:nvPicPr>
          <p:cNvPr id="40963" name="Picture 4">
            <a:extLst>
              <a:ext uri="{FF2B5EF4-FFF2-40B4-BE49-F238E27FC236}">
                <a16:creationId xmlns:a16="http://schemas.microsoft.com/office/drawing/2014/main" id="{DA013DD2-C498-2D44-A54E-B0414EBC8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762000"/>
            <a:ext cx="53482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5">
            <a:extLst>
              <a:ext uri="{FF2B5EF4-FFF2-40B4-BE49-F238E27FC236}">
                <a16:creationId xmlns:a16="http://schemas.microsoft.com/office/drawing/2014/main" id="{D9970942-03A9-A04F-AB3C-D1C559E08FA7}"/>
              </a:ext>
            </a:extLst>
          </p:cNvPr>
          <p:cNvSpPr txBox="1">
            <a:spLocks noChangeArrowheads="1"/>
          </p:cNvSpPr>
          <p:nvPr/>
        </p:nvSpPr>
        <p:spPr bwMode="auto">
          <a:xfrm>
            <a:off x="360363" y="6858000"/>
            <a:ext cx="87836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97000"/>
              </a:lnSpc>
              <a:buClr>
                <a:srgbClr val="000000"/>
              </a:buClr>
              <a:buSzPct val="100000"/>
              <a:buFont typeface="Times New Roman" panose="02020603050405020304" pitchFamily="18" charset="0"/>
              <a:buNone/>
            </a:pPr>
            <a:r>
              <a:rPr lang="en-GB" altLang="en-US" sz="1400" b="1">
                <a:latin typeface="sans-serif" charset="0"/>
              </a:rPr>
              <a:t> D.  Rosenfeld et al.,  Science  321, 1309 -1313 (2008)    </a:t>
            </a:r>
          </a:p>
        </p:txBody>
      </p:sp>
      <p:sp>
        <p:nvSpPr>
          <p:cNvPr id="40965" name="Text Box 6">
            <a:extLst>
              <a:ext uri="{FF2B5EF4-FFF2-40B4-BE49-F238E27FC236}">
                <a16:creationId xmlns:a16="http://schemas.microsoft.com/office/drawing/2014/main" id="{F0DCA926-6CC2-A342-8CC2-A81CB2BDDE8E}"/>
              </a:ext>
            </a:extLst>
          </p:cNvPr>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97000"/>
              </a:lnSpc>
              <a:buClr>
                <a:srgbClr val="000000"/>
              </a:buClr>
              <a:buSzPct val="100000"/>
              <a:buFont typeface="Times New Roman" panose="02020603050405020304" pitchFamily="18" charset="0"/>
              <a:buNone/>
            </a:pPr>
            <a:r>
              <a:rPr lang="en-GB" altLang="en-US" sz="1400" b="1">
                <a:latin typeface="sans-serif" charset="0"/>
              </a:rPr>
              <a:t>Fig. 3. The buoyancy of an unmixed adiabatically raising air parcel</a:t>
            </a:r>
          </a:p>
        </p:txBody>
      </p:sp>
      <p:sp>
        <p:nvSpPr>
          <p:cNvPr id="40966" name="Text Box 7">
            <a:extLst>
              <a:ext uri="{FF2B5EF4-FFF2-40B4-BE49-F238E27FC236}">
                <a16:creationId xmlns:a16="http://schemas.microsoft.com/office/drawing/2014/main" id="{81541822-472D-CA47-A236-8EA2F8397076}"/>
              </a:ext>
            </a:extLst>
          </p:cNvPr>
          <p:cNvSpPr txBox="1">
            <a:spLocks noChangeArrowheads="1"/>
          </p:cNvSpPr>
          <p:nvPr/>
        </p:nvSpPr>
        <p:spPr bwMode="auto">
          <a:xfrm>
            <a:off x="7620000" y="1905000"/>
            <a:ext cx="1219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2000"/>
              <a:t>Energy released in J kg</a:t>
            </a:r>
            <a:r>
              <a:rPr lang="en-US" altLang="en-US" sz="2000" baseline="30000"/>
              <a:t>-1</a:t>
            </a:r>
            <a:r>
              <a:rPr lang="en-US" altLang="en-US" sz="2000"/>
              <a:t>.</a:t>
            </a:r>
          </a:p>
        </p:txBody>
      </p:sp>
      <p:sp>
        <p:nvSpPr>
          <p:cNvPr id="40967" name="TextBox 7">
            <a:extLst>
              <a:ext uri="{FF2B5EF4-FFF2-40B4-BE49-F238E27FC236}">
                <a16:creationId xmlns:a16="http://schemas.microsoft.com/office/drawing/2014/main" id="{C708D2CB-6353-3B4A-A2BF-64BEEBFBAF26}"/>
              </a:ext>
            </a:extLst>
          </p:cNvPr>
          <p:cNvSpPr txBox="1">
            <a:spLocks noChangeArrowheads="1"/>
          </p:cNvSpPr>
          <p:nvPr/>
        </p:nvSpPr>
        <p:spPr bwMode="auto">
          <a:xfrm>
            <a:off x="4191000" y="56388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←Cloud base</a:t>
            </a:r>
          </a:p>
        </p:txBody>
      </p:sp>
      <p:sp>
        <p:nvSpPr>
          <p:cNvPr id="40968" name="Rectangle 8">
            <a:extLst>
              <a:ext uri="{FF2B5EF4-FFF2-40B4-BE49-F238E27FC236}">
                <a16:creationId xmlns:a16="http://schemas.microsoft.com/office/drawing/2014/main" id="{2BC3DB07-0C61-E54A-AF76-7AEAB7E058F9}"/>
              </a:ext>
            </a:extLst>
          </p:cNvPr>
          <p:cNvSpPr>
            <a:spLocks noChangeArrowheads="1"/>
          </p:cNvSpPr>
          <p:nvPr/>
        </p:nvSpPr>
        <p:spPr bwMode="auto">
          <a:xfrm>
            <a:off x="1066800" y="2057400"/>
            <a:ext cx="1631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no precp.</a:t>
            </a:r>
            <a:r>
              <a:rPr lang="en-US" altLang="en-US">
                <a:sym typeface="Symbol" pitchFamily="2" charset="2"/>
              </a:rPr>
              <a:t></a:t>
            </a:r>
            <a:endParaRPr lang="en-US" altLang="en-US"/>
          </a:p>
        </p:txBody>
      </p:sp>
      <p:sp>
        <p:nvSpPr>
          <p:cNvPr id="40969" name="Rectangle 9">
            <a:extLst>
              <a:ext uri="{FF2B5EF4-FFF2-40B4-BE49-F238E27FC236}">
                <a16:creationId xmlns:a16="http://schemas.microsoft.com/office/drawing/2014/main" id="{720ADF74-1697-A846-A931-54AC87D11F80}"/>
              </a:ext>
            </a:extLst>
          </p:cNvPr>
          <p:cNvSpPr>
            <a:spLocks noChangeArrowheads="1"/>
          </p:cNvSpPr>
          <p:nvPr/>
        </p:nvSpPr>
        <p:spPr bwMode="auto">
          <a:xfrm>
            <a:off x="838200" y="5105400"/>
            <a:ext cx="267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suppressed precp.</a:t>
            </a:r>
            <a:r>
              <a:rPr lang="en-US" altLang="en-US">
                <a:sym typeface="Symbol" pitchFamily="2" charset="2"/>
              </a:rPr>
              <a:t></a:t>
            </a:r>
            <a:endParaRPr lang="en-US" altLang="en-US"/>
          </a:p>
        </p:txBody>
      </p:sp>
      <p:sp>
        <p:nvSpPr>
          <p:cNvPr id="40970" name="Rectangle 1">
            <a:extLst>
              <a:ext uri="{FF2B5EF4-FFF2-40B4-BE49-F238E27FC236}">
                <a16:creationId xmlns:a16="http://schemas.microsoft.com/office/drawing/2014/main" id="{D38C1888-5A1B-F248-82A6-19879A16CE00}"/>
              </a:ext>
            </a:extLst>
          </p:cNvPr>
          <p:cNvSpPr>
            <a:spLocks noChangeArrowheads="1"/>
          </p:cNvSpPr>
          <p:nvPr/>
        </p:nvSpPr>
        <p:spPr bwMode="auto">
          <a:xfrm>
            <a:off x="5715000" y="3276600"/>
            <a:ext cx="253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latin typeface="Wingdings" pitchFamily="2" charset="2"/>
                <a:sym typeface="Wingdings" pitchFamily="2" charset="2"/>
              </a:rPr>
              <a:t></a:t>
            </a:r>
            <a:r>
              <a:rPr lang="en-US" altLang="en-US"/>
              <a:t>All precp frozen</a:t>
            </a:r>
          </a:p>
        </p:txBody>
      </p:sp>
    </p:spTree>
    <p:extLst>
      <p:ext uri="{BB962C8B-B14F-4D97-AF65-F5344CB8AC3E}">
        <p14:creationId xmlns:p14="http://schemas.microsoft.com/office/powerpoint/2010/main" val="35148989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3">
            <a:extLst>
              <a:ext uri="{FF2B5EF4-FFF2-40B4-BE49-F238E27FC236}">
                <a16:creationId xmlns:a16="http://schemas.microsoft.com/office/drawing/2014/main" id="{E21FC46E-DBD7-A045-8C9B-600A51D55B3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43010" name="Slide Number Placeholder 4">
            <a:extLst>
              <a:ext uri="{FF2B5EF4-FFF2-40B4-BE49-F238E27FC236}">
                <a16:creationId xmlns:a16="http://schemas.microsoft.com/office/drawing/2014/main" id="{36D01554-954C-E54C-A45F-C7876BE595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0C4BB41-D361-0446-AC66-C389C8C3C3CE}" type="slidenum">
              <a:rPr lang="en-US" altLang="en-US" sz="1400"/>
              <a:pPr eaLnBrk="1" hangingPunct="1"/>
              <a:t>51</a:t>
            </a:fld>
            <a:endParaRPr lang="en-US" altLang="en-US" sz="1400"/>
          </a:p>
        </p:txBody>
      </p:sp>
      <p:sp>
        <p:nvSpPr>
          <p:cNvPr id="43011" name="Rectangle 2">
            <a:extLst>
              <a:ext uri="{FF2B5EF4-FFF2-40B4-BE49-F238E27FC236}">
                <a16:creationId xmlns:a16="http://schemas.microsoft.com/office/drawing/2014/main" id="{37B4A1AF-64E6-BD45-A90D-9C7D61894B91}"/>
              </a:ext>
            </a:extLst>
          </p:cNvPr>
          <p:cNvSpPr>
            <a:spLocks noGrp="1" noChangeArrowheads="1"/>
          </p:cNvSpPr>
          <p:nvPr>
            <p:ph type="title"/>
          </p:nvPr>
        </p:nvSpPr>
        <p:spPr/>
        <p:txBody>
          <a:bodyPr/>
          <a:lstStyle/>
          <a:p>
            <a:pPr eaLnBrk="1" hangingPunct="1"/>
            <a:r>
              <a:rPr lang="en-US" altLang="en-US" sz="2800" b="1">
                <a:ea typeface="ＭＳ Ｐゴシック" panose="020B0600070205080204" pitchFamily="34" charset="-128"/>
              </a:rPr>
              <a:t>Who wins – radiation or microphysics?</a:t>
            </a:r>
          </a:p>
        </p:txBody>
      </p:sp>
      <p:sp>
        <p:nvSpPr>
          <p:cNvPr id="43012" name="Text Box 3">
            <a:extLst>
              <a:ext uri="{FF2B5EF4-FFF2-40B4-BE49-F238E27FC236}">
                <a16:creationId xmlns:a16="http://schemas.microsoft.com/office/drawing/2014/main" id="{4335C195-2A9A-0344-8715-9FA8382FC2ED}"/>
              </a:ext>
            </a:extLst>
          </p:cNvPr>
          <p:cNvSpPr txBox="1">
            <a:spLocks noChangeArrowheads="1"/>
          </p:cNvSpPr>
          <p:nvPr/>
        </p:nvSpPr>
        <p:spPr bwMode="auto">
          <a:xfrm>
            <a:off x="381000" y="2362200"/>
            <a:ext cx="7924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Particles in the accumulation mode with a diameter around 500 nm are most effective at increasing AOT, but CCN can be almost any size – it is the number that matters.</a:t>
            </a:r>
          </a:p>
          <a:p>
            <a:pPr eaLnBrk="1" hangingPunct="1">
              <a:spcBef>
                <a:spcPct val="50000"/>
              </a:spcBef>
            </a:pPr>
            <a:r>
              <a:rPr lang="en-US" altLang="en-US"/>
              <a:t>Does CCN correlate with AOT?</a:t>
            </a:r>
          </a:p>
          <a:p>
            <a:pPr eaLnBrk="1" hangingPunct="1">
              <a:spcBef>
                <a:spcPct val="50000"/>
              </a:spcBef>
            </a:pPr>
            <a:endParaRPr lang="en-US" altLang="en-US"/>
          </a:p>
        </p:txBody>
      </p:sp>
    </p:spTree>
    <p:extLst>
      <p:ext uri="{BB962C8B-B14F-4D97-AF65-F5344CB8AC3E}">
        <p14:creationId xmlns:p14="http://schemas.microsoft.com/office/powerpoint/2010/main" val="627878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a:extLst>
              <a:ext uri="{FF2B5EF4-FFF2-40B4-BE49-F238E27FC236}">
                <a16:creationId xmlns:a16="http://schemas.microsoft.com/office/drawing/2014/main" id="{74960268-0A85-9840-8424-7F9823F3D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5935663"/>
            <a:ext cx="15097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 Box 3">
            <a:extLst>
              <a:ext uri="{FF2B5EF4-FFF2-40B4-BE49-F238E27FC236}">
                <a16:creationId xmlns:a16="http://schemas.microsoft.com/office/drawing/2014/main" id="{B21DBD59-4700-7F4F-9D67-6238B5AE97BC}"/>
              </a:ext>
            </a:extLst>
          </p:cNvPr>
          <p:cNvSpPr txBox="1">
            <a:spLocks noChangeArrowheads="1"/>
          </p:cNvSpPr>
          <p:nvPr/>
        </p:nvSpPr>
        <p:spPr bwMode="auto">
          <a:xfrm>
            <a:off x="228600" y="6400800"/>
            <a:ext cx="1600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7000"/>
              </a:lnSpc>
              <a:spcBef>
                <a:spcPts val="750"/>
              </a:spcBef>
              <a:buClr>
                <a:srgbClr val="000000"/>
              </a:buClr>
              <a:buSzPct val="100000"/>
              <a:buFont typeface="Arial" panose="020B0604020202020204" pitchFamily="34" charset="0"/>
              <a:buNone/>
            </a:pPr>
            <a:r>
              <a:rPr lang="en-GB" altLang="en-US" sz="1200">
                <a:latin typeface="sans-serif" charset="0"/>
              </a:rPr>
              <a:t>Published by AAAS</a:t>
            </a:r>
          </a:p>
        </p:txBody>
      </p:sp>
      <p:pic>
        <p:nvPicPr>
          <p:cNvPr id="44035" name="Picture 4">
            <a:extLst>
              <a:ext uri="{FF2B5EF4-FFF2-40B4-BE49-F238E27FC236}">
                <a16:creationId xmlns:a16="http://schemas.microsoft.com/office/drawing/2014/main" id="{F74964C7-2B2E-F540-A1FD-BD8FAEDE0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71575"/>
            <a:ext cx="78486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a:extLst>
              <a:ext uri="{FF2B5EF4-FFF2-40B4-BE49-F238E27FC236}">
                <a16:creationId xmlns:a16="http://schemas.microsoft.com/office/drawing/2014/main" id="{F1F56983-3162-4248-B8E0-F5135E5119DF}"/>
              </a:ext>
            </a:extLst>
          </p:cNvPr>
          <p:cNvSpPr txBox="1">
            <a:spLocks noChangeArrowheads="1"/>
          </p:cNvSpPr>
          <p:nvPr/>
        </p:nvSpPr>
        <p:spPr bwMode="auto">
          <a:xfrm>
            <a:off x="152400" y="6651625"/>
            <a:ext cx="87836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97000"/>
              </a:lnSpc>
              <a:buClr>
                <a:srgbClr val="000000"/>
              </a:buClr>
              <a:buSzPct val="100000"/>
              <a:buFont typeface="Times New Roman" panose="02020603050405020304" pitchFamily="18" charset="0"/>
              <a:buNone/>
            </a:pPr>
            <a:r>
              <a:rPr lang="en-GB" altLang="en-US" sz="1400" b="1">
                <a:latin typeface="sans-serif" charset="0"/>
              </a:rPr>
              <a:t> D.  Rosenfeld et al.,  Science  321, 1309 -1313 (2008)    </a:t>
            </a:r>
          </a:p>
        </p:txBody>
      </p:sp>
      <p:sp>
        <p:nvSpPr>
          <p:cNvPr id="44037" name="Text Box 6">
            <a:extLst>
              <a:ext uri="{FF2B5EF4-FFF2-40B4-BE49-F238E27FC236}">
                <a16:creationId xmlns:a16="http://schemas.microsoft.com/office/drawing/2014/main" id="{E42D3E53-5917-974D-A748-370B9AD0D3E3}"/>
              </a:ext>
            </a:extLst>
          </p:cNvPr>
          <p:cNvSpPr txBox="1">
            <a:spLocks noChangeArrowheads="1"/>
          </p:cNvSpPr>
          <p:nvPr/>
        </p:nvSpPr>
        <p:spPr bwMode="auto">
          <a:xfrm>
            <a:off x="179388" y="179388"/>
            <a:ext cx="87836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97000"/>
              </a:lnSpc>
              <a:buClr>
                <a:srgbClr val="000000"/>
              </a:buClr>
              <a:buSzPct val="100000"/>
              <a:buFont typeface="Times New Roman" panose="02020603050405020304" pitchFamily="18" charset="0"/>
              <a:buNone/>
            </a:pPr>
            <a:r>
              <a:rPr lang="en-GB" altLang="en-US" sz="1400" b="1">
                <a:latin typeface="sans-serif" charset="0"/>
              </a:rPr>
              <a:t>Fig. 1. Relations between observed aerosol optical thickness at 500 nm and CCN concentrations at supersaturation of 0.4% from studies where these variables have been measured simultaneously, or where data from nearby sites at comparable times were available</a:t>
            </a:r>
          </a:p>
        </p:txBody>
      </p:sp>
    </p:spTree>
    <p:extLst>
      <p:ext uri="{BB962C8B-B14F-4D97-AF65-F5344CB8AC3E}">
        <p14:creationId xmlns:p14="http://schemas.microsoft.com/office/powerpoint/2010/main" val="250785315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0E6D9F6F-C608-F645-A4A4-52A10E20FE47}"/>
              </a:ext>
            </a:extLst>
          </p:cNvPr>
          <p:cNvSpPr>
            <a:spLocks noGrp="1" noChangeArrowheads="1"/>
          </p:cNvSpPr>
          <p:nvPr>
            <p:ph type="title"/>
          </p:nvPr>
        </p:nvSpPr>
        <p:spPr/>
        <p:txBody>
          <a:bodyPr/>
          <a:lstStyle/>
          <a:p>
            <a:pPr eaLnBrk="1" hangingPunct="1"/>
            <a:r>
              <a:rPr lang="en-US" altLang="en-US" sz="2800" b="1">
                <a:ea typeface="ＭＳ Ｐゴシック" panose="020B0600070205080204" pitchFamily="34" charset="-128"/>
              </a:rPr>
              <a:t>Who wins – radiation or microphysics?</a:t>
            </a:r>
          </a:p>
        </p:txBody>
      </p:sp>
      <p:sp>
        <p:nvSpPr>
          <p:cNvPr id="46082" name="Text Box 3">
            <a:extLst>
              <a:ext uri="{FF2B5EF4-FFF2-40B4-BE49-F238E27FC236}">
                <a16:creationId xmlns:a16="http://schemas.microsoft.com/office/drawing/2014/main" id="{D3074DBE-3969-BB40-AB5D-521FB4D0479A}"/>
              </a:ext>
            </a:extLst>
          </p:cNvPr>
          <p:cNvSpPr txBox="1">
            <a:spLocks noChangeArrowheads="1"/>
          </p:cNvSpPr>
          <p:nvPr/>
        </p:nvSpPr>
        <p:spPr bwMode="auto">
          <a:xfrm>
            <a:off x="381000" y="2286000"/>
            <a:ext cx="8229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solidFill>
                  <a:srgbClr val="000000"/>
                </a:solidFill>
              </a:rPr>
              <a:t>●</a:t>
            </a:r>
            <a:r>
              <a:rPr lang="en-US" altLang="en-US"/>
              <a:t>  From this empirical relationship we can estimate the number of CCN as a function of AOT. </a:t>
            </a:r>
          </a:p>
          <a:p>
            <a:pPr eaLnBrk="1" hangingPunct="1">
              <a:spcBef>
                <a:spcPct val="50000"/>
              </a:spcBef>
            </a:pPr>
            <a:r>
              <a:rPr lang="en-US" altLang="en-US">
                <a:solidFill>
                  <a:srgbClr val="000000"/>
                </a:solidFill>
              </a:rPr>
              <a:t>●</a:t>
            </a:r>
            <a:r>
              <a:rPr lang="en-US" altLang="en-US"/>
              <a:t>  If the count of CCN is 10</a:t>
            </a:r>
            <a:r>
              <a:rPr lang="en-US" altLang="en-US" baseline="30000"/>
              <a:t>4</a:t>
            </a:r>
            <a:r>
              <a:rPr lang="en-US" altLang="en-US"/>
              <a:t> cm</a:t>
            </a:r>
            <a:r>
              <a:rPr lang="en-US" altLang="en-US" baseline="30000"/>
              <a:t>-3</a:t>
            </a:r>
            <a:r>
              <a:rPr lang="en-US" altLang="en-US"/>
              <a:t> then AOT ~ 1.0 and radiation reaching the Earth</a:t>
            </a:r>
            <a:r>
              <a:rPr lang="ja-JP" altLang="en-US"/>
              <a:t>’</a:t>
            </a:r>
            <a:r>
              <a:rPr lang="en-US" altLang="ja-JP"/>
              <a:t>s surface is reduced by an e-folding.  </a:t>
            </a:r>
          </a:p>
          <a:p>
            <a:pPr eaLnBrk="1" hangingPunct="1">
              <a:spcBef>
                <a:spcPct val="50000"/>
              </a:spcBef>
            </a:pPr>
            <a:r>
              <a:rPr lang="en-US" altLang="en-US">
                <a:solidFill>
                  <a:srgbClr val="000000"/>
                </a:solidFill>
              </a:rPr>
              <a:t>●</a:t>
            </a:r>
            <a:r>
              <a:rPr lang="en-US" altLang="en-US"/>
              <a:t>  CAPE reaches a maximum at CCN ~ 1200 cm</a:t>
            </a:r>
            <a:r>
              <a:rPr lang="en-US" altLang="en-US" baseline="30000"/>
              <a:t>-3 </a:t>
            </a:r>
            <a:r>
              <a:rPr lang="en-US" altLang="en-US"/>
              <a:t>(AOT ~ 0.25)</a:t>
            </a:r>
            <a:r>
              <a:rPr lang="en-US" altLang="en-US" baseline="30000"/>
              <a:t> </a:t>
            </a:r>
            <a:r>
              <a:rPr lang="en-US" altLang="en-US"/>
              <a:t>;</a:t>
            </a:r>
            <a:r>
              <a:rPr lang="en-US" altLang="en-US" baseline="30000"/>
              <a:t> </a:t>
            </a:r>
            <a:r>
              <a:rPr lang="en-US" altLang="en-US"/>
              <a:t>adding more aerosols will inhibit convection.</a:t>
            </a:r>
          </a:p>
          <a:p>
            <a:pPr eaLnBrk="1" hangingPunct="1">
              <a:spcBef>
                <a:spcPct val="50000"/>
              </a:spcBef>
            </a:pPr>
            <a:r>
              <a:rPr lang="en-US" altLang="en-US"/>
              <a:t>Bell (GSFC) et al., (JGR, 2008; “Why do tornados and hailstorms rest on weekends?” 2011) showed a weekday/weekend effect.</a:t>
            </a:r>
          </a:p>
        </p:txBody>
      </p:sp>
    </p:spTree>
    <p:extLst>
      <p:ext uri="{BB962C8B-B14F-4D97-AF65-F5344CB8AC3E}">
        <p14:creationId xmlns:p14="http://schemas.microsoft.com/office/powerpoint/2010/main" val="3370721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a:extLst>
              <a:ext uri="{FF2B5EF4-FFF2-40B4-BE49-F238E27FC236}">
                <a16:creationId xmlns:a16="http://schemas.microsoft.com/office/drawing/2014/main" id="{4F8BBF07-82CB-AC4E-916E-283F2328E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5935663"/>
            <a:ext cx="15097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3">
            <a:extLst>
              <a:ext uri="{FF2B5EF4-FFF2-40B4-BE49-F238E27FC236}">
                <a16:creationId xmlns:a16="http://schemas.microsoft.com/office/drawing/2014/main" id="{AD46D14A-4E46-9E40-B313-42CED57B9DBC}"/>
              </a:ext>
            </a:extLst>
          </p:cNvPr>
          <p:cNvSpPr txBox="1">
            <a:spLocks noChangeArrowheads="1"/>
          </p:cNvSpPr>
          <p:nvPr/>
        </p:nvSpPr>
        <p:spPr bwMode="auto">
          <a:xfrm>
            <a:off x="228600" y="6400800"/>
            <a:ext cx="1600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7000"/>
              </a:lnSpc>
              <a:spcBef>
                <a:spcPts val="750"/>
              </a:spcBef>
              <a:buClr>
                <a:srgbClr val="000000"/>
              </a:buClr>
              <a:buSzPct val="100000"/>
              <a:buFont typeface="Arial" panose="020B0604020202020204" pitchFamily="34" charset="0"/>
              <a:buNone/>
            </a:pPr>
            <a:r>
              <a:rPr lang="en-GB" altLang="en-US" sz="1200">
                <a:latin typeface="sans-serif" charset="0"/>
              </a:rPr>
              <a:t>Published by AAAS</a:t>
            </a:r>
          </a:p>
        </p:txBody>
      </p:sp>
      <p:pic>
        <p:nvPicPr>
          <p:cNvPr id="47107" name="Picture 4">
            <a:extLst>
              <a:ext uri="{FF2B5EF4-FFF2-40B4-BE49-F238E27FC236}">
                <a16:creationId xmlns:a16="http://schemas.microsoft.com/office/drawing/2014/main" id="{16CFA7A4-30B6-9A4C-8867-8C0765D78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563" y="992188"/>
            <a:ext cx="547687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5">
            <a:extLst>
              <a:ext uri="{FF2B5EF4-FFF2-40B4-BE49-F238E27FC236}">
                <a16:creationId xmlns:a16="http://schemas.microsoft.com/office/drawing/2014/main" id="{B1A7E53B-016D-F342-AA10-9B84C11D8692}"/>
              </a:ext>
            </a:extLst>
          </p:cNvPr>
          <p:cNvSpPr txBox="1">
            <a:spLocks noChangeArrowheads="1"/>
          </p:cNvSpPr>
          <p:nvPr/>
        </p:nvSpPr>
        <p:spPr bwMode="auto">
          <a:xfrm>
            <a:off x="179388" y="5973763"/>
            <a:ext cx="878363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97000"/>
              </a:lnSpc>
              <a:buClr>
                <a:srgbClr val="000000"/>
              </a:buClr>
              <a:buSzPct val="100000"/>
              <a:buFont typeface="Times New Roman" panose="02020603050405020304" pitchFamily="18" charset="0"/>
              <a:buNone/>
            </a:pPr>
            <a:r>
              <a:rPr lang="en-GB" altLang="en-US" sz="1400" b="1">
                <a:latin typeface="sans-serif" charset="0"/>
              </a:rPr>
              <a:t> D.  Rosenfeld et al.,  Science  321, 1309 -1313 (2008)    </a:t>
            </a:r>
          </a:p>
        </p:txBody>
      </p:sp>
      <p:sp>
        <p:nvSpPr>
          <p:cNvPr id="47109" name="Text Box 6">
            <a:extLst>
              <a:ext uri="{FF2B5EF4-FFF2-40B4-BE49-F238E27FC236}">
                <a16:creationId xmlns:a16="http://schemas.microsoft.com/office/drawing/2014/main" id="{0B1F8642-0527-C049-A286-33382BEBFF47}"/>
              </a:ext>
            </a:extLst>
          </p:cNvPr>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97000"/>
              </a:lnSpc>
              <a:buClr>
                <a:srgbClr val="000000"/>
              </a:buClr>
              <a:buSzPct val="100000"/>
              <a:buFont typeface="Times New Roman" panose="02020603050405020304" pitchFamily="18" charset="0"/>
              <a:buNone/>
            </a:pPr>
            <a:r>
              <a:rPr lang="en-GB" altLang="en-US" sz="1400" b="1">
                <a:latin typeface="sans-serif" charset="0"/>
              </a:rPr>
              <a:t>Fig. 4. Illustration of the relations between the aerosol microphysical and radiative effects</a:t>
            </a:r>
          </a:p>
        </p:txBody>
      </p:sp>
    </p:spTree>
    <p:extLst>
      <p:ext uri="{BB962C8B-B14F-4D97-AF65-F5344CB8AC3E}">
        <p14:creationId xmlns:p14="http://schemas.microsoft.com/office/powerpoint/2010/main" val="416195908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F92C6500-95E2-E944-9251-43430DD17237}"/>
              </a:ext>
            </a:extLst>
          </p:cNvPr>
          <p:cNvSpPr>
            <a:spLocks noGrp="1" noChangeArrowheads="1"/>
          </p:cNvSpPr>
          <p:nvPr>
            <p:ph type="title"/>
          </p:nvPr>
        </p:nvSpPr>
        <p:spPr/>
        <p:txBody>
          <a:bodyPr/>
          <a:lstStyle/>
          <a:p>
            <a:pPr eaLnBrk="1" hangingPunct="1"/>
            <a:r>
              <a:rPr lang="en-US" altLang="en-US" sz="2800" b="1">
                <a:ea typeface="ＭＳ Ｐゴシック" panose="020B0600070205080204" pitchFamily="34" charset="-128"/>
              </a:rPr>
              <a:t>Who wins – radiation or microphysics?</a:t>
            </a:r>
          </a:p>
        </p:txBody>
      </p:sp>
      <p:sp>
        <p:nvSpPr>
          <p:cNvPr id="49154" name="Text Box 3">
            <a:extLst>
              <a:ext uri="{FF2B5EF4-FFF2-40B4-BE49-F238E27FC236}">
                <a16:creationId xmlns:a16="http://schemas.microsoft.com/office/drawing/2014/main" id="{716ABF97-2DB5-E242-BA60-9211A7141652}"/>
              </a:ext>
            </a:extLst>
          </p:cNvPr>
          <p:cNvSpPr txBox="1">
            <a:spLocks noChangeArrowheads="1"/>
          </p:cNvSpPr>
          <p:nvPr/>
        </p:nvSpPr>
        <p:spPr bwMode="auto">
          <a:xfrm>
            <a:off x="381000" y="1600200"/>
            <a:ext cx="8153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solidFill>
                  <a:srgbClr val="000000"/>
                </a:solidFill>
              </a:rPr>
              <a:t>●</a:t>
            </a:r>
            <a:r>
              <a:rPr lang="en-US" altLang="en-US"/>
              <a:t>  From this empirical relationship we can estimate the number of CCN as a function of AOT. </a:t>
            </a:r>
          </a:p>
          <a:p>
            <a:pPr eaLnBrk="1" hangingPunct="1">
              <a:spcBef>
                <a:spcPct val="50000"/>
              </a:spcBef>
            </a:pPr>
            <a:r>
              <a:rPr lang="en-US" altLang="en-US">
                <a:solidFill>
                  <a:srgbClr val="000000"/>
                </a:solidFill>
              </a:rPr>
              <a:t>●</a:t>
            </a:r>
            <a:r>
              <a:rPr lang="en-US" altLang="en-US"/>
              <a:t>  If the count of CCN is 10</a:t>
            </a:r>
            <a:r>
              <a:rPr lang="en-US" altLang="en-US" baseline="30000"/>
              <a:t>4</a:t>
            </a:r>
            <a:r>
              <a:rPr lang="en-US" altLang="en-US"/>
              <a:t> cm</a:t>
            </a:r>
            <a:r>
              <a:rPr lang="en-US" altLang="en-US" baseline="30000"/>
              <a:t>-3</a:t>
            </a:r>
            <a:r>
              <a:rPr lang="en-US" altLang="en-US"/>
              <a:t> then AOT ~ 1.0 and radiation reaching the Earth</a:t>
            </a:r>
            <a:r>
              <a:rPr lang="ja-JP" altLang="en-US"/>
              <a:t>’</a:t>
            </a:r>
            <a:r>
              <a:rPr lang="en-US" altLang="ja-JP"/>
              <a:t>s surface is reduced by an e-folding.  </a:t>
            </a:r>
          </a:p>
          <a:p>
            <a:pPr eaLnBrk="1" hangingPunct="1">
              <a:spcBef>
                <a:spcPct val="50000"/>
              </a:spcBef>
            </a:pPr>
            <a:r>
              <a:rPr lang="en-US" altLang="en-US">
                <a:solidFill>
                  <a:srgbClr val="000000"/>
                </a:solidFill>
              </a:rPr>
              <a:t>●</a:t>
            </a:r>
            <a:r>
              <a:rPr lang="en-US" altLang="en-US"/>
              <a:t>  CAPE reaches a maximum at CCN ~ 1200 cm</a:t>
            </a:r>
            <a:r>
              <a:rPr lang="en-US" altLang="en-US" baseline="30000"/>
              <a:t>-3 </a:t>
            </a:r>
            <a:r>
              <a:rPr lang="en-US" altLang="en-US"/>
              <a:t>(AOT ~ 0.25)</a:t>
            </a:r>
            <a:r>
              <a:rPr lang="en-US" altLang="en-US" baseline="30000"/>
              <a:t> </a:t>
            </a:r>
            <a:r>
              <a:rPr lang="en-US" altLang="en-US"/>
              <a:t>;</a:t>
            </a:r>
            <a:r>
              <a:rPr lang="en-US" altLang="en-US" baseline="30000"/>
              <a:t> </a:t>
            </a:r>
            <a:r>
              <a:rPr lang="en-US" altLang="en-US"/>
              <a:t>adding more aerosols will inhibit convection.</a:t>
            </a:r>
          </a:p>
          <a:p>
            <a:pPr eaLnBrk="1" hangingPunct="1">
              <a:spcBef>
                <a:spcPct val="50000"/>
              </a:spcBef>
            </a:pPr>
            <a:r>
              <a:rPr lang="en-US" altLang="en-US"/>
              <a:t>Bell (GSFC) et al., (JGR, 2008) showed a weekday/weekend effect.</a:t>
            </a:r>
          </a:p>
        </p:txBody>
      </p:sp>
    </p:spTree>
    <p:extLst>
      <p:ext uri="{BB962C8B-B14F-4D97-AF65-F5344CB8AC3E}">
        <p14:creationId xmlns:p14="http://schemas.microsoft.com/office/powerpoint/2010/main" val="1046041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AE8AC2BF-53F7-8C4B-81D3-E20B8FC17A3E}"/>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pic>
        <p:nvPicPr>
          <p:cNvPr id="50178" name="Picture 3">
            <a:extLst>
              <a:ext uri="{FF2B5EF4-FFF2-40B4-BE49-F238E27FC236}">
                <a16:creationId xmlns:a16="http://schemas.microsoft.com/office/drawing/2014/main" id="{39D33002-4C37-2947-9A77-69BB3F301D3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b="66280"/>
          <a:stretch>
            <a:fillRect/>
          </a:stretch>
        </p:blipFill>
        <p:spPr>
          <a:xfrm>
            <a:off x="304800" y="304800"/>
            <a:ext cx="8221663" cy="3810000"/>
          </a:xfrm>
        </p:spPr>
      </p:pic>
      <p:pic>
        <p:nvPicPr>
          <p:cNvPr id="50179" name="Picture 4">
            <a:extLst>
              <a:ext uri="{FF2B5EF4-FFF2-40B4-BE49-F238E27FC236}">
                <a16:creationId xmlns:a16="http://schemas.microsoft.com/office/drawing/2014/main" id="{BDBDF5F9-F467-B34A-9F13-070BDA3F2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386" t="60938"/>
          <a:stretch>
            <a:fillRect/>
          </a:stretch>
        </p:blipFill>
        <p:spPr bwMode="auto">
          <a:xfrm>
            <a:off x="2895600" y="4648200"/>
            <a:ext cx="3019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503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2FC9CC34-8193-BB4A-8BF3-FE7C289695F2}"/>
              </a:ext>
            </a:extLst>
          </p:cNvPr>
          <p:cNvSpPr>
            <a:spLocks noGrp="1"/>
          </p:cNvSpPr>
          <p:nvPr>
            <p:ph type="title"/>
          </p:nvPr>
        </p:nvSpPr>
        <p:spPr>
          <a:xfrm>
            <a:off x="457200" y="-304800"/>
            <a:ext cx="8221663" cy="1325563"/>
          </a:xfrm>
        </p:spPr>
        <p:txBody>
          <a:bodyPr/>
          <a:lstStyle/>
          <a:p>
            <a:pPr algn="ctr"/>
            <a:r>
              <a:rPr lang="en-US" altLang="en-US" sz="3200">
                <a:ea typeface="ＭＳ Ｐゴシック" panose="020B0600070205080204" pitchFamily="34" charset="-128"/>
              </a:rPr>
              <a:t>From Rosenfeld and Bell, 2011</a:t>
            </a:r>
          </a:p>
        </p:txBody>
      </p:sp>
      <p:pic>
        <p:nvPicPr>
          <p:cNvPr id="51202" name="Picture 4">
            <a:extLst>
              <a:ext uri="{FF2B5EF4-FFF2-40B4-BE49-F238E27FC236}">
                <a16:creationId xmlns:a16="http://schemas.microsoft.com/office/drawing/2014/main" id="{699D2D7A-ACF1-BB47-AB70-263AB25DB9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838200"/>
            <a:ext cx="8599487"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74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4">
            <a:extLst>
              <a:ext uri="{FF2B5EF4-FFF2-40B4-BE49-F238E27FC236}">
                <a16:creationId xmlns:a16="http://schemas.microsoft.com/office/drawing/2014/main" id="{19A227E3-C66E-0C4B-A26B-849CEEA9B1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60418" name="Slide Number Placeholder 5">
            <a:extLst>
              <a:ext uri="{FF2B5EF4-FFF2-40B4-BE49-F238E27FC236}">
                <a16:creationId xmlns:a16="http://schemas.microsoft.com/office/drawing/2014/main" id="{461FBB16-61D2-FE42-8355-E958249E0B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68B09B9-4627-A34D-9A70-84A8FEBFF63D}" type="slidenum">
              <a:rPr lang="en-US" altLang="en-US" sz="1400"/>
              <a:pPr eaLnBrk="1" hangingPunct="1"/>
              <a:t>6</a:t>
            </a:fld>
            <a:endParaRPr lang="en-US" altLang="en-US" sz="1400"/>
          </a:p>
        </p:txBody>
      </p:sp>
      <p:sp>
        <p:nvSpPr>
          <p:cNvPr id="60419" name="Rectangle 1026">
            <a:extLst>
              <a:ext uri="{FF2B5EF4-FFF2-40B4-BE49-F238E27FC236}">
                <a16:creationId xmlns:a16="http://schemas.microsoft.com/office/drawing/2014/main" id="{9812591B-9BC3-F74F-8871-626A2A69FC8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The coverage of this lecture</a:t>
            </a:r>
          </a:p>
        </p:txBody>
      </p:sp>
      <p:sp>
        <p:nvSpPr>
          <p:cNvPr id="60420" name="Rectangle 1027">
            <a:extLst>
              <a:ext uri="{FF2B5EF4-FFF2-40B4-BE49-F238E27FC236}">
                <a16:creationId xmlns:a16="http://schemas.microsoft.com/office/drawing/2014/main" id="{D10D904C-9CAD-1641-896E-67BFB8D928A9}"/>
              </a:ext>
            </a:extLst>
          </p:cNvPr>
          <p:cNvSpPr>
            <a:spLocks noGrp="1" noChangeArrowheads="1"/>
          </p:cNvSpPr>
          <p:nvPr>
            <p:ph type="body" idx="1"/>
          </p:nvPr>
        </p:nvSpPr>
        <p:spPr/>
        <p:txBody>
          <a:bodyPr/>
          <a:lstStyle/>
          <a:p>
            <a:pPr marL="609600" indent="-609600" eaLnBrk="1" hangingPunct="1">
              <a:lnSpc>
                <a:spcPct val="90000"/>
              </a:lnSpc>
            </a:pPr>
            <a:r>
              <a:rPr lang="en-US" altLang="en-US" sz="2800" dirty="0">
                <a:ea typeface="ＭＳ Ｐゴシック" panose="020B0600070205080204" pitchFamily="34" charset="-128"/>
              </a:rPr>
              <a:t>Derivation of equilibrium water vapor pressure for a small droplet of pure water vs. pure bulk water;</a:t>
            </a:r>
          </a:p>
          <a:p>
            <a:pPr marL="609600" indent="-609600" eaLnBrk="1" hangingPunct="1">
              <a:lnSpc>
                <a:spcPct val="90000"/>
              </a:lnSpc>
              <a:buFontTx/>
              <a:buNone/>
            </a:pPr>
            <a:r>
              <a:rPr lang="en-US" altLang="en-US" sz="2800" dirty="0">
                <a:ea typeface="ＭＳ Ｐゴシック" panose="020B0600070205080204" pitchFamily="34" charset="-128"/>
              </a:rPr>
              <a:t>	-</a:t>
            </a:r>
            <a:r>
              <a:rPr lang="en-US" altLang="en-US" sz="2800" i="1" dirty="0">
                <a:ea typeface="ＭＳ Ｐゴシック" panose="020B0600070205080204" pitchFamily="34" charset="-128"/>
              </a:rPr>
              <a:t>Homogenous nucleation</a:t>
            </a:r>
          </a:p>
          <a:p>
            <a:pPr marL="609600" indent="-609600" eaLnBrk="1" hangingPunct="1">
              <a:lnSpc>
                <a:spcPct val="90000"/>
              </a:lnSpc>
            </a:pPr>
            <a:r>
              <a:rPr lang="en-US" altLang="en-US" sz="2800" dirty="0">
                <a:ea typeface="ＭＳ Ｐゴシック" panose="020B0600070205080204" pitchFamily="34" charset="-128"/>
              </a:rPr>
              <a:t>Derivation of equilibrium water vapor pressure for a small droplet of solution water vs. pure water.</a:t>
            </a:r>
          </a:p>
          <a:p>
            <a:pPr marL="609600" indent="-609600" eaLnBrk="1" hangingPunct="1">
              <a:lnSpc>
                <a:spcPct val="90000"/>
              </a:lnSpc>
              <a:buFontTx/>
              <a:buNone/>
            </a:pPr>
            <a:r>
              <a:rPr lang="en-US" altLang="en-US" sz="2800" dirty="0">
                <a:ea typeface="ＭＳ Ｐゴシック" panose="020B0600070205080204" pitchFamily="34" charset="-128"/>
              </a:rPr>
              <a:t>	-</a:t>
            </a:r>
            <a:r>
              <a:rPr lang="en-US" altLang="en-US" sz="2800" i="1" dirty="0">
                <a:ea typeface="ＭＳ Ｐゴシック" panose="020B0600070205080204" pitchFamily="34" charset="-128"/>
              </a:rPr>
              <a:t>Heterogeneous nucleation</a:t>
            </a:r>
          </a:p>
          <a:p>
            <a:pPr marL="609600" indent="-609600" eaLnBrk="1" hangingPunct="1">
              <a:lnSpc>
                <a:spcPct val="90000"/>
              </a:lnSpc>
            </a:pPr>
            <a:r>
              <a:rPr lang="en-US" altLang="en-US" sz="2800" dirty="0">
                <a:ea typeface="ＭＳ Ｐゴシック" panose="020B0600070205080204" pitchFamily="34" charset="-128"/>
              </a:rPr>
              <a:t>Aerosols and CCN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2">
            <a:extLst>
              <a:ext uri="{FF2B5EF4-FFF2-40B4-BE49-F238E27FC236}">
                <a16:creationId xmlns:a16="http://schemas.microsoft.com/office/drawing/2014/main" id="{0F3E5D66-54CC-0B47-B327-85B39F1150A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62466" name="Slide Number Placeholder 3">
            <a:extLst>
              <a:ext uri="{FF2B5EF4-FFF2-40B4-BE49-F238E27FC236}">
                <a16:creationId xmlns:a16="http://schemas.microsoft.com/office/drawing/2014/main" id="{EA57855A-004F-EA48-8F11-DB5EFCE373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8A1C971-0772-CB4B-BC98-ADF1016BF169}" type="slidenum">
              <a:rPr lang="en-US" altLang="en-US" sz="1400"/>
              <a:pPr eaLnBrk="1" hangingPunct="1"/>
              <a:t>7</a:t>
            </a:fld>
            <a:endParaRPr lang="en-US" altLang="en-US" sz="1400"/>
          </a:p>
        </p:txBody>
      </p:sp>
      <p:sp>
        <p:nvSpPr>
          <p:cNvPr id="62467" name="Text Box 1026">
            <a:extLst>
              <a:ext uri="{FF2B5EF4-FFF2-40B4-BE49-F238E27FC236}">
                <a16:creationId xmlns:a16="http://schemas.microsoft.com/office/drawing/2014/main" id="{A8DC4B81-52E7-B840-BF20-9CC3DD455FDF}"/>
              </a:ext>
            </a:extLst>
          </p:cNvPr>
          <p:cNvSpPr txBox="1">
            <a:spLocks noChangeArrowheads="1"/>
          </p:cNvSpPr>
          <p:nvPr/>
        </p:nvSpPr>
        <p:spPr bwMode="auto">
          <a:xfrm>
            <a:off x="1143000" y="915988"/>
            <a:ext cx="72390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000" dirty="0"/>
              <a:t>Questions to be addressed: </a:t>
            </a:r>
          </a:p>
          <a:p>
            <a:pPr eaLnBrk="1" hangingPunct="1"/>
            <a:endParaRPr lang="en-US" altLang="en-US" sz="3000" dirty="0"/>
          </a:p>
          <a:p>
            <a:pPr eaLnBrk="1" hangingPunct="1">
              <a:buFontTx/>
              <a:buAutoNum type="arabicPeriod"/>
            </a:pPr>
            <a:r>
              <a:rPr lang="en-US" altLang="en-US" sz="3000" dirty="0"/>
              <a:t>How is an embryonic cloud droplet formed and maintained?</a:t>
            </a:r>
          </a:p>
          <a:p>
            <a:pPr eaLnBrk="1" hangingPunct="1">
              <a:buFontTx/>
              <a:buAutoNum type="arabicPeriod"/>
            </a:pPr>
            <a:endParaRPr lang="en-US" altLang="en-US" sz="3000" dirty="0"/>
          </a:p>
          <a:p>
            <a:pPr eaLnBrk="1" hangingPunct="1">
              <a:buFontTx/>
              <a:buAutoNum type="arabicPeriod"/>
            </a:pPr>
            <a:r>
              <a:rPr lang="en-US" altLang="en-US" sz="3000" dirty="0"/>
              <a:t>Why do cloud droplets have a narrow range in size?</a:t>
            </a:r>
          </a:p>
          <a:p>
            <a:pPr eaLnBrk="1" hangingPunct="1">
              <a:buFontTx/>
              <a:buAutoNum type="arabicPeriod"/>
            </a:pPr>
            <a:endParaRPr lang="en-US" altLang="en-US" sz="3000" dirty="0"/>
          </a:p>
          <a:p>
            <a:pPr eaLnBrk="1" hangingPunct="1">
              <a:buFontTx/>
              <a:buAutoNum type="arabicPeriod"/>
            </a:pPr>
            <a:r>
              <a:rPr lang="en-US" altLang="en-US" sz="3000" dirty="0"/>
              <a:t>How can a cloud exist for certain period of time?</a:t>
            </a:r>
          </a:p>
          <a:p>
            <a:pPr eaLnBrk="1" hangingPunct="1"/>
            <a:endParaRPr lang="en-US" altLang="en-US" sz="3000" dirty="0"/>
          </a:p>
          <a:p>
            <a:pPr eaLnBrk="1" hangingPunct="1"/>
            <a:endParaRPr lang="en-US" alt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2">
            <a:extLst>
              <a:ext uri="{FF2B5EF4-FFF2-40B4-BE49-F238E27FC236}">
                <a16:creationId xmlns:a16="http://schemas.microsoft.com/office/drawing/2014/main" id="{47DBC535-FF86-8E4F-8457-2CB92FF462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Copyright © 2010  R. R. Dickerson &amp; Z.Q. Li</a:t>
            </a:r>
          </a:p>
        </p:txBody>
      </p:sp>
      <p:sp>
        <p:nvSpPr>
          <p:cNvPr id="64514" name="Slide Number Placeholder 3">
            <a:extLst>
              <a:ext uri="{FF2B5EF4-FFF2-40B4-BE49-F238E27FC236}">
                <a16:creationId xmlns:a16="http://schemas.microsoft.com/office/drawing/2014/main" id="{451FCA83-2C5B-6C44-AEE9-F9A58BAFE9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A6C73D2-0C55-D545-815F-D7A326376588}" type="slidenum">
              <a:rPr lang="en-US" altLang="en-US" sz="1400"/>
              <a:pPr eaLnBrk="1" hangingPunct="1"/>
              <a:t>8</a:t>
            </a:fld>
            <a:endParaRPr lang="en-US" altLang="en-US" sz="1400"/>
          </a:p>
        </p:txBody>
      </p:sp>
      <p:sp>
        <p:nvSpPr>
          <p:cNvPr id="64515" name="Rectangle 2">
            <a:extLst>
              <a:ext uri="{FF2B5EF4-FFF2-40B4-BE49-F238E27FC236}">
                <a16:creationId xmlns:a16="http://schemas.microsoft.com/office/drawing/2014/main" id="{9CE59426-845A-1E43-AB3D-304A5A7E7668}"/>
              </a:ext>
            </a:extLst>
          </p:cNvPr>
          <p:cNvSpPr>
            <a:spLocks noGrp="1" noChangeArrowheads="1"/>
          </p:cNvSpPr>
          <p:nvPr>
            <p:ph type="title" idx="4294967295"/>
          </p:nvPr>
        </p:nvSpPr>
        <p:spPr>
          <a:xfrm>
            <a:off x="533400" y="3581400"/>
            <a:ext cx="6858000" cy="2819400"/>
          </a:xfrm>
        </p:spPr>
        <p:txBody>
          <a:bodyPr/>
          <a:lstStyle/>
          <a:p>
            <a:pPr algn="l" eaLnBrk="1" hangingPunct="1"/>
            <a:r>
              <a:rPr lang="en-US" altLang="en-US" sz="2000" dirty="0">
                <a:ea typeface="ＭＳ Ｐゴシック" panose="020B0600070205080204" pitchFamily="34" charset="-128"/>
              </a:rPr>
              <a:t>* </a:t>
            </a:r>
            <a:r>
              <a:rPr lang="en-US" altLang="en-US" sz="1800" dirty="0">
                <a:ea typeface="ＭＳ Ｐゴシック" panose="020B0600070205080204" pitchFamily="34" charset="-128"/>
              </a:rPr>
              <a:t>Surface tension (𝜎) =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	work required to increase surface area by one unit.</a:t>
            </a:r>
            <a:br>
              <a:rPr lang="en-US" altLang="en-US" sz="1800" dirty="0">
                <a:ea typeface="ＭＳ Ｐゴシック" panose="020B0600070205080204" pitchFamily="34" charset="-128"/>
              </a:rPr>
            </a:br>
            <a:br>
              <a:rPr lang="en-US" altLang="en-US" sz="1800" dirty="0">
                <a:ea typeface="ＭＳ Ｐゴシック" panose="020B0600070205080204" pitchFamily="34" charset="-128"/>
              </a:rPr>
            </a:br>
            <a:r>
              <a:rPr lang="en-US" altLang="en-US" sz="1800" dirty="0">
                <a:ea typeface="ＭＳ Ｐゴシック" panose="020B0600070205080204" pitchFamily="34" charset="-128"/>
              </a:rPr>
              <a:t>* Store potential energy.</a:t>
            </a:r>
            <a:br>
              <a:rPr lang="en-US" altLang="en-US" sz="1800" dirty="0">
                <a:ea typeface="ＭＳ Ｐゴシック" panose="020B0600070205080204" pitchFamily="34" charset="-128"/>
              </a:rPr>
            </a:br>
            <a:br>
              <a:rPr lang="en-US" altLang="en-US" sz="1800" dirty="0">
                <a:ea typeface="ＭＳ Ｐゴシック" panose="020B0600070205080204" pitchFamily="34" charset="-128"/>
              </a:rPr>
            </a:br>
            <a:r>
              <a:rPr lang="en-US" altLang="en-US" sz="1800" dirty="0">
                <a:ea typeface="ＭＳ Ｐゴシック" panose="020B0600070205080204" pitchFamily="34" charset="-128"/>
              </a:rPr>
              <a:t>* Volume of liquid tends to assume minimum area-to-volume.</a:t>
            </a:r>
            <a:br>
              <a:rPr lang="en-US" altLang="en-US" sz="1800" dirty="0">
                <a:ea typeface="ＭＳ Ｐゴシック" panose="020B0600070205080204" pitchFamily="34" charset="-128"/>
              </a:rPr>
            </a:br>
            <a:br>
              <a:rPr lang="en-US" altLang="en-US" sz="1800" dirty="0">
                <a:ea typeface="ＭＳ Ｐゴシック" panose="020B0600070205080204" pitchFamily="34" charset="-128"/>
              </a:rPr>
            </a:br>
            <a:r>
              <a:rPr lang="en-US" altLang="en-US" sz="1800" dirty="0">
                <a:ea typeface="ＭＳ Ｐゴシック" panose="020B0600070205080204" pitchFamily="34" charset="-128"/>
              </a:rPr>
              <a:t>* Small masses </a:t>
            </a:r>
            <a:r>
              <a:rPr lang="en-US" altLang="en-US" sz="1800" dirty="0">
                <a:ea typeface="ＭＳ Ｐゴシック" panose="020B0600070205080204" pitchFamily="34" charset="-128"/>
                <a:sym typeface="Wingdings" pitchFamily="2" charset="2"/>
              </a:rPr>
              <a:t> Spherical droplets.</a:t>
            </a:r>
            <a:endParaRPr lang="en-US" altLang="en-US" sz="1800" dirty="0">
              <a:ea typeface="ＭＳ Ｐゴシック" panose="020B0600070205080204" pitchFamily="34" charset="-128"/>
            </a:endParaRPr>
          </a:p>
        </p:txBody>
      </p:sp>
      <p:sp>
        <p:nvSpPr>
          <p:cNvPr id="64516" name="Text Box 5">
            <a:extLst>
              <a:ext uri="{FF2B5EF4-FFF2-40B4-BE49-F238E27FC236}">
                <a16:creationId xmlns:a16="http://schemas.microsoft.com/office/drawing/2014/main" id="{22BEB183-53F7-2B45-8189-AD7C3D697C57}"/>
              </a:ext>
            </a:extLst>
          </p:cNvPr>
          <p:cNvSpPr txBox="1">
            <a:spLocks noChangeArrowheads="1"/>
          </p:cNvSpPr>
          <p:nvPr/>
        </p:nvSpPr>
        <p:spPr bwMode="auto">
          <a:xfrm>
            <a:off x="533400" y="1071706"/>
            <a:ext cx="6248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2000" dirty="0">
                <a:solidFill>
                  <a:schemeClr val="tx2"/>
                </a:solidFill>
              </a:rPr>
              <a:t>For a droplet to form by  condensation from the vapor, the surface tension, </a:t>
            </a:r>
            <a:r>
              <a:rPr lang="en-US" altLang="en-US" sz="2000" dirty="0">
                <a:solidFill>
                  <a:schemeClr val="tx2"/>
                </a:solidFill>
                <a:latin typeface="Symbol" pitchFamily="2" charset="2"/>
              </a:rPr>
              <a:t>s</a:t>
            </a:r>
            <a:r>
              <a:rPr lang="en-US" altLang="en-US" sz="2000" dirty="0">
                <a:solidFill>
                  <a:schemeClr val="tx2"/>
                </a:solidFill>
              </a:rPr>
              <a:t>, must be overcome by a strong gradient of vapor pressure.</a:t>
            </a:r>
            <a:br>
              <a:rPr lang="en-US" altLang="en-US" sz="2000" dirty="0">
                <a:solidFill>
                  <a:schemeClr val="tx2"/>
                </a:solidFill>
              </a:rPr>
            </a:br>
            <a:endParaRPr lang="en-US" altLang="en-US" sz="2000" dirty="0">
              <a:solidFill>
                <a:schemeClr val="tx2"/>
              </a:solidFill>
            </a:endParaRPr>
          </a:p>
          <a:p>
            <a:pPr eaLnBrk="1" hangingPunct="1">
              <a:spcBef>
                <a:spcPct val="50000"/>
              </a:spcBef>
            </a:pPr>
            <a:r>
              <a:rPr lang="en-US" altLang="en-US" sz="2000" dirty="0">
                <a:solidFill>
                  <a:schemeClr val="tx2"/>
                </a:solidFill>
              </a:rPr>
              <a:t>The Clausius-</a:t>
            </a:r>
            <a:r>
              <a:rPr lang="en-US" altLang="en-US" sz="2000" dirty="0" err="1">
                <a:solidFill>
                  <a:schemeClr val="tx2"/>
                </a:solidFill>
              </a:rPr>
              <a:t>Claperon</a:t>
            </a:r>
            <a:r>
              <a:rPr lang="en-US" altLang="en-US" sz="2000" dirty="0">
                <a:solidFill>
                  <a:schemeClr val="tx2"/>
                </a:solidFill>
              </a:rPr>
              <a:t> equation describes the equilibrium condition for bulk water and its vapor; this does not apply to small droplet.</a:t>
            </a:r>
          </a:p>
        </p:txBody>
      </p:sp>
      <p:sp>
        <p:nvSpPr>
          <p:cNvPr id="64517" name="Text Box 6">
            <a:extLst>
              <a:ext uri="{FF2B5EF4-FFF2-40B4-BE49-F238E27FC236}">
                <a16:creationId xmlns:a16="http://schemas.microsoft.com/office/drawing/2014/main" id="{E88A1EC3-7403-B842-B497-AFEACD7DE195}"/>
              </a:ext>
            </a:extLst>
          </p:cNvPr>
          <p:cNvSpPr txBox="1">
            <a:spLocks noChangeArrowheads="1"/>
          </p:cNvSpPr>
          <p:nvPr/>
        </p:nvSpPr>
        <p:spPr bwMode="auto">
          <a:xfrm>
            <a:off x="2895600" y="381000"/>
            <a:ext cx="3355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Homogeneous Nucleation</a:t>
            </a:r>
          </a:p>
          <a:p>
            <a:pPr eaLnBrk="1" hangingPunct="1"/>
            <a:endParaRPr lang="en-US" altLang="en-US"/>
          </a:p>
        </p:txBody>
      </p:sp>
      <p:pic>
        <p:nvPicPr>
          <p:cNvPr id="7" name="Picture 6">
            <a:extLst>
              <a:ext uri="{FF2B5EF4-FFF2-40B4-BE49-F238E27FC236}">
                <a16:creationId xmlns:a16="http://schemas.microsoft.com/office/drawing/2014/main" id="{230ADB6E-C9DE-3541-9CE6-55742417D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962400"/>
            <a:ext cx="2882900" cy="1930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9006-0839-5E46-ADD3-2DAA89F7CB88}"/>
              </a:ext>
            </a:extLst>
          </p:cNvPr>
          <p:cNvSpPr>
            <a:spLocks noGrp="1"/>
          </p:cNvSpPr>
          <p:nvPr>
            <p:ph type="title"/>
          </p:nvPr>
        </p:nvSpPr>
        <p:spPr/>
        <p:txBody>
          <a:bodyPr/>
          <a:lstStyle/>
          <a:p>
            <a:r>
              <a:rPr lang="en-US" dirty="0"/>
              <a:t>Surface tension</a:t>
            </a:r>
          </a:p>
        </p:txBody>
      </p:sp>
      <p:sp>
        <p:nvSpPr>
          <p:cNvPr id="3" name="Footer Placeholder 2">
            <a:extLst>
              <a:ext uri="{FF2B5EF4-FFF2-40B4-BE49-F238E27FC236}">
                <a16:creationId xmlns:a16="http://schemas.microsoft.com/office/drawing/2014/main" id="{78F2635A-C7A3-B447-A09A-E3E1184B53AB}"/>
              </a:ext>
            </a:extLst>
          </p:cNvPr>
          <p:cNvSpPr>
            <a:spLocks noGrp="1"/>
          </p:cNvSpPr>
          <p:nvPr>
            <p:ph type="ftr" sz="quarter" idx="11"/>
          </p:nvPr>
        </p:nvSpPr>
        <p:spPr/>
        <p:txBody>
          <a:bodyPr/>
          <a:lstStyle/>
          <a:p>
            <a:r>
              <a:rPr lang="en-US" altLang="en-US"/>
              <a:t>Copyright © 2010  R. R. Dickerson &amp; Z.Q. Li</a:t>
            </a:r>
          </a:p>
        </p:txBody>
      </p:sp>
      <p:sp>
        <p:nvSpPr>
          <p:cNvPr id="4" name="Slide Number Placeholder 3">
            <a:extLst>
              <a:ext uri="{FF2B5EF4-FFF2-40B4-BE49-F238E27FC236}">
                <a16:creationId xmlns:a16="http://schemas.microsoft.com/office/drawing/2014/main" id="{2987C43C-464E-A746-992B-F78D1288391E}"/>
              </a:ext>
            </a:extLst>
          </p:cNvPr>
          <p:cNvSpPr>
            <a:spLocks noGrp="1"/>
          </p:cNvSpPr>
          <p:nvPr>
            <p:ph type="sldNum" sz="quarter" idx="12"/>
          </p:nvPr>
        </p:nvSpPr>
        <p:spPr/>
        <p:txBody>
          <a:bodyPr/>
          <a:lstStyle/>
          <a:p>
            <a:fld id="{50F87EEB-9914-1A4B-8854-AC930A7D85BC}" type="slidenum">
              <a:rPr lang="en-US" altLang="en-US" smtClean="0"/>
              <a:pPr/>
              <a:t>9</a:t>
            </a:fld>
            <a:endParaRPr lang="en-US" altLang="en-US"/>
          </a:p>
        </p:txBody>
      </p:sp>
      <p:pic>
        <p:nvPicPr>
          <p:cNvPr id="6" name="Picture 5">
            <a:extLst>
              <a:ext uri="{FF2B5EF4-FFF2-40B4-BE49-F238E27FC236}">
                <a16:creationId xmlns:a16="http://schemas.microsoft.com/office/drawing/2014/main" id="{03CCBFFF-F62B-0E4F-8488-BED0087F9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752600"/>
            <a:ext cx="4792097" cy="3479800"/>
          </a:xfrm>
          <a:prstGeom prst="rect">
            <a:avLst/>
          </a:prstGeom>
        </p:spPr>
      </p:pic>
    </p:spTree>
    <p:extLst>
      <p:ext uri="{BB962C8B-B14F-4D97-AF65-F5344CB8AC3E}">
        <p14:creationId xmlns:p14="http://schemas.microsoft.com/office/powerpoint/2010/main" val="301464568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8671</TotalTime>
  <Words>3181</Words>
  <Application>Microsoft Macintosh PowerPoint</Application>
  <PresentationFormat>On-screen Show (4:3)</PresentationFormat>
  <Paragraphs>297</Paragraphs>
  <Slides>57</Slides>
  <Notes>39</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7" baseType="lpstr">
      <vt:lpstr>ＭＳ Ｐゴシック</vt:lpstr>
      <vt:lpstr>Arial</vt:lpstr>
      <vt:lpstr>Calibri</vt:lpstr>
      <vt:lpstr>Cambria Math</vt:lpstr>
      <vt:lpstr>sans-serif</vt:lpstr>
      <vt:lpstr>Symbol</vt:lpstr>
      <vt:lpstr>Times New Roman</vt:lpstr>
      <vt:lpstr>Wingdings</vt:lpstr>
      <vt:lpstr>Default Design</vt:lpstr>
      <vt:lpstr>Equation</vt:lpstr>
      <vt:lpstr>PowerPoint Presentation</vt:lpstr>
      <vt:lpstr>PowerPoint Presentation</vt:lpstr>
      <vt:lpstr>Phase Change &amp; Nucleation Process (inhibited by surface tension)</vt:lpstr>
      <vt:lpstr>Condensation</vt:lpstr>
      <vt:lpstr>Deposition</vt:lpstr>
      <vt:lpstr>The coverage of this lecture</vt:lpstr>
      <vt:lpstr>PowerPoint Presentation</vt:lpstr>
      <vt:lpstr>* Surface tension (𝜎) =   work required to increase surface area by one unit.  * Store potential energy.  * Volume of liquid tends to assume minimum area-to-volume.  * Small masses  Spherical droplets.</vt:lpstr>
      <vt:lpstr>Surface tension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relative humidity and supersaturation (both with respect to a plane surface of pure water) for pure water droplets.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Theoretical computations of the growth of cloud condensation nuclei by condensation in a parcel of air rising with a speed of 60 cm s-1.  A total of 500 CCN cm-3 was assumed with im/Ms values as indicated; m the mass of material dissolved in the droplet, Ms the molecular weight of the material, and i its van't Hoff factor. Note how the droplets that have been activated (brown, blue and purple curves) approach a monodispersed size distribution after  just 100 s.  From W&amp;H Ch. 6. </vt:lpstr>
      <vt:lpstr>PowerPoint Presentation</vt:lpstr>
      <vt:lpstr>PowerPoint Presentation</vt:lpstr>
      <vt:lpstr>Questions on the  Effects of Aerosols on Clouds and Precipitation</vt:lpstr>
      <vt:lpstr>Opposing Effects of Aerosols on Clouds and Precipitation </vt:lpstr>
      <vt:lpstr>Opposing Effects of Aerosols on Clouds and Precipitation </vt:lpstr>
      <vt:lpstr>Liquid Water Cloud VDR Yorks et al., 2011</vt:lpstr>
      <vt:lpstr>Opposing Effects of aerosols on Clouds and Precipitation (Rosenfeld et al., Science 2008)</vt:lpstr>
      <vt:lpstr>The Rain according to Rosenfeld (microphysical effects)  ● The extra CCN in hazy air make for more, smaller droplets in the early stages of a convective cloud.   ● The smaller droplets travel higher and more reach colder levels where they are more likely to release latent heat of freezing and increase buoyancy – haze means more instability for the same amount of rain.   ● Even though aerosols slow the conversion of cloud droplets into rain drops, convection is eventually invigorated.   ● With cold-based clouds (&lt; 0 oC) most of the water is frozen already and there is no enhancement of precip.</vt:lpstr>
      <vt:lpstr>PowerPoint Presentation</vt:lpstr>
      <vt:lpstr>Wet (Pseudo-Adiabatic) Parcel Theory (no mixing).   ●  If all the water in excess of the saturation vapor pressure immediately condenses and precipitates out, then buoyancy is zero all the way up; this is the reference for CAPE calculations.   ● If all the water is held in the cloud, then buoyancy becomes more negative with altitude.   ●  If all the water in excess of the saturation vapor pressure immediately condenses and freezes at T &lt; – 4oC  then buoyancy is enhanced.   ● If precip is suppressed until the parcel reaches T = – 4oC then buoyancy is enhanced further.  The following figure shows an example with the LCL at 960 hPa and 22oC.</vt:lpstr>
      <vt:lpstr>PowerPoint Presentation</vt:lpstr>
      <vt:lpstr>Who wins – radiation or microphysics?</vt:lpstr>
      <vt:lpstr>PowerPoint Presentation</vt:lpstr>
      <vt:lpstr>Who wins – radiation or microphysics?</vt:lpstr>
      <vt:lpstr>PowerPoint Presentation</vt:lpstr>
      <vt:lpstr>Who wins – radiation or microphysics?</vt:lpstr>
      <vt:lpstr>PowerPoint Presentation</vt:lpstr>
      <vt:lpstr>From Rosenfeld and Bell, 2011</vt:lpstr>
    </vt:vector>
  </TitlesOfParts>
  <Manager/>
  <Company>ESSIC, University of Maryland</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 Li</dc:creator>
  <cp:keywords/>
  <dc:description/>
  <cp:lastModifiedBy>Microsoft Office User</cp:lastModifiedBy>
  <cp:revision>139</cp:revision>
  <cp:lastPrinted>2019-11-18T21:34:50Z</cp:lastPrinted>
  <dcterms:created xsi:type="dcterms:W3CDTF">2001-10-15T15:00:27Z</dcterms:created>
  <dcterms:modified xsi:type="dcterms:W3CDTF">2020-09-23T13:02:44Z</dcterms:modified>
  <cp:category/>
</cp:coreProperties>
</file>