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ppt/embeddings/oleObject2.bin" ContentType="application/vnd.openxmlformats-officedocument.oleObject"/>
  <Override PartName="/ppt/notesSlides/notesSlide8.xml" ContentType="application/vnd.openxmlformats-officedocument.presentationml.notesSlide+xml"/>
  <Override PartName="/ppt/embeddings/oleObject3.bin" ContentType="application/vnd.openxmlformats-officedocument.oleObject"/>
  <Override PartName="/ppt/notesSlides/notesSlide9.xml" ContentType="application/vnd.openxmlformats-officedocument.presentationml.notesSlide+xml"/>
  <Override PartName="/ppt/embeddings/oleObject4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embeddings/oleObject5.bin" ContentType="application/vnd.openxmlformats-officedocument.oleObject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41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42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embeddings/oleObject1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1512" r:id="rId2"/>
    <p:sldId id="1434" r:id="rId3"/>
    <p:sldId id="1460" r:id="rId4"/>
    <p:sldId id="1476" r:id="rId5"/>
    <p:sldId id="1209" r:id="rId6"/>
    <p:sldId id="1474" r:id="rId7"/>
    <p:sldId id="1225" r:id="rId8"/>
    <p:sldId id="1229" r:id="rId9"/>
    <p:sldId id="1234" r:id="rId10"/>
    <p:sldId id="1272" r:id="rId11"/>
    <p:sldId id="1489" r:id="rId12"/>
    <p:sldId id="1490" r:id="rId13"/>
    <p:sldId id="1493" r:id="rId14"/>
    <p:sldId id="1491" r:id="rId15"/>
    <p:sldId id="1492" r:id="rId16"/>
    <p:sldId id="1494" r:id="rId17"/>
    <p:sldId id="1461" r:id="rId18"/>
    <p:sldId id="1495" r:id="rId19"/>
    <p:sldId id="1496" r:id="rId20"/>
    <p:sldId id="1497" r:id="rId21"/>
    <p:sldId id="1498" r:id="rId22"/>
    <p:sldId id="1499" r:id="rId23"/>
    <p:sldId id="1500" r:id="rId24"/>
    <p:sldId id="1501" r:id="rId25"/>
    <p:sldId id="1502" r:id="rId26"/>
    <p:sldId id="1513" r:id="rId27"/>
    <p:sldId id="1514" r:id="rId28"/>
    <p:sldId id="1515" r:id="rId29"/>
    <p:sldId id="1503" r:id="rId30"/>
    <p:sldId id="1504" r:id="rId31"/>
    <p:sldId id="1505" r:id="rId32"/>
    <p:sldId id="1144" r:id="rId33"/>
    <p:sldId id="1145" r:id="rId34"/>
    <p:sldId id="1273" r:id="rId35"/>
    <p:sldId id="1406" r:id="rId36"/>
    <p:sldId id="1408" r:id="rId37"/>
    <p:sldId id="1409" r:id="rId38"/>
    <p:sldId id="1410" r:id="rId39"/>
    <p:sldId id="1466" r:id="rId40"/>
    <p:sldId id="1487" r:id="rId41"/>
    <p:sldId id="1480" r:id="rId42"/>
    <p:sldId id="1506" r:id="rId43"/>
    <p:sldId id="1481" r:id="rId44"/>
    <p:sldId id="1482" r:id="rId45"/>
    <p:sldId id="1483" r:id="rId46"/>
    <p:sldId id="1509" r:id="rId47"/>
    <p:sldId id="1488" r:id="rId48"/>
    <p:sldId id="1473" r:id="rId49"/>
    <p:sldId id="1472" r:id="rId50"/>
    <p:sldId id="1507" r:id="rId51"/>
    <p:sldId id="1508" r:id="rId52"/>
    <p:sldId id="1142" r:id="rId53"/>
    <p:sldId id="1170" r:id="rId54"/>
    <p:sldId id="1510" r:id="rId55"/>
    <p:sldId id="1485" r:id="rId56"/>
    <p:sldId id="1486" r:id="rId57"/>
    <p:sldId id="1511" r:id="rId58"/>
    <p:sldId id="1464" r:id="rId59"/>
  </p:sldIdLst>
  <p:sldSz cx="9144000" cy="6858000" type="screen4x3"/>
  <p:notesSz cx="6858000" cy="90678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46DE46"/>
    <a:srgbClr val="FFFF00"/>
    <a:srgbClr val="D31548"/>
    <a:srgbClr val="BDFFFF"/>
    <a:srgbClr val="FF0000"/>
    <a:srgbClr val="B0B0FF"/>
    <a:srgbClr val="009D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26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600"/>
    </p:cViewPr>
  </p:sorterViewPr>
  <p:notesViewPr>
    <p:cSldViewPr>
      <p:cViewPr varScale="1">
        <p:scale>
          <a:sx n="77" d="100"/>
          <a:sy n="77" d="100"/>
        </p:scale>
        <p:origin x="-1608" y="-104"/>
      </p:cViewPr>
      <p:guideLst>
        <p:guide orient="horz" pos="2856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uss\Desktop\Homework%203%20HL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8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/>
              <a:t>NO</a:t>
            </a:r>
            <a:r>
              <a:rPr lang="en-US" sz="1400" baseline="-25000"/>
              <a:t>X</a:t>
            </a:r>
            <a:r>
              <a:rPr lang="en-US" sz="1400" baseline="0"/>
              <a:t> Emissions 2008</a:t>
            </a:r>
            <a:endParaRPr lang="en-US" sz="1400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0.0327158619949894"/>
                  <c:y val="0.05934580758050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0352139015969577"/>
                  <c:y val="-0.076159875988655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0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1"/>
              <c:layout>
                <c:manualLayout>
                  <c:x val="-0.022975479337913"/>
                  <c:y val="-0.020046151949127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Sheet1!$A$215:$A$227</c:f>
              <c:strCache>
                <c:ptCount val="13"/>
                <c:pt idx="0">
                  <c:v>FUEL COMB. ELEC. UTIL.</c:v>
                </c:pt>
                <c:pt idx="1">
                  <c:v>FUEL COMB. INDUSTRIAL</c:v>
                </c:pt>
                <c:pt idx="2">
                  <c:v>FUEL COMB. OTHER</c:v>
                </c:pt>
                <c:pt idx="3">
                  <c:v>CHEMICAL &amp; ALLIED PRODUCT MFG</c:v>
                </c:pt>
                <c:pt idx="4">
                  <c:v>METALS PROCESSING</c:v>
                </c:pt>
                <c:pt idx="5">
                  <c:v>PETROLEUM &amp; RELATED INDUSTRIES</c:v>
                </c:pt>
                <c:pt idx="6">
                  <c:v>OTHER INDUSTRIAL PROCESSES</c:v>
                </c:pt>
                <c:pt idx="7">
                  <c:v>SOLVENT UTILIZATION</c:v>
                </c:pt>
                <c:pt idx="8">
                  <c:v>STORAGE &amp; TRANSPORT</c:v>
                </c:pt>
                <c:pt idx="9">
                  <c:v>WASTE DISPOSAL &amp; RECYCLING</c:v>
                </c:pt>
                <c:pt idx="10">
                  <c:v>HIGHWAY VEHICLES</c:v>
                </c:pt>
                <c:pt idx="11">
                  <c:v>OFF-HIGHWAY</c:v>
                </c:pt>
                <c:pt idx="12">
                  <c:v>MISCELLANEOUS</c:v>
                </c:pt>
              </c:strCache>
            </c:strRef>
          </c:cat>
          <c:val>
            <c:numRef>
              <c:f>Sheet1!$F$215:$F$227</c:f>
              <c:numCache>
                <c:formatCode>#,##0.000</c:formatCode>
                <c:ptCount val="13"/>
                <c:pt idx="0">
                  <c:v>2.72699732844</c:v>
                </c:pt>
                <c:pt idx="1">
                  <c:v>1.66740555212</c:v>
                </c:pt>
                <c:pt idx="2">
                  <c:v>0.65952330598</c:v>
                </c:pt>
                <c:pt idx="3">
                  <c:v>0.06078137758</c:v>
                </c:pt>
                <c:pt idx="4">
                  <c:v>0.06168856232</c:v>
                </c:pt>
                <c:pt idx="5">
                  <c:v>0.317514659</c:v>
                </c:pt>
                <c:pt idx="6">
                  <c:v>0.37920322132</c:v>
                </c:pt>
                <c:pt idx="7">
                  <c:v>0.00544310844</c:v>
                </c:pt>
                <c:pt idx="8">
                  <c:v>0.01632932532</c:v>
                </c:pt>
                <c:pt idx="9">
                  <c:v>0.1088621688</c:v>
                </c:pt>
                <c:pt idx="10">
                  <c:v>4.722803756439995</c:v>
                </c:pt>
                <c:pt idx="11">
                  <c:v>3.8600710687</c:v>
                </c:pt>
                <c:pt idx="12">
                  <c:v>0.2358680324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549321959755"/>
          <c:y val="0.0607734806629834"/>
          <c:w val="0.54950678040244"/>
          <c:h val="0.596685003415669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Food Consumption</c:v>
                </c:pt>
              </c:strCache>
            </c:strRef>
          </c:tx>
          <c:spPr>
            <a:solidFill>
              <a:srgbClr val="0000FF"/>
            </a:solidFill>
            <a:ln w="3175">
              <a:solidFill>
                <a:srgbClr val="000000"/>
              </a:solidFill>
              <a:prstDash val="solid"/>
            </a:ln>
            <a:effectLst>
              <a:outerShdw dist="35921" dir="2700000" algn="br">
                <a:srgbClr val="000000"/>
              </a:outerShdw>
            </a:effectLst>
          </c:spPr>
          <c:invertIfNegative val="0"/>
          <c:cat>
            <c:strRef>
              <c:f>Sheet1!$A$2:$A$8</c:f>
              <c:strCache>
                <c:ptCount val="7"/>
                <c:pt idx="0">
                  <c:v>Plant</c:v>
                </c:pt>
                <c:pt idx="1">
                  <c:v>Dairy/Eggs/Fish</c:v>
                </c:pt>
                <c:pt idx="2">
                  <c:v>Meat</c:v>
                </c:pt>
                <c:pt idx="3">
                  <c:v>Housing</c:v>
                </c:pt>
                <c:pt idx="4">
                  <c:v>Mobility</c:v>
                </c:pt>
                <c:pt idx="5">
                  <c:v>Goods</c:v>
                </c:pt>
                <c:pt idx="6">
                  <c:v>Services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1.76</c:v>
                </c:pt>
                <c:pt idx="1">
                  <c:v>1.36</c:v>
                </c:pt>
                <c:pt idx="2">
                  <c:v>2.07</c:v>
                </c:pt>
              </c:numCache>
            </c:numRef>
          </c:val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Resource Use</c:v>
                </c:pt>
              </c:strCache>
            </c:strRef>
          </c:tx>
          <c:spPr>
            <a:solidFill>
              <a:srgbClr val="339966"/>
            </a:solidFill>
            <a:ln w="3175">
              <a:solidFill>
                <a:srgbClr val="000000"/>
              </a:solidFill>
              <a:prstDash val="solid"/>
            </a:ln>
            <a:effectLst>
              <a:outerShdw dist="35921" dir="2700000" algn="br">
                <a:srgbClr val="000000"/>
              </a:outerShdw>
            </a:effectLst>
          </c:spPr>
          <c:invertIfNegative val="0"/>
          <c:cat>
            <c:strRef>
              <c:f>Sheet1!$A$2:$A$8</c:f>
              <c:strCache>
                <c:ptCount val="7"/>
                <c:pt idx="0">
                  <c:v>Plant</c:v>
                </c:pt>
                <c:pt idx="1">
                  <c:v>Dairy/Eggs/Fish</c:v>
                </c:pt>
                <c:pt idx="2">
                  <c:v>Meat</c:v>
                </c:pt>
                <c:pt idx="3">
                  <c:v>Housing</c:v>
                </c:pt>
                <c:pt idx="4">
                  <c:v>Mobility</c:v>
                </c:pt>
                <c:pt idx="5">
                  <c:v>Goods</c:v>
                </c:pt>
                <c:pt idx="6">
                  <c:v>Services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3">
                  <c:v>2.99</c:v>
                </c:pt>
                <c:pt idx="4">
                  <c:v>6.02</c:v>
                </c:pt>
                <c:pt idx="5">
                  <c:v>1.2</c:v>
                </c:pt>
                <c:pt idx="6">
                  <c:v>1.34</c:v>
                </c:pt>
              </c:numCache>
            </c:numRef>
          </c:val>
        </c:ser>
        <c:ser>
          <c:idx val="0"/>
          <c:order val="2"/>
          <c:tx>
            <c:strRef>
              <c:f>Sheet1!$D$1</c:f>
              <c:strCache>
                <c:ptCount val="1"/>
                <c:pt idx="0">
                  <c:v>Food Production</c:v>
                </c:pt>
              </c:strCache>
            </c:strRef>
          </c:tx>
          <c:spPr>
            <a:solidFill>
              <a:srgbClr val="FF0000"/>
            </a:solidFill>
            <a:ln w="3175">
              <a:solidFill>
                <a:srgbClr val="000000"/>
              </a:solidFill>
              <a:prstDash val="solid"/>
            </a:ln>
            <a:effectLst>
              <a:outerShdw dist="35921" dir="2700000" algn="br">
                <a:srgbClr val="000000"/>
              </a:outerShdw>
            </a:effectLst>
          </c:spPr>
          <c:invertIfNegative val="0"/>
          <c:cat>
            <c:strRef>
              <c:f>Sheet1!$A$2:$A$8</c:f>
              <c:strCache>
                <c:ptCount val="7"/>
                <c:pt idx="0">
                  <c:v>Plant</c:v>
                </c:pt>
                <c:pt idx="1">
                  <c:v>Dairy/Eggs/Fish</c:v>
                </c:pt>
                <c:pt idx="2">
                  <c:v>Meat</c:v>
                </c:pt>
                <c:pt idx="3">
                  <c:v>Housing</c:v>
                </c:pt>
                <c:pt idx="4">
                  <c:v>Mobility</c:v>
                </c:pt>
                <c:pt idx="5">
                  <c:v>Goods</c:v>
                </c:pt>
                <c:pt idx="6">
                  <c:v>Services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71193000"/>
        <c:axId val="407195144"/>
      </c:barChart>
      <c:catAx>
        <c:axId val="471193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460000" vert="horz"/>
          <a:lstStyle/>
          <a:p>
            <a:pPr>
              <a:defRPr sz="2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0719514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07195144"/>
        <c:scaling>
          <c:orientation val="minMax"/>
          <c:max val="15.0"/>
          <c:min val="0.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2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200" dirty="0"/>
                  <a:t>kg N /capita /yr</a:t>
                </a:r>
              </a:p>
            </c:rich>
          </c:tx>
          <c:layout>
            <c:manualLayout>
              <c:xMode val="edge"/>
              <c:yMode val="edge"/>
              <c:x val="0.0112409230096238"/>
              <c:y val="0.175357746377593"/>
            </c:manualLayout>
          </c:layout>
          <c:overlay val="0"/>
          <c:spPr>
            <a:noFill/>
            <a:ln w="25398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71193000"/>
        <c:crosses val="autoZero"/>
        <c:crossBetween val="between"/>
        <c:majorUnit val="5.0"/>
        <c:minorUnit val="1.0"/>
      </c:valAx>
      <c:spPr>
        <a:noFill/>
        <a:ln w="25398">
          <a:noFill/>
        </a:ln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674301994301995"/>
          <c:y val="0.342803724876856"/>
          <c:w val="0.320000000000003"/>
          <c:h val="0.299251249415741"/>
        </c:manualLayout>
      </c:layout>
      <c:overlay val="0"/>
      <c:spPr>
        <a:noFill/>
        <a:ln w="25398">
          <a:noFill/>
        </a:ln>
      </c:spPr>
      <c:txPr>
        <a:bodyPr/>
        <a:lstStyle/>
        <a:p>
          <a:pPr>
            <a:defRPr sz="2100" b="1" i="0" u="none" strike="noStrike" baseline="0">
              <a:solidFill>
                <a:srgbClr val="000000"/>
              </a:solidFill>
              <a:latin typeface="Arial" pitchFamily="34" charset="0"/>
              <a:ea typeface="Verdana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85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549321959755"/>
          <c:y val="0.0607734806629834"/>
          <c:w val="0.549506780402439"/>
          <c:h val="0.596685003415669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Food Consumption</c:v>
                </c:pt>
              </c:strCache>
            </c:strRef>
          </c:tx>
          <c:spPr>
            <a:solidFill>
              <a:srgbClr val="0000FF"/>
            </a:solidFill>
            <a:ln w="3175">
              <a:solidFill>
                <a:srgbClr val="000000"/>
              </a:solidFill>
              <a:prstDash val="solid"/>
            </a:ln>
            <a:effectLst>
              <a:outerShdw dist="35921" dir="2700000" algn="br">
                <a:srgbClr val="000000"/>
              </a:outerShdw>
            </a:effectLst>
          </c:spPr>
          <c:invertIfNegative val="0"/>
          <c:cat>
            <c:strRef>
              <c:f>Sheet1!$A$2:$A$8</c:f>
              <c:strCache>
                <c:ptCount val="7"/>
                <c:pt idx="0">
                  <c:v>Plant</c:v>
                </c:pt>
                <c:pt idx="1">
                  <c:v>Dairy/Eggs/Fish</c:v>
                </c:pt>
                <c:pt idx="2">
                  <c:v>Meat</c:v>
                </c:pt>
                <c:pt idx="3">
                  <c:v>Housing</c:v>
                </c:pt>
                <c:pt idx="4">
                  <c:v>Mobility</c:v>
                </c:pt>
                <c:pt idx="5">
                  <c:v>Goods</c:v>
                </c:pt>
                <c:pt idx="6">
                  <c:v>Services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1.76</c:v>
                </c:pt>
                <c:pt idx="1">
                  <c:v>1.36</c:v>
                </c:pt>
                <c:pt idx="2">
                  <c:v>2.07</c:v>
                </c:pt>
              </c:numCache>
            </c:numRef>
          </c:val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Resource Use</c:v>
                </c:pt>
              </c:strCache>
            </c:strRef>
          </c:tx>
          <c:spPr>
            <a:solidFill>
              <a:srgbClr val="339966"/>
            </a:solidFill>
            <a:ln w="3175">
              <a:solidFill>
                <a:srgbClr val="000000"/>
              </a:solidFill>
              <a:prstDash val="solid"/>
            </a:ln>
            <a:effectLst>
              <a:outerShdw dist="35921" dir="2700000" algn="br">
                <a:srgbClr val="000000"/>
              </a:outerShdw>
            </a:effectLst>
          </c:spPr>
          <c:invertIfNegative val="0"/>
          <c:cat>
            <c:strRef>
              <c:f>Sheet1!$A$2:$A$8</c:f>
              <c:strCache>
                <c:ptCount val="7"/>
                <c:pt idx="0">
                  <c:v>Plant</c:v>
                </c:pt>
                <c:pt idx="1">
                  <c:v>Dairy/Eggs/Fish</c:v>
                </c:pt>
                <c:pt idx="2">
                  <c:v>Meat</c:v>
                </c:pt>
                <c:pt idx="3">
                  <c:v>Housing</c:v>
                </c:pt>
                <c:pt idx="4">
                  <c:v>Mobility</c:v>
                </c:pt>
                <c:pt idx="5">
                  <c:v>Goods</c:v>
                </c:pt>
                <c:pt idx="6">
                  <c:v>Services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3">
                  <c:v>2.99</c:v>
                </c:pt>
                <c:pt idx="4">
                  <c:v>6.02</c:v>
                </c:pt>
                <c:pt idx="5">
                  <c:v>1.2</c:v>
                </c:pt>
                <c:pt idx="6">
                  <c:v>1.34</c:v>
                </c:pt>
              </c:numCache>
            </c:numRef>
          </c:val>
        </c:ser>
        <c:ser>
          <c:idx val="0"/>
          <c:order val="2"/>
          <c:tx>
            <c:strRef>
              <c:f>Sheet1!$D$1</c:f>
              <c:strCache>
                <c:ptCount val="1"/>
                <c:pt idx="0">
                  <c:v>Food Production</c:v>
                </c:pt>
              </c:strCache>
            </c:strRef>
          </c:tx>
          <c:spPr>
            <a:solidFill>
              <a:srgbClr val="FF0000"/>
            </a:solidFill>
            <a:ln w="3175">
              <a:solidFill>
                <a:srgbClr val="000000"/>
              </a:solidFill>
              <a:prstDash val="solid"/>
            </a:ln>
            <a:effectLst>
              <a:outerShdw dist="35921" dir="2700000" algn="br">
                <a:srgbClr val="000000"/>
              </a:outerShdw>
            </a:effectLst>
          </c:spPr>
          <c:invertIfNegative val="0"/>
          <c:cat>
            <c:strRef>
              <c:f>Sheet1!$A$2:$A$8</c:f>
              <c:strCache>
                <c:ptCount val="7"/>
                <c:pt idx="0">
                  <c:v>Plant</c:v>
                </c:pt>
                <c:pt idx="1">
                  <c:v>Dairy/Eggs/Fish</c:v>
                </c:pt>
                <c:pt idx="2">
                  <c:v>Meat</c:v>
                </c:pt>
                <c:pt idx="3">
                  <c:v>Housing</c:v>
                </c:pt>
                <c:pt idx="4">
                  <c:v>Mobility</c:v>
                </c:pt>
                <c:pt idx="5">
                  <c:v>Goods</c:v>
                </c:pt>
                <c:pt idx="6">
                  <c:v>Services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6.1</c:v>
                </c:pt>
                <c:pt idx="1">
                  <c:v>7.28</c:v>
                </c:pt>
                <c:pt idx="2">
                  <c:v>11.31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88305448"/>
        <c:axId val="488296520"/>
      </c:barChart>
      <c:catAx>
        <c:axId val="488305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460000" vert="horz"/>
          <a:lstStyle/>
          <a:p>
            <a:pPr>
              <a:defRPr sz="2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882965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88296520"/>
        <c:scaling>
          <c:orientation val="minMax"/>
          <c:max val="15.0"/>
          <c:min val="0.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2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200" dirty="0"/>
                  <a:t>kg N /capita /yr</a:t>
                </a:r>
              </a:p>
            </c:rich>
          </c:tx>
          <c:layout>
            <c:manualLayout>
              <c:xMode val="edge"/>
              <c:yMode val="edge"/>
              <c:x val="0.0112409230096238"/>
              <c:y val="0.175357746377593"/>
            </c:manualLayout>
          </c:layout>
          <c:overlay val="0"/>
          <c:spPr>
            <a:noFill/>
            <a:ln w="25398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88305448"/>
        <c:crosses val="autoZero"/>
        <c:crossBetween val="between"/>
        <c:majorUnit val="5.0"/>
        <c:minorUnit val="1.0"/>
      </c:valAx>
      <c:spPr>
        <a:noFill/>
        <a:ln w="25398">
          <a:noFill/>
        </a:ln>
      </c:spPr>
    </c:plotArea>
    <c:legend>
      <c:legendPos val="r"/>
      <c:layout>
        <c:manualLayout>
          <c:xMode val="edge"/>
          <c:yMode val="edge"/>
          <c:x val="0.674301994301996"/>
          <c:y val="0.189835688347176"/>
          <c:w val="0.320000000000003"/>
          <c:h val="0.452219285945421"/>
        </c:manualLayout>
      </c:layout>
      <c:overlay val="0"/>
      <c:spPr>
        <a:noFill/>
        <a:ln w="25398">
          <a:noFill/>
        </a:ln>
      </c:spPr>
      <c:txPr>
        <a:bodyPr/>
        <a:lstStyle/>
        <a:p>
          <a:pPr>
            <a:defRPr sz="2100" b="1" i="0" u="none" strike="noStrike" baseline="0">
              <a:solidFill>
                <a:srgbClr val="000000"/>
              </a:solidFill>
              <a:latin typeface="Arial" pitchFamily="34" charset="0"/>
              <a:ea typeface="Verdana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85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370684433677"/>
          <c:y val="0.0275896477993183"/>
          <c:w val="0.607743626216051"/>
          <c:h val="0.699033348162388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Sheet1!$B$1</c:f>
              <c:strCache>
                <c:ptCount val="1"/>
                <c:pt idx="0">
                  <c:v>From food consumption</c:v>
                </c:pt>
              </c:strCache>
            </c:strRef>
          </c:tx>
          <c:spPr>
            <a:solidFill>
              <a:srgbClr val="0000CC"/>
            </a:solidFill>
            <a:ln>
              <a:solidFill>
                <a:schemeClr val="tx1"/>
              </a:solidFill>
            </a:ln>
            <a:effectLst>
              <a:outerShdw dist="38100" dir="2700000" sx="1000" sy="1000" algn="tl" rotWithShape="0">
                <a:srgbClr val="000000"/>
              </a:outerShdw>
            </a:effectLst>
          </c:spPr>
          <c:invertIfNegative val="0"/>
          <c:dLbls>
            <c:delete val="1"/>
          </c:dLbls>
          <c:cat>
            <c:strRef>
              <c:f>Sheet1!$A$2:$A$8</c:f>
              <c:strCache>
                <c:ptCount val="6"/>
                <c:pt idx="0">
                  <c:v> </c:v>
                </c:pt>
                <c:pt idx="1">
                  <c:v>United States</c:v>
                </c:pt>
                <c:pt idx="3">
                  <c:v>Netherlands</c:v>
                </c:pt>
                <c:pt idx="5">
                  <c:v>Germany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1">
                  <c:v>5.189999999999999</c:v>
                </c:pt>
                <c:pt idx="3">
                  <c:v>0.46</c:v>
                </c:pt>
                <c:pt idx="5">
                  <c:v>0.44</c:v>
                </c:pt>
              </c:numCache>
            </c:numRef>
          </c:val>
        </c:ser>
        <c:ser>
          <c:idx val="3"/>
          <c:order val="1"/>
          <c:tx>
            <c:strRef>
              <c:f>Sheet1!$C$1</c:f>
              <c:strCache>
                <c:ptCount val="1"/>
                <c:pt idx="0">
                  <c:v>From food production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dist="38100" dir="2700000" sx="1000" sy="1000" algn="tl" rotWithShape="0">
                <a:srgbClr val="000000"/>
              </a:outerShdw>
            </a:effectLst>
          </c:spPr>
          <c:invertIfNegative val="0"/>
          <c:dLbls>
            <c:delete val="1"/>
          </c:dLbls>
          <c:cat>
            <c:strRef>
              <c:f>Sheet1!$A$2:$A$8</c:f>
              <c:strCache>
                <c:ptCount val="6"/>
                <c:pt idx="0">
                  <c:v> </c:v>
                </c:pt>
                <c:pt idx="1">
                  <c:v>United States</c:v>
                </c:pt>
                <c:pt idx="3">
                  <c:v>Netherlands</c:v>
                </c:pt>
                <c:pt idx="5">
                  <c:v>Germany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1">
                  <c:v>24.69</c:v>
                </c:pt>
                <c:pt idx="3">
                  <c:v>21.48</c:v>
                </c:pt>
                <c:pt idx="5">
                  <c:v>19.48</c:v>
                </c:pt>
              </c:numCache>
            </c:numRef>
          </c:val>
        </c:ser>
        <c:ser>
          <c:idx val="1"/>
          <c:order val="2"/>
          <c:tx>
            <c:strRef>
              <c:f>Sheet1!$D$1</c:f>
              <c:strCache>
                <c:ptCount val="1"/>
                <c:pt idx="0">
                  <c:v>From energy usage</c:v>
                </c:pt>
              </c:strCache>
            </c:strRef>
          </c:tx>
          <c:spPr>
            <a:solidFill>
              <a:srgbClr val="009900"/>
            </a:solidFill>
            <a:ln w="3175">
              <a:solidFill>
                <a:srgbClr val="000000"/>
              </a:solidFill>
              <a:prstDash val="solid"/>
            </a:ln>
            <a:effectLst>
              <a:outerShdw dist="35921" dir="2700000" sx="1000" sy="1000" algn="br">
                <a:srgbClr val="000000"/>
              </a:outerShdw>
            </a:effectLst>
          </c:spPr>
          <c:invertIfNegative val="0"/>
          <c:dLbls>
            <c:delete val="1"/>
          </c:dLbls>
          <c:cat>
            <c:strRef>
              <c:f>Sheet1!$A$2:$A$8</c:f>
              <c:strCache>
                <c:ptCount val="6"/>
                <c:pt idx="0">
                  <c:v> </c:v>
                </c:pt>
                <c:pt idx="1">
                  <c:v>United States</c:v>
                </c:pt>
                <c:pt idx="3">
                  <c:v>Netherlands</c:v>
                </c:pt>
                <c:pt idx="5">
                  <c:v>Germany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1">
                  <c:v>11.55</c:v>
                </c:pt>
                <c:pt idx="3">
                  <c:v>2.4</c:v>
                </c:pt>
                <c:pt idx="5">
                  <c:v>6.54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407057272"/>
        <c:axId val="406883608"/>
      </c:barChart>
      <c:catAx>
        <c:axId val="407057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1800000" vert="horz" anchor="t" anchorCtr="0"/>
          <a:lstStyle/>
          <a:p>
            <a:pPr>
              <a:defRPr sz="2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06883608"/>
        <c:crosses val="autoZero"/>
        <c:auto val="1"/>
        <c:lblAlgn val="ctr"/>
        <c:lblOffset val="150"/>
        <c:tickLblSkip val="1"/>
        <c:tickMarkSkip val="1"/>
        <c:noMultiLvlLbl val="0"/>
      </c:catAx>
      <c:valAx>
        <c:axId val="406883608"/>
        <c:scaling>
          <c:orientation val="minMax"/>
          <c:min val="0.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000" dirty="0"/>
                  <a:t>kg N /capita /yr</a:t>
                </a:r>
              </a:p>
            </c:rich>
          </c:tx>
          <c:layout>
            <c:manualLayout>
              <c:xMode val="edge"/>
              <c:yMode val="edge"/>
              <c:x val="0.00261561575193002"/>
              <c:y val="0.175357616259174"/>
            </c:manualLayout>
          </c:layout>
          <c:overlay val="0"/>
          <c:spPr>
            <a:noFill/>
            <a:ln w="25398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07057272"/>
        <c:crosses val="autoZero"/>
        <c:crossBetween val="between"/>
        <c:majorUnit val="5.0"/>
        <c:minorUnit val="1.0"/>
      </c:valAx>
      <c:spPr>
        <a:noFill/>
        <a:ln w="25398">
          <a:noFill/>
        </a:ln>
      </c:spPr>
    </c:plotArea>
    <c:legend>
      <c:legendPos val="r"/>
      <c:layout>
        <c:manualLayout>
          <c:xMode val="edge"/>
          <c:yMode val="edge"/>
          <c:x val="0.739929093305712"/>
          <c:y val="0.175197588525156"/>
          <c:w val="0.260070906694288"/>
          <c:h val="0.542540391026905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85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370684433677"/>
          <c:y val="0.0470749289900408"/>
          <c:w val="0.830133589070597"/>
          <c:h val="0.568240505810206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Sheet1!$D$1</c:f>
              <c:strCache>
                <c:ptCount val="1"/>
                <c:pt idx="0">
                  <c:v>From food consumption, Scenario 1</c:v>
                </c:pt>
              </c:strCache>
            </c:strRef>
          </c:tx>
          <c:spPr>
            <a:solidFill>
              <a:srgbClr val="009900"/>
            </a:solidFill>
            <a:ln>
              <a:solidFill>
                <a:schemeClr val="tx1"/>
              </a:solidFill>
            </a:ln>
            <a:effectLst>
              <a:outerShdw dist="38100" dir="2700000" algn="tl" rotWithShape="0">
                <a:srgbClr val="000000"/>
              </a:outerShdw>
            </a:effectLst>
          </c:spPr>
          <c:invertIfNegative val="0"/>
          <c:dLbls>
            <c:delete val="1"/>
          </c:dLbls>
          <c:cat>
            <c:strRef>
              <c:f>Sheet1!$A$2:$A$14</c:f>
              <c:strCache>
                <c:ptCount val="11"/>
                <c:pt idx="0">
                  <c:v> </c:v>
                </c:pt>
                <c:pt idx="1">
                  <c:v>Plant</c:v>
                </c:pt>
                <c:pt idx="4">
                  <c:v>Dairy/Eggs/Fish</c:v>
                </c:pt>
                <c:pt idx="7">
                  <c:v>Meat</c:v>
                </c:pt>
                <c:pt idx="10">
                  <c:v>Total</c:v>
                </c:pt>
              </c:strCache>
            </c:strRef>
          </c:cat>
          <c:val>
            <c:numRef>
              <c:f>Sheet1!$D$2:$D$14</c:f>
              <c:numCache>
                <c:formatCode>General</c:formatCode>
                <c:ptCount val="13"/>
              </c:numCache>
            </c:numRef>
          </c:val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From food production, Scenario 1</c:v>
                </c:pt>
              </c:strCache>
            </c:strRef>
          </c:tx>
          <c:spPr>
            <a:solidFill>
              <a:srgbClr val="FF6801"/>
            </a:solidFill>
            <a:ln>
              <a:solidFill>
                <a:schemeClr val="tx1"/>
              </a:solidFill>
            </a:ln>
            <a:effectLst>
              <a:outerShdw dist="38100" dir="2700000" algn="tl" rotWithShape="0">
                <a:srgbClr val="000000"/>
              </a:outerShdw>
            </a:effectLst>
          </c:spPr>
          <c:invertIfNegative val="0"/>
          <c:dLbls>
            <c:delete val="1"/>
          </c:dLbls>
          <c:cat>
            <c:strRef>
              <c:f>Sheet1!$A$2:$A$14</c:f>
              <c:strCache>
                <c:ptCount val="11"/>
                <c:pt idx="0">
                  <c:v> </c:v>
                </c:pt>
                <c:pt idx="1">
                  <c:v>Plant</c:v>
                </c:pt>
                <c:pt idx="4">
                  <c:v>Dairy/Eggs/Fish</c:v>
                </c:pt>
                <c:pt idx="7">
                  <c:v>Meat</c:v>
                </c:pt>
                <c:pt idx="10">
                  <c:v>Total</c:v>
                </c:pt>
              </c:strCache>
            </c:strRef>
          </c:cat>
          <c:val>
            <c:numRef>
              <c:f>Sheet1!$E$2:$E$14</c:f>
              <c:numCache>
                <c:formatCode>General</c:formatCode>
                <c:ptCount val="13"/>
              </c:numCache>
            </c:numRef>
          </c:val>
        </c:ser>
        <c:ser>
          <c:idx val="1"/>
          <c:order val="2"/>
          <c:tx>
            <c:strRef>
              <c:f>Sheet1!$B$1</c:f>
              <c:strCache>
                <c:ptCount val="1"/>
                <c:pt idx="0">
                  <c:v>From food consumption, US avg</c:v>
                </c:pt>
              </c:strCache>
            </c:strRef>
          </c:tx>
          <c:spPr>
            <a:solidFill>
              <a:srgbClr val="000099"/>
            </a:solidFill>
            <a:ln w="3175">
              <a:solidFill>
                <a:srgbClr val="000000"/>
              </a:solidFill>
              <a:prstDash val="solid"/>
            </a:ln>
            <a:effectLst>
              <a:outerShdw dist="35921" dir="2700000" algn="br">
                <a:srgbClr val="000000"/>
              </a:outerShdw>
            </a:effectLst>
          </c:spPr>
          <c:invertIfNegative val="0"/>
          <c:dLbls>
            <c:delete val="1"/>
          </c:dLbls>
          <c:cat>
            <c:strRef>
              <c:f>Sheet1!$A$2:$A$14</c:f>
              <c:strCache>
                <c:ptCount val="11"/>
                <c:pt idx="0">
                  <c:v> </c:v>
                </c:pt>
                <c:pt idx="1">
                  <c:v>Plant</c:v>
                </c:pt>
                <c:pt idx="4">
                  <c:v>Dairy/Eggs/Fish</c:v>
                </c:pt>
                <c:pt idx="7">
                  <c:v>Meat</c:v>
                </c:pt>
                <c:pt idx="10">
                  <c:v>Total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1">
                  <c:v>1.76</c:v>
                </c:pt>
                <c:pt idx="4">
                  <c:v>1.36</c:v>
                </c:pt>
                <c:pt idx="7">
                  <c:v>2.07</c:v>
                </c:pt>
                <c:pt idx="10">
                  <c:v>5.189999999999999</c:v>
                </c:pt>
              </c:numCache>
            </c:numRef>
          </c:val>
        </c:ser>
        <c:ser>
          <c:idx val="0"/>
          <c:order val="3"/>
          <c:tx>
            <c:strRef>
              <c:f>Sheet1!$C$1</c:f>
              <c:strCache>
                <c:ptCount val="1"/>
                <c:pt idx="0">
                  <c:v>From food production, US avg</c:v>
                </c:pt>
              </c:strCache>
            </c:strRef>
          </c:tx>
          <c:spPr>
            <a:solidFill>
              <a:srgbClr val="C00000"/>
            </a:solidFill>
            <a:ln w="3175">
              <a:solidFill>
                <a:srgbClr val="000000"/>
              </a:solidFill>
              <a:prstDash val="solid"/>
            </a:ln>
            <a:effectLst>
              <a:outerShdw dist="35921" dir="2700000" algn="br">
                <a:srgbClr val="000000"/>
              </a:outerShdw>
            </a:effectLst>
          </c:spPr>
          <c:invertIfNegative val="0"/>
          <c:dLbls>
            <c:delete val="1"/>
          </c:dLbls>
          <c:cat>
            <c:strRef>
              <c:f>Sheet1!$A$2:$A$14</c:f>
              <c:strCache>
                <c:ptCount val="11"/>
                <c:pt idx="0">
                  <c:v> </c:v>
                </c:pt>
                <c:pt idx="1">
                  <c:v>Plant</c:v>
                </c:pt>
                <c:pt idx="4">
                  <c:v>Dairy/Eggs/Fish</c:v>
                </c:pt>
                <c:pt idx="7">
                  <c:v>Meat</c:v>
                </c:pt>
                <c:pt idx="10">
                  <c:v>Total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  <c:pt idx="1">
                  <c:v>6.1</c:v>
                </c:pt>
                <c:pt idx="4">
                  <c:v>7.28</c:v>
                </c:pt>
                <c:pt idx="7">
                  <c:v>11.31</c:v>
                </c:pt>
                <c:pt idx="10">
                  <c:v>24.68999999999999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487630344"/>
        <c:axId val="487624344"/>
      </c:barChart>
      <c:catAx>
        <c:axId val="487630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 anchor="t" anchorCtr="0"/>
          <a:lstStyle/>
          <a:p>
            <a:pPr>
              <a:defRPr sz="2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87624344"/>
        <c:crosses val="autoZero"/>
        <c:auto val="1"/>
        <c:lblAlgn val="ctr"/>
        <c:lblOffset val="150"/>
        <c:tickLblSkip val="1"/>
        <c:tickMarkSkip val="1"/>
        <c:noMultiLvlLbl val="0"/>
      </c:catAx>
      <c:valAx>
        <c:axId val="487624344"/>
        <c:scaling>
          <c:orientation val="minMax"/>
          <c:max val="30.0"/>
          <c:min val="0.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2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200" b="1" dirty="0"/>
                  <a:t>kg N /capita /yr</a:t>
                </a:r>
              </a:p>
            </c:rich>
          </c:tx>
          <c:layout>
            <c:manualLayout>
              <c:xMode val="edge"/>
              <c:yMode val="edge"/>
              <c:x val="0.0108492047468425"/>
              <c:y val="0.175357713841138"/>
            </c:manualLayout>
          </c:layout>
          <c:overlay val="0"/>
          <c:spPr>
            <a:noFill/>
            <a:ln w="25398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87630344"/>
        <c:crosses val="autoZero"/>
        <c:crossBetween val="between"/>
        <c:majorUnit val="5.0"/>
        <c:minorUnit val="1.0"/>
      </c:valAx>
      <c:spPr>
        <a:noFill/>
        <a:ln w="25398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85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370684433677"/>
          <c:y val="0.0470749289900409"/>
          <c:w val="0.830133589070597"/>
          <c:h val="0.568240505810206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Sheet1!$D$1</c:f>
              <c:strCache>
                <c:ptCount val="1"/>
                <c:pt idx="0">
                  <c:v>From food consumption, Scenario 1</c:v>
                </c:pt>
              </c:strCache>
            </c:strRef>
          </c:tx>
          <c:spPr>
            <a:solidFill>
              <a:srgbClr val="009900"/>
            </a:solidFill>
            <a:ln>
              <a:solidFill>
                <a:schemeClr val="tx1"/>
              </a:solidFill>
            </a:ln>
            <a:effectLst>
              <a:outerShdw dist="38100" dir="2700000" algn="tl" rotWithShape="0">
                <a:srgbClr val="000000"/>
              </a:outerShdw>
            </a:effectLst>
          </c:spPr>
          <c:invertIfNegative val="0"/>
          <c:dLbls>
            <c:delete val="1"/>
          </c:dLbls>
          <c:cat>
            <c:strRef>
              <c:f>Sheet1!$A$2:$A$14</c:f>
              <c:strCache>
                <c:ptCount val="11"/>
                <c:pt idx="0">
                  <c:v> </c:v>
                </c:pt>
                <c:pt idx="1">
                  <c:v>Plant</c:v>
                </c:pt>
                <c:pt idx="4">
                  <c:v>Dairy/Eggs/Fish</c:v>
                </c:pt>
                <c:pt idx="7">
                  <c:v>Meat</c:v>
                </c:pt>
                <c:pt idx="10">
                  <c:v>Total</c:v>
                </c:pt>
              </c:strCache>
            </c:strRef>
          </c:cat>
          <c:val>
            <c:numRef>
              <c:f>Sheet1!$D$2:$D$14</c:f>
              <c:numCache>
                <c:formatCode>General</c:formatCode>
                <c:ptCount val="13"/>
                <c:pt idx="2">
                  <c:v>1.02</c:v>
                </c:pt>
                <c:pt idx="5">
                  <c:v>0.79</c:v>
                </c:pt>
                <c:pt idx="8">
                  <c:v>1.2</c:v>
                </c:pt>
                <c:pt idx="11">
                  <c:v>3.01</c:v>
                </c:pt>
              </c:numCache>
            </c:numRef>
          </c:val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From food production, Scenario 1</c:v>
                </c:pt>
              </c:strCache>
            </c:strRef>
          </c:tx>
          <c:spPr>
            <a:solidFill>
              <a:srgbClr val="FF6801"/>
            </a:solidFill>
            <a:ln>
              <a:solidFill>
                <a:schemeClr val="tx1"/>
              </a:solidFill>
            </a:ln>
            <a:effectLst>
              <a:outerShdw dist="38100" dir="2700000" algn="tl" rotWithShape="0">
                <a:srgbClr val="000000"/>
              </a:outerShdw>
            </a:effectLst>
          </c:spPr>
          <c:invertIfNegative val="0"/>
          <c:dLbls>
            <c:delete val="1"/>
          </c:dLbls>
          <c:cat>
            <c:strRef>
              <c:f>Sheet1!$A$2:$A$14</c:f>
              <c:strCache>
                <c:ptCount val="11"/>
                <c:pt idx="0">
                  <c:v> </c:v>
                </c:pt>
                <c:pt idx="1">
                  <c:v>Plant</c:v>
                </c:pt>
                <c:pt idx="4">
                  <c:v>Dairy/Eggs/Fish</c:v>
                </c:pt>
                <c:pt idx="7">
                  <c:v>Meat</c:v>
                </c:pt>
                <c:pt idx="10">
                  <c:v>Total</c:v>
                </c:pt>
              </c:strCache>
            </c:strRef>
          </c:cat>
          <c:val>
            <c:numRef>
              <c:f>Sheet1!$E$2:$E$14</c:f>
              <c:numCache>
                <c:formatCode>General</c:formatCode>
                <c:ptCount val="13"/>
                <c:pt idx="2">
                  <c:v>3.94</c:v>
                </c:pt>
                <c:pt idx="5">
                  <c:v>4.33</c:v>
                </c:pt>
                <c:pt idx="8">
                  <c:v>6.58</c:v>
                </c:pt>
                <c:pt idx="11">
                  <c:v>14.85000000000003</c:v>
                </c:pt>
              </c:numCache>
            </c:numRef>
          </c:val>
        </c:ser>
        <c:ser>
          <c:idx val="1"/>
          <c:order val="2"/>
          <c:tx>
            <c:strRef>
              <c:f>Sheet1!$B$1</c:f>
              <c:strCache>
                <c:ptCount val="1"/>
                <c:pt idx="0">
                  <c:v>From food consumption, US avg</c:v>
                </c:pt>
              </c:strCache>
            </c:strRef>
          </c:tx>
          <c:spPr>
            <a:solidFill>
              <a:srgbClr val="000099"/>
            </a:solidFill>
            <a:ln w="3175">
              <a:solidFill>
                <a:srgbClr val="000000"/>
              </a:solidFill>
              <a:prstDash val="solid"/>
            </a:ln>
            <a:effectLst>
              <a:outerShdw dist="35921" dir="2700000" algn="br">
                <a:srgbClr val="000000"/>
              </a:outerShdw>
            </a:effectLst>
          </c:spPr>
          <c:invertIfNegative val="0"/>
          <c:dLbls>
            <c:delete val="1"/>
          </c:dLbls>
          <c:cat>
            <c:strRef>
              <c:f>Sheet1!$A$2:$A$14</c:f>
              <c:strCache>
                <c:ptCount val="11"/>
                <c:pt idx="0">
                  <c:v> </c:v>
                </c:pt>
                <c:pt idx="1">
                  <c:v>Plant</c:v>
                </c:pt>
                <c:pt idx="4">
                  <c:v>Dairy/Eggs/Fish</c:v>
                </c:pt>
                <c:pt idx="7">
                  <c:v>Meat</c:v>
                </c:pt>
                <c:pt idx="10">
                  <c:v>Total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1">
                  <c:v>1.76</c:v>
                </c:pt>
                <c:pt idx="4">
                  <c:v>1.36</c:v>
                </c:pt>
                <c:pt idx="7">
                  <c:v>2.07</c:v>
                </c:pt>
                <c:pt idx="10">
                  <c:v>5.189999999999999</c:v>
                </c:pt>
              </c:numCache>
            </c:numRef>
          </c:val>
        </c:ser>
        <c:ser>
          <c:idx val="0"/>
          <c:order val="3"/>
          <c:tx>
            <c:strRef>
              <c:f>Sheet1!$C$1</c:f>
              <c:strCache>
                <c:ptCount val="1"/>
                <c:pt idx="0">
                  <c:v>From food production, US avg</c:v>
                </c:pt>
              </c:strCache>
            </c:strRef>
          </c:tx>
          <c:spPr>
            <a:solidFill>
              <a:srgbClr val="C00000"/>
            </a:solidFill>
            <a:ln w="3175">
              <a:solidFill>
                <a:srgbClr val="000000"/>
              </a:solidFill>
              <a:prstDash val="solid"/>
            </a:ln>
            <a:effectLst>
              <a:outerShdw dist="35921" dir="2700000" algn="br">
                <a:srgbClr val="000000"/>
              </a:outerShdw>
            </a:effectLst>
          </c:spPr>
          <c:invertIfNegative val="0"/>
          <c:dLbls>
            <c:delete val="1"/>
          </c:dLbls>
          <c:cat>
            <c:strRef>
              <c:f>Sheet1!$A$2:$A$14</c:f>
              <c:strCache>
                <c:ptCount val="11"/>
                <c:pt idx="0">
                  <c:v> </c:v>
                </c:pt>
                <c:pt idx="1">
                  <c:v>Plant</c:v>
                </c:pt>
                <c:pt idx="4">
                  <c:v>Dairy/Eggs/Fish</c:v>
                </c:pt>
                <c:pt idx="7">
                  <c:v>Meat</c:v>
                </c:pt>
                <c:pt idx="10">
                  <c:v>Total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  <c:pt idx="1">
                  <c:v>6.1</c:v>
                </c:pt>
                <c:pt idx="4">
                  <c:v>7.28</c:v>
                </c:pt>
                <c:pt idx="7">
                  <c:v>11.31</c:v>
                </c:pt>
                <c:pt idx="10">
                  <c:v>24.69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576676440"/>
        <c:axId val="576679800"/>
      </c:barChart>
      <c:catAx>
        <c:axId val="576676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 anchor="t" anchorCtr="0"/>
          <a:lstStyle/>
          <a:p>
            <a:pPr>
              <a:defRPr sz="2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76679800"/>
        <c:crosses val="autoZero"/>
        <c:auto val="1"/>
        <c:lblAlgn val="ctr"/>
        <c:lblOffset val="150"/>
        <c:tickLblSkip val="1"/>
        <c:tickMarkSkip val="1"/>
        <c:noMultiLvlLbl val="0"/>
      </c:catAx>
      <c:valAx>
        <c:axId val="576679800"/>
        <c:scaling>
          <c:orientation val="minMax"/>
          <c:max val="30.0"/>
          <c:min val="0.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2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200" b="1" dirty="0"/>
                  <a:t>kg N /capita /yr</a:t>
                </a:r>
              </a:p>
            </c:rich>
          </c:tx>
          <c:layout>
            <c:manualLayout>
              <c:xMode val="edge"/>
              <c:yMode val="edge"/>
              <c:x val="0.0108492047468425"/>
              <c:y val="0.175357713841138"/>
            </c:manualLayout>
          </c:layout>
          <c:overlay val="0"/>
          <c:spPr>
            <a:noFill/>
            <a:ln w="25398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76676440"/>
        <c:crosses val="autoZero"/>
        <c:crossBetween val="between"/>
        <c:majorUnit val="5.0"/>
        <c:minorUnit val="1.0"/>
      </c:valAx>
      <c:spPr>
        <a:noFill/>
        <a:ln w="25398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85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8125984251968"/>
          <c:y val="0.0213363539599799"/>
          <c:w val="0.852367688022284"/>
          <c:h val="0.66666666666666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'Figure 4.2'!$A$16</c:f>
              <c:strCache>
                <c:ptCount val="1"/>
                <c:pt idx="0">
                  <c:v>Ethanol</c:v>
                </c:pt>
              </c:strCache>
            </c:strRef>
          </c:tx>
          <c:spPr>
            <a:solidFill>
              <a:srgbClr val="FFCC00"/>
            </a:solidFill>
            <a:ln w="27963">
              <a:solidFill>
                <a:schemeClr val="tx1"/>
              </a:solidFill>
            </a:ln>
          </c:spPr>
          <c:invertIfNegative val="0"/>
          <c:cat>
            <c:numRef>
              <c:f>'Figure 4.2'!$B$15:$S$15</c:f>
              <c:numCache>
                <c:formatCode>General</c:formatCode>
                <c:ptCount val="18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  <c:pt idx="11">
                  <c:v>2011.0</c:v>
                </c:pt>
                <c:pt idx="12">
                  <c:v>2012.0</c:v>
                </c:pt>
                <c:pt idx="13">
                  <c:v>2013.0</c:v>
                </c:pt>
                <c:pt idx="14">
                  <c:v>2014.0</c:v>
                </c:pt>
                <c:pt idx="15">
                  <c:v>2015.0</c:v>
                </c:pt>
                <c:pt idx="16">
                  <c:v>2016.0</c:v>
                </c:pt>
                <c:pt idx="17">
                  <c:v>2017.0</c:v>
                </c:pt>
              </c:numCache>
            </c:numRef>
          </c:cat>
          <c:val>
            <c:numRef>
              <c:f>'Figure 4.2'!$B$16:$S$16</c:f>
              <c:numCache>
                <c:formatCode>General</c:formatCode>
                <c:ptCount val="18"/>
                <c:pt idx="0">
                  <c:v>17.0</c:v>
                </c:pt>
                <c:pt idx="1">
                  <c:v>18.0</c:v>
                </c:pt>
                <c:pt idx="2">
                  <c:v>20.0</c:v>
                </c:pt>
                <c:pt idx="3">
                  <c:v>24.0</c:v>
                </c:pt>
                <c:pt idx="4">
                  <c:v>28.0</c:v>
                </c:pt>
                <c:pt idx="5">
                  <c:v>38.0</c:v>
                </c:pt>
                <c:pt idx="6">
                  <c:v>49.0</c:v>
                </c:pt>
                <c:pt idx="7">
                  <c:v>62.0</c:v>
                </c:pt>
                <c:pt idx="8">
                  <c:v>77.0</c:v>
                </c:pt>
                <c:pt idx="9">
                  <c:v>86.0</c:v>
                </c:pt>
                <c:pt idx="10">
                  <c:v>94.0</c:v>
                </c:pt>
                <c:pt idx="11">
                  <c:v>99.0</c:v>
                </c:pt>
                <c:pt idx="12">
                  <c:v>104.0</c:v>
                </c:pt>
                <c:pt idx="13">
                  <c:v>109.0</c:v>
                </c:pt>
                <c:pt idx="14">
                  <c:v>113.0</c:v>
                </c:pt>
                <c:pt idx="15">
                  <c:v>117.0</c:v>
                </c:pt>
                <c:pt idx="16">
                  <c:v>122.0</c:v>
                </c:pt>
                <c:pt idx="17">
                  <c:v>127.0</c:v>
                </c:pt>
              </c:numCache>
            </c:numRef>
          </c:val>
        </c:ser>
        <c:ser>
          <c:idx val="2"/>
          <c:order val="1"/>
          <c:tx>
            <c:strRef>
              <c:f>'Figure 4.2'!$A$17</c:f>
              <c:strCache>
                <c:ptCount val="1"/>
                <c:pt idx="0">
                  <c:v>Biodiesel</c:v>
                </c:pt>
              </c:strCache>
            </c:strRef>
          </c:tx>
          <c:spPr>
            <a:solidFill>
              <a:srgbClr val="33CCCC"/>
            </a:solidFill>
            <a:ln w="27963">
              <a:solidFill>
                <a:schemeClr val="tx1"/>
              </a:solidFill>
            </a:ln>
          </c:spPr>
          <c:invertIfNegative val="0"/>
          <c:cat>
            <c:numRef>
              <c:f>'Figure 4.2'!$B$15:$S$15</c:f>
              <c:numCache>
                <c:formatCode>General</c:formatCode>
                <c:ptCount val="18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  <c:pt idx="11">
                  <c:v>2011.0</c:v>
                </c:pt>
                <c:pt idx="12">
                  <c:v>2012.0</c:v>
                </c:pt>
                <c:pt idx="13">
                  <c:v>2013.0</c:v>
                </c:pt>
                <c:pt idx="14">
                  <c:v>2014.0</c:v>
                </c:pt>
                <c:pt idx="15">
                  <c:v>2015.0</c:v>
                </c:pt>
                <c:pt idx="16">
                  <c:v>2016.0</c:v>
                </c:pt>
                <c:pt idx="17">
                  <c:v>2017.0</c:v>
                </c:pt>
              </c:numCache>
            </c:numRef>
          </c:cat>
          <c:val>
            <c:numRef>
              <c:f>'Figure 4.2'!$B$17:$S$17</c:f>
              <c:numCache>
                <c:formatCode>General</c:formatCode>
                <c:ptCount val="18"/>
                <c:pt idx="0">
                  <c:v>0.7</c:v>
                </c:pt>
                <c:pt idx="1">
                  <c:v>1.0</c:v>
                </c:pt>
                <c:pt idx="2">
                  <c:v>1.2</c:v>
                </c:pt>
                <c:pt idx="3">
                  <c:v>2.6</c:v>
                </c:pt>
                <c:pt idx="4">
                  <c:v>2.2</c:v>
                </c:pt>
                <c:pt idx="5">
                  <c:v>4.7</c:v>
                </c:pt>
                <c:pt idx="6">
                  <c:v>7.7</c:v>
                </c:pt>
                <c:pt idx="7">
                  <c:v>10.4</c:v>
                </c:pt>
                <c:pt idx="8">
                  <c:v>12.3</c:v>
                </c:pt>
                <c:pt idx="9">
                  <c:v>15.1</c:v>
                </c:pt>
                <c:pt idx="10">
                  <c:v>16.9</c:v>
                </c:pt>
                <c:pt idx="11">
                  <c:v>17.7</c:v>
                </c:pt>
                <c:pt idx="12">
                  <c:v>18.6</c:v>
                </c:pt>
                <c:pt idx="13">
                  <c:v>19.7</c:v>
                </c:pt>
                <c:pt idx="14">
                  <c:v>20.7</c:v>
                </c:pt>
                <c:pt idx="15">
                  <c:v>21.9</c:v>
                </c:pt>
                <c:pt idx="16">
                  <c:v>23.1</c:v>
                </c:pt>
                <c:pt idx="17">
                  <c:v>24.4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12817912"/>
        <c:axId val="612962280"/>
      </c:barChart>
      <c:catAx>
        <c:axId val="612817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495">
            <a:solidFill>
              <a:schemeClr val="tx1"/>
            </a:solidFill>
            <a:prstDash val="solid"/>
          </a:ln>
        </c:spPr>
        <c:txPr>
          <a:bodyPr rot="-3600000" vert="horz"/>
          <a:lstStyle/>
          <a:p>
            <a:pPr>
              <a:defRPr sz="120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1296228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612962280"/>
        <c:scaling>
          <c:orientation val="minMax"/>
        </c:scaling>
        <c:delete val="0"/>
        <c:axPos val="l"/>
        <c:majorGridlines>
          <c:spPr>
            <a:ln w="3495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800" b="0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800" dirty="0">
                    <a:solidFill>
                      <a:schemeClr val="tx1"/>
                    </a:solidFill>
                  </a:rPr>
                  <a:t>Billion </a:t>
                </a:r>
                <a:r>
                  <a:rPr lang="en-US" sz="1800" dirty="0" err="1">
                    <a:solidFill>
                      <a:schemeClr val="tx1"/>
                    </a:solidFill>
                  </a:rPr>
                  <a:t>litres</a:t>
                </a:r>
                <a:endParaRPr lang="en-US" sz="18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00284733158355206"/>
              <c:y val="0.217251833622715"/>
            </c:manualLayout>
          </c:layout>
          <c:overlay val="0"/>
          <c:spPr>
            <a:noFill/>
            <a:ln w="27963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495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sz="881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12817912"/>
        <c:crosses val="autoZero"/>
        <c:crossBetween val="between"/>
        <c:majorUnit val="10.0"/>
        <c:minorUnit val="1.0"/>
      </c:valAx>
      <c:spPr>
        <a:noFill/>
        <a:ln w="13982">
          <a:solidFill>
            <a:srgbClr val="FFFFFF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281770341207349"/>
          <c:y val="0.824346619450306"/>
          <c:w val="0.567301181102362"/>
          <c:h val="0.133261313762826"/>
        </c:manualLayout>
      </c:layout>
      <c:overlay val="0"/>
      <c:spPr>
        <a:noFill/>
        <a:ln w="27963">
          <a:noFill/>
        </a:ln>
      </c:spPr>
      <c:txPr>
        <a:bodyPr/>
        <a:lstStyle/>
        <a:p>
          <a:pPr>
            <a:defRPr sz="1600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1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image" Target="../media/image58.png"/><Relationship Id="rId2" Type="http://schemas.openxmlformats.org/officeDocument/2006/relationships/image" Target="../media/image59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2.png"/><Relationship Id="rId6" Type="http://schemas.openxmlformats.org/officeDocument/2006/relationships/image" Target="../media/image69.png"/><Relationship Id="rId1" Type="http://schemas.openxmlformats.org/officeDocument/2006/relationships/image" Target="../media/image65.png"/><Relationship Id="rId2" Type="http://schemas.openxmlformats.org/officeDocument/2006/relationships/image" Target="../media/image6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6462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9988" y="685800"/>
            <a:ext cx="4518025" cy="33877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06888"/>
            <a:ext cx="5029200" cy="4081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96331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6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6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6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6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6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852" y="8613480"/>
            <a:ext cx="2971593" cy="452770"/>
          </a:xfrm>
          <a:prstGeom prst="rect">
            <a:avLst/>
          </a:prstGeom>
          <a:ln/>
        </p:spPr>
        <p:txBody>
          <a:bodyPr lIns="89437" tIns="44719" rIns="89437" bIns="44719"/>
          <a:lstStyle/>
          <a:p>
            <a:fld id="{0BF0300B-F542-E447-BB05-930D292EB806}" type="slidenum">
              <a:rPr lang="en-US"/>
              <a:pPr/>
              <a:t>1</a:t>
            </a:fld>
            <a:endParaRPr lang="en-US"/>
          </a:p>
        </p:txBody>
      </p:sp>
      <p:sp>
        <p:nvSpPr>
          <p:cNvPr id="522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62050" y="679450"/>
            <a:ext cx="4533900" cy="3400425"/>
          </a:xfrm>
          <a:solidFill>
            <a:srgbClr val="FFFFFF"/>
          </a:solidFill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62050" y="679450"/>
            <a:ext cx="4533900" cy="3400425"/>
          </a:xfrm>
          <a:solidFill>
            <a:srgbClr val="FFFFFF"/>
          </a:solidFill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62050" y="679450"/>
            <a:ext cx="4533900" cy="3400425"/>
          </a:xfrm>
          <a:solidFill>
            <a:srgbClr val="FFFFFF"/>
          </a:solidFill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12188"/>
            <a:ext cx="2971800" cy="45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F063EEE-05E4-F047-99C8-04A2FE4CD920}" type="slidenum">
              <a:rPr lang="en-US"/>
              <a:pPr/>
              <a:t>13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62050" y="679450"/>
            <a:ext cx="4533900" cy="3400425"/>
          </a:xfrm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62050" y="679450"/>
            <a:ext cx="4533900" cy="3400425"/>
          </a:xfrm>
          <a:solidFill>
            <a:srgbClr val="FFFFFF"/>
          </a:solidFill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62050" y="679450"/>
            <a:ext cx="4533900" cy="3400425"/>
          </a:xfrm>
          <a:solidFill>
            <a:srgbClr val="FFFFFF"/>
          </a:solidFill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12188"/>
            <a:ext cx="2971800" cy="45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513052A-E8A6-E249-8837-BDD6F9518C2E}" type="slidenum">
              <a:rPr lang="en-US"/>
              <a:pPr/>
              <a:t>16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62050" y="679450"/>
            <a:ext cx="4533900" cy="3400425"/>
          </a:xfrm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12188"/>
            <a:ext cx="2971800" cy="45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4F9F335-7536-1847-8698-94E4BF7AA405}" type="slidenum">
              <a:rPr lang="en-US"/>
              <a:pPr/>
              <a:t>17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62050" y="679450"/>
            <a:ext cx="4533900" cy="3400425"/>
          </a:xfrm>
          <a:solidFill>
            <a:srgbClr val="FFFFFF"/>
          </a:solidFill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71575" y="685800"/>
            <a:ext cx="4516438" cy="3387725"/>
          </a:xfrm>
          <a:solidFill>
            <a:srgbClr val="FFFFFF"/>
          </a:solidFill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79450"/>
            <a:ext cx="4533900" cy="3400425"/>
          </a:xfrm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228600" indent="-228600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228600" indent="-228600"/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1143000" lvl="2" indent="-228600"/>
            <a:endParaRPr lang="en-US">
              <a:latin typeface="Times New Roman" charset="0"/>
              <a:ea typeface="ＭＳ Ｐゴシック" charset="0"/>
            </a:endParaRPr>
          </a:p>
          <a:p>
            <a:pPr marL="228600" indent="-228600">
              <a:buFontTx/>
              <a:buChar char="•"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228600" indent="-228600">
              <a:buFontTx/>
              <a:buChar char="•"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71575" y="685800"/>
            <a:ext cx="4516438" cy="3387725"/>
          </a:xfrm>
          <a:solidFill>
            <a:srgbClr val="FFFFFF"/>
          </a:solidFill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71575" y="685800"/>
            <a:ext cx="4516438" cy="3387725"/>
          </a:xfrm>
          <a:solidFill>
            <a:srgbClr val="FFFFFF"/>
          </a:solidFill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74688"/>
            <a:ext cx="4500563" cy="3375025"/>
          </a:xfrm>
          <a:solidFill>
            <a:srgbClr val="FFFFFF"/>
          </a:solidFill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2650" y="4321175"/>
            <a:ext cx="5080000" cy="4049713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3990" tIns="41996" rIns="83990" bIns="41996"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852" y="8613480"/>
            <a:ext cx="2971593" cy="452770"/>
          </a:xfrm>
          <a:prstGeom prst="rect">
            <a:avLst/>
          </a:prstGeom>
          <a:ln/>
        </p:spPr>
        <p:txBody>
          <a:bodyPr lIns="89437" tIns="44719" rIns="89437" bIns="44719"/>
          <a:lstStyle/>
          <a:p>
            <a:fld id="{1E5597D2-999C-064A-9457-057CE38F316C}" type="slidenum">
              <a:rPr lang="en-US"/>
              <a:pPr/>
              <a:t>26</a:t>
            </a:fld>
            <a:endParaRPr lang="en-US"/>
          </a:p>
        </p:txBody>
      </p:sp>
      <p:sp>
        <p:nvSpPr>
          <p:cNvPr id="509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9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62050" y="679450"/>
            <a:ext cx="4533900" cy="3400425"/>
          </a:xfrm>
          <a:solidFill>
            <a:srgbClr val="FFFFFF"/>
          </a:solidFill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79450"/>
            <a:ext cx="4533900" cy="3400425"/>
          </a:xfrm>
          <a:solidFill>
            <a:srgbClr val="FFFFFF"/>
          </a:solidFill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228600" indent="-228600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228600" indent="-228600"/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1143000" lvl="2" indent="-228600"/>
            <a:endParaRPr lang="en-US">
              <a:latin typeface="Times New Roman" charset="0"/>
              <a:ea typeface="ＭＳ Ｐゴシック" charset="0"/>
            </a:endParaRPr>
          </a:p>
          <a:p>
            <a:pPr marL="228600" indent="-228600">
              <a:buFontTx/>
              <a:buChar char="•"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228600" indent="-228600">
              <a:buFontTx/>
              <a:buChar char="•"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62050" y="679450"/>
            <a:ext cx="4533900" cy="3400425"/>
          </a:xfrm>
          <a:solidFill>
            <a:srgbClr val="FFFFFF"/>
          </a:solidFill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62050" y="679450"/>
            <a:ext cx="4533900" cy="3400425"/>
          </a:xfrm>
          <a:solidFill>
            <a:srgbClr val="FFFFFF"/>
          </a:solidFill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nl-NL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12189"/>
            <a:ext cx="2971800" cy="45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28428" indent="-37471268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16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32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48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64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277FDE6-4A75-8C4B-9F9C-AF4F53CB714E}" type="slidenum">
              <a:rPr lang="en-US"/>
              <a:pPr/>
              <a:t>41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79450"/>
            <a:ext cx="4533900" cy="3400425"/>
          </a:xfrm>
          <a:solidFill>
            <a:srgbClr val="FFFFFF"/>
          </a:solidFill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228600" indent="-228600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228600" indent="-228600"/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1143000" lvl="2" indent="-228600"/>
            <a:endParaRPr lang="en-US">
              <a:latin typeface="Times New Roman" charset="0"/>
              <a:ea typeface="ＭＳ Ｐゴシック" charset="0"/>
            </a:endParaRPr>
          </a:p>
          <a:p>
            <a:pPr marL="228600" indent="-228600">
              <a:buFontTx/>
              <a:buChar char="•"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228600" indent="-228600">
              <a:buFontTx/>
              <a:buChar char="•"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12189"/>
            <a:ext cx="2971800" cy="45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28428" indent="-37471268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16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32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48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64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277FDE6-4A75-8C4B-9F9C-AF4F53CB714E}" type="slidenum">
              <a:rPr lang="en-US"/>
              <a:pPr/>
              <a:t>42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12188"/>
            <a:ext cx="2971800" cy="45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69CC062-3510-9B40-9337-556CCA9C87A6}" type="slidenum">
              <a:rPr lang="en-US"/>
              <a:pPr/>
              <a:t>48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62050" y="679450"/>
            <a:ext cx="4533900" cy="3400425"/>
          </a:xfrm>
          <a:solidFill>
            <a:srgbClr val="FFFFFF"/>
          </a:solidFill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12188"/>
            <a:ext cx="2971800" cy="45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E1D7373-30D8-F54B-9A37-B944B3D2443F}" type="slidenum">
              <a:rPr lang="en-US"/>
              <a:pPr/>
              <a:t>49</a:t>
            </a:fld>
            <a:endParaRPr lang="en-US"/>
          </a:p>
        </p:txBody>
      </p:sp>
      <p:sp>
        <p:nvSpPr>
          <p:cNvPr id="1013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62050" y="679450"/>
            <a:ext cx="4533900" cy="3400425"/>
          </a:xfrm>
          <a:solidFill>
            <a:srgbClr val="FFFFFF"/>
          </a:solidFill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79450"/>
            <a:ext cx="4533900" cy="3400425"/>
          </a:xfrm>
          <a:solidFill>
            <a:srgbClr val="FFFFFF"/>
          </a:solidFill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228600" indent="-228600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228600" indent="-228600"/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1143000" lvl="2" indent="-228600"/>
            <a:endParaRPr lang="en-US">
              <a:latin typeface="Times New Roman" charset="0"/>
              <a:ea typeface="ＭＳ Ｐゴシック" charset="0"/>
            </a:endParaRPr>
          </a:p>
          <a:p>
            <a:pPr marL="228600" indent="-228600">
              <a:buFontTx/>
              <a:buChar char="•"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228600" indent="-228600">
              <a:buFontTx/>
              <a:buChar char="•"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79450"/>
            <a:ext cx="4533900" cy="3400425"/>
          </a:xfrm>
          <a:solidFill>
            <a:srgbClr val="FFFFFF"/>
          </a:solidFill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228600" indent="-228600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228600" indent="-228600"/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1143000" lvl="2" indent="-228600"/>
            <a:endParaRPr lang="en-US">
              <a:latin typeface="Times New Roman" charset="0"/>
              <a:ea typeface="ＭＳ Ｐゴシック" charset="0"/>
            </a:endParaRPr>
          </a:p>
          <a:p>
            <a:pPr marL="228600" indent="-228600">
              <a:buFontTx/>
              <a:buChar char="•"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228600" indent="-228600">
              <a:buFontTx/>
              <a:buChar char="•"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12836"/>
            <a:ext cx="2971800" cy="453390"/>
          </a:xfrm>
          <a:prstGeom prst="rect">
            <a:avLst/>
          </a:prstGeom>
          <a:noFill/>
        </p:spPr>
        <p:txBody>
          <a:bodyPr/>
          <a:lstStyle/>
          <a:p>
            <a:fld id="{8F1A9C2A-F7D0-0844-A193-0FE478AD3AE2}" type="slidenum">
              <a:rPr lang="en-US">
                <a:latin typeface="Times" charset="0"/>
              </a:rPr>
              <a:pPr/>
              <a:t>54</a:t>
            </a:fld>
            <a:endParaRPr lang="en-US">
              <a:latin typeface="Times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1899--Construction begins on a new capitol building in Phoenix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34751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19313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89887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37071429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07439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6854014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02563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04726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38207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339471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5954581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0791190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9"/>
          <p:cNvGrpSpPr>
            <a:grpSpLocks/>
          </p:cNvGrpSpPr>
          <p:nvPr/>
        </p:nvGrpSpPr>
        <p:grpSpPr bwMode="auto">
          <a:xfrm>
            <a:off x="146050" y="976313"/>
            <a:ext cx="8836025" cy="5256212"/>
            <a:chOff x="92" y="615"/>
            <a:chExt cx="5566" cy="3311"/>
          </a:xfrm>
        </p:grpSpPr>
        <p:grpSp>
          <p:nvGrpSpPr>
            <p:cNvPr id="1029" name="Group 31"/>
            <p:cNvGrpSpPr>
              <a:grpSpLocks/>
            </p:cNvGrpSpPr>
            <p:nvPr/>
          </p:nvGrpSpPr>
          <p:grpSpPr bwMode="auto">
            <a:xfrm>
              <a:off x="2314" y="617"/>
              <a:ext cx="3344" cy="3080"/>
              <a:chOff x="2314" y="617"/>
              <a:chExt cx="3344" cy="3080"/>
            </a:xfrm>
          </p:grpSpPr>
          <p:grpSp>
            <p:nvGrpSpPr>
              <p:cNvPr id="1037" name="Group 7"/>
              <p:cNvGrpSpPr>
                <a:grpSpLocks/>
              </p:cNvGrpSpPr>
              <p:nvPr/>
            </p:nvGrpSpPr>
            <p:grpSpPr bwMode="auto">
              <a:xfrm>
                <a:off x="5166" y="2575"/>
                <a:ext cx="492" cy="1122"/>
                <a:chOff x="5166" y="2575"/>
                <a:chExt cx="492" cy="1122"/>
              </a:xfrm>
            </p:grpSpPr>
            <p:grpSp>
              <p:nvGrpSpPr>
                <p:cNvPr id="2" name="Group 5"/>
                <p:cNvGrpSpPr>
                  <a:grpSpLocks/>
                </p:cNvGrpSpPr>
                <p:nvPr/>
              </p:nvGrpSpPr>
              <p:grpSpPr bwMode="auto">
                <a:xfrm>
                  <a:off x="5166" y="3367"/>
                  <a:ext cx="492" cy="330"/>
                  <a:chOff x="5166" y="3367"/>
                  <a:chExt cx="492" cy="330"/>
                </a:xfrm>
              </p:grpSpPr>
              <p:sp>
                <p:nvSpPr>
                  <p:cNvPr id="3" name="Freeform 2"/>
                  <p:cNvSpPr>
                    <a:spLocks/>
                  </p:cNvSpPr>
                  <p:nvPr/>
                </p:nvSpPr>
                <p:spPr bwMode="auto">
                  <a:xfrm>
                    <a:off x="5579" y="3367"/>
                    <a:ext cx="79" cy="200"/>
                  </a:xfrm>
                  <a:custGeom>
                    <a:avLst/>
                    <a:gdLst/>
                    <a:ahLst/>
                    <a:cxnLst>
                      <a:cxn ang="0">
                        <a:pos x="25" y="3"/>
                      </a:cxn>
                      <a:cxn ang="0">
                        <a:pos x="33" y="0"/>
                      </a:cxn>
                      <a:cxn ang="0">
                        <a:pos x="47" y="22"/>
                      </a:cxn>
                      <a:cxn ang="0">
                        <a:pos x="45" y="86"/>
                      </a:cxn>
                      <a:cxn ang="0">
                        <a:pos x="55" y="86"/>
                      </a:cxn>
                      <a:cxn ang="0">
                        <a:pos x="57" y="94"/>
                      </a:cxn>
                      <a:cxn ang="0">
                        <a:pos x="60" y="108"/>
                      </a:cxn>
                      <a:cxn ang="0">
                        <a:pos x="62" y="116"/>
                      </a:cxn>
                      <a:cxn ang="0">
                        <a:pos x="70" y="113"/>
                      </a:cxn>
                      <a:cxn ang="0">
                        <a:pos x="76" y="100"/>
                      </a:cxn>
                      <a:cxn ang="0">
                        <a:pos x="78" y="108"/>
                      </a:cxn>
                      <a:cxn ang="0">
                        <a:pos x="74" y="119"/>
                      </a:cxn>
                      <a:cxn ang="0">
                        <a:pos x="70" y="127"/>
                      </a:cxn>
                      <a:cxn ang="0">
                        <a:pos x="68" y="144"/>
                      </a:cxn>
                      <a:cxn ang="0">
                        <a:pos x="59" y="152"/>
                      </a:cxn>
                      <a:cxn ang="0">
                        <a:pos x="53" y="155"/>
                      </a:cxn>
                      <a:cxn ang="0">
                        <a:pos x="45" y="163"/>
                      </a:cxn>
                      <a:cxn ang="0">
                        <a:pos x="43" y="171"/>
                      </a:cxn>
                      <a:cxn ang="0">
                        <a:pos x="45" y="180"/>
                      </a:cxn>
                      <a:cxn ang="0">
                        <a:pos x="47" y="188"/>
                      </a:cxn>
                      <a:cxn ang="0">
                        <a:pos x="37" y="193"/>
                      </a:cxn>
                      <a:cxn ang="0">
                        <a:pos x="31" y="196"/>
                      </a:cxn>
                      <a:cxn ang="0">
                        <a:pos x="25" y="199"/>
                      </a:cxn>
                      <a:cxn ang="0">
                        <a:pos x="21" y="196"/>
                      </a:cxn>
                      <a:cxn ang="0">
                        <a:pos x="12" y="193"/>
                      </a:cxn>
                      <a:cxn ang="0">
                        <a:pos x="8" y="188"/>
                      </a:cxn>
                      <a:cxn ang="0">
                        <a:pos x="12" y="182"/>
                      </a:cxn>
                      <a:cxn ang="0">
                        <a:pos x="20" y="180"/>
                      </a:cxn>
                      <a:cxn ang="0">
                        <a:pos x="25" y="166"/>
                      </a:cxn>
                      <a:cxn ang="0">
                        <a:pos x="25" y="160"/>
                      </a:cxn>
                      <a:cxn ang="0">
                        <a:pos x="20" y="155"/>
                      </a:cxn>
                      <a:cxn ang="0">
                        <a:pos x="12" y="146"/>
                      </a:cxn>
                      <a:cxn ang="0">
                        <a:pos x="6" y="146"/>
                      </a:cxn>
                      <a:cxn ang="0">
                        <a:pos x="2" y="144"/>
                      </a:cxn>
                      <a:cxn ang="0">
                        <a:pos x="0" y="135"/>
                      </a:cxn>
                      <a:cxn ang="0">
                        <a:pos x="2" y="130"/>
                      </a:cxn>
                      <a:cxn ang="0">
                        <a:pos x="6" y="130"/>
                      </a:cxn>
                      <a:cxn ang="0">
                        <a:pos x="12" y="127"/>
                      </a:cxn>
                      <a:cxn ang="0">
                        <a:pos x="20" y="119"/>
                      </a:cxn>
                      <a:cxn ang="0">
                        <a:pos x="23" y="116"/>
                      </a:cxn>
                      <a:cxn ang="0">
                        <a:pos x="27" y="86"/>
                      </a:cxn>
                      <a:cxn ang="0">
                        <a:pos x="23" y="77"/>
                      </a:cxn>
                      <a:cxn ang="0">
                        <a:pos x="18" y="72"/>
                      </a:cxn>
                      <a:cxn ang="0">
                        <a:pos x="16" y="55"/>
                      </a:cxn>
                      <a:cxn ang="0">
                        <a:pos x="18" y="39"/>
                      </a:cxn>
                      <a:cxn ang="0">
                        <a:pos x="20" y="28"/>
                      </a:cxn>
                      <a:cxn ang="0">
                        <a:pos x="25" y="3"/>
                      </a:cxn>
                    </a:cxnLst>
                    <a:rect l="0" t="0" r="r" b="b"/>
                    <a:pathLst>
                      <a:path w="79" h="200">
                        <a:moveTo>
                          <a:pt x="25" y="3"/>
                        </a:moveTo>
                        <a:lnTo>
                          <a:pt x="33" y="0"/>
                        </a:lnTo>
                        <a:lnTo>
                          <a:pt x="47" y="22"/>
                        </a:lnTo>
                        <a:lnTo>
                          <a:pt x="45" y="86"/>
                        </a:lnTo>
                        <a:lnTo>
                          <a:pt x="55" y="86"/>
                        </a:lnTo>
                        <a:lnTo>
                          <a:pt x="57" y="94"/>
                        </a:lnTo>
                        <a:lnTo>
                          <a:pt x="60" y="108"/>
                        </a:lnTo>
                        <a:lnTo>
                          <a:pt x="62" y="116"/>
                        </a:lnTo>
                        <a:lnTo>
                          <a:pt x="70" y="113"/>
                        </a:lnTo>
                        <a:lnTo>
                          <a:pt x="76" y="100"/>
                        </a:lnTo>
                        <a:lnTo>
                          <a:pt x="78" y="108"/>
                        </a:lnTo>
                        <a:lnTo>
                          <a:pt x="74" y="119"/>
                        </a:lnTo>
                        <a:lnTo>
                          <a:pt x="70" y="127"/>
                        </a:lnTo>
                        <a:lnTo>
                          <a:pt x="68" y="144"/>
                        </a:lnTo>
                        <a:lnTo>
                          <a:pt x="59" y="152"/>
                        </a:lnTo>
                        <a:lnTo>
                          <a:pt x="53" y="155"/>
                        </a:lnTo>
                        <a:lnTo>
                          <a:pt x="45" y="163"/>
                        </a:lnTo>
                        <a:lnTo>
                          <a:pt x="43" y="171"/>
                        </a:lnTo>
                        <a:lnTo>
                          <a:pt x="45" y="180"/>
                        </a:lnTo>
                        <a:lnTo>
                          <a:pt x="47" y="188"/>
                        </a:lnTo>
                        <a:lnTo>
                          <a:pt x="37" y="193"/>
                        </a:lnTo>
                        <a:lnTo>
                          <a:pt x="31" y="196"/>
                        </a:lnTo>
                        <a:lnTo>
                          <a:pt x="25" y="199"/>
                        </a:lnTo>
                        <a:lnTo>
                          <a:pt x="21" y="196"/>
                        </a:lnTo>
                        <a:lnTo>
                          <a:pt x="12" y="193"/>
                        </a:lnTo>
                        <a:lnTo>
                          <a:pt x="8" y="188"/>
                        </a:lnTo>
                        <a:lnTo>
                          <a:pt x="12" y="182"/>
                        </a:lnTo>
                        <a:lnTo>
                          <a:pt x="20" y="180"/>
                        </a:lnTo>
                        <a:lnTo>
                          <a:pt x="25" y="166"/>
                        </a:lnTo>
                        <a:lnTo>
                          <a:pt x="25" y="160"/>
                        </a:lnTo>
                        <a:lnTo>
                          <a:pt x="20" y="155"/>
                        </a:lnTo>
                        <a:lnTo>
                          <a:pt x="12" y="146"/>
                        </a:lnTo>
                        <a:lnTo>
                          <a:pt x="6" y="146"/>
                        </a:lnTo>
                        <a:lnTo>
                          <a:pt x="2" y="144"/>
                        </a:lnTo>
                        <a:lnTo>
                          <a:pt x="0" y="135"/>
                        </a:lnTo>
                        <a:lnTo>
                          <a:pt x="2" y="130"/>
                        </a:lnTo>
                        <a:lnTo>
                          <a:pt x="6" y="130"/>
                        </a:lnTo>
                        <a:lnTo>
                          <a:pt x="12" y="127"/>
                        </a:lnTo>
                        <a:lnTo>
                          <a:pt x="20" y="119"/>
                        </a:lnTo>
                        <a:lnTo>
                          <a:pt x="23" y="116"/>
                        </a:lnTo>
                        <a:lnTo>
                          <a:pt x="27" y="86"/>
                        </a:lnTo>
                        <a:lnTo>
                          <a:pt x="23" y="77"/>
                        </a:lnTo>
                        <a:lnTo>
                          <a:pt x="18" y="72"/>
                        </a:lnTo>
                        <a:lnTo>
                          <a:pt x="16" y="55"/>
                        </a:lnTo>
                        <a:lnTo>
                          <a:pt x="18" y="39"/>
                        </a:lnTo>
                        <a:lnTo>
                          <a:pt x="20" y="28"/>
                        </a:lnTo>
                        <a:lnTo>
                          <a:pt x="25" y="3"/>
                        </a:lnTo>
                      </a:path>
                    </a:pathLst>
                  </a:custGeom>
                  <a:solidFill>
                    <a:schemeClr val="bg1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" name="Freeform 3"/>
                  <p:cNvSpPr>
                    <a:spLocks/>
                  </p:cNvSpPr>
                  <p:nvPr/>
                </p:nvSpPr>
                <p:spPr bwMode="auto">
                  <a:xfrm>
                    <a:off x="5428" y="3527"/>
                    <a:ext cx="146" cy="170"/>
                  </a:xfrm>
                  <a:custGeom>
                    <a:avLst/>
                    <a:gdLst/>
                    <a:ahLst/>
                    <a:cxnLst>
                      <a:cxn ang="0">
                        <a:pos x="102" y="0"/>
                      </a:cxn>
                      <a:cxn ang="0">
                        <a:pos x="120" y="0"/>
                      </a:cxn>
                      <a:cxn ang="0">
                        <a:pos x="145" y="44"/>
                      </a:cxn>
                      <a:cxn ang="0">
                        <a:pos x="118" y="83"/>
                      </a:cxn>
                      <a:cxn ang="0">
                        <a:pos x="118" y="100"/>
                      </a:cxn>
                      <a:cxn ang="0">
                        <a:pos x="112" y="105"/>
                      </a:cxn>
                      <a:cxn ang="0">
                        <a:pos x="96" y="105"/>
                      </a:cxn>
                      <a:cxn ang="0">
                        <a:pos x="76" y="127"/>
                      </a:cxn>
                      <a:cxn ang="0">
                        <a:pos x="59" y="150"/>
                      </a:cxn>
                      <a:cxn ang="0">
                        <a:pos x="47" y="169"/>
                      </a:cxn>
                      <a:cxn ang="0">
                        <a:pos x="47" y="152"/>
                      </a:cxn>
                      <a:cxn ang="0">
                        <a:pos x="25" y="155"/>
                      </a:cxn>
                      <a:cxn ang="0">
                        <a:pos x="16" y="155"/>
                      </a:cxn>
                      <a:cxn ang="0">
                        <a:pos x="0" y="155"/>
                      </a:cxn>
                      <a:cxn ang="0">
                        <a:pos x="22" y="127"/>
                      </a:cxn>
                      <a:cxn ang="0">
                        <a:pos x="29" y="114"/>
                      </a:cxn>
                      <a:cxn ang="0">
                        <a:pos x="37" y="114"/>
                      </a:cxn>
                      <a:cxn ang="0">
                        <a:pos x="53" y="91"/>
                      </a:cxn>
                      <a:cxn ang="0">
                        <a:pos x="59" y="91"/>
                      </a:cxn>
                      <a:cxn ang="0">
                        <a:pos x="59" y="89"/>
                      </a:cxn>
                      <a:cxn ang="0">
                        <a:pos x="67" y="80"/>
                      </a:cxn>
                      <a:cxn ang="0">
                        <a:pos x="76" y="80"/>
                      </a:cxn>
                      <a:cxn ang="0">
                        <a:pos x="73" y="55"/>
                      </a:cxn>
                      <a:cxn ang="0">
                        <a:pos x="74" y="55"/>
                      </a:cxn>
                      <a:cxn ang="0">
                        <a:pos x="84" y="42"/>
                      </a:cxn>
                      <a:cxn ang="0">
                        <a:pos x="88" y="53"/>
                      </a:cxn>
                      <a:cxn ang="0">
                        <a:pos x="104" y="33"/>
                      </a:cxn>
                      <a:cxn ang="0">
                        <a:pos x="102" y="0"/>
                      </a:cxn>
                    </a:cxnLst>
                    <a:rect l="0" t="0" r="r" b="b"/>
                    <a:pathLst>
                      <a:path w="146" h="170">
                        <a:moveTo>
                          <a:pt x="102" y="0"/>
                        </a:moveTo>
                        <a:lnTo>
                          <a:pt x="120" y="0"/>
                        </a:lnTo>
                        <a:lnTo>
                          <a:pt x="145" y="44"/>
                        </a:lnTo>
                        <a:lnTo>
                          <a:pt x="118" y="83"/>
                        </a:lnTo>
                        <a:lnTo>
                          <a:pt x="118" y="100"/>
                        </a:lnTo>
                        <a:lnTo>
                          <a:pt x="112" y="105"/>
                        </a:lnTo>
                        <a:lnTo>
                          <a:pt x="96" y="105"/>
                        </a:lnTo>
                        <a:lnTo>
                          <a:pt x="76" y="127"/>
                        </a:lnTo>
                        <a:lnTo>
                          <a:pt x="59" y="150"/>
                        </a:lnTo>
                        <a:lnTo>
                          <a:pt x="47" y="169"/>
                        </a:lnTo>
                        <a:lnTo>
                          <a:pt x="47" y="152"/>
                        </a:lnTo>
                        <a:lnTo>
                          <a:pt x="25" y="155"/>
                        </a:lnTo>
                        <a:lnTo>
                          <a:pt x="16" y="155"/>
                        </a:lnTo>
                        <a:lnTo>
                          <a:pt x="0" y="155"/>
                        </a:lnTo>
                        <a:lnTo>
                          <a:pt x="22" y="127"/>
                        </a:lnTo>
                        <a:lnTo>
                          <a:pt x="29" y="114"/>
                        </a:lnTo>
                        <a:lnTo>
                          <a:pt x="37" y="114"/>
                        </a:lnTo>
                        <a:lnTo>
                          <a:pt x="53" y="91"/>
                        </a:lnTo>
                        <a:lnTo>
                          <a:pt x="59" y="91"/>
                        </a:lnTo>
                        <a:lnTo>
                          <a:pt x="59" y="89"/>
                        </a:lnTo>
                        <a:lnTo>
                          <a:pt x="67" y="80"/>
                        </a:lnTo>
                        <a:lnTo>
                          <a:pt x="76" y="80"/>
                        </a:lnTo>
                        <a:lnTo>
                          <a:pt x="73" y="55"/>
                        </a:lnTo>
                        <a:lnTo>
                          <a:pt x="74" y="55"/>
                        </a:lnTo>
                        <a:lnTo>
                          <a:pt x="84" y="42"/>
                        </a:lnTo>
                        <a:lnTo>
                          <a:pt x="88" y="53"/>
                        </a:lnTo>
                        <a:lnTo>
                          <a:pt x="104" y="33"/>
                        </a:lnTo>
                        <a:lnTo>
                          <a:pt x="102" y="0"/>
                        </a:lnTo>
                      </a:path>
                    </a:pathLst>
                  </a:custGeom>
                  <a:solidFill>
                    <a:schemeClr val="bg1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" name="Freeform 4"/>
                  <p:cNvSpPr>
                    <a:spLocks/>
                  </p:cNvSpPr>
                  <p:nvPr/>
                </p:nvSpPr>
                <p:spPr bwMode="auto">
                  <a:xfrm>
                    <a:off x="5166" y="3537"/>
                    <a:ext cx="56" cy="9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2" y="0"/>
                      </a:cxn>
                      <a:cxn ang="0">
                        <a:pos x="26" y="11"/>
                      </a:cxn>
                      <a:cxn ang="0">
                        <a:pos x="55" y="11"/>
                      </a:cxn>
                      <a:cxn ang="0">
                        <a:pos x="51" y="25"/>
                      </a:cxn>
                      <a:cxn ang="0">
                        <a:pos x="55" y="42"/>
                      </a:cxn>
                      <a:cxn ang="0">
                        <a:pos x="45" y="42"/>
                      </a:cxn>
                      <a:cxn ang="0">
                        <a:pos x="43" y="45"/>
                      </a:cxn>
                      <a:cxn ang="0">
                        <a:pos x="37" y="47"/>
                      </a:cxn>
                      <a:cxn ang="0">
                        <a:pos x="43" y="89"/>
                      </a:cxn>
                      <a:cxn ang="0">
                        <a:pos x="26" y="86"/>
                      </a:cxn>
                      <a:cxn ang="0">
                        <a:pos x="10" y="72"/>
                      </a:cxn>
                      <a:cxn ang="0">
                        <a:pos x="10" y="45"/>
                      </a:cxn>
                      <a:cxn ang="0">
                        <a:pos x="10" y="33"/>
                      </a:cxn>
                      <a:cxn ang="0">
                        <a:pos x="0" y="25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90">
                        <a:moveTo>
                          <a:pt x="0" y="0"/>
                        </a:moveTo>
                        <a:lnTo>
                          <a:pt x="12" y="0"/>
                        </a:lnTo>
                        <a:lnTo>
                          <a:pt x="26" y="11"/>
                        </a:lnTo>
                        <a:lnTo>
                          <a:pt x="55" y="11"/>
                        </a:lnTo>
                        <a:lnTo>
                          <a:pt x="51" y="25"/>
                        </a:lnTo>
                        <a:lnTo>
                          <a:pt x="55" y="42"/>
                        </a:lnTo>
                        <a:lnTo>
                          <a:pt x="45" y="42"/>
                        </a:lnTo>
                        <a:lnTo>
                          <a:pt x="43" y="45"/>
                        </a:lnTo>
                        <a:lnTo>
                          <a:pt x="37" y="47"/>
                        </a:lnTo>
                        <a:lnTo>
                          <a:pt x="43" y="89"/>
                        </a:lnTo>
                        <a:lnTo>
                          <a:pt x="26" y="86"/>
                        </a:lnTo>
                        <a:lnTo>
                          <a:pt x="10" y="72"/>
                        </a:lnTo>
                        <a:lnTo>
                          <a:pt x="10" y="45"/>
                        </a:lnTo>
                        <a:lnTo>
                          <a:pt x="10" y="33"/>
                        </a:lnTo>
                        <a:lnTo>
                          <a:pt x="0" y="25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chemeClr val="bg1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" name="Freeform 6"/>
                <p:cNvSpPr>
                  <a:spLocks/>
                </p:cNvSpPr>
                <p:nvPr/>
              </p:nvSpPr>
              <p:spPr bwMode="auto">
                <a:xfrm>
                  <a:off x="5266" y="2575"/>
                  <a:ext cx="89" cy="101"/>
                </a:xfrm>
                <a:custGeom>
                  <a:avLst/>
                  <a:gdLst/>
                  <a:ahLst/>
                  <a:cxnLst>
                    <a:cxn ang="0">
                      <a:pos x="16" y="37"/>
                    </a:cxn>
                    <a:cxn ang="0">
                      <a:pos x="0" y="80"/>
                    </a:cxn>
                    <a:cxn ang="0">
                      <a:pos x="6" y="97"/>
                    </a:cxn>
                    <a:cxn ang="0">
                      <a:pos x="31" y="100"/>
                    </a:cxn>
                    <a:cxn ang="0">
                      <a:pos x="53" y="100"/>
                    </a:cxn>
                    <a:cxn ang="0">
                      <a:pos x="61" y="83"/>
                    </a:cxn>
                    <a:cxn ang="0">
                      <a:pos x="65" y="66"/>
                    </a:cxn>
                    <a:cxn ang="0">
                      <a:pos x="88" y="66"/>
                    </a:cxn>
                    <a:cxn ang="0">
                      <a:pos x="84" y="40"/>
                    </a:cxn>
                    <a:cxn ang="0">
                      <a:pos x="84" y="14"/>
                    </a:cxn>
                    <a:cxn ang="0">
                      <a:pos x="61" y="0"/>
                    </a:cxn>
                    <a:cxn ang="0">
                      <a:pos x="59" y="29"/>
                    </a:cxn>
                    <a:cxn ang="0">
                      <a:pos x="72" y="46"/>
                    </a:cxn>
                    <a:cxn ang="0">
                      <a:pos x="51" y="46"/>
                    </a:cxn>
                    <a:cxn ang="0">
                      <a:pos x="43" y="57"/>
                    </a:cxn>
                    <a:cxn ang="0">
                      <a:pos x="16" y="37"/>
                    </a:cxn>
                  </a:cxnLst>
                  <a:rect l="0" t="0" r="r" b="b"/>
                  <a:pathLst>
                    <a:path w="89" h="101">
                      <a:moveTo>
                        <a:pt x="16" y="37"/>
                      </a:moveTo>
                      <a:lnTo>
                        <a:pt x="0" y="80"/>
                      </a:lnTo>
                      <a:lnTo>
                        <a:pt x="6" y="97"/>
                      </a:lnTo>
                      <a:lnTo>
                        <a:pt x="31" y="100"/>
                      </a:lnTo>
                      <a:lnTo>
                        <a:pt x="53" y="100"/>
                      </a:lnTo>
                      <a:lnTo>
                        <a:pt x="61" y="83"/>
                      </a:lnTo>
                      <a:lnTo>
                        <a:pt x="65" y="66"/>
                      </a:lnTo>
                      <a:lnTo>
                        <a:pt x="88" y="66"/>
                      </a:lnTo>
                      <a:lnTo>
                        <a:pt x="84" y="40"/>
                      </a:lnTo>
                      <a:lnTo>
                        <a:pt x="84" y="14"/>
                      </a:lnTo>
                      <a:lnTo>
                        <a:pt x="61" y="0"/>
                      </a:lnTo>
                      <a:lnTo>
                        <a:pt x="59" y="29"/>
                      </a:lnTo>
                      <a:lnTo>
                        <a:pt x="72" y="46"/>
                      </a:lnTo>
                      <a:lnTo>
                        <a:pt x="51" y="46"/>
                      </a:lnTo>
                      <a:lnTo>
                        <a:pt x="43" y="57"/>
                      </a:lnTo>
                      <a:lnTo>
                        <a:pt x="16" y="37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38" name="Group 21"/>
              <p:cNvGrpSpPr>
                <a:grpSpLocks/>
              </p:cNvGrpSpPr>
              <p:nvPr/>
            </p:nvGrpSpPr>
            <p:grpSpPr bwMode="auto">
              <a:xfrm>
                <a:off x="4293" y="1104"/>
                <a:ext cx="1037" cy="2393"/>
                <a:chOff x="4293" y="1104"/>
                <a:chExt cx="1037" cy="2393"/>
              </a:xfrm>
            </p:grpSpPr>
            <p:grpSp>
              <p:nvGrpSpPr>
                <p:cNvPr id="7" name="Group 11"/>
                <p:cNvGrpSpPr>
                  <a:grpSpLocks/>
                </p:cNvGrpSpPr>
                <p:nvPr/>
              </p:nvGrpSpPr>
              <p:grpSpPr bwMode="auto">
                <a:xfrm>
                  <a:off x="4460" y="1348"/>
                  <a:ext cx="232" cy="719"/>
                  <a:chOff x="4460" y="1348"/>
                  <a:chExt cx="232" cy="719"/>
                </a:xfrm>
              </p:grpSpPr>
              <p:sp>
                <p:nvSpPr>
                  <p:cNvPr id="1032" name="Freeform 8"/>
                  <p:cNvSpPr>
                    <a:spLocks/>
                  </p:cNvSpPr>
                  <p:nvPr/>
                </p:nvSpPr>
                <p:spPr bwMode="auto">
                  <a:xfrm>
                    <a:off x="4460" y="1993"/>
                    <a:ext cx="56" cy="74"/>
                  </a:xfrm>
                  <a:custGeom>
                    <a:avLst/>
                    <a:gdLst/>
                    <a:ahLst/>
                    <a:cxnLst>
                      <a:cxn ang="0">
                        <a:pos x="0" y="56"/>
                      </a:cxn>
                      <a:cxn ang="0">
                        <a:pos x="10" y="70"/>
                      </a:cxn>
                      <a:cxn ang="0">
                        <a:pos x="22" y="67"/>
                      </a:cxn>
                      <a:cxn ang="0">
                        <a:pos x="39" y="73"/>
                      </a:cxn>
                      <a:cxn ang="0">
                        <a:pos x="53" y="73"/>
                      </a:cxn>
                      <a:cxn ang="0">
                        <a:pos x="55" y="48"/>
                      </a:cxn>
                      <a:cxn ang="0">
                        <a:pos x="51" y="31"/>
                      </a:cxn>
                      <a:cxn ang="0">
                        <a:pos x="41" y="11"/>
                      </a:cxn>
                      <a:cxn ang="0">
                        <a:pos x="31" y="11"/>
                      </a:cxn>
                      <a:cxn ang="0">
                        <a:pos x="28" y="0"/>
                      </a:cxn>
                      <a:cxn ang="0">
                        <a:pos x="14" y="0"/>
                      </a:cxn>
                      <a:cxn ang="0">
                        <a:pos x="14" y="22"/>
                      </a:cxn>
                      <a:cxn ang="0">
                        <a:pos x="0" y="56"/>
                      </a:cxn>
                    </a:cxnLst>
                    <a:rect l="0" t="0" r="r" b="b"/>
                    <a:pathLst>
                      <a:path w="56" h="74">
                        <a:moveTo>
                          <a:pt x="0" y="56"/>
                        </a:moveTo>
                        <a:lnTo>
                          <a:pt x="10" y="70"/>
                        </a:lnTo>
                        <a:lnTo>
                          <a:pt x="22" y="67"/>
                        </a:lnTo>
                        <a:lnTo>
                          <a:pt x="39" y="73"/>
                        </a:lnTo>
                        <a:lnTo>
                          <a:pt x="53" y="73"/>
                        </a:lnTo>
                        <a:lnTo>
                          <a:pt x="55" y="48"/>
                        </a:lnTo>
                        <a:lnTo>
                          <a:pt x="51" y="31"/>
                        </a:lnTo>
                        <a:lnTo>
                          <a:pt x="41" y="11"/>
                        </a:lnTo>
                        <a:lnTo>
                          <a:pt x="31" y="11"/>
                        </a:lnTo>
                        <a:lnTo>
                          <a:pt x="28" y="0"/>
                        </a:lnTo>
                        <a:lnTo>
                          <a:pt x="14" y="0"/>
                        </a:lnTo>
                        <a:lnTo>
                          <a:pt x="14" y="22"/>
                        </a:lnTo>
                        <a:lnTo>
                          <a:pt x="0" y="56"/>
                        </a:lnTo>
                      </a:path>
                    </a:pathLst>
                  </a:custGeom>
                  <a:solidFill>
                    <a:schemeClr val="bg1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3" name="Freeform 9"/>
                  <p:cNvSpPr>
                    <a:spLocks/>
                  </p:cNvSpPr>
                  <p:nvPr/>
                </p:nvSpPr>
                <p:spPr bwMode="auto">
                  <a:xfrm>
                    <a:off x="4607" y="1865"/>
                    <a:ext cx="54" cy="94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35" y="3"/>
                      </a:cxn>
                      <a:cxn ang="0">
                        <a:pos x="43" y="28"/>
                      </a:cxn>
                      <a:cxn ang="0">
                        <a:pos x="53" y="42"/>
                      </a:cxn>
                      <a:cxn ang="0">
                        <a:pos x="45" y="54"/>
                      </a:cxn>
                      <a:cxn ang="0">
                        <a:pos x="53" y="68"/>
                      </a:cxn>
                      <a:cxn ang="0">
                        <a:pos x="49" y="85"/>
                      </a:cxn>
                      <a:cxn ang="0">
                        <a:pos x="41" y="93"/>
                      </a:cxn>
                      <a:cxn ang="0">
                        <a:pos x="26" y="90"/>
                      </a:cxn>
                      <a:cxn ang="0">
                        <a:pos x="16" y="90"/>
                      </a:cxn>
                      <a:cxn ang="0">
                        <a:pos x="10" y="79"/>
                      </a:cxn>
                      <a:cxn ang="0">
                        <a:pos x="4" y="65"/>
                      </a:cxn>
                      <a:cxn ang="0">
                        <a:pos x="4" y="51"/>
                      </a:cxn>
                      <a:cxn ang="0">
                        <a:pos x="0" y="31"/>
                      </a:cxn>
                      <a:cxn ang="0">
                        <a:pos x="12" y="0"/>
                      </a:cxn>
                    </a:cxnLst>
                    <a:rect l="0" t="0" r="r" b="b"/>
                    <a:pathLst>
                      <a:path w="54" h="94">
                        <a:moveTo>
                          <a:pt x="12" y="0"/>
                        </a:moveTo>
                        <a:lnTo>
                          <a:pt x="35" y="3"/>
                        </a:lnTo>
                        <a:lnTo>
                          <a:pt x="43" y="28"/>
                        </a:lnTo>
                        <a:lnTo>
                          <a:pt x="53" y="42"/>
                        </a:lnTo>
                        <a:lnTo>
                          <a:pt x="45" y="54"/>
                        </a:lnTo>
                        <a:lnTo>
                          <a:pt x="53" y="68"/>
                        </a:lnTo>
                        <a:lnTo>
                          <a:pt x="49" y="85"/>
                        </a:lnTo>
                        <a:lnTo>
                          <a:pt x="41" y="93"/>
                        </a:lnTo>
                        <a:lnTo>
                          <a:pt x="26" y="90"/>
                        </a:lnTo>
                        <a:lnTo>
                          <a:pt x="16" y="90"/>
                        </a:lnTo>
                        <a:lnTo>
                          <a:pt x="10" y="79"/>
                        </a:lnTo>
                        <a:lnTo>
                          <a:pt x="4" y="65"/>
                        </a:lnTo>
                        <a:lnTo>
                          <a:pt x="4" y="51"/>
                        </a:lnTo>
                        <a:lnTo>
                          <a:pt x="0" y="31"/>
                        </a:lnTo>
                        <a:lnTo>
                          <a:pt x="12" y="0"/>
                        </a:lnTo>
                      </a:path>
                    </a:pathLst>
                  </a:custGeom>
                  <a:solidFill>
                    <a:schemeClr val="bg1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4" name="Freeform 10"/>
                  <p:cNvSpPr>
                    <a:spLocks/>
                  </p:cNvSpPr>
                  <p:nvPr/>
                </p:nvSpPr>
                <p:spPr bwMode="auto">
                  <a:xfrm>
                    <a:off x="4597" y="1348"/>
                    <a:ext cx="95" cy="87"/>
                  </a:xfrm>
                  <a:custGeom>
                    <a:avLst/>
                    <a:gdLst/>
                    <a:ahLst/>
                    <a:cxnLst>
                      <a:cxn ang="0">
                        <a:pos x="14" y="0"/>
                      </a:cxn>
                      <a:cxn ang="0">
                        <a:pos x="25" y="14"/>
                      </a:cxn>
                      <a:cxn ang="0">
                        <a:pos x="37" y="11"/>
                      </a:cxn>
                      <a:cxn ang="0">
                        <a:pos x="55" y="14"/>
                      </a:cxn>
                      <a:cxn ang="0">
                        <a:pos x="71" y="14"/>
                      </a:cxn>
                      <a:cxn ang="0">
                        <a:pos x="78" y="22"/>
                      </a:cxn>
                      <a:cxn ang="0">
                        <a:pos x="88" y="42"/>
                      </a:cxn>
                      <a:cxn ang="0">
                        <a:pos x="94" y="50"/>
                      </a:cxn>
                      <a:cxn ang="0">
                        <a:pos x="72" y="55"/>
                      </a:cxn>
                      <a:cxn ang="0">
                        <a:pos x="67" y="61"/>
                      </a:cxn>
                      <a:cxn ang="0">
                        <a:pos x="72" y="72"/>
                      </a:cxn>
                      <a:cxn ang="0">
                        <a:pos x="72" y="83"/>
                      </a:cxn>
                      <a:cxn ang="0">
                        <a:pos x="51" y="72"/>
                      </a:cxn>
                      <a:cxn ang="0">
                        <a:pos x="33" y="64"/>
                      </a:cxn>
                      <a:cxn ang="0">
                        <a:pos x="25" y="67"/>
                      </a:cxn>
                      <a:cxn ang="0">
                        <a:pos x="25" y="83"/>
                      </a:cxn>
                      <a:cxn ang="0">
                        <a:pos x="14" y="86"/>
                      </a:cxn>
                      <a:cxn ang="0">
                        <a:pos x="8" y="72"/>
                      </a:cxn>
                      <a:cxn ang="0">
                        <a:pos x="6" y="55"/>
                      </a:cxn>
                      <a:cxn ang="0">
                        <a:pos x="0" y="53"/>
                      </a:cxn>
                      <a:cxn ang="0">
                        <a:pos x="6" y="36"/>
                      </a:cxn>
                      <a:cxn ang="0">
                        <a:pos x="16" y="31"/>
                      </a:cxn>
                      <a:cxn ang="0">
                        <a:pos x="14" y="0"/>
                      </a:cxn>
                    </a:cxnLst>
                    <a:rect l="0" t="0" r="r" b="b"/>
                    <a:pathLst>
                      <a:path w="95" h="87">
                        <a:moveTo>
                          <a:pt x="14" y="0"/>
                        </a:moveTo>
                        <a:lnTo>
                          <a:pt x="25" y="14"/>
                        </a:lnTo>
                        <a:lnTo>
                          <a:pt x="37" y="11"/>
                        </a:lnTo>
                        <a:lnTo>
                          <a:pt x="55" y="14"/>
                        </a:lnTo>
                        <a:lnTo>
                          <a:pt x="71" y="14"/>
                        </a:lnTo>
                        <a:lnTo>
                          <a:pt x="78" y="22"/>
                        </a:lnTo>
                        <a:lnTo>
                          <a:pt x="88" y="42"/>
                        </a:lnTo>
                        <a:lnTo>
                          <a:pt x="94" y="50"/>
                        </a:lnTo>
                        <a:lnTo>
                          <a:pt x="72" y="55"/>
                        </a:lnTo>
                        <a:lnTo>
                          <a:pt x="67" y="61"/>
                        </a:lnTo>
                        <a:lnTo>
                          <a:pt x="72" y="72"/>
                        </a:lnTo>
                        <a:lnTo>
                          <a:pt x="72" y="83"/>
                        </a:lnTo>
                        <a:lnTo>
                          <a:pt x="51" y="72"/>
                        </a:lnTo>
                        <a:lnTo>
                          <a:pt x="33" y="64"/>
                        </a:lnTo>
                        <a:lnTo>
                          <a:pt x="25" y="67"/>
                        </a:lnTo>
                        <a:lnTo>
                          <a:pt x="25" y="83"/>
                        </a:lnTo>
                        <a:lnTo>
                          <a:pt x="14" y="86"/>
                        </a:lnTo>
                        <a:lnTo>
                          <a:pt x="8" y="72"/>
                        </a:lnTo>
                        <a:lnTo>
                          <a:pt x="6" y="55"/>
                        </a:lnTo>
                        <a:lnTo>
                          <a:pt x="0" y="53"/>
                        </a:lnTo>
                        <a:lnTo>
                          <a:pt x="6" y="36"/>
                        </a:lnTo>
                        <a:lnTo>
                          <a:pt x="16" y="31"/>
                        </a:lnTo>
                        <a:lnTo>
                          <a:pt x="14" y="0"/>
                        </a:lnTo>
                      </a:path>
                    </a:pathLst>
                  </a:custGeom>
                  <a:solidFill>
                    <a:schemeClr val="bg1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36" name="Freeform 12"/>
                <p:cNvSpPr>
                  <a:spLocks/>
                </p:cNvSpPr>
                <p:nvPr/>
              </p:nvSpPr>
              <p:spPr bwMode="auto">
                <a:xfrm>
                  <a:off x="4676" y="2803"/>
                  <a:ext cx="654" cy="694"/>
                </a:xfrm>
                <a:custGeom>
                  <a:avLst/>
                  <a:gdLst/>
                  <a:ahLst/>
                  <a:cxnLst>
                    <a:cxn ang="0">
                      <a:pos x="505" y="56"/>
                    </a:cxn>
                    <a:cxn ang="0">
                      <a:pos x="531" y="78"/>
                    </a:cxn>
                    <a:cxn ang="0">
                      <a:pos x="558" y="181"/>
                    </a:cxn>
                    <a:cxn ang="0">
                      <a:pos x="618" y="287"/>
                    </a:cxn>
                    <a:cxn ang="0">
                      <a:pos x="653" y="395"/>
                    </a:cxn>
                    <a:cxn ang="0">
                      <a:pos x="628" y="495"/>
                    </a:cxn>
                    <a:cxn ang="0">
                      <a:pos x="602" y="559"/>
                    </a:cxn>
                    <a:cxn ang="0">
                      <a:pos x="587" y="621"/>
                    </a:cxn>
                    <a:cxn ang="0">
                      <a:pos x="571" y="657"/>
                    </a:cxn>
                    <a:cxn ang="0">
                      <a:pos x="540" y="682"/>
                    </a:cxn>
                    <a:cxn ang="0">
                      <a:pos x="490" y="674"/>
                    </a:cxn>
                    <a:cxn ang="0">
                      <a:pos x="439" y="657"/>
                    </a:cxn>
                    <a:cxn ang="0">
                      <a:pos x="412" y="618"/>
                    </a:cxn>
                    <a:cxn ang="0">
                      <a:pos x="404" y="568"/>
                    </a:cxn>
                    <a:cxn ang="0">
                      <a:pos x="387" y="545"/>
                    </a:cxn>
                    <a:cxn ang="0">
                      <a:pos x="360" y="548"/>
                    </a:cxn>
                    <a:cxn ang="0">
                      <a:pos x="334" y="509"/>
                    </a:cxn>
                    <a:cxn ang="0">
                      <a:pos x="313" y="504"/>
                    </a:cxn>
                    <a:cxn ang="0">
                      <a:pos x="278" y="509"/>
                    </a:cxn>
                    <a:cxn ang="0">
                      <a:pos x="249" y="515"/>
                    </a:cxn>
                    <a:cxn ang="0">
                      <a:pos x="223" y="537"/>
                    </a:cxn>
                    <a:cxn ang="0">
                      <a:pos x="187" y="554"/>
                    </a:cxn>
                    <a:cxn ang="0">
                      <a:pos x="150" y="579"/>
                    </a:cxn>
                    <a:cxn ang="0">
                      <a:pos x="130" y="590"/>
                    </a:cxn>
                    <a:cxn ang="0">
                      <a:pos x="76" y="584"/>
                    </a:cxn>
                    <a:cxn ang="0">
                      <a:pos x="64" y="571"/>
                    </a:cxn>
                    <a:cxn ang="0">
                      <a:pos x="64" y="495"/>
                    </a:cxn>
                    <a:cxn ang="0">
                      <a:pos x="47" y="451"/>
                    </a:cxn>
                    <a:cxn ang="0">
                      <a:pos x="29" y="415"/>
                    </a:cxn>
                    <a:cxn ang="0">
                      <a:pos x="6" y="287"/>
                    </a:cxn>
                    <a:cxn ang="0">
                      <a:pos x="8" y="245"/>
                    </a:cxn>
                    <a:cxn ang="0">
                      <a:pos x="54" y="223"/>
                    </a:cxn>
                    <a:cxn ang="0">
                      <a:pos x="89" y="217"/>
                    </a:cxn>
                    <a:cxn ang="0">
                      <a:pos x="109" y="206"/>
                    </a:cxn>
                    <a:cxn ang="0">
                      <a:pos x="120" y="170"/>
                    </a:cxn>
                    <a:cxn ang="0">
                      <a:pos x="117" y="150"/>
                    </a:cxn>
                    <a:cxn ang="0">
                      <a:pos x="163" y="100"/>
                    </a:cxn>
                    <a:cxn ang="0">
                      <a:pos x="200" y="64"/>
                    </a:cxn>
                    <a:cxn ang="0">
                      <a:pos x="233" y="89"/>
                    </a:cxn>
                    <a:cxn ang="0">
                      <a:pos x="258" y="61"/>
                    </a:cxn>
                    <a:cxn ang="0">
                      <a:pos x="284" y="28"/>
                    </a:cxn>
                    <a:cxn ang="0">
                      <a:pos x="311" y="8"/>
                    </a:cxn>
                    <a:cxn ang="0">
                      <a:pos x="354" y="14"/>
                    </a:cxn>
                    <a:cxn ang="0">
                      <a:pos x="369" y="39"/>
                    </a:cxn>
                    <a:cxn ang="0">
                      <a:pos x="369" y="70"/>
                    </a:cxn>
                    <a:cxn ang="0">
                      <a:pos x="406" y="125"/>
                    </a:cxn>
                    <a:cxn ang="0">
                      <a:pos x="437" y="142"/>
                    </a:cxn>
                    <a:cxn ang="0">
                      <a:pos x="463" y="89"/>
                    </a:cxn>
                    <a:cxn ang="0">
                      <a:pos x="470" y="0"/>
                    </a:cxn>
                  </a:cxnLst>
                  <a:rect l="0" t="0" r="r" b="b"/>
                  <a:pathLst>
                    <a:path w="654" h="694">
                      <a:moveTo>
                        <a:pt x="470" y="0"/>
                      </a:moveTo>
                      <a:lnTo>
                        <a:pt x="505" y="0"/>
                      </a:lnTo>
                      <a:lnTo>
                        <a:pt x="505" y="56"/>
                      </a:lnTo>
                      <a:lnTo>
                        <a:pt x="519" y="70"/>
                      </a:lnTo>
                      <a:lnTo>
                        <a:pt x="523" y="78"/>
                      </a:lnTo>
                      <a:lnTo>
                        <a:pt x="531" y="78"/>
                      </a:lnTo>
                      <a:lnTo>
                        <a:pt x="534" y="89"/>
                      </a:lnTo>
                      <a:lnTo>
                        <a:pt x="538" y="145"/>
                      </a:lnTo>
                      <a:lnTo>
                        <a:pt x="558" y="181"/>
                      </a:lnTo>
                      <a:lnTo>
                        <a:pt x="587" y="234"/>
                      </a:lnTo>
                      <a:lnTo>
                        <a:pt x="587" y="242"/>
                      </a:lnTo>
                      <a:lnTo>
                        <a:pt x="618" y="287"/>
                      </a:lnTo>
                      <a:lnTo>
                        <a:pt x="618" y="295"/>
                      </a:lnTo>
                      <a:lnTo>
                        <a:pt x="649" y="331"/>
                      </a:lnTo>
                      <a:lnTo>
                        <a:pt x="653" y="395"/>
                      </a:lnTo>
                      <a:lnTo>
                        <a:pt x="649" y="454"/>
                      </a:lnTo>
                      <a:lnTo>
                        <a:pt x="639" y="481"/>
                      </a:lnTo>
                      <a:lnTo>
                        <a:pt x="628" y="495"/>
                      </a:lnTo>
                      <a:lnTo>
                        <a:pt x="624" y="523"/>
                      </a:lnTo>
                      <a:lnTo>
                        <a:pt x="612" y="548"/>
                      </a:lnTo>
                      <a:lnTo>
                        <a:pt x="602" y="559"/>
                      </a:lnTo>
                      <a:lnTo>
                        <a:pt x="604" y="568"/>
                      </a:lnTo>
                      <a:lnTo>
                        <a:pt x="593" y="584"/>
                      </a:lnTo>
                      <a:lnTo>
                        <a:pt x="587" y="621"/>
                      </a:lnTo>
                      <a:lnTo>
                        <a:pt x="585" y="640"/>
                      </a:lnTo>
                      <a:lnTo>
                        <a:pt x="573" y="648"/>
                      </a:lnTo>
                      <a:lnTo>
                        <a:pt x="571" y="657"/>
                      </a:lnTo>
                      <a:lnTo>
                        <a:pt x="564" y="674"/>
                      </a:lnTo>
                      <a:lnTo>
                        <a:pt x="550" y="676"/>
                      </a:lnTo>
                      <a:lnTo>
                        <a:pt x="540" y="682"/>
                      </a:lnTo>
                      <a:lnTo>
                        <a:pt x="527" y="693"/>
                      </a:lnTo>
                      <a:lnTo>
                        <a:pt x="509" y="671"/>
                      </a:lnTo>
                      <a:lnTo>
                        <a:pt x="490" y="674"/>
                      </a:lnTo>
                      <a:lnTo>
                        <a:pt x="484" y="674"/>
                      </a:lnTo>
                      <a:lnTo>
                        <a:pt x="457" y="679"/>
                      </a:lnTo>
                      <a:lnTo>
                        <a:pt x="439" y="657"/>
                      </a:lnTo>
                      <a:lnTo>
                        <a:pt x="428" y="635"/>
                      </a:lnTo>
                      <a:lnTo>
                        <a:pt x="420" y="637"/>
                      </a:lnTo>
                      <a:lnTo>
                        <a:pt x="412" y="618"/>
                      </a:lnTo>
                      <a:lnTo>
                        <a:pt x="408" y="601"/>
                      </a:lnTo>
                      <a:lnTo>
                        <a:pt x="404" y="596"/>
                      </a:lnTo>
                      <a:lnTo>
                        <a:pt x="404" y="568"/>
                      </a:lnTo>
                      <a:lnTo>
                        <a:pt x="406" y="551"/>
                      </a:lnTo>
                      <a:lnTo>
                        <a:pt x="402" y="540"/>
                      </a:lnTo>
                      <a:lnTo>
                        <a:pt x="387" y="545"/>
                      </a:lnTo>
                      <a:lnTo>
                        <a:pt x="379" y="548"/>
                      </a:lnTo>
                      <a:lnTo>
                        <a:pt x="365" y="548"/>
                      </a:lnTo>
                      <a:lnTo>
                        <a:pt x="360" y="548"/>
                      </a:lnTo>
                      <a:lnTo>
                        <a:pt x="354" y="548"/>
                      </a:lnTo>
                      <a:lnTo>
                        <a:pt x="344" y="532"/>
                      </a:lnTo>
                      <a:lnTo>
                        <a:pt x="334" y="509"/>
                      </a:lnTo>
                      <a:lnTo>
                        <a:pt x="332" y="512"/>
                      </a:lnTo>
                      <a:lnTo>
                        <a:pt x="315" y="512"/>
                      </a:lnTo>
                      <a:lnTo>
                        <a:pt x="313" y="504"/>
                      </a:lnTo>
                      <a:lnTo>
                        <a:pt x="303" y="512"/>
                      </a:lnTo>
                      <a:lnTo>
                        <a:pt x="293" y="509"/>
                      </a:lnTo>
                      <a:lnTo>
                        <a:pt x="278" y="509"/>
                      </a:lnTo>
                      <a:lnTo>
                        <a:pt x="268" y="504"/>
                      </a:lnTo>
                      <a:lnTo>
                        <a:pt x="264" y="512"/>
                      </a:lnTo>
                      <a:lnTo>
                        <a:pt x="249" y="515"/>
                      </a:lnTo>
                      <a:lnTo>
                        <a:pt x="245" y="509"/>
                      </a:lnTo>
                      <a:lnTo>
                        <a:pt x="235" y="523"/>
                      </a:lnTo>
                      <a:lnTo>
                        <a:pt x="223" y="537"/>
                      </a:lnTo>
                      <a:lnTo>
                        <a:pt x="216" y="537"/>
                      </a:lnTo>
                      <a:lnTo>
                        <a:pt x="204" y="554"/>
                      </a:lnTo>
                      <a:lnTo>
                        <a:pt x="187" y="554"/>
                      </a:lnTo>
                      <a:lnTo>
                        <a:pt x="173" y="559"/>
                      </a:lnTo>
                      <a:lnTo>
                        <a:pt x="157" y="568"/>
                      </a:lnTo>
                      <a:lnTo>
                        <a:pt x="150" y="579"/>
                      </a:lnTo>
                      <a:lnTo>
                        <a:pt x="144" y="576"/>
                      </a:lnTo>
                      <a:lnTo>
                        <a:pt x="138" y="587"/>
                      </a:lnTo>
                      <a:lnTo>
                        <a:pt x="130" y="590"/>
                      </a:lnTo>
                      <a:lnTo>
                        <a:pt x="120" y="604"/>
                      </a:lnTo>
                      <a:lnTo>
                        <a:pt x="89" y="604"/>
                      </a:lnTo>
                      <a:lnTo>
                        <a:pt x="76" y="584"/>
                      </a:lnTo>
                      <a:lnTo>
                        <a:pt x="74" y="576"/>
                      </a:lnTo>
                      <a:lnTo>
                        <a:pt x="70" y="584"/>
                      </a:lnTo>
                      <a:lnTo>
                        <a:pt x="64" y="571"/>
                      </a:lnTo>
                      <a:lnTo>
                        <a:pt x="66" y="534"/>
                      </a:lnTo>
                      <a:lnTo>
                        <a:pt x="70" y="512"/>
                      </a:lnTo>
                      <a:lnTo>
                        <a:pt x="64" y="495"/>
                      </a:lnTo>
                      <a:lnTo>
                        <a:pt x="58" y="479"/>
                      </a:lnTo>
                      <a:lnTo>
                        <a:pt x="56" y="459"/>
                      </a:lnTo>
                      <a:lnTo>
                        <a:pt x="47" y="451"/>
                      </a:lnTo>
                      <a:lnTo>
                        <a:pt x="45" y="448"/>
                      </a:lnTo>
                      <a:lnTo>
                        <a:pt x="43" y="440"/>
                      </a:lnTo>
                      <a:lnTo>
                        <a:pt x="29" y="415"/>
                      </a:lnTo>
                      <a:lnTo>
                        <a:pt x="12" y="353"/>
                      </a:lnTo>
                      <a:lnTo>
                        <a:pt x="6" y="312"/>
                      </a:lnTo>
                      <a:lnTo>
                        <a:pt x="6" y="287"/>
                      </a:lnTo>
                      <a:lnTo>
                        <a:pt x="0" y="278"/>
                      </a:lnTo>
                      <a:lnTo>
                        <a:pt x="2" y="256"/>
                      </a:lnTo>
                      <a:lnTo>
                        <a:pt x="8" y="245"/>
                      </a:lnTo>
                      <a:lnTo>
                        <a:pt x="29" y="214"/>
                      </a:lnTo>
                      <a:lnTo>
                        <a:pt x="51" y="217"/>
                      </a:lnTo>
                      <a:lnTo>
                        <a:pt x="54" y="223"/>
                      </a:lnTo>
                      <a:lnTo>
                        <a:pt x="82" y="223"/>
                      </a:lnTo>
                      <a:lnTo>
                        <a:pt x="84" y="214"/>
                      </a:lnTo>
                      <a:lnTo>
                        <a:pt x="89" y="217"/>
                      </a:lnTo>
                      <a:lnTo>
                        <a:pt x="97" y="209"/>
                      </a:lnTo>
                      <a:lnTo>
                        <a:pt x="103" y="212"/>
                      </a:lnTo>
                      <a:lnTo>
                        <a:pt x="109" y="206"/>
                      </a:lnTo>
                      <a:lnTo>
                        <a:pt x="107" y="198"/>
                      </a:lnTo>
                      <a:lnTo>
                        <a:pt x="113" y="178"/>
                      </a:lnTo>
                      <a:lnTo>
                        <a:pt x="120" y="170"/>
                      </a:lnTo>
                      <a:lnTo>
                        <a:pt x="117" y="164"/>
                      </a:lnTo>
                      <a:lnTo>
                        <a:pt x="120" y="159"/>
                      </a:lnTo>
                      <a:lnTo>
                        <a:pt x="117" y="150"/>
                      </a:lnTo>
                      <a:lnTo>
                        <a:pt x="128" y="136"/>
                      </a:lnTo>
                      <a:lnTo>
                        <a:pt x="146" y="134"/>
                      </a:lnTo>
                      <a:lnTo>
                        <a:pt x="163" y="100"/>
                      </a:lnTo>
                      <a:lnTo>
                        <a:pt x="185" y="72"/>
                      </a:lnTo>
                      <a:lnTo>
                        <a:pt x="194" y="70"/>
                      </a:lnTo>
                      <a:lnTo>
                        <a:pt x="200" y="64"/>
                      </a:lnTo>
                      <a:lnTo>
                        <a:pt x="210" y="64"/>
                      </a:lnTo>
                      <a:lnTo>
                        <a:pt x="227" y="86"/>
                      </a:lnTo>
                      <a:lnTo>
                        <a:pt x="233" y="89"/>
                      </a:lnTo>
                      <a:lnTo>
                        <a:pt x="239" y="78"/>
                      </a:lnTo>
                      <a:lnTo>
                        <a:pt x="251" y="64"/>
                      </a:lnTo>
                      <a:lnTo>
                        <a:pt x="258" y="61"/>
                      </a:lnTo>
                      <a:lnTo>
                        <a:pt x="266" y="39"/>
                      </a:lnTo>
                      <a:lnTo>
                        <a:pt x="274" y="36"/>
                      </a:lnTo>
                      <a:lnTo>
                        <a:pt x="284" y="28"/>
                      </a:lnTo>
                      <a:lnTo>
                        <a:pt x="293" y="19"/>
                      </a:lnTo>
                      <a:lnTo>
                        <a:pt x="303" y="19"/>
                      </a:lnTo>
                      <a:lnTo>
                        <a:pt x="311" y="8"/>
                      </a:lnTo>
                      <a:lnTo>
                        <a:pt x="323" y="8"/>
                      </a:lnTo>
                      <a:lnTo>
                        <a:pt x="336" y="8"/>
                      </a:lnTo>
                      <a:lnTo>
                        <a:pt x="354" y="14"/>
                      </a:lnTo>
                      <a:lnTo>
                        <a:pt x="365" y="25"/>
                      </a:lnTo>
                      <a:lnTo>
                        <a:pt x="367" y="33"/>
                      </a:lnTo>
                      <a:lnTo>
                        <a:pt x="369" y="39"/>
                      </a:lnTo>
                      <a:lnTo>
                        <a:pt x="371" y="53"/>
                      </a:lnTo>
                      <a:lnTo>
                        <a:pt x="369" y="58"/>
                      </a:lnTo>
                      <a:lnTo>
                        <a:pt x="369" y="70"/>
                      </a:lnTo>
                      <a:lnTo>
                        <a:pt x="367" y="78"/>
                      </a:lnTo>
                      <a:lnTo>
                        <a:pt x="396" y="109"/>
                      </a:lnTo>
                      <a:lnTo>
                        <a:pt x="406" y="125"/>
                      </a:lnTo>
                      <a:lnTo>
                        <a:pt x="418" y="131"/>
                      </a:lnTo>
                      <a:lnTo>
                        <a:pt x="430" y="139"/>
                      </a:lnTo>
                      <a:lnTo>
                        <a:pt x="437" y="142"/>
                      </a:lnTo>
                      <a:lnTo>
                        <a:pt x="449" y="134"/>
                      </a:lnTo>
                      <a:lnTo>
                        <a:pt x="459" y="109"/>
                      </a:lnTo>
                      <a:lnTo>
                        <a:pt x="463" y="89"/>
                      </a:lnTo>
                      <a:lnTo>
                        <a:pt x="466" y="53"/>
                      </a:lnTo>
                      <a:lnTo>
                        <a:pt x="470" y="36"/>
                      </a:lnTo>
                      <a:lnTo>
                        <a:pt x="470" y="0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8" name="Freeform 13"/>
                <p:cNvSpPr>
                  <a:spLocks/>
                </p:cNvSpPr>
                <p:nvPr/>
              </p:nvSpPr>
              <p:spPr bwMode="auto">
                <a:xfrm>
                  <a:off x="4523" y="2653"/>
                  <a:ext cx="363" cy="95"/>
                </a:xfrm>
                <a:custGeom>
                  <a:avLst/>
                  <a:gdLst/>
                  <a:ahLst/>
                  <a:cxnLst>
                    <a:cxn ang="0">
                      <a:pos x="27" y="14"/>
                    </a:cxn>
                    <a:cxn ang="0">
                      <a:pos x="72" y="14"/>
                    </a:cxn>
                    <a:cxn ang="0">
                      <a:pos x="99" y="17"/>
                    </a:cxn>
                    <a:cxn ang="0">
                      <a:pos x="123" y="44"/>
                    </a:cxn>
                    <a:cxn ang="0">
                      <a:pos x="144" y="50"/>
                    </a:cxn>
                    <a:cxn ang="0">
                      <a:pos x="177" y="61"/>
                    </a:cxn>
                    <a:cxn ang="0">
                      <a:pos x="197" y="66"/>
                    </a:cxn>
                    <a:cxn ang="0">
                      <a:pos x="204" y="44"/>
                    </a:cxn>
                    <a:cxn ang="0">
                      <a:pos x="247" y="50"/>
                    </a:cxn>
                    <a:cxn ang="0">
                      <a:pos x="278" y="58"/>
                    </a:cxn>
                    <a:cxn ang="0">
                      <a:pos x="300" y="61"/>
                    </a:cxn>
                    <a:cxn ang="0">
                      <a:pos x="315" y="50"/>
                    </a:cxn>
                    <a:cxn ang="0">
                      <a:pos x="341" y="44"/>
                    </a:cxn>
                    <a:cxn ang="0">
                      <a:pos x="362" y="39"/>
                    </a:cxn>
                    <a:cxn ang="0">
                      <a:pos x="356" y="66"/>
                    </a:cxn>
                    <a:cxn ang="0">
                      <a:pos x="341" y="75"/>
                    </a:cxn>
                    <a:cxn ang="0">
                      <a:pos x="329" y="77"/>
                    </a:cxn>
                    <a:cxn ang="0">
                      <a:pos x="313" y="86"/>
                    </a:cxn>
                    <a:cxn ang="0">
                      <a:pos x="298" y="86"/>
                    </a:cxn>
                    <a:cxn ang="0">
                      <a:pos x="284" y="88"/>
                    </a:cxn>
                    <a:cxn ang="0">
                      <a:pos x="263" y="94"/>
                    </a:cxn>
                    <a:cxn ang="0">
                      <a:pos x="249" y="75"/>
                    </a:cxn>
                    <a:cxn ang="0">
                      <a:pos x="234" y="94"/>
                    </a:cxn>
                    <a:cxn ang="0">
                      <a:pos x="212" y="75"/>
                    </a:cxn>
                    <a:cxn ang="0">
                      <a:pos x="200" y="77"/>
                    </a:cxn>
                    <a:cxn ang="0">
                      <a:pos x="183" y="86"/>
                    </a:cxn>
                    <a:cxn ang="0">
                      <a:pos x="165" y="80"/>
                    </a:cxn>
                    <a:cxn ang="0">
                      <a:pos x="146" y="77"/>
                    </a:cxn>
                    <a:cxn ang="0">
                      <a:pos x="127" y="86"/>
                    </a:cxn>
                    <a:cxn ang="0">
                      <a:pos x="101" y="72"/>
                    </a:cxn>
                    <a:cxn ang="0">
                      <a:pos x="66" y="64"/>
                    </a:cxn>
                    <a:cxn ang="0">
                      <a:pos x="41" y="55"/>
                    </a:cxn>
                    <a:cxn ang="0">
                      <a:pos x="16" y="41"/>
                    </a:cxn>
                    <a:cxn ang="0">
                      <a:pos x="2" y="3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63" h="95">
                      <a:moveTo>
                        <a:pt x="0" y="0"/>
                      </a:moveTo>
                      <a:lnTo>
                        <a:pt x="27" y="14"/>
                      </a:lnTo>
                      <a:lnTo>
                        <a:pt x="51" y="14"/>
                      </a:lnTo>
                      <a:lnTo>
                        <a:pt x="72" y="14"/>
                      </a:lnTo>
                      <a:lnTo>
                        <a:pt x="88" y="14"/>
                      </a:lnTo>
                      <a:lnTo>
                        <a:pt x="99" y="17"/>
                      </a:lnTo>
                      <a:lnTo>
                        <a:pt x="115" y="25"/>
                      </a:lnTo>
                      <a:lnTo>
                        <a:pt x="123" y="44"/>
                      </a:lnTo>
                      <a:lnTo>
                        <a:pt x="130" y="53"/>
                      </a:lnTo>
                      <a:lnTo>
                        <a:pt x="144" y="50"/>
                      </a:lnTo>
                      <a:lnTo>
                        <a:pt x="160" y="50"/>
                      </a:lnTo>
                      <a:lnTo>
                        <a:pt x="177" y="61"/>
                      </a:lnTo>
                      <a:lnTo>
                        <a:pt x="189" y="66"/>
                      </a:lnTo>
                      <a:lnTo>
                        <a:pt x="197" y="66"/>
                      </a:lnTo>
                      <a:lnTo>
                        <a:pt x="199" y="53"/>
                      </a:lnTo>
                      <a:lnTo>
                        <a:pt x="204" y="44"/>
                      </a:lnTo>
                      <a:lnTo>
                        <a:pt x="228" y="50"/>
                      </a:lnTo>
                      <a:lnTo>
                        <a:pt x="247" y="50"/>
                      </a:lnTo>
                      <a:lnTo>
                        <a:pt x="265" y="50"/>
                      </a:lnTo>
                      <a:lnTo>
                        <a:pt x="278" y="58"/>
                      </a:lnTo>
                      <a:lnTo>
                        <a:pt x="286" y="64"/>
                      </a:lnTo>
                      <a:lnTo>
                        <a:pt x="300" y="61"/>
                      </a:lnTo>
                      <a:lnTo>
                        <a:pt x="309" y="55"/>
                      </a:lnTo>
                      <a:lnTo>
                        <a:pt x="315" y="50"/>
                      </a:lnTo>
                      <a:lnTo>
                        <a:pt x="331" y="50"/>
                      </a:lnTo>
                      <a:lnTo>
                        <a:pt x="341" y="44"/>
                      </a:lnTo>
                      <a:lnTo>
                        <a:pt x="354" y="39"/>
                      </a:lnTo>
                      <a:lnTo>
                        <a:pt x="362" y="39"/>
                      </a:lnTo>
                      <a:lnTo>
                        <a:pt x="360" y="58"/>
                      </a:lnTo>
                      <a:lnTo>
                        <a:pt x="356" y="66"/>
                      </a:lnTo>
                      <a:lnTo>
                        <a:pt x="348" y="75"/>
                      </a:lnTo>
                      <a:lnTo>
                        <a:pt x="341" y="75"/>
                      </a:lnTo>
                      <a:lnTo>
                        <a:pt x="339" y="75"/>
                      </a:lnTo>
                      <a:lnTo>
                        <a:pt x="329" y="77"/>
                      </a:lnTo>
                      <a:lnTo>
                        <a:pt x="321" y="88"/>
                      </a:lnTo>
                      <a:lnTo>
                        <a:pt x="313" y="86"/>
                      </a:lnTo>
                      <a:lnTo>
                        <a:pt x="306" y="80"/>
                      </a:lnTo>
                      <a:lnTo>
                        <a:pt x="298" y="86"/>
                      </a:lnTo>
                      <a:lnTo>
                        <a:pt x="290" y="88"/>
                      </a:lnTo>
                      <a:lnTo>
                        <a:pt x="284" y="88"/>
                      </a:lnTo>
                      <a:lnTo>
                        <a:pt x="278" y="94"/>
                      </a:lnTo>
                      <a:lnTo>
                        <a:pt x="263" y="94"/>
                      </a:lnTo>
                      <a:lnTo>
                        <a:pt x="257" y="86"/>
                      </a:lnTo>
                      <a:lnTo>
                        <a:pt x="249" y="75"/>
                      </a:lnTo>
                      <a:lnTo>
                        <a:pt x="239" y="86"/>
                      </a:lnTo>
                      <a:lnTo>
                        <a:pt x="234" y="94"/>
                      </a:lnTo>
                      <a:lnTo>
                        <a:pt x="226" y="94"/>
                      </a:lnTo>
                      <a:lnTo>
                        <a:pt x="212" y="75"/>
                      </a:lnTo>
                      <a:lnTo>
                        <a:pt x="208" y="77"/>
                      </a:lnTo>
                      <a:lnTo>
                        <a:pt x="200" y="77"/>
                      </a:lnTo>
                      <a:lnTo>
                        <a:pt x="195" y="88"/>
                      </a:lnTo>
                      <a:lnTo>
                        <a:pt x="183" y="86"/>
                      </a:lnTo>
                      <a:lnTo>
                        <a:pt x="171" y="86"/>
                      </a:lnTo>
                      <a:lnTo>
                        <a:pt x="165" y="80"/>
                      </a:lnTo>
                      <a:lnTo>
                        <a:pt x="158" y="75"/>
                      </a:lnTo>
                      <a:lnTo>
                        <a:pt x="146" y="77"/>
                      </a:lnTo>
                      <a:lnTo>
                        <a:pt x="134" y="88"/>
                      </a:lnTo>
                      <a:lnTo>
                        <a:pt x="127" y="86"/>
                      </a:lnTo>
                      <a:lnTo>
                        <a:pt x="115" y="80"/>
                      </a:lnTo>
                      <a:lnTo>
                        <a:pt x="101" y="72"/>
                      </a:lnTo>
                      <a:lnTo>
                        <a:pt x="90" y="72"/>
                      </a:lnTo>
                      <a:lnTo>
                        <a:pt x="66" y="64"/>
                      </a:lnTo>
                      <a:lnTo>
                        <a:pt x="51" y="58"/>
                      </a:lnTo>
                      <a:lnTo>
                        <a:pt x="41" y="55"/>
                      </a:lnTo>
                      <a:lnTo>
                        <a:pt x="25" y="53"/>
                      </a:lnTo>
                      <a:lnTo>
                        <a:pt x="16" y="41"/>
                      </a:lnTo>
                      <a:lnTo>
                        <a:pt x="6" y="39"/>
                      </a:lnTo>
                      <a:lnTo>
                        <a:pt x="2" y="36"/>
                      </a:lnTo>
                      <a:lnTo>
                        <a:pt x="0" y="3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9" name="Freeform 14"/>
                <p:cNvSpPr>
                  <a:spLocks/>
                </p:cNvSpPr>
                <p:nvPr/>
              </p:nvSpPr>
              <p:spPr bwMode="auto">
                <a:xfrm>
                  <a:off x="4721" y="2468"/>
                  <a:ext cx="165" cy="182"/>
                </a:xfrm>
                <a:custGeom>
                  <a:avLst/>
                  <a:gdLst/>
                  <a:ahLst/>
                  <a:cxnLst>
                    <a:cxn ang="0">
                      <a:pos x="80" y="3"/>
                    </a:cxn>
                    <a:cxn ang="0">
                      <a:pos x="137" y="0"/>
                    </a:cxn>
                    <a:cxn ang="0">
                      <a:pos x="146" y="22"/>
                    </a:cxn>
                    <a:cxn ang="0">
                      <a:pos x="131" y="36"/>
                    </a:cxn>
                    <a:cxn ang="0">
                      <a:pos x="127" y="47"/>
                    </a:cxn>
                    <a:cxn ang="0">
                      <a:pos x="115" y="61"/>
                    </a:cxn>
                    <a:cxn ang="0">
                      <a:pos x="102" y="64"/>
                    </a:cxn>
                    <a:cxn ang="0">
                      <a:pos x="88" y="56"/>
                    </a:cxn>
                    <a:cxn ang="0">
                      <a:pos x="72" y="36"/>
                    </a:cxn>
                    <a:cxn ang="0">
                      <a:pos x="53" y="36"/>
                    </a:cxn>
                    <a:cxn ang="0">
                      <a:pos x="51" y="64"/>
                    </a:cxn>
                    <a:cxn ang="0">
                      <a:pos x="53" y="81"/>
                    </a:cxn>
                    <a:cxn ang="0">
                      <a:pos x="72" y="70"/>
                    </a:cxn>
                    <a:cxn ang="0">
                      <a:pos x="86" y="75"/>
                    </a:cxn>
                    <a:cxn ang="0">
                      <a:pos x="82" y="92"/>
                    </a:cxn>
                    <a:cxn ang="0">
                      <a:pos x="80" y="103"/>
                    </a:cxn>
                    <a:cxn ang="0">
                      <a:pos x="82" y="120"/>
                    </a:cxn>
                    <a:cxn ang="0">
                      <a:pos x="92" y="128"/>
                    </a:cxn>
                    <a:cxn ang="0">
                      <a:pos x="88" y="148"/>
                    </a:cxn>
                    <a:cxn ang="0">
                      <a:pos x="82" y="170"/>
                    </a:cxn>
                    <a:cxn ang="0">
                      <a:pos x="68" y="175"/>
                    </a:cxn>
                    <a:cxn ang="0">
                      <a:pos x="62" y="164"/>
                    </a:cxn>
                    <a:cxn ang="0">
                      <a:pos x="55" y="139"/>
                    </a:cxn>
                    <a:cxn ang="0">
                      <a:pos x="55" y="114"/>
                    </a:cxn>
                    <a:cxn ang="0">
                      <a:pos x="35" y="114"/>
                    </a:cxn>
                    <a:cxn ang="0">
                      <a:pos x="23" y="117"/>
                    </a:cxn>
                    <a:cxn ang="0">
                      <a:pos x="39" y="128"/>
                    </a:cxn>
                    <a:cxn ang="0">
                      <a:pos x="47" y="145"/>
                    </a:cxn>
                    <a:cxn ang="0">
                      <a:pos x="41" y="167"/>
                    </a:cxn>
                    <a:cxn ang="0">
                      <a:pos x="29" y="181"/>
                    </a:cxn>
                    <a:cxn ang="0">
                      <a:pos x="29" y="164"/>
                    </a:cxn>
                    <a:cxn ang="0">
                      <a:pos x="21" y="145"/>
                    </a:cxn>
                    <a:cxn ang="0">
                      <a:pos x="10" y="128"/>
                    </a:cxn>
                    <a:cxn ang="0">
                      <a:pos x="2" y="109"/>
                    </a:cxn>
                    <a:cxn ang="0">
                      <a:pos x="16" y="86"/>
                    </a:cxn>
                    <a:cxn ang="0">
                      <a:pos x="23" y="58"/>
                    </a:cxn>
                    <a:cxn ang="0">
                      <a:pos x="25" y="39"/>
                    </a:cxn>
                    <a:cxn ang="0">
                      <a:pos x="23" y="22"/>
                    </a:cxn>
                  </a:cxnLst>
                  <a:rect l="0" t="0" r="r" b="b"/>
                  <a:pathLst>
                    <a:path w="165" h="182">
                      <a:moveTo>
                        <a:pt x="41" y="0"/>
                      </a:moveTo>
                      <a:lnTo>
                        <a:pt x="80" y="3"/>
                      </a:lnTo>
                      <a:lnTo>
                        <a:pt x="117" y="3"/>
                      </a:lnTo>
                      <a:lnTo>
                        <a:pt x="137" y="0"/>
                      </a:lnTo>
                      <a:lnTo>
                        <a:pt x="164" y="17"/>
                      </a:lnTo>
                      <a:lnTo>
                        <a:pt x="146" y="22"/>
                      </a:lnTo>
                      <a:lnTo>
                        <a:pt x="137" y="31"/>
                      </a:lnTo>
                      <a:lnTo>
                        <a:pt x="131" y="36"/>
                      </a:lnTo>
                      <a:lnTo>
                        <a:pt x="127" y="42"/>
                      </a:lnTo>
                      <a:lnTo>
                        <a:pt x="127" y="47"/>
                      </a:lnTo>
                      <a:lnTo>
                        <a:pt x="127" y="56"/>
                      </a:lnTo>
                      <a:lnTo>
                        <a:pt x="115" y="61"/>
                      </a:lnTo>
                      <a:lnTo>
                        <a:pt x="105" y="61"/>
                      </a:lnTo>
                      <a:lnTo>
                        <a:pt x="102" y="64"/>
                      </a:lnTo>
                      <a:lnTo>
                        <a:pt x="92" y="64"/>
                      </a:lnTo>
                      <a:lnTo>
                        <a:pt x="88" y="56"/>
                      </a:lnTo>
                      <a:lnTo>
                        <a:pt x="80" y="45"/>
                      </a:lnTo>
                      <a:lnTo>
                        <a:pt x="72" y="36"/>
                      </a:lnTo>
                      <a:lnTo>
                        <a:pt x="57" y="36"/>
                      </a:lnTo>
                      <a:lnTo>
                        <a:pt x="53" y="36"/>
                      </a:lnTo>
                      <a:lnTo>
                        <a:pt x="49" y="50"/>
                      </a:lnTo>
                      <a:lnTo>
                        <a:pt x="51" y="64"/>
                      </a:lnTo>
                      <a:lnTo>
                        <a:pt x="51" y="72"/>
                      </a:lnTo>
                      <a:lnTo>
                        <a:pt x="53" y="81"/>
                      </a:lnTo>
                      <a:lnTo>
                        <a:pt x="61" y="78"/>
                      </a:lnTo>
                      <a:lnTo>
                        <a:pt x="72" y="70"/>
                      </a:lnTo>
                      <a:lnTo>
                        <a:pt x="80" y="70"/>
                      </a:lnTo>
                      <a:lnTo>
                        <a:pt x="86" y="75"/>
                      </a:lnTo>
                      <a:lnTo>
                        <a:pt x="86" y="81"/>
                      </a:lnTo>
                      <a:lnTo>
                        <a:pt x="82" y="92"/>
                      </a:lnTo>
                      <a:lnTo>
                        <a:pt x="80" y="97"/>
                      </a:lnTo>
                      <a:lnTo>
                        <a:pt x="80" y="103"/>
                      </a:lnTo>
                      <a:lnTo>
                        <a:pt x="78" y="111"/>
                      </a:lnTo>
                      <a:lnTo>
                        <a:pt x="82" y="120"/>
                      </a:lnTo>
                      <a:lnTo>
                        <a:pt x="90" y="131"/>
                      </a:lnTo>
                      <a:lnTo>
                        <a:pt x="92" y="128"/>
                      </a:lnTo>
                      <a:lnTo>
                        <a:pt x="92" y="139"/>
                      </a:lnTo>
                      <a:lnTo>
                        <a:pt x="88" y="148"/>
                      </a:lnTo>
                      <a:lnTo>
                        <a:pt x="84" y="156"/>
                      </a:lnTo>
                      <a:lnTo>
                        <a:pt x="82" y="170"/>
                      </a:lnTo>
                      <a:lnTo>
                        <a:pt x="74" y="175"/>
                      </a:lnTo>
                      <a:lnTo>
                        <a:pt x="68" y="175"/>
                      </a:lnTo>
                      <a:lnTo>
                        <a:pt x="62" y="175"/>
                      </a:lnTo>
                      <a:lnTo>
                        <a:pt x="62" y="164"/>
                      </a:lnTo>
                      <a:lnTo>
                        <a:pt x="61" y="145"/>
                      </a:lnTo>
                      <a:lnTo>
                        <a:pt x="55" y="139"/>
                      </a:lnTo>
                      <a:lnTo>
                        <a:pt x="53" y="131"/>
                      </a:lnTo>
                      <a:lnTo>
                        <a:pt x="55" y="114"/>
                      </a:lnTo>
                      <a:lnTo>
                        <a:pt x="49" y="109"/>
                      </a:lnTo>
                      <a:lnTo>
                        <a:pt x="35" y="114"/>
                      </a:lnTo>
                      <a:lnTo>
                        <a:pt x="29" y="109"/>
                      </a:lnTo>
                      <a:lnTo>
                        <a:pt x="23" y="117"/>
                      </a:lnTo>
                      <a:lnTo>
                        <a:pt x="29" y="123"/>
                      </a:lnTo>
                      <a:lnTo>
                        <a:pt x="39" y="128"/>
                      </a:lnTo>
                      <a:lnTo>
                        <a:pt x="41" y="134"/>
                      </a:lnTo>
                      <a:lnTo>
                        <a:pt x="47" y="145"/>
                      </a:lnTo>
                      <a:lnTo>
                        <a:pt x="47" y="153"/>
                      </a:lnTo>
                      <a:lnTo>
                        <a:pt x="41" y="167"/>
                      </a:lnTo>
                      <a:lnTo>
                        <a:pt x="33" y="178"/>
                      </a:lnTo>
                      <a:lnTo>
                        <a:pt x="29" y="181"/>
                      </a:lnTo>
                      <a:lnTo>
                        <a:pt x="29" y="173"/>
                      </a:lnTo>
                      <a:lnTo>
                        <a:pt x="29" y="164"/>
                      </a:lnTo>
                      <a:lnTo>
                        <a:pt x="31" y="153"/>
                      </a:lnTo>
                      <a:lnTo>
                        <a:pt x="21" y="145"/>
                      </a:lnTo>
                      <a:lnTo>
                        <a:pt x="12" y="136"/>
                      </a:lnTo>
                      <a:lnTo>
                        <a:pt x="10" y="128"/>
                      </a:lnTo>
                      <a:lnTo>
                        <a:pt x="0" y="123"/>
                      </a:lnTo>
                      <a:lnTo>
                        <a:pt x="2" y="109"/>
                      </a:lnTo>
                      <a:lnTo>
                        <a:pt x="10" y="100"/>
                      </a:lnTo>
                      <a:lnTo>
                        <a:pt x="16" y="86"/>
                      </a:lnTo>
                      <a:lnTo>
                        <a:pt x="21" y="72"/>
                      </a:lnTo>
                      <a:lnTo>
                        <a:pt x="23" y="58"/>
                      </a:lnTo>
                      <a:lnTo>
                        <a:pt x="21" y="45"/>
                      </a:lnTo>
                      <a:lnTo>
                        <a:pt x="25" y="39"/>
                      </a:lnTo>
                      <a:lnTo>
                        <a:pt x="29" y="33"/>
                      </a:lnTo>
                      <a:lnTo>
                        <a:pt x="23" y="22"/>
                      </a:lnTo>
                      <a:lnTo>
                        <a:pt x="41" y="0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Freeform 15"/>
                <p:cNvSpPr>
                  <a:spLocks/>
                </p:cNvSpPr>
                <p:nvPr/>
              </p:nvSpPr>
              <p:spPr bwMode="auto">
                <a:xfrm>
                  <a:off x="4549" y="2387"/>
                  <a:ext cx="182" cy="249"/>
                </a:xfrm>
                <a:custGeom>
                  <a:avLst/>
                  <a:gdLst/>
                  <a:ahLst/>
                  <a:cxnLst>
                    <a:cxn ang="0">
                      <a:pos x="0" y="83"/>
                    </a:cxn>
                    <a:cxn ang="0">
                      <a:pos x="37" y="44"/>
                    </a:cxn>
                    <a:cxn ang="0">
                      <a:pos x="56" y="28"/>
                    </a:cxn>
                    <a:cxn ang="0">
                      <a:pos x="66" y="14"/>
                    </a:cxn>
                    <a:cxn ang="0">
                      <a:pos x="95" y="0"/>
                    </a:cxn>
                    <a:cxn ang="0">
                      <a:pos x="111" y="30"/>
                    </a:cxn>
                    <a:cxn ang="0">
                      <a:pos x="127" y="17"/>
                    </a:cxn>
                    <a:cxn ang="0">
                      <a:pos x="132" y="8"/>
                    </a:cxn>
                    <a:cxn ang="0">
                      <a:pos x="146" y="0"/>
                    </a:cxn>
                    <a:cxn ang="0">
                      <a:pos x="154" y="0"/>
                    </a:cxn>
                    <a:cxn ang="0">
                      <a:pos x="156" y="11"/>
                    </a:cxn>
                    <a:cxn ang="0">
                      <a:pos x="156" y="19"/>
                    </a:cxn>
                    <a:cxn ang="0">
                      <a:pos x="148" y="33"/>
                    </a:cxn>
                    <a:cxn ang="0">
                      <a:pos x="148" y="41"/>
                    </a:cxn>
                    <a:cxn ang="0">
                      <a:pos x="169" y="77"/>
                    </a:cxn>
                    <a:cxn ang="0">
                      <a:pos x="173" y="99"/>
                    </a:cxn>
                    <a:cxn ang="0">
                      <a:pos x="179" y="99"/>
                    </a:cxn>
                    <a:cxn ang="0">
                      <a:pos x="181" y="110"/>
                    </a:cxn>
                    <a:cxn ang="0">
                      <a:pos x="173" y="121"/>
                    </a:cxn>
                    <a:cxn ang="0">
                      <a:pos x="167" y="116"/>
                    </a:cxn>
                    <a:cxn ang="0">
                      <a:pos x="154" y="124"/>
                    </a:cxn>
                    <a:cxn ang="0">
                      <a:pos x="156" y="146"/>
                    </a:cxn>
                    <a:cxn ang="0">
                      <a:pos x="140" y="160"/>
                    </a:cxn>
                    <a:cxn ang="0">
                      <a:pos x="140" y="196"/>
                    </a:cxn>
                    <a:cxn ang="0">
                      <a:pos x="140" y="220"/>
                    </a:cxn>
                    <a:cxn ang="0">
                      <a:pos x="132" y="231"/>
                    </a:cxn>
                    <a:cxn ang="0">
                      <a:pos x="127" y="248"/>
                    </a:cxn>
                    <a:cxn ang="0">
                      <a:pos x="119" y="245"/>
                    </a:cxn>
                    <a:cxn ang="0">
                      <a:pos x="107" y="237"/>
                    </a:cxn>
                    <a:cxn ang="0">
                      <a:pos x="97" y="229"/>
                    </a:cxn>
                    <a:cxn ang="0">
                      <a:pos x="90" y="215"/>
                    </a:cxn>
                    <a:cxn ang="0">
                      <a:pos x="62" y="218"/>
                    </a:cxn>
                    <a:cxn ang="0">
                      <a:pos x="39" y="209"/>
                    </a:cxn>
                    <a:cxn ang="0">
                      <a:pos x="23" y="187"/>
                    </a:cxn>
                    <a:cxn ang="0">
                      <a:pos x="14" y="171"/>
                    </a:cxn>
                    <a:cxn ang="0">
                      <a:pos x="6" y="157"/>
                    </a:cxn>
                    <a:cxn ang="0">
                      <a:pos x="6" y="130"/>
                    </a:cxn>
                    <a:cxn ang="0">
                      <a:pos x="0" y="83"/>
                    </a:cxn>
                  </a:cxnLst>
                  <a:rect l="0" t="0" r="r" b="b"/>
                  <a:pathLst>
                    <a:path w="182" h="249">
                      <a:moveTo>
                        <a:pt x="0" y="83"/>
                      </a:moveTo>
                      <a:lnTo>
                        <a:pt x="37" y="44"/>
                      </a:lnTo>
                      <a:lnTo>
                        <a:pt x="56" y="28"/>
                      </a:lnTo>
                      <a:lnTo>
                        <a:pt x="66" y="14"/>
                      </a:lnTo>
                      <a:lnTo>
                        <a:pt x="95" y="0"/>
                      </a:lnTo>
                      <a:lnTo>
                        <a:pt x="111" y="30"/>
                      </a:lnTo>
                      <a:lnTo>
                        <a:pt x="127" y="17"/>
                      </a:lnTo>
                      <a:lnTo>
                        <a:pt x="132" y="8"/>
                      </a:lnTo>
                      <a:lnTo>
                        <a:pt x="146" y="0"/>
                      </a:lnTo>
                      <a:lnTo>
                        <a:pt x="154" y="0"/>
                      </a:lnTo>
                      <a:lnTo>
                        <a:pt x="156" y="11"/>
                      </a:lnTo>
                      <a:lnTo>
                        <a:pt x="156" y="19"/>
                      </a:lnTo>
                      <a:lnTo>
                        <a:pt x="148" y="33"/>
                      </a:lnTo>
                      <a:lnTo>
                        <a:pt x="148" y="41"/>
                      </a:lnTo>
                      <a:lnTo>
                        <a:pt x="169" y="77"/>
                      </a:lnTo>
                      <a:lnTo>
                        <a:pt x="173" y="99"/>
                      </a:lnTo>
                      <a:lnTo>
                        <a:pt x="179" y="99"/>
                      </a:lnTo>
                      <a:lnTo>
                        <a:pt x="181" y="110"/>
                      </a:lnTo>
                      <a:lnTo>
                        <a:pt x="173" y="121"/>
                      </a:lnTo>
                      <a:lnTo>
                        <a:pt x="167" y="116"/>
                      </a:lnTo>
                      <a:lnTo>
                        <a:pt x="154" y="124"/>
                      </a:lnTo>
                      <a:lnTo>
                        <a:pt x="156" y="146"/>
                      </a:lnTo>
                      <a:lnTo>
                        <a:pt x="140" y="160"/>
                      </a:lnTo>
                      <a:lnTo>
                        <a:pt x="140" y="196"/>
                      </a:lnTo>
                      <a:lnTo>
                        <a:pt x="140" y="220"/>
                      </a:lnTo>
                      <a:lnTo>
                        <a:pt x="132" y="231"/>
                      </a:lnTo>
                      <a:lnTo>
                        <a:pt x="127" y="248"/>
                      </a:lnTo>
                      <a:lnTo>
                        <a:pt x="119" y="245"/>
                      </a:lnTo>
                      <a:lnTo>
                        <a:pt x="107" y="237"/>
                      </a:lnTo>
                      <a:lnTo>
                        <a:pt x="97" y="229"/>
                      </a:lnTo>
                      <a:lnTo>
                        <a:pt x="90" y="215"/>
                      </a:lnTo>
                      <a:lnTo>
                        <a:pt x="62" y="218"/>
                      </a:lnTo>
                      <a:lnTo>
                        <a:pt x="39" y="209"/>
                      </a:lnTo>
                      <a:lnTo>
                        <a:pt x="23" y="187"/>
                      </a:lnTo>
                      <a:lnTo>
                        <a:pt x="14" y="171"/>
                      </a:lnTo>
                      <a:lnTo>
                        <a:pt x="6" y="157"/>
                      </a:lnTo>
                      <a:lnTo>
                        <a:pt x="6" y="130"/>
                      </a:lnTo>
                      <a:lnTo>
                        <a:pt x="0" y="83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1040" name="Freeform 16"/>
                <p:cNvSpPr>
                  <a:spLocks/>
                </p:cNvSpPr>
                <p:nvPr/>
              </p:nvSpPr>
              <p:spPr bwMode="auto">
                <a:xfrm>
                  <a:off x="4934" y="2529"/>
                  <a:ext cx="348" cy="235"/>
                </a:xfrm>
                <a:custGeom>
                  <a:avLst/>
                  <a:gdLst/>
                  <a:ahLst/>
                  <a:cxnLst>
                    <a:cxn ang="0">
                      <a:pos x="31" y="3"/>
                    </a:cxn>
                    <a:cxn ang="0">
                      <a:pos x="68" y="39"/>
                    </a:cxn>
                    <a:cxn ang="0">
                      <a:pos x="74" y="56"/>
                    </a:cxn>
                    <a:cxn ang="0">
                      <a:pos x="96" y="47"/>
                    </a:cxn>
                    <a:cxn ang="0">
                      <a:pos x="107" y="53"/>
                    </a:cxn>
                    <a:cxn ang="0">
                      <a:pos x="121" y="39"/>
                    </a:cxn>
                    <a:cxn ang="0">
                      <a:pos x="140" y="31"/>
                    </a:cxn>
                    <a:cxn ang="0">
                      <a:pos x="185" y="47"/>
                    </a:cxn>
                    <a:cxn ang="0">
                      <a:pos x="212" y="67"/>
                    </a:cxn>
                    <a:cxn ang="0">
                      <a:pos x="234" y="81"/>
                    </a:cxn>
                    <a:cxn ang="0">
                      <a:pos x="271" y="111"/>
                    </a:cxn>
                    <a:cxn ang="0">
                      <a:pos x="275" y="128"/>
                    </a:cxn>
                    <a:cxn ang="0">
                      <a:pos x="292" y="142"/>
                    </a:cxn>
                    <a:cxn ang="0">
                      <a:pos x="306" y="148"/>
                    </a:cxn>
                    <a:cxn ang="0">
                      <a:pos x="322" y="176"/>
                    </a:cxn>
                    <a:cxn ang="0">
                      <a:pos x="333" y="192"/>
                    </a:cxn>
                    <a:cxn ang="0">
                      <a:pos x="335" y="234"/>
                    </a:cxn>
                    <a:cxn ang="0">
                      <a:pos x="320" y="234"/>
                    </a:cxn>
                    <a:cxn ang="0">
                      <a:pos x="310" y="226"/>
                    </a:cxn>
                    <a:cxn ang="0">
                      <a:pos x="275" y="184"/>
                    </a:cxn>
                    <a:cxn ang="0">
                      <a:pos x="240" y="184"/>
                    </a:cxn>
                    <a:cxn ang="0">
                      <a:pos x="228" y="198"/>
                    </a:cxn>
                    <a:cxn ang="0">
                      <a:pos x="218" y="206"/>
                    </a:cxn>
                    <a:cxn ang="0">
                      <a:pos x="197" y="217"/>
                    </a:cxn>
                    <a:cxn ang="0">
                      <a:pos x="177" y="212"/>
                    </a:cxn>
                    <a:cxn ang="0">
                      <a:pos x="160" y="212"/>
                    </a:cxn>
                    <a:cxn ang="0">
                      <a:pos x="138" y="159"/>
                    </a:cxn>
                    <a:cxn ang="0">
                      <a:pos x="113" y="111"/>
                    </a:cxn>
                    <a:cxn ang="0">
                      <a:pos x="82" y="95"/>
                    </a:cxn>
                    <a:cxn ang="0">
                      <a:pos x="53" y="92"/>
                    </a:cxn>
                    <a:cxn ang="0">
                      <a:pos x="23" y="75"/>
                    </a:cxn>
                    <a:cxn ang="0">
                      <a:pos x="25" y="25"/>
                    </a:cxn>
                  </a:cxnLst>
                  <a:rect l="0" t="0" r="r" b="b"/>
                  <a:pathLst>
                    <a:path w="348" h="235">
                      <a:moveTo>
                        <a:pt x="0" y="0"/>
                      </a:moveTo>
                      <a:lnTo>
                        <a:pt x="31" y="3"/>
                      </a:lnTo>
                      <a:lnTo>
                        <a:pt x="57" y="6"/>
                      </a:lnTo>
                      <a:lnTo>
                        <a:pt x="68" y="39"/>
                      </a:lnTo>
                      <a:lnTo>
                        <a:pt x="70" y="50"/>
                      </a:lnTo>
                      <a:lnTo>
                        <a:pt x="74" y="56"/>
                      </a:lnTo>
                      <a:lnTo>
                        <a:pt x="82" y="47"/>
                      </a:lnTo>
                      <a:lnTo>
                        <a:pt x="96" y="47"/>
                      </a:lnTo>
                      <a:lnTo>
                        <a:pt x="103" y="56"/>
                      </a:lnTo>
                      <a:lnTo>
                        <a:pt x="107" y="53"/>
                      </a:lnTo>
                      <a:lnTo>
                        <a:pt x="119" y="39"/>
                      </a:lnTo>
                      <a:lnTo>
                        <a:pt x="121" y="39"/>
                      </a:lnTo>
                      <a:lnTo>
                        <a:pt x="131" y="31"/>
                      </a:lnTo>
                      <a:lnTo>
                        <a:pt x="140" y="31"/>
                      </a:lnTo>
                      <a:lnTo>
                        <a:pt x="172" y="47"/>
                      </a:lnTo>
                      <a:lnTo>
                        <a:pt x="185" y="47"/>
                      </a:lnTo>
                      <a:lnTo>
                        <a:pt x="199" y="61"/>
                      </a:lnTo>
                      <a:lnTo>
                        <a:pt x="212" y="67"/>
                      </a:lnTo>
                      <a:lnTo>
                        <a:pt x="224" y="78"/>
                      </a:lnTo>
                      <a:lnTo>
                        <a:pt x="234" y="81"/>
                      </a:lnTo>
                      <a:lnTo>
                        <a:pt x="259" y="92"/>
                      </a:lnTo>
                      <a:lnTo>
                        <a:pt x="271" y="111"/>
                      </a:lnTo>
                      <a:lnTo>
                        <a:pt x="277" y="123"/>
                      </a:lnTo>
                      <a:lnTo>
                        <a:pt x="275" y="128"/>
                      </a:lnTo>
                      <a:lnTo>
                        <a:pt x="285" y="139"/>
                      </a:lnTo>
                      <a:lnTo>
                        <a:pt x="292" y="142"/>
                      </a:lnTo>
                      <a:lnTo>
                        <a:pt x="296" y="145"/>
                      </a:lnTo>
                      <a:lnTo>
                        <a:pt x="306" y="148"/>
                      </a:lnTo>
                      <a:lnTo>
                        <a:pt x="322" y="164"/>
                      </a:lnTo>
                      <a:lnTo>
                        <a:pt x="322" y="176"/>
                      </a:lnTo>
                      <a:lnTo>
                        <a:pt x="331" y="187"/>
                      </a:lnTo>
                      <a:lnTo>
                        <a:pt x="333" y="192"/>
                      </a:lnTo>
                      <a:lnTo>
                        <a:pt x="347" y="215"/>
                      </a:lnTo>
                      <a:lnTo>
                        <a:pt x="335" y="234"/>
                      </a:lnTo>
                      <a:lnTo>
                        <a:pt x="331" y="234"/>
                      </a:lnTo>
                      <a:lnTo>
                        <a:pt x="320" y="234"/>
                      </a:lnTo>
                      <a:lnTo>
                        <a:pt x="316" y="226"/>
                      </a:lnTo>
                      <a:lnTo>
                        <a:pt x="310" y="226"/>
                      </a:lnTo>
                      <a:lnTo>
                        <a:pt x="304" y="228"/>
                      </a:lnTo>
                      <a:lnTo>
                        <a:pt x="275" y="184"/>
                      </a:lnTo>
                      <a:lnTo>
                        <a:pt x="257" y="187"/>
                      </a:lnTo>
                      <a:lnTo>
                        <a:pt x="240" y="184"/>
                      </a:lnTo>
                      <a:lnTo>
                        <a:pt x="234" y="189"/>
                      </a:lnTo>
                      <a:lnTo>
                        <a:pt x="228" y="198"/>
                      </a:lnTo>
                      <a:lnTo>
                        <a:pt x="226" y="192"/>
                      </a:lnTo>
                      <a:lnTo>
                        <a:pt x="218" y="206"/>
                      </a:lnTo>
                      <a:lnTo>
                        <a:pt x="207" y="226"/>
                      </a:lnTo>
                      <a:lnTo>
                        <a:pt x="197" y="217"/>
                      </a:lnTo>
                      <a:lnTo>
                        <a:pt x="185" y="212"/>
                      </a:lnTo>
                      <a:lnTo>
                        <a:pt x="177" y="212"/>
                      </a:lnTo>
                      <a:lnTo>
                        <a:pt x="166" y="206"/>
                      </a:lnTo>
                      <a:lnTo>
                        <a:pt x="160" y="212"/>
                      </a:lnTo>
                      <a:lnTo>
                        <a:pt x="152" y="184"/>
                      </a:lnTo>
                      <a:lnTo>
                        <a:pt x="138" y="159"/>
                      </a:lnTo>
                      <a:lnTo>
                        <a:pt x="125" y="128"/>
                      </a:lnTo>
                      <a:lnTo>
                        <a:pt x="113" y="111"/>
                      </a:lnTo>
                      <a:lnTo>
                        <a:pt x="103" y="95"/>
                      </a:lnTo>
                      <a:lnTo>
                        <a:pt x="82" y="95"/>
                      </a:lnTo>
                      <a:lnTo>
                        <a:pt x="62" y="103"/>
                      </a:lnTo>
                      <a:lnTo>
                        <a:pt x="53" y="92"/>
                      </a:lnTo>
                      <a:lnTo>
                        <a:pt x="33" y="84"/>
                      </a:lnTo>
                      <a:lnTo>
                        <a:pt x="23" y="75"/>
                      </a:lnTo>
                      <a:lnTo>
                        <a:pt x="23" y="42"/>
                      </a:lnTo>
                      <a:lnTo>
                        <a:pt x="25" y="25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 17"/>
                <p:cNvSpPr>
                  <a:spLocks/>
                </p:cNvSpPr>
                <p:nvPr/>
              </p:nvSpPr>
              <p:spPr bwMode="auto">
                <a:xfrm>
                  <a:off x="4293" y="2362"/>
                  <a:ext cx="209" cy="310"/>
                </a:xfrm>
                <a:custGeom>
                  <a:avLst/>
                  <a:gdLst/>
                  <a:ahLst/>
                  <a:cxnLst>
                    <a:cxn ang="0">
                      <a:pos x="0" y="8"/>
                    </a:cxn>
                    <a:cxn ang="0">
                      <a:pos x="21" y="0"/>
                    </a:cxn>
                    <a:cxn ang="0">
                      <a:pos x="46" y="14"/>
                    </a:cxn>
                    <a:cxn ang="0">
                      <a:pos x="50" y="28"/>
                    </a:cxn>
                    <a:cxn ang="0">
                      <a:pos x="50" y="33"/>
                    </a:cxn>
                    <a:cxn ang="0">
                      <a:pos x="56" y="36"/>
                    </a:cxn>
                    <a:cxn ang="0">
                      <a:pos x="56" y="42"/>
                    </a:cxn>
                    <a:cxn ang="0">
                      <a:pos x="64" y="45"/>
                    </a:cxn>
                    <a:cxn ang="0">
                      <a:pos x="64" y="56"/>
                    </a:cxn>
                    <a:cxn ang="0">
                      <a:pos x="89" y="89"/>
                    </a:cxn>
                    <a:cxn ang="0">
                      <a:pos x="92" y="89"/>
                    </a:cxn>
                    <a:cxn ang="0">
                      <a:pos x="96" y="97"/>
                    </a:cxn>
                    <a:cxn ang="0">
                      <a:pos x="100" y="106"/>
                    </a:cxn>
                    <a:cxn ang="0">
                      <a:pos x="104" y="106"/>
                    </a:cxn>
                    <a:cxn ang="0">
                      <a:pos x="121" y="117"/>
                    </a:cxn>
                    <a:cxn ang="0">
                      <a:pos x="154" y="122"/>
                    </a:cxn>
                    <a:cxn ang="0">
                      <a:pos x="156" y="161"/>
                    </a:cxn>
                    <a:cxn ang="0">
                      <a:pos x="164" y="167"/>
                    </a:cxn>
                    <a:cxn ang="0">
                      <a:pos x="162" y="181"/>
                    </a:cxn>
                    <a:cxn ang="0">
                      <a:pos x="181" y="200"/>
                    </a:cxn>
                    <a:cxn ang="0">
                      <a:pos x="198" y="209"/>
                    </a:cxn>
                    <a:cxn ang="0">
                      <a:pos x="198" y="273"/>
                    </a:cxn>
                    <a:cxn ang="0">
                      <a:pos x="208" y="298"/>
                    </a:cxn>
                    <a:cxn ang="0">
                      <a:pos x="202" y="306"/>
                    </a:cxn>
                    <a:cxn ang="0">
                      <a:pos x="191" y="309"/>
                    </a:cxn>
                    <a:cxn ang="0">
                      <a:pos x="189" y="287"/>
                    </a:cxn>
                    <a:cxn ang="0">
                      <a:pos x="169" y="309"/>
                    </a:cxn>
                    <a:cxn ang="0">
                      <a:pos x="156" y="276"/>
                    </a:cxn>
                    <a:cxn ang="0">
                      <a:pos x="148" y="253"/>
                    </a:cxn>
                    <a:cxn ang="0">
                      <a:pos x="125" y="223"/>
                    </a:cxn>
                    <a:cxn ang="0">
                      <a:pos x="119" y="223"/>
                    </a:cxn>
                    <a:cxn ang="0">
                      <a:pos x="98" y="206"/>
                    </a:cxn>
                    <a:cxn ang="0">
                      <a:pos x="94" y="189"/>
                    </a:cxn>
                    <a:cxn ang="0">
                      <a:pos x="94" y="178"/>
                    </a:cxn>
                    <a:cxn ang="0">
                      <a:pos x="77" y="134"/>
                    </a:cxn>
                    <a:cxn ang="0">
                      <a:pos x="69" y="106"/>
                    </a:cxn>
                    <a:cxn ang="0">
                      <a:pos x="48" y="81"/>
                    </a:cxn>
                    <a:cxn ang="0">
                      <a:pos x="19" y="42"/>
                    </a:cxn>
                    <a:cxn ang="0">
                      <a:pos x="0" y="8"/>
                    </a:cxn>
                  </a:cxnLst>
                  <a:rect l="0" t="0" r="r" b="b"/>
                  <a:pathLst>
                    <a:path w="209" h="310">
                      <a:moveTo>
                        <a:pt x="0" y="8"/>
                      </a:moveTo>
                      <a:lnTo>
                        <a:pt x="21" y="0"/>
                      </a:lnTo>
                      <a:lnTo>
                        <a:pt x="46" y="14"/>
                      </a:lnTo>
                      <a:lnTo>
                        <a:pt x="50" y="28"/>
                      </a:lnTo>
                      <a:lnTo>
                        <a:pt x="50" y="33"/>
                      </a:lnTo>
                      <a:lnTo>
                        <a:pt x="56" y="36"/>
                      </a:lnTo>
                      <a:lnTo>
                        <a:pt x="56" y="42"/>
                      </a:lnTo>
                      <a:lnTo>
                        <a:pt x="64" y="45"/>
                      </a:lnTo>
                      <a:lnTo>
                        <a:pt x="64" y="56"/>
                      </a:lnTo>
                      <a:lnTo>
                        <a:pt x="89" y="89"/>
                      </a:lnTo>
                      <a:lnTo>
                        <a:pt x="92" y="89"/>
                      </a:lnTo>
                      <a:lnTo>
                        <a:pt x="96" y="97"/>
                      </a:lnTo>
                      <a:lnTo>
                        <a:pt x="100" y="106"/>
                      </a:lnTo>
                      <a:lnTo>
                        <a:pt x="104" y="106"/>
                      </a:lnTo>
                      <a:lnTo>
                        <a:pt x="121" y="117"/>
                      </a:lnTo>
                      <a:lnTo>
                        <a:pt x="154" y="122"/>
                      </a:lnTo>
                      <a:lnTo>
                        <a:pt x="156" y="161"/>
                      </a:lnTo>
                      <a:lnTo>
                        <a:pt x="164" y="167"/>
                      </a:lnTo>
                      <a:lnTo>
                        <a:pt x="162" y="181"/>
                      </a:lnTo>
                      <a:lnTo>
                        <a:pt x="181" y="200"/>
                      </a:lnTo>
                      <a:lnTo>
                        <a:pt x="198" y="209"/>
                      </a:lnTo>
                      <a:lnTo>
                        <a:pt x="198" y="273"/>
                      </a:lnTo>
                      <a:lnTo>
                        <a:pt x="208" y="298"/>
                      </a:lnTo>
                      <a:lnTo>
                        <a:pt x="202" y="306"/>
                      </a:lnTo>
                      <a:lnTo>
                        <a:pt x="191" y="309"/>
                      </a:lnTo>
                      <a:lnTo>
                        <a:pt x="189" y="287"/>
                      </a:lnTo>
                      <a:lnTo>
                        <a:pt x="169" y="309"/>
                      </a:lnTo>
                      <a:lnTo>
                        <a:pt x="156" y="276"/>
                      </a:lnTo>
                      <a:lnTo>
                        <a:pt x="148" y="253"/>
                      </a:lnTo>
                      <a:lnTo>
                        <a:pt x="125" y="223"/>
                      </a:lnTo>
                      <a:lnTo>
                        <a:pt x="119" y="223"/>
                      </a:lnTo>
                      <a:lnTo>
                        <a:pt x="98" y="206"/>
                      </a:lnTo>
                      <a:lnTo>
                        <a:pt x="94" y="189"/>
                      </a:lnTo>
                      <a:lnTo>
                        <a:pt x="94" y="178"/>
                      </a:lnTo>
                      <a:lnTo>
                        <a:pt x="77" y="134"/>
                      </a:lnTo>
                      <a:lnTo>
                        <a:pt x="69" y="106"/>
                      </a:lnTo>
                      <a:lnTo>
                        <a:pt x="48" y="81"/>
                      </a:lnTo>
                      <a:lnTo>
                        <a:pt x="19" y="42"/>
                      </a:lnTo>
                      <a:lnTo>
                        <a:pt x="0" y="8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1042" name="Freeform 18"/>
                <p:cNvSpPr>
                  <a:spLocks/>
                </p:cNvSpPr>
                <p:nvPr/>
              </p:nvSpPr>
              <p:spPr bwMode="auto">
                <a:xfrm>
                  <a:off x="4664" y="2029"/>
                  <a:ext cx="205" cy="341"/>
                </a:xfrm>
                <a:custGeom>
                  <a:avLst/>
                  <a:gdLst/>
                  <a:ahLst/>
                  <a:cxnLst>
                    <a:cxn ang="0">
                      <a:pos x="14" y="0"/>
                    </a:cxn>
                    <a:cxn ang="0">
                      <a:pos x="31" y="0"/>
                    </a:cxn>
                    <a:cxn ang="0">
                      <a:pos x="51" y="36"/>
                    </a:cxn>
                    <a:cxn ang="0">
                      <a:pos x="47" y="70"/>
                    </a:cxn>
                    <a:cxn ang="0">
                      <a:pos x="59" y="81"/>
                    </a:cxn>
                    <a:cxn ang="0">
                      <a:pos x="65" y="103"/>
                    </a:cxn>
                    <a:cxn ang="0">
                      <a:pos x="78" y="114"/>
                    </a:cxn>
                    <a:cxn ang="0">
                      <a:pos x="94" y="117"/>
                    </a:cxn>
                    <a:cxn ang="0">
                      <a:pos x="118" y="134"/>
                    </a:cxn>
                    <a:cxn ang="0">
                      <a:pos x="133" y="153"/>
                    </a:cxn>
                    <a:cxn ang="0">
                      <a:pos x="137" y="153"/>
                    </a:cxn>
                    <a:cxn ang="0">
                      <a:pos x="157" y="170"/>
                    </a:cxn>
                    <a:cxn ang="0">
                      <a:pos x="157" y="212"/>
                    </a:cxn>
                    <a:cxn ang="0">
                      <a:pos x="163" y="231"/>
                    </a:cxn>
                    <a:cxn ang="0">
                      <a:pos x="169" y="242"/>
                    </a:cxn>
                    <a:cxn ang="0">
                      <a:pos x="177" y="254"/>
                    </a:cxn>
                    <a:cxn ang="0">
                      <a:pos x="184" y="268"/>
                    </a:cxn>
                    <a:cxn ang="0">
                      <a:pos x="188" y="284"/>
                    </a:cxn>
                    <a:cxn ang="0">
                      <a:pos x="204" y="298"/>
                    </a:cxn>
                    <a:cxn ang="0">
                      <a:pos x="202" y="315"/>
                    </a:cxn>
                    <a:cxn ang="0">
                      <a:pos x="186" y="318"/>
                    </a:cxn>
                    <a:cxn ang="0">
                      <a:pos x="180" y="304"/>
                    </a:cxn>
                    <a:cxn ang="0">
                      <a:pos x="169" y="304"/>
                    </a:cxn>
                    <a:cxn ang="0">
                      <a:pos x="169" y="340"/>
                    </a:cxn>
                    <a:cxn ang="0">
                      <a:pos x="159" y="340"/>
                    </a:cxn>
                    <a:cxn ang="0">
                      <a:pos x="147" y="323"/>
                    </a:cxn>
                    <a:cxn ang="0">
                      <a:pos x="139" y="315"/>
                    </a:cxn>
                    <a:cxn ang="0">
                      <a:pos x="139" y="295"/>
                    </a:cxn>
                    <a:cxn ang="0">
                      <a:pos x="122" y="295"/>
                    </a:cxn>
                    <a:cxn ang="0">
                      <a:pos x="116" y="315"/>
                    </a:cxn>
                    <a:cxn ang="0">
                      <a:pos x="110" y="295"/>
                    </a:cxn>
                    <a:cxn ang="0">
                      <a:pos x="108" y="276"/>
                    </a:cxn>
                    <a:cxn ang="0">
                      <a:pos x="129" y="268"/>
                    </a:cxn>
                    <a:cxn ang="0">
                      <a:pos x="141" y="273"/>
                    </a:cxn>
                    <a:cxn ang="0">
                      <a:pos x="143" y="240"/>
                    </a:cxn>
                    <a:cxn ang="0">
                      <a:pos x="131" y="229"/>
                    </a:cxn>
                    <a:cxn ang="0">
                      <a:pos x="124" y="201"/>
                    </a:cxn>
                    <a:cxn ang="0">
                      <a:pos x="118" y="167"/>
                    </a:cxn>
                    <a:cxn ang="0">
                      <a:pos x="96" y="156"/>
                    </a:cxn>
                    <a:cxn ang="0">
                      <a:pos x="86" y="142"/>
                    </a:cxn>
                    <a:cxn ang="0">
                      <a:pos x="69" y="134"/>
                    </a:cxn>
                    <a:cxn ang="0">
                      <a:pos x="78" y="164"/>
                    </a:cxn>
                    <a:cxn ang="0">
                      <a:pos x="59" y="178"/>
                    </a:cxn>
                    <a:cxn ang="0">
                      <a:pos x="47" y="145"/>
                    </a:cxn>
                    <a:cxn ang="0">
                      <a:pos x="37" y="137"/>
                    </a:cxn>
                    <a:cxn ang="0">
                      <a:pos x="37" y="117"/>
                    </a:cxn>
                    <a:cxn ang="0">
                      <a:pos x="24" y="95"/>
                    </a:cxn>
                    <a:cxn ang="0">
                      <a:pos x="8" y="81"/>
                    </a:cxn>
                    <a:cxn ang="0">
                      <a:pos x="0" y="67"/>
                    </a:cxn>
                    <a:cxn ang="0">
                      <a:pos x="4" y="56"/>
                    </a:cxn>
                    <a:cxn ang="0">
                      <a:pos x="16" y="61"/>
                    </a:cxn>
                    <a:cxn ang="0">
                      <a:pos x="20" y="47"/>
                    </a:cxn>
                    <a:cxn ang="0">
                      <a:pos x="16" y="28"/>
                    </a:cxn>
                    <a:cxn ang="0">
                      <a:pos x="14" y="0"/>
                    </a:cxn>
                  </a:cxnLst>
                  <a:rect l="0" t="0" r="r" b="b"/>
                  <a:pathLst>
                    <a:path w="205" h="341">
                      <a:moveTo>
                        <a:pt x="14" y="0"/>
                      </a:moveTo>
                      <a:lnTo>
                        <a:pt x="31" y="0"/>
                      </a:lnTo>
                      <a:lnTo>
                        <a:pt x="51" y="36"/>
                      </a:lnTo>
                      <a:lnTo>
                        <a:pt x="47" y="70"/>
                      </a:lnTo>
                      <a:lnTo>
                        <a:pt x="59" y="81"/>
                      </a:lnTo>
                      <a:lnTo>
                        <a:pt x="65" y="103"/>
                      </a:lnTo>
                      <a:lnTo>
                        <a:pt x="78" y="114"/>
                      </a:lnTo>
                      <a:lnTo>
                        <a:pt x="94" y="117"/>
                      </a:lnTo>
                      <a:lnTo>
                        <a:pt x="118" y="134"/>
                      </a:lnTo>
                      <a:lnTo>
                        <a:pt x="133" y="153"/>
                      </a:lnTo>
                      <a:lnTo>
                        <a:pt x="137" y="153"/>
                      </a:lnTo>
                      <a:lnTo>
                        <a:pt x="157" y="170"/>
                      </a:lnTo>
                      <a:lnTo>
                        <a:pt x="157" y="212"/>
                      </a:lnTo>
                      <a:lnTo>
                        <a:pt x="163" y="231"/>
                      </a:lnTo>
                      <a:lnTo>
                        <a:pt x="169" y="242"/>
                      </a:lnTo>
                      <a:lnTo>
                        <a:pt x="177" y="254"/>
                      </a:lnTo>
                      <a:lnTo>
                        <a:pt x="184" y="268"/>
                      </a:lnTo>
                      <a:lnTo>
                        <a:pt x="188" y="284"/>
                      </a:lnTo>
                      <a:lnTo>
                        <a:pt x="204" y="298"/>
                      </a:lnTo>
                      <a:lnTo>
                        <a:pt x="202" y="315"/>
                      </a:lnTo>
                      <a:lnTo>
                        <a:pt x="186" y="318"/>
                      </a:lnTo>
                      <a:lnTo>
                        <a:pt x="180" y="304"/>
                      </a:lnTo>
                      <a:lnTo>
                        <a:pt x="169" y="304"/>
                      </a:lnTo>
                      <a:lnTo>
                        <a:pt x="169" y="340"/>
                      </a:lnTo>
                      <a:lnTo>
                        <a:pt x="159" y="340"/>
                      </a:lnTo>
                      <a:lnTo>
                        <a:pt x="147" y="323"/>
                      </a:lnTo>
                      <a:lnTo>
                        <a:pt x="139" y="315"/>
                      </a:lnTo>
                      <a:lnTo>
                        <a:pt x="139" y="295"/>
                      </a:lnTo>
                      <a:lnTo>
                        <a:pt x="122" y="295"/>
                      </a:lnTo>
                      <a:lnTo>
                        <a:pt x="116" y="315"/>
                      </a:lnTo>
                      <a:lnTo>
                        <a:pt x="110" y="295"/>
                      </a:lnTo>
                      <a:lnTo>
                        <a:pt x="108" y="276"/>
                      </a:lnTo>
                      <a:lnTo>
                        <a:pt x="129" y="268"/>
                      </a:lnTo>
                      <a:lnTo>
                        <a:pt x="141" y="273"/>
                      </a:lnTo>
                      <a:lnTo>
                        <a:pt x="143" y="240"/>
                      </a:lnTo>
                      <a:lnTo>
                        <a:pt x="131" y="229"/>
                      </a:lnTo>
                      <a:lnTo>
                        <a:pt x="124" y="201"/>
                      </a:lnTo>
                      <a:lnTo>
                        <a:pt x="118" y="167"/>
                      </a:lnTo>
                      <a:lnTo>
                        <a:pt x="96" y="156"/>
                      </a:lnTo>
                      <a:lnTo>
                        <a:pt x="86" y="142"/>
                      </a:lnTo>
                      <a:lnTo>
                        <a:pt x="69" y="134"/>
                      </a:lnTo>
                      <a:lnTo>
                        <a:pt x="78" y="164"/>
                      </a:lnTo>
                      <a:lnTo>
                        <a:pt x="59" y="178"/>
                      </a:lnTo>
                      <a:lnTo>
                        <a:pt x="47" y="145"/>
                      </a:lnTo>
                      <a:lnTo>
                        <a:pt x="37" y="137"/>
                      </a:lnTo>
                      <a:lnTo>
                        <a:pt x="37" y="117"/>
                      </a:lnTo>
                      <a:lnTo>
                        <a:pt x="24" y="95"/>
                      </a:lnTo>
                      <a:lnTo>
                        <a:pt x="8" y="81"/>
                      </a:lnTo>
                      <a:lnTo>
                        <a:pt x="0" y="67"/>
                      </a:lnTo>
                      <a:lnTo>
                        <a:pt x="4" y="56"/>
                      </a:lnTo>
                      <a:lnTo>
                        <a:pt x="16" y="61"/>
                      </a:lnTo>
                      <a:lnTo>
                        <a:pt x="20" y="47"/>
                      </a:lnTo>
                      <a:lnTo>
                        <a:pt x="16" y="28"/>
                      </a:lnTo>
                      <a:lnTo>
                        <a:pt x="14" y="0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1043" name="Freeform 19"/>
                <p:cNvSpPr>
                  <a:spLocks/>
                </p:cNvSpPr>
                <p:nvPr/>
              </p:nvSpPr>
              <p:spPr bwMode="auto">
                <a:xfrm>
                  <a:off x="4619" y="1452"/>
                  <a:ext cx="150" cy="289"/>
                </a:xfrm>
                <a:custGeom>
                  <a:avLst/>
                  <a:gdLst/>
                  <a:ahLst/>
                  <a:cxnLst>
                    <a:cxn ang="0">
                      <a:pos x="31" y="0"/>
                    </a:cxn>
                    <a:cxn ang="0">
                      <a:pos x="60" y="20"/>
                    </a:cxn>
                    <a:cxn ang="0">
                      <a:pos x="77" y="36"/>
                    </a:cxn>
                    <a:cxn ang="0">
                      <a:pos x="89" y="62"/>
                    </a:cxn>
                    <a:cxn ang="0">
                      <a:pos x="99" y="62"/>
                    </a:cxn>
                    <a:cxn ang="0">
                      <a:pos x="97" y="78"/>
                    </a:cxn>
                    <a:cxn ang="0">
                      <a:pos x="108" y="89"/>
                    </a:cxn>
                    <a:cxn ang="0">
                      <a:pos x="116" y="106"/>
                    </a:cxn>
                    <a:cxn ang="0">
                      <a:pos x="135" y="140"/>
                    </a:cxn>
                    <a:cxn ang="0">
                      <a:pos x="149" y="179"/>
                    </a:cxn>
                    <a:cxn ang="0">
                      <a:pos x="124" y="176"/>
                    </a:cxn>
                    <a:cxn ang="0">
                      <a:pos x="104" y="171"/>
                    </a:cxn>
                    <a:cxn ang="0">
                      <a:pos x="118" y="199"/>
                    </a:cxn>
                    <a:cxn ang="0">
                      <a:pos x="118" y="215"/>
                    </a:cxn>
                    <a:cxn ang="0">
                      <a:pos x="118" y="232"/>
                    </a:cxn>
                    <a:cxn ang="0">
                      <a:pos x="110" y="224"/>
                    </a:cxn>
                    <a:cxn ang="0">
                      <a:pos x="101" y="210"/>
                    </a:cxn>
                    <a:cxn ang="0">
                      <a:pos x="83" y="193"/>
                    </a:cxn>
                    <a:cxn ang="0">
                      <a:pos x="74" y="185"/>
                    </a:cxn>
                    <a:cxn ang="0">
                      <a:pos x="58" y="193"/>
                    </a:cxn>
                    <a:cxn ang="0">
                      <a:pos x="48" y="199"/>
                    </a:cxn>
                    <a:cxn ang="0">
                      <a:pos x="54" y="213"/>
                    </a:cxn>
                    <a:cxn ang="0">
                      <a:pos x="70" y="224"/>
                    </a:cxn>
                    <a:cxn ang="0">
                      <a:pos x="85" y="235"/>
                    </a:cxn>
                    <a:cxn ang="0">
                      <a:pos x="91" y="254"/>
                    </a:cxn>
                    <a:cxn ang="0">
                      <a:pos x="89" y="280"/>
                    </a:cxn>
                    <a:cxn ang="0">
                      <a:pos x="89" y="288"/>
                    </a:cxn>
                    <a:cxn ang="0">
                      <a:pos x="83" y="288"/>
                    </a:cxn>
                    <a:cxn ang="0">
                      <a:pos x="74" y="280"/>
                    </a:cxn>
                    <a:cxn ang="0">
                      <a:pos x="70" y="277"/>
                    </a:cxn>
                    <a:cxn ang="0">
                      <a:pos x="64" y="271"/>
                    </a:cxn>
                    <a:cxn ang="0">
                      <a:pos x="58" y="285"/>
                    </a:cxn>
                    <a:cxn ang="0">
                      <a:pos x="48" y="288"/>
                    </a:cxn>
                    <a:cxn ang="0">
                      <a:pos x="41" y="277"/>
                    </a:cxn>
                    <a:cxn ang="0">
                      <a:pos x="41" y="252"/>
                    </a:cxn>
                    <a:cxn ang="0">
                      <a:pos x="39" y="238"/>
                    </a:cxn>
                    <a:cxn ang="0">
                      <a:pos x="29" y="229"/>
                    </a:cxn>
                    <a:cxn ang="0">
                      <a:pos x="19" y="243"/>
                    </a:cxn>
                    <a:cxn ang="0">
                      <a:pos x="4" y="243"/>
                    </a:cxn>
                    <a:cxn ang="0">
                      <a:pos x="0" y="232"/>
                    </a:cxn>
                    <a:cxn ang="0">
                      <a:pos x="4" y="204"/>
                    </a:cxn>
                    <a:cxn ang="0">
                      <a:pos x="15" y="187"/>
                    </a:cxn>
                    <a:cxn ang="0">
                      <a:pos x="14" y="143"/>
                    </a:cxn>
                    <a:cxn ang="0">
                      <a:pos x="14" y="131"/>
                    </a:cxn>
                    <a:cxn ang="0">
                      <a:pos x="25" y="129"/>
                    </a:cxn>
                    <a:cxn ang="0">
                      <a:pos x="35" y="140"/>
                    </a:cxn>
                    <a:cxn ang="0">
                      <a:pos x="52" y="145"/>
                    </a:cxn>
                    <a:cxn ang="0">
                      <a:pos x="52" y="126"/>
                    </a:cxn>
                    <a:cxn ang="0">
                      <a:pos x="45" y="115"/>
                    </a:cxn>
                    <a:cxn ang="0">
                      <a:pos x="41" y="106"/>
                    </a:cxn>
                    <a:cxn ang="0">
                      <a:pos x="46" y="106"/>
                    </a:cxn>
                    <a:cxn ang="0">
                      <a:pos x="50" y="106"/>
                    </a:cxn>
                    <a:cxn ang="0">
                      <a:pos x="54" y="106"/>
                    </a:cxn>
                    <a:cxn ang="0">
                      <a:pos x="58" y="106"/>
                    </a:cxn>
                    <a:cxn ang="0">
                      <a:pos x="64" y="98"/>
                    </a:cxn>
                    <a:cxn ang="0">
                      <a:pos x="62" y="89"/>
                    </a:cxn>
                    <a:cxn ang="0">
                      <a:pos x="56" y="70"/>
                    </a:cxn>
                    <a:cxn ang="0">
                      <a:pos x="45" y="50"/>
                    </a:cxn>
                    <a:cxn ang="0">
                      <a:pos x="29" y="39"/>
                    </a:cxn>
                    <a:cxn ang="0">
                      <a:pos x="23" y="28"/>
                    </a:cxn>
                    <a:cxn ang="0">
                      <a:pos x="31" y="0"/>
                    </a:cxn>
                  </a:cxnLst>
                  <a:rect l="0" t="0" r="r" b="b"/>
                  <a:pathLst>
                    <a:path w="150" h="289">
                      <a:moveTo>
                        <a:pt x="31" y="0"/>
                      </a:moveTo>
                      <a:lnTo>
                        <a:pt x="60" y="20"/>
                      </a:lnTo>
                      <a:lnTo>
                        <a:pt x="77" y="36"/>
                      </a:lnTo>
                      <a:lnTo>
                        <a:pt x="89" y="62"/>
                      </a:lnTo>
                      <a:lnTo>
                        <a:pt x="99" y="62"/>
                      </a:lnTo>
                      <a:lnTo>
                        <a:pt x="97" y="78"/>
                      </a:lnTo>
                      <a:lnTo>
                        <a:pt x="108" y="89"/>
                      </a:lnTo>
                      <a:lnTo>
                        <a:pt x="116" y="106"/>
                      </a:lnTo>
                      <a:lnTo>
                        <a:pt x="135" y="140"/>
                      </a:lnTo>
                      <a:lnTo>
                        <a:pt x="149" y="179"/>
                      </a:lnTo>
                      <a:lnTo>
                        <a:pt x="124" y="176"/>
                      </a:lnTo>
                      <a:lnTo>
                        <a:pt x="104" y="171"/>
                      </a:lnTo>
                      <a:lnTo>
                        <a:pt x="118" y="199"/>
                      </a:lnTo>
                      <a:lnTo>
                        <a:pt x="118" y="215"/>
                      </a:lnTo>
                      <a:lnTo>
                        <a:pt x="118" y="232"/>
                      </a:lnTo>
                      <a:lnTo>
                        <a:pt x="110" y="224"/>
                      </a:lnTo>
                      <a:lnTo>
                        <a:pt x="101" y="210"/>
                      </a:lnTo>
                      <a:lnTo>
                        <a:pt x="83" y="193"/>
                      </a:lnTo>
                      <a:lnTo>
                        <a:pt x="74" y="185"/>
                      </a:lnTo>
                      <a:lnTo>
                        <a:pt x="58" y="193"/>
                      </a:lnTo>
                      <a:lnTo>
                        <a:pt x="48" y="199"/>
                      </a:lnTo>
                      <a:lnTo>
                        <a:pt x="54" y="213"/>
                      </a:lnTo>
                      <a:lnTo>
                        <a:pt x="70" y="224"/>
                      </a:lnTo>
                      <a:lnTo>
                        <a:pt x="85" y="235"/>
                      </a:lnTo>
                      <a:lnTo>
                        <a:pt x="91" y="254"/>
                      </a:lnTo>
                      <a:lnTo>
                        <a:pt x="89" y="280"/>
                      </a:lnTo>
                      <a:lnTo>
                        <a:pt x="89" y="288"/>
                      </a:lnTo>
                      <a:lnTo>
                        <a:pt x="83" y="288"/>
                      </a:lnTo>
                      <a:lnTo>
                        <a:pt x="74" y="280"/>
                      </a:lnTo>
                      <a:lnTo>
                        <a:pt x="70" y="277"/>
                      </a:lnTo>
                      <a:lnTo>
                        <a:pt x="64" y="271"/>
                      </a:lnTo>
                      <a:lnTo>
                        <a:pt x="58" y="285"/>
                      </a:lnTo>
                      <a:lnTo>
                        <a:pt x="48" y="288"/>
                      </a:lnTo>
                      <a:lnTo>
                        <a:pt x="41" y="277"/>
                      </a:lnTo>
                      <a:lnTo>
                        <a:pt x="41" y="252"/>
                      </a:lnTo>
                      <a:lnTo>
                        <a:pt x="39" y="238"/>
                      </a:lnTo>
                      <a:lnTo>
                        <a:pt x="29" y="229"/>
                      </a:lnTo>
                      <a:lnTo>
                        <a:pt x="19" y="243"/>
                      </a:lnTo>
                      <a:lnTo>
                        <a:pt x="4" y="243"/>
                      </a:lnTo>
                      <a:lnTo>
                        <a:pt x="0" y="232"/>
                      </a:lnTo>
                      <a:lnTo>
                        <a:pt x="4" y="204"/>
                      </a:lnTo>
                      <a:lnTo>
                        <a:pt x="15" y="187"/>
                      </a:lnTo>
                      <a:lnTo>
                        <a:pt x="14" y="143"/>
                      </a:lnTo>
                      <a:lnTo>
                        <a:pt x="14" y="131"/>
                      </a:lnTo>
                      <a:lnTo>
                        <a:pt x="25" y="129"/>
                      </a:lnTo>
                      <a:lnTo>
                        <a:pt x="35" y="140"/>
                      </a:lnTo>
                      <a:lnTo>
                        <a:pt x="52" y="145"/>
                      </a:lnTo>
                      <a:lnTo>
                        <a:pt x="52" y="126"/>
                      </a:lnTo>
                      <a:lnTo>
                        <a:pt x="45" y="115"/>
                      </a:lnTo>
                      <a:lnTo>
                        <a:pt x="41" y="106"/>
                      </a:lnTo>
                      <a:lnTo>
                        <a:pt x="46" y="106"/>
                      </a:lnTo>
                      <a:lnTo>
                        <a:pt x="50" y="106"/>
                      </a:lnTo>
                      <a:lnTo>
                        <a:pt x="54" y="106"/>
                      </a:lnTo>
                      <a:lnTo>
                        <a:pt x="58" y="106"/>
                      </a:lnTo>
                      <a:lnTo>
                        <a:pt x="64" y="98"/>
                      </a:lnTo>
                      <a:lnTo>
                        <a:pt x="62" y="89"/>
                      </a:lnTo>
                      <a:lnTo>
                        <a:pt x="56" y="70"/>
                      </a:lnTo>
                      <a:lnTo>
                        <a:pt x="45" y="50"/>
                      </a:lnTo>
                      <a:lnTo>
                        <a:pt x="29" y="39"/>
                      </a:lnTo>
                      <a:lnTo>
                        <a:pt x="23" y="28"/>
                      </a:lnTo>
                      <a:lnTo>
                        <a:pt x="31" y="0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reeform 20"/>
                <p:cNvSpPr>
                  <a:spLocks/>
                </p:cNvSpPr>
                <p:nvPr/>
              </p:nvSpPr>
              <p:spPr bwMode="auto">
                <a:xfrm>
                  <a:off x="4448" y="1104"/>
                  <a:ext cx="165" cy="23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" y="0"/>
                    </a:cxn>
                    <a:cxn ang="0">
                      <a:pos x="21" y="17"/>
                    </a:cxn>
                    <a:cxn ang="0">
                      <a:pos x="43" y="42"/>
                    </a:cxn>
                    <a:cxn ang="0">
                      <a:pos x="53" y="69"/>
                    </a:cxn>
                    <a:cxn ang="0">
                      <a:pos x="68" y="72"/>
                    </a:cxn>
                    <a:cxn ang="0">
                      <a:pos x="80" y="78"/>
                    </a:cxn>
                    <a:cxn ang="0">
                      <a:pos x="90" y="89"/>
                    </a:cxn>
                    <a:cxn ang="0">
                      <a:pos x="102" y="89"/>
                    </a:cxn>
                    <a:cxn ang="0">
                      <a:pos x="115" y="106"/>
                    </a:cxn>
                    <a:cxn ang="0">
                      <a:pos x="127" y="119"/>
                    </a:cxn>
                    <a:cxn ang="0">
                      <a:pos x="141" y="128"/>
                    </a:cxn>
                    <a:cxn ang="0">
                      <a:pos x="139" y="136"/>
                    </a:cxn>
                    <a:cxn ang="0">
                      <a:pos x="131" y="142"/>
                    </a:cxn>
                    <a:cxn ang="0">
                      <a:pos x="123" y="142"/>
                    </a:cxn>
                    <a:cxn ang="0">
                      <a:pos x="119" y="150"/>
                    </a:cxn>
                    <a:cxn ang="0">
                      <a:pos x="135" y="167"/>
                    </a:cxn>
                    <a:cxn ang="0">
                      <a:pos x="146" y="183"/>
                    </a:cxn>
                    <a:cxn ang="0">
                      <a:pos x="164" y="200"/>
                    </a:cxn>
                    <a:cxn ang="0">
                      <a:pos x="152" y="219"/>
                    </a:cxn>
                    <a:cxn ang="0">
                      <a:pos x="143" y="225"/>
                    </a:cxn>
                    <a:cxn ang="0">
                      <a:pos x="144" y="236"/>
                    </a:cxn>
                    <a:cxn ang="0">
                      <a:pos x="127" y="236"/>
                    </a:cxn>
                    <a:cxn ang="0">
                      <a:pos x="121" y="228"/>
                    </a:cxn>
                    <a:cxn ang="0">
                      <a:pos x="107" y="205"/>
                    </a:cxn>
                    <a:cxn ang="0">
                      <a:pos x="98" y="186"/>
                    </a:cxn>
                    <a:cxn ang="0">
                      <a:pos x="82" y="153"/>
                    </a:cxn>
                    <a:cxn ang="0">
                      <a:pos x="64" y="128"/>
                    </a:cxn>
                    <a:cxn ang="0">
                      <a:pos x="45" y="92"/>
                    </a:cxn>
                    <a:cxn ang="0">
                      <a:pos x="33" y="81"/>
                    </a:cxn>
                    <a:cxn ang="0">
                      <a:pos x="23" y="72"/>
                    </a:cxn>
                    <a:cxn ang="0">
                      <a:pos x="20" y="53"/>
                    </a:cxn>
                    <a:cxn ang="0">
                      <a:pos x="2" y="36"/>
                    </a:cxn>
                    <a:cxn ang="0">
                      <a:pos x="2" y="2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65" h="237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21" y="17"/>
                      </a:lnTo>
                      <a:lnTo>
                        <a:pt x="43" y="42"/>
                      </a:lnTo>
                      <a:lnTo>
                        <a:pt x="53" y="69"/>
                      </a:lnTo>
                      <a:lnTo>
                        <a:pt x="68" y="72"/>
                      </a:lnTo>
                      <a:lnTo>
                        <a:pt x="80" y="78"/>
                      </a:lnTo>
                      <a:lnTo>
                        <a:pt x="90" y="89"/>
                      </a:lnTo>
                      <a:lnTo>
                        <a:pt x="102" y="89"/>
                      </a:lnTo>
                      <a:lnTo>
                        <a:pt x="115" y="106"/>
                      </a:lnTo>
                      <a:lnTo>
                        <a:pt x="127" y="119"/>
                      </a:lnTo>
                      <a:lnTo>
                        <a:pt x="141" y="128"/>
                      </a:lnTo>
                      <a:lnTo>
                        <a:pt x="139" y="136"/>
                      </a:lnTo>
                      <a:lnTo>
                        <a:pt x="131" y="142"/>
                      </a:lnTo>
                      <a:lnTo>
                        <a:pt x="123" y="142"/>
                      </a:lnTo>
                      <a:lnTo>
                        <a:pt x="119" y="150"/>
                      </a:lnTo>
                      <a:lnTo>
                        <a:pt x="135" y="167"/>
                      </a:lnTo>
                      <a:lnTo>
                        <a:pt x="146" y="183"/>
                      </a:lnTo>
                      <a:lnTo>
                        <a:pt x="164" y="200"/>
                      </a:lnTo>
                      <a:lnTo>
                        <a:pt x="152" y="219"/>
                      </a:lnTo>
                      <a:lnTo>
                        <a:pt x="143" y="225"/>
                      </a:lnTo>
                      <a:lnTo>
                        <a:pt x="144" y="236"/>
                      </a:lnTo>
                      <a:lnTo>
                        <a:pt x="127" y="236"/>
                      </a:lnTo>
                      <a:lnTo>
                        <a:pt x="121" y="228"/>
                      </a:lnTo>
                      <a:lnTo>
                        <a:pt x="107" y="205"/>
                      </a:lnTo>
                      <a:lnTo>
                        <a:pt x="98" y="186"/>
                      </a:lnTo>
                      <a:lnTo>
                        <a:pt x="82" y="153"/>
                      </a:lnTo>
                      <a:lnTo>
                        <a:pt x="64" y="128"/>
                      </a:lnTo>
                      <a:lnTo>
                        <a:pt x="45" y="92"/>
                      </a:lnTo>
                      <a:lnTo>
                        <a:pt x="33" y="81"/>
                      </a:lnTo>
                      <a:lnTo>
                        <a:pt x="23" y="72"/>
                      </a:lnTo>
                      <a:lnTo>
                        <a:pt x="20" y="53"/>
                      </a:lnTo>
                      <a:lnTo>
                        <a:pt x="2" y="36"/>
                      </a:lnTo>
                      <a:lnTo>
                        <a:pt x="2" y="25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39" name="Group 30"/>
              <p:cNvGrpSpPr>
                <a:grpSpLocks/>
              </p:cNvGrpSpPr>
              <p:nvPr/>
            </p:nvGrpSpPr>
            <p:grpSpPr bwMode="auto">
              <a:xfrm>
                <a:off x="2314" y="617"/>
                <a:ext cx="2387" cy="2766"/>
                <a:chOff x="2314" y="617"/>
                <a:chExt cx="2387" cy="2766"/>
              </a:xfrm>
            </p:grpSpPr>
            <p:sp>
              <p:nvSpPr>
                <p:cNvPr id="1046" name="Freeform 22"/>
                <p:cNvSpPr>
                  <a:spLocks/>
                </p:cNvSpPr>
                <p:nvPr/>
              </p:nvSpPr>
              <p:spPr bwMode="auto">
                <a:xfrm>
                  <a:off x="2314" y="1584"/>
                  <a:ext cx="1187" cy="1799"/>
                </a:xfrm>
                <a:custGeom>
                  <a:avLst/>
                  <a:gdLst/>
                  <a:ahLst/>
                  <a:cxnLst>
                    <a:cxn ang="0">
                      <a:pos x="906" y="290"/>
                    </a:cxn>
                    <a:cxn ang="0">
                      <a:pos x="1017" y="589"/>
                    </a:cxn>
                    <a:cxn ang="0">
                      <a:pos x="1062" y="664"/>
                    </a:cxn>
                    <a:cxn ang="0">
                      <a:pos x="1159" y="645"/>
                    </a:cxn>
                    <a:cxn ang="0">
                      <a:pos x="1184" y="718"/>
                    </a:cxn>
                    <a:cxn ang="0">
                      <a:pos x="1067" y="919"/>
                    </a:cxn>
                    <a:cxn ang="0">
                      <a:pos x="972" y="1150"/>
                    </a:cxn>
                    <a:cxn ang="0">
                      <a:pos x="986" y="1234"/>
                    </a:cxn>
                    <a:cxn ang="0">
                      <a:pos x="986" y="1318"/>
                    </a:cxn>
                    <a:cxn ang="0">
                      <a:pos x="943" y="1349"/>
                    </a:cxn>
                    <a:cxn ang="0">
                      <a:pos x="881" y="1463"/>
                    </a:cxn>
                    <a:cxn ang="0">
                      <a:pos x="857" y="1561"/>
                    </a:cxn>
                    <a:cxn ang="0">
                      <a:pos x="799" y="1695"/>
                    </a:cxn>
                    <a:cxn ang="0">
                      <a:pos x="766" y="1725"/>
                    </a:cxn>
                    <a:cxn ang="0">
                      <a:pos x="694" y="1792"/>
                    </a:cxn>
                    <a:cxn ang="0">
                      <a:pos x="607" y="1770"/>
                    </a:cxn>
                    <a:cxn ang="0">
                      <a:pos x="597" y="1706"/>
                    </a:cxn>
                    <a:cxn ang="0">
                      <a:pos x="558" y="1617"/>
                    </a:cxn>
                    <a:cxn ang="0">
                      <a:pos x="550" y="1541"/>
                    </a:cxn>
                    <a:cxn ang="0">
                      <a:pos x="539" y="1491"/>
                    </a:cxn>
                    <a:cxn ang="0">
                      <a:pos x="502" y="1435"/>
                    </a:cxn>
                    <a:cxn ang="0">
                      <a:pos x="478" y="1362"/>
                    </a:cxn>
                    <a:cxn ang="0">
                      <a:pos x="511" y="1240"/>
                    </a:cxn>
                    <a:cxn ang="0">
                      <a:pos x="496" y="1067"/>
                    </a:cxn>
                    <a:cxn ang="0">
                      <a:pos x="443" y="980"/>
                    </a:cxn>
                    <a:cxn ang="0">
                      <a:pos x="436" y="843"/>
                    </a:cxn>
                    <a:cxn ang="0">
                      <a:pos x="360" y="793"/>
                    </a:cxn>
                    <a:cxn ang="0">
                      <a:pos x="261" y="807"/>
                    </a:cxn>
                    <a:cxn ang="0">
                      <a:pos x="56" y="698"/>
                    </a:cxn>
                    <a:cxn ang="0">
                      <a:pos x="10" y="522"/>
                    </a:cxn>
                    <a:cxn ang="0">
                      <a:pos x="47" y="396"/>
                    </a:cxn>
                    <a:cxn ang="0">
                      <a:pos x="115" y="260"/>
                    </a:cxn>
                    <a:cxn ang="0">
                      <a:pos x="216" y="156"/>
                    </a:cxn>
                    <a:cxn ang="0">
                      <a:pos x="292" y="47"/>
                    </a:cxn>
                    <a:cxn ang="0">
                      <a:pos x="362" y="75"/>
                    </a:cxn>
                    <a:cxn ang="0">
                      <a:pos x="437" y="28"/>
                    </a:cxn>
                    <a:cxn ang="0">
                      <a:pos x="490" y="6"/>
                    </a:cxn>
                    <a:cxn ang="0">
                      <a:pos x="531" y="61"/>
                    </a:cxn>
                    <a:cxn ang="0">
                      <a:pos x="612" y="151"/>
                    </a:cxn>
                    <a:cxn ang="0">
                      <a:pos x="669" y="109"/>
                    </a:cxn>
                    <a:cxn ang="0">
                      <a:pos x="754" y="140"/>
                    </a:cxn>
                    <a:cxn ang="0">
                      <a:pos x="848" y="137"/>
                    </a:cxn>
                  </a:cxnLst>
                  <a:rect l="0" t="0" r="r" b="b"/>
                  <a:pathLst>
                    <a:path w="1187" h="1799">
                      <a:moveTo>
                        <a:pt x="887" y="215"/>
                      </a:moveTo>
                      <a:lnTo>
                        <a:pt x="906" y="290"/>
                      </a:lnTo>
                      <a:lnTo>
                        <a:pt x="943" y="405"/>
                      </a:lnTo>
                      <a:lnTo>
                        <a:pt x="1017" y="589"/>
                      </a:lnTo>
                      <a:lnTo>
                        <a:pt x="1044" y="611"/>
                      </a:lnTo>
                      <a:lnTo>
                        <a:pt x="1062" y="664"/>
                      </a:lnTo>
                      <a:lnTo>
                        <a:pt x="1120" y="662"/>
                      </a:lnTo>
                      <a:lnTo>
                        <a:pt x="1159" y="645"/>
                      </a:lnTo>
                      <a:lnTo>
                        <a:pt x="1186" y="645"/>
                      </a:lnTo>
                      <a:lnTo>
                        <a:pt x="1184" y="718"/>
                      </a:lnTo>
                      <a:lnTo>
                        <a:pt x="1174" y="757"/>
                      </a:lnTo>
                      <a:lnTo>
                        <a:pt x="1067" y="919"/>
                      </a:lnTo>
                      <a:lnTo>
                        <a:pt x="970" y="1086"/>
                      </a:lnTo>
                      <a:lnTo>
                        <a:pt x="972" y="1150"/>
                      </a:lnTo>
                      <a:lnTo>
                        <a:pt x="999" y="1198"/>
                      </a:lnTo>
                      <a:lnTo>
                        <a:pt x="986" y="1234"/>
                      </a:lnTo>
                      <a:lnTo>
                        <a:pt x="994" y="1281"/>
                      </a:lnTo>
                      <a:lnTo>
                        <a:pt x="986" y="1318"/>
                      </a:lnTo>
                      <a:lnTo>
                        <a:pt x="962" y="1349"/>
                      </a:lnTo>
                      <a:lnTo>
                        <a:pt x="943" y="1349"/>
                      </a:lnTo>
                      <a:lnTo>
                        <a:pt x="910" y="1402"/>
                      </a:lnTo>
                      <a:lnTo>
                        <a:pt x="881" y="1463"/>
                      </a:lnTo>
                      <a:lnTo>
                        <a:pt x="887" y="1530"/>
                      </a:lnTo>
                      <a:lnTo>
                        <a:pt x="857" y="1561"/>
                      </a:lnTo>
                      <a:lnTo>
                        <a:pt x="830" y="1630"/>
                      </a:lnTo>
                      <a:lnTo>
                        <a:pt x="799" y="1695"/>
                      </a:lnTo>
                      <a:lnTo>
                        <a:pt x="782" y="1720"/>
                      </a:lnTo>
                      <a:lnTo>
                        <a:pt x="766" y="1725"/>
                      </a:lnTo>
                      <a:lnTo>
                        <a:pt x="739" y="1767"/>
                      </a:lnTo>
                      <a:lnTo>
                        <a:pt x="694" y="1792"/>
                      </a:lnTo>
                      <a:lnTo>
                        <a:pt x="638" y="1798"/>
                      </a:lnTo>
                      <a:lnTo>
                        <a:pt x="607" y="1770"/>
                      </a:lnTo>
                      <a:lnTo>
                        <a:pt x="603" y="1742"/>
                      </a:lnTo>
                      <a:lnTo>
                        <a:pt x="597" y="1706"/>
                      </a:lnTo>
                      <a:lnTo>
                        <a:pt x="576" y="1686"/>
                      </a:lnTo>
                      <a:lnTo>
                        <a:pt x="558" y="1617"/>
                      </a:lnTo>
                      <a:lnTo>
                        <a:pt x="552" y="1583"/>
                      </a:lnTo>
                      <a:lnTo>
                        <a:pt x="550" y="1541"/>
                      </a:lnTo>
                      <a:lnTo>
                        <a:pt x="541" y="1510"/>
                      </a:lnTo>
                      <a:lnTo>
                        <a:pt x="539" y="1491"/>
                      </a:lnTo>
                      <a:lnTo>
                        <a:pt x="521" y="1460"/>
                      </a:lnTo>
                      <a:lnTo>
                        <a:pt x="502" y="1435"/>
                      </a:lnTo>
                      <a:lnTo>
                        <a:pt x="488" y="1393"/>
                      </a:lnTo>
                      <a:lnTo>
                        <a:pt x="478" y="1362"/>
                      </a:lnTo>
                      <a:lnTo>
                        <a:pt x="482" y="1312"/>
                      </a:lnTo>
                      <a:lnTo>
                        <a:pt x="511" y="1240"/>
                      </a:lnTo>
                      <a:lnTo>
                        <a:pt x="517" y="1159"/>
                      </a:lnTo>
                      <a:lnTo>
                        <a:pt x="496" y="1067"/>
                      </a:lnTo>
                      <a:lnTo>
                        <a:pt x="465" y="1030"/>
                      </a:lnTo>
                      <a:lnTo>
                        <a:pt x="443" y="980"/>
                      </a:lnTo>
                      <a:lnTo>
                        <a:pt x="451" y="902"/>
                      </a:lnTo>
                      <a:lnTo>
                        <a:pt x="436" y="843"/>
                      </a:lnTo>
                      <a:lnTo>
                        <a:pt x="399" y="838"/>
                      </a:lnTo>
                      <a:lnTo>
                        <a:pt x="360" y="793"/>
                      </a:lnTo>
                      <a:lnTo>
                        <a:pt x="311" y="768"/>
                      </a:lnTo>
                      <a:lnTo>
                        <a:pt x="261" y="807"/>
                      </a:lnTo>
                      <a:lnTo>
                        <a:pt x="128" y="796"/>
                      </a:lnTo>
                      <a:lnTo>
                        <a:pt x="56" y="698"/>
                      </a:lnTo>
                      <a:lnTo>
                        <a:pt x="0" y="567"/>
                      </a:lnTo>
                      <a:lnTo>
                        <a:pt x="10" y="522"/>
                      </a:lnTo>
                      <a:lnTo>
                        <a:pt x="35" y="489"/>
                      </a:lnTo>
                      <a:lnTo>
                        <a:pt x="47" y="396"/>
                      </a:lnTo>
                      <a:lnTo>
                        <a:pt x="64" y="329"/>
                      </a:lnTo>
                      <a:lnTo>
                        <a:pt x="115" y="260"/>
                      </a:lnTo>
                      <a:lnTo>
                        <a:pt x="167" y="229"/>
                      </a:lnTo>
                      <a:lnTo>
                        <a:pt x="216" y="156"/>
                      </a:lnTo>
                      <a:lnTo>
                        <a:pt x="227" y="126"/>
                      </a:lnTo>
                      <a:lnTo>
                        <a:pt x="292" y="47"/>
                      </a:lnTo>
                      <a:lnTo>
                        <a:pt x="332" y="78"/>
                      </a:lnTo>
                      <a:lnTo>
                        <a:pt x="362" y="75"/>
                      </a:lnTo>
                      <a:lnTo>
                        <a:pt x="397" y="34"/>
                      </a:lnTo>
                      <a:lnTo>
                        <a:pt x="437" y="28"/>
                      </a:lnTo>
                      <a:lnTo>
                        <a:pt x="465" y="39"/>
                      </a:lnTo>
                      <a:lnTo>
                        <a:pt x="490" y="6"/>
                      </a:lnTo>
                      <a:lnTo>
                        <a:pt x="523" y="0"/>
                      </a:lnTo>
                      <a:lnTo>
                        <a:pt x="531" y="61"/>
                      </a:lnTo>
                      <a:lnTo>
                        <a:pt x="552" y="106"/>
                      </a:lnTo>
                      <a:lnTo>
                        <a:pt x="612" y="151"/>
                      </a:lnTo>
                      <a:lnTo>
                        <a:pt x="663" y="159"/>
                      </a:lnTo>
                      <a:lnTo>
                        <a:pt x="669" y="109"/>
                      </a:lnTo>
                      <a:lnTo>
                        <a:pt x="708" y="109"/>
                      </a:lnTo>
                      <a:lnTo>
                        <a:pt x="754" y="140"/>
                      </a:lnTo>
                      <a:lnTo>
                        <a:pt x="805" y="156"/>
                      </a:lnTo>
                      <a:lnTo>
                        <a:pt x="848" y="137"/>
                      </a:lnTo>
                      <a:lnTo>
                        <a:pt x="887" y="215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grpSp>
              <p:nvGrpSpPr>
                <p:cNvPr id="1041" name="Group 27"/>
                <p:cNvGrpSpPr>
                  <a:grpSpLocks/>
                </p:cNvGrpSpPr>
                <p:nvPr/>
              </p:nvGrpSpPr>
              <p:grpSpPr bwMode="auto">
                <a:xfrm>
                  <a:off x="2395" y="617"/>
                  <a:ext cx="526" cy="620"/>
                  <a:chOff x="2395" y="617"/>
                  <a:chExt cx="526" cy="620"/>
                </a:xfrm>
              </p:grpSpPr>
              <p:grpSp>
                <p:nvGrpSpPr>
                  <p:cNvPr id="1044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2603" y="1004"/>
                    <a:ext cx="165" cy="233"/>
                    <a:chOff x="2603" y="1004"/>
                    <a:chExt cx="165" cy="233"/>
                  </a:xfrm>
                </p:grpSpPr>
                <p:sp>
                  <p:nvSpPr>
                    <p:cNvPr id="1047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2603" y="1089"/>
                      <a:ext cx="78" cy="132"/>
                    </a:xfrm>
                    <a:custGeom>
                      <a:avLst/>
                      <a:gdLst/>
                      <a:ahLst/>
                      <a:cxnLst>
                        <a:cxn ang="0">
                          <a:pos x="18" y="40"/>
                        </a:cxn>
                        <a:cxn ang="0">
                          <a:pos x="24" y="26"/>
                        </a:cxn>
                        <a:cxn ang="0">
                          <a:pos x="38" y="26"/>
                        </a:cxn>
                        <a:cxn ang="0">
                          <a:pos x="57" y="0"/>
                        </a:cxn>
                        <a:cxn ang="0">
                          <a:pos x="63" y="17"/>
                        </a:cxn>
                        <a:cxn ang="0">
                          <a:pos x="73" y="17"/>
                        </a:cxn>
                        <a:cxn ang="0">
                          <a:pos x="77" y="26"/>
                        </a:cxn>
                        <a:cxn ang="0">
                          <a:pos x="71" y="40"/>
                        </a:cxn>
                        <a:cxn ang="0">
                          <a:pos x="63" y="46"/>
                        </a:cxn>
                        <a:cxn ang="0">
                          <a:pos x="63" y="57"/>
                        </a:cxn>
                        <a:cxn ang="0">
                          <a:pos x="61" y="63"/>
                        </a:cxn>
                        <a:cxn ang="0">
                          <a:pos x="59" y="71"/>
                        </a:cxn>
                        <a:cxn ang="0">
                          <a:pos x="63" y="83"/>
                        </a:cxn>
                        <a:cxn ang="0">
                          <a:pos x="57" y="94"/>
                        </a:cxn>
                        <a:cxn ang="0">
                          <a:pos x="51" y="100"/>
                        </a:cxn>
                        <a:cxn ang="0">
                          <a:pos x="45" y="100"/>
                        </a:cxn>
                        <a:cxn ang="0">
                          <a:pos x="43" y="103"/>
                        </a:cxn>
                        <a:cxn ang="0">
                          <a:pos x="41" y="111"/>
                        </a:cxn>
                        <a:cxn ang="0">
                          <a:pos x="32" y="114"/>
                        </a:cxn>
                        <a:cxn ang="0">
                          <a:pos x="30" y="111"/>
                        </a:cxn>
                        <a:cxn ang="0">
                          <a:pos x="22" y="120"/>
                        </a:cxn>
                        <a:cxn ang="0">
                          <a:pos x="20" y="122"/>
                        </a:cxn>
                        <a:cxn ang="0">
                          <a:pos x="10" y="131"/>
                        </a:cxn>
                        <a:cxn ang="0">
                          <a:pos x="6" y="131"/>
                        </a:cxn>
                        <a:cxn ang="0">
                          <a:pos x="4" y="125"/>
                        </a:cxn>
                        <a:cxn ang="0">
                          <a:pos x="2" y="111"/>
                        </a:cxn>
                        <a:cxn ang="0">
                          <a:pos x="0" y="108"/>
                        </a:cxn>
                        <a:cxn ang="0">
                          <a:pos x="0" y="97"/>
                        </a:cxn>
                        <a:cxn ang="0">
                          <a:pos x="6" y="91"/>
                        </a:cxn>
                        <a:cxn ang="0">
                          <a:pos x="12" y="85"/>
                        </a:cxn>
                        <a:cxn ang="0">
                          <a:pos x="16" y="74"/>
                        </a:cxn>
                        <a:cxn ang="0">
                          <a:pos x="22" y="74"/>
                        </a:cxn>
                        <a:cxn ang="0">
                          <a:pos x="26" y="77"/>
                        </a:cxn>
                        <a:cxn ang="0">
                          <a:pos x="32" y="74"/>
                        </a:cxn>
                        <a:cxn ang="0">
                          <a:pos x="26" y="71"/>
                        </a:cxn>
                        <a:cxn ang="0">
                          <a:pos x="18" y="40"/>
                        </a:cxn>
                      </a:cxnLst>
                      <a:rect l="0" t="0" r="r" b="b"/>
                      <a:pathLst>
                        <a:path w="78" h="132">
                          <a:moveTo>
                            <a:pt x="18" y="40"/>
                          </a:moveTo>
                          <a:lnTo>
                            <a:pt x="24" y="26"/>
                          </a:lnTo>
                          <a:lnTo>
                            <a:pt x="38" y="26"/>
                          </a:lnTo>
                          <a:lnTo>
                            <a:pt x="57" y="0"/>
                          </a:lnTo>
                          <a:lnTo>
                            <a:pt x="63" y="17"/>
                          </a:lnTo>
                          <a:lnTo>
                            <a:pt x="73" y="17"/>
                          </a:lnTo>
                          <a:lnTo>
                            <a:pt x="77" y="26"/>
                          </a:lnTo>
                          <a:lnTo>
                            <a:pt x="71" y="40"/>
                          </a:lnTo>
                          <a:lnTo>
                            <a:pt x="63" y="46"/>
                          </a:lnTo>
                          <a:lnTo>
                            <a:pt x="63" y="57"/>
                          </a:lnTo>
                          <a:lnTo>
                            <a:pt x="61" y="63"/>
                          </a:lnTo>
                          <a:lnTo>
                            <a:pt x="59" y="71"/>
                          </a:lnTo>
                          <a:lnTo>
                            <a:pt x="63" y="83"/>
                          </a:lnTo>
                          <a:lnTo>
                            <a:pt x="57" y="94"/>
                          </a:lnTo>
                          <a:lnTo>
                            <a:pt x="51" y="100"/>
                          </a:lnTo>
                          <a:lnTo>
                            <a:pt x="45" y="100"/>
                          </a:lnTo>
                          <a:lnTo>
                            <a:pt x="43" y="103"/>
                          </a:lnTo>
                          <a:lnTo>
                            <a:pt x="41" y="111"/>
                          </a:lnTo>
                          <a:lnTo>
                            <a:pt x="32" y="114"/>
                          </a:lnTo>
                          <a:lnTo>
                            <a:pt x="30" y="111"/>
                          </a:lnTo>
                          <a:lnTo>
                            <a:pt x="22" y="120"/>
                          </a:lnTo>
                          <a:lnTo>
                            <a:pt x="20" y="122"/>
                          </a:lnTo>
                          <a:lnTo>
                            <a:pt x="10" y="131"/>
                          </a:lnTo>
                          <a:lnTo>
                            <a:pt x="6" y="131"/>
                          </a:lnTo>
                          <a:lnTo>
                            <a:pt x="4" y="125"/>
                          </a:lnTo>
                          <a:lnTo>
                            <a:pt x="2" y="111"/>
                          </a:lnTo>
                          <a:lnTo>
                            <a:pt x="0" y="108"/>
                          </a:lnTo>
                          <a:lnTo>
                            <a:pt x="0" y="97"/>
                          </a:lnTo>
                          <a:lnTo>
                            <a:pt x="6" y="91"/>
                          </a:lnTo>
                          <a:lnTo>
                            <a:pt x="12" y="85"/>
                          </a:lnTo>
                          <a:lnTo>
                            <a:pt x="16" y="74"/>
                          </a:lnTo>
                          <a:lnTo>
                            <a:pt x="22" y="74"/>
                          </a:lnTo>
                          <a:lnTo>
                            <a:pt x="26" y="77"/>
                          </a:lnTo>
                          <a:lnTo>
                            <a:pt x="32" y="74"/>
                          </a:lnTo>
                          <a:lnTo>
                            <a:pt x="26" y="71"/>
                          </a:lnTo>
                          <a:lnTo>
                            <a:pt x="18" y="40"/>
                          </a:lnTo>
                        </a:path>
                      </a:pathLst>
                    </a:custGeom>
                    <a:solidFill>
                      <a:schemeClr val="bg1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48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2674" y="1004"/>
                      <a:ext cx="94" cy="233"/>
                    </a:xfrm>
                    <a:custGeom>
                      <a:avLst/>
                      <a:gdLst/>
                      <a:ahLst/>
                      <a:cxnLst>
                        <a:cxn ang="0">
                          <a:pos x="36" y="25"/>
                        </a:cxn>
                        <a:cxn ang="0">
                          <a:pos x="57" y="22"/>
                        </a:cxn>
                        <a:cxn ang="0">
                          <a:pos x="65" y="14"/>
                        </a:cxn>
                        <a:cxn ang="0">
                          <a:pos x="75" y="6"/>
                        </a:cxn>
                        <a:cxn ang="0">
                          <a:pos x="93" y="3"/>
                        </a:cxn>
                        <a:cxn ang="0">
                          <a:pos x="87" y="22"/>
                        </a:cxn>
                        <a:cxn ang="0">
                          <a:pos x="79" y="28"/>
                        </a:cxn>
                        <a:cxn ang="0">
                          <a:pos x="67" y="45"/>
                        </a:cxn>
                        <a:cxn ang="0">
                          <a:pos x="81" y="45"/>
                        </a:cxn>
                        <a:cxn ang="0">
                          <a:pos x="93" y="45"/>
                        </a:cxn>
                        <a:cxn ang="0">
                          <a:pos x="85" y="64"/>
                        </a:cxn>
                        <a:cxn ang="0">
                          <a:pos x="71" y="73"/>
                        </a:cxn>
                        <a:cxn ang="0">
                          <a:pos x="69" y="87"/>
                        </a:cxn>
                        <a:cxn ang="0">
                          <a:pos x="81" y="106"/>
                        </a:cxn>
                        <a:cxn ang="0">
                          <a:pos x="87" y="126"/>
                        </a:cxn>
                        <a:cxn ang="0">
                          <a:pos x="93" y="151"/>
                        </a:cxn>
                        <a:cxn ang="0">
                          <a:pos x="89" y="182"/>
                        </a:cxn>
                        <a:cxn ang="0">
                          <a:pos x="79" y="196"/>
                        </a:cxn>
                        <a:cxn ang="0">
                          <a:pos x="87" y="218"/>
                        </a:cxn>
                        <a:cxn ang="0">
                          <a:pos x="65" y="218"/>
                        </a:cxn>
                        <a:cxn ang="0">
                          <a:pos x="53" y="215"/>
                        </a:cxn>
                        <a:cxn ang="0">
                          <a:pos x="36" y="224"/>
                        </a:cxn>
                        <a:cxn ang="0">
                          <a:pos x="26" y="226"/>
                        </a:cxn>
                        <a:cxn ang="0">
                          <a:pos x="14" y="229"/>
                        </a:cxn>
                        <a:cxn ang="0">
                          <a:pos x="4" y="221"/>
                        </a:cxn>
                        <a:cxn ang="0">
                          <a:pos x="0" y="207"/>
                        </a:cxn>
                        <a:cxn ang="0">
                          <a:pos x="10" y="193"/>
                        </a:cxn>
                        <a:cxn ang="0">
                          <a:pos x="24" y="190"/>
                        </a:cxn>
                        <a:cxn ang="0">
                          <a:pos x="16" y="182"/>
                        </a:cxn>
                        <a:cxn ang="0">
                          <a:pos x="16" y="168"/>
                        </a:cxn>
                        <a:cxn ang="0">
                          <a:pos x="28" y="159"/>
                        </a:cxn>
                        <a:cxn ang="0">
                          <a:pos x="38" y="157"/>
                        </a:cxn>
                        <a:cxn ang="0">
                          <a:pos x="44" y="131"/>
                        </a:cxn>
                        <a:cxn ang="0">
                          <a:pos x="49" y="106"/>
                        </a:cxn>
                        <a:cxn ang="0">
                          <a:pos x="40" y="89"/>
                        </a:cxn>
                        <a:cxn ang="0">
                          <a:pos x="20" y="84"/>
                        </a:cxn>
                        <a:cxn ang="0">
                          <a:pos x="30" y="34"/>
                        </a:cxn>
                      </a:cxnLst>
                      <a:rect l="0" t="0" r="r" b="b"/>
                      <a:pathLst>
                        <a:path w="94" h="233">
                          <a:moveTo>
                            <a:pt x="30" y="34"/>
                          </a:moveTo>
                          <a:lnTo>
                            <a:pt x="36" y="25"/>
                          </a:lnTo>
                          <a:lnTo>
                            <a:pt x="53" y="28"/>
                          </a:lnTo>
                          <a:lnTo>
                            <a:pt x="57" y="22"/>
                          </a:lnTo>
                          <a:lnTo>
                            <a:pt x="61" y="14"/>
                          </a:lnTo>
                          <a:lnTo>
                            <a:pt x="65" y="14"/>
                          </a:lnTo>
                          <a:lnTo>
                            <a:pt x="69" y="11"/>
                          </a:lnTo>
                          <a:lnTo>
                            <a:pt x="75" y="6"/>
                          </a:lnTo>
                          <a:lnTo>
                            <a:pt x="83" y="0"/>
                          </a:lnTo>
                          <a:lnTo>
                            <a:pt x="93" y="3"/>
                          </a:lnTo>
                          <a:lnTo>
                            <a:pt x="91" y="14"/>
                          </a:lnTo>
                          <a:lnTo>
                            <a:pt x="87" y="22"/>
                          </a:lnTo>
                          <a:lnTo>
                            <a:pt x="83" y="25"/>
                          </a:lnTo>
                          <a:lnTo>
                            <a:pt x="79" y="28"/>
                          </a:lnTo>
                          <a:lnTo>
                            <a:pt x="67" y="34"/>
                          </a:lnTo>
                          <a:lnTo>
                            <a:pt x="67" y="45"/>
                          </a:lnTo>
                          <a:lnTo>
                            <a:pt x="69" y="50"/>
                          </a:lnTo>
                          <a:lnTo>
                            <a:pt x="81" y="45"/>
                          </a:lnTo>
                          <a:lnTo>
                            <a:pt x="91" y="39"/>
                          </a:lnTo>
                          <a:lnTo>
                            <a:pt x="93" y="45"/>
                          </a:lnTo>
                          <a:lnTo>
                            <a:pt x="93" y="61"/>
                          </a:lnTo>
                          <a:lnTo>
                            <a:pt x="85" y="64"/>
                          </a:lnTo>
                          <a:lnTo>
                            <a:pt x="77" y="64"/>
                          </a:lnTo>
                          <a:lnTo>
                            <a:pt x="71" y="73"/>
                          </a:lnTo>
                          <a:lnTo>
                            <a:pt x="69" y="78"/>
                          </a:lnTo>
                          <a:lnTo>
                            <a:pt x="69" y="87"/>
                          </a:lnTo>
                          <a:lnTo>
                            <a:pt x="75" y="98"/>
                          </a:lnTo>
                          <a:lnTo>
                            <a:pt x="81" y="106"/>
                          </a:lnTo>
                          <a:lnTo>
                            <a:pt x="85" y="115"/>
                          </a:lnTo>
                          <a:lnTo>
                            <a:pt x="87" y="126"/>
                          </a:lnTo>
                          <a:lnTo>
                            <a:pt x="89" y="137"/>
                          </a:lnTo>
                          <a:lnTo>
                            <a:pt x="93" y="151"/>
                          </a:lnTo>
                          <a:lnTo>
                            <a:pt x="93" y="171"/>
                          </a:lnTo>
                          <a:lnTo>
                            <a:pt x="89" y="182"/>
                          </a:lnTo>
                          <a:lnTo>
                            <a:pt x="81" y="190"/>
                          </a:lnTo>
                          <a:lnTo>
                            <a:pt x="79" y="196"/>
                          </a:lnTo>
                          <a:lnTo>
                            <a:pt x="83" y="207"/>
                          </a:lnTo>
                          <a:lnTo>
                            <a:pt x="87" y="218"/>
                          </a:lnTo>
                          <a:lnTo>
                            <a:pt x="75" y="218"/>
                          </a:lnTo>
                          <a:lnTo>
                            <a:pt x="65" y="218"/>
                          </a:lnTo>
                          <a:lnTo>
                            <a:pt x="61" y="215"/>
                          </a:lnTo>
                          <a:lnTo>
                            <a:pt x="53" y="215"/>
                          </a:lnTo>
                          <a:lnTo>
                            <a:pt x="44" y="218"/>
                          </a:lnTo>
                          <a:lnTo>
                            <a:pt x="36" y="224"/>
                          </a:lnTo>
                          <a:lnTo>
                            <a:pt x="30" y="224"/>
                          </a:lnTo>
                          <a:lnTo>
                            <a:pt x="26" y="226"/>
                          </a:lnTo>
                          <a:lnTo>
                            <a:pt x="16" y="232"/>
                          </a:lnTo>
                          <a:lnTo>
                            <a:pt x="14" y="229"/>
                          </a:lnTo>
                          <a:lnTo>
                            <a:pt x="10" y="224"/>
                          </a:lnTo>
                          <a:lnTo>
                            <a:pt x="4" y="221"/>
                          </a:lnTo>
                          <a:lnTo>
                            <a:pt x="0" y="218"/>
                          </a:lnTo>
                          <a:lnTo>
                            <a:pt x="0" y="207"/>
                          </a:lnTo>
                          <a:lnTo>
                            <a:pt x="4" y="193"/>
                          </a:lnTo>
                          <a:lnTo>
                            <a:pt x="10" y="193"/>
                          </a:lnTo>
                          <a:lnTo>
                            <a:pt x="16" y="190"/>
                          </a:lnTo>
                          <a:lnTo>
                            <a:pt x="24" y="190"/>
                          </a:lnTo>
                          <a:lnTo>
                            <a:pt x="24" y="187"/>
                          </a:lnTo>
                          <a:lnTo>
                            <a:pt x="16" y="182"/>
                          </a:lnTo>
                          <a:lnTo>
                            <a:pt x="16" y="173"/>
                          </a:lnTo>
                          <a:lnTo>
                            <a:pt x="16" y="168"/>
                          </a:lnTo>
                          <a:lnTo>
                            <a:pt x="24" y="162"/>
                          </a:lnTo>
                          <a:lnTo>
                            <a:pt x="28" y="159"/>
                          </a:lnTo>
                          <a:lnTo>
                            <a:pt x="32" y="157"/>
                          </a:lnTo>
                          <a:lnTo>
                            <a:pt x="38" y="157"/>
                          </a:lnTo>
                          <a:lnTo>
                            <a:pt x="42" y="154"/>
                          </a:lnTo>
                          <a:lnTo>
                            <a:pt x="44" y="131"/>
                          </a:lnTo>
                          <a:lnTo>
                            <a:pt x="49" y="115"/>
                          </a:lnTo>
                          <a:lnTo>
                            <a:pt x="49" y="106"/>
                          </a:lnTo>
                          <a:lnTo>
                            <a:pt x="36" y="103"/>
                          </a:lnTo>
                          <a:lnTo>
                            <a:pt x="40" y="89"/>
                          </a:lnTo>
                          <a:lnTo>
                            <a:pt x="30" y="81"/>
                          </a:lnTo>
                          <a:lnTo>
                            <a:pt x="20" y="84"/>
                          </a:lnTo>
                          <a:lnTo>
                            <a:pt x="32" y="64"/>
                          </a:lnTo>
                          <a:lnTo>
                            <a:pt x="30" y="34"/>
                          </a:lnTo>
                        </a:path>
                      </a:pathLst>
                    </a:custGeom>
                    <a:solidFill>
                      <a:schemeClr val="bg1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050" name="Freeform 26"/>
                  <p:cNvSpPr>
                    <a:spLocks/>
                  </p:cNvSpPr>
                  <p:nvPr/>
                </p:nvSpPr>
                <p:spPr bwMode="auto">
                  <a:xfrm>
                    <a:off x="2395" y="617"/>
                    <a:ext cx="526" cy="390"/>
                  </a:xfrm>
                  <a:custGeom>
                    <a:avLst/>
                    <a:gdLst/>
                    <a:ahLst/>
                    <a:cxnLst>
                      <a:cxn ang="0">
                        <a:pos x="33" y="381"/>
                      </a:cxn>
                      <a:cxn ang="0">
                        <a:pos x="53" y="353"/>
                      </a:cxn>
                      <a:cxn ang="0">
                        <a:pos x="64" y="344"/>
                      </a:cxn>
                      <a:cxn ang="0">
                        <a:pos x="82" y="336"/>
                      </a:cxn>
                      <a:cxn ang="0">
                        <a:pos x="95" y="336"/>
                      </a:cxn>
                      <a:cxn ang="0">
                        <a:pos x="107" y="325"/>
                      </a:cxn>
                      <a:cxn ang="0">
                        <a:pos x="121" y="308"/>
                      </a:cxn>
                      <a:cxn ang="0">
                        <a:pos x="134" y="299"/>
                      </a:cxn>
                      <a:cxn ang="0">
                        <a:pos x="148" y="291"/>
                      </a:cxn>
                      <a:cxn ang="0">
                        <a:pos x="163" y="280"/>
                      </a:cxn>
                      <a:cxn ang="0">
                        <a:pos x="183" y="274"/>
                      </a:cxn>
                      <a:cxn ang="0">
                        <a:pos x="214" y="280"/>
                      </a:cxn>
                      <a:cxn ang="0">
                        <a:pos x="239" y="269"/>
                      </a:cxn>
                      <a:cxn ang="0">
                        <a:pos x="253" y="241"/>
                      </a:cxn>
                      <a:cxn ang="0">
                        <a:pos x="270" y="218"/>
                      </a:cxn>
                      <a:cxn ang="0">
                        <a:pos x="282" y="199"/>
                      </a:cxn>
                      <a:cxn ang="0">
                        <a:pos x="292" y="182"/>
                      </a:cxn>
                      <a:cxn ang="0">
                        <a:pos x="315" y="165"/>
                      </a:cxn>
                      <a:cxn ang="0">
                        <a:pos x="311" y="188"/>
                      </a:cxn>
                      <a:cxn ang="0">
                        <a:pos x="329" y="199"/>
                      </a:cxn>
                      <a:cxn ang="0">
                        <a:pos x="344" y="190"/>
                      </a:cxn>
                      <a:cxn ang="0">
                        <a:pos x="350" y="174"/>
                      </a:cxn>
                      <a:cxn ang="0">
                        <a:pos x="356" y="157"/>
                      </a:cxn>
                      <a:cxn ang="0">
                        <a:pos x="366" y="140"/>
                      </a:cxn>
                      <a:cxn ang="0">
                        <a:pos x="395" y="140"/>
                      </a:cxn>
                      <a:cxn ang="0">
                        <a:pos x="424" y="112"/>
                      </a:cxn>
                      <a:cxn ang="0">
                        <a:pos x="453" y="92"/>
                      </a:cxn>
                      <a:cxn ang="0">
                        <a:pos x="484" y="45"/>
                      </a:cxn>
                      <a:cxn ang="0">
                        <a:pos x="511" y="22"/>
                      </a:cxn>
                      <a:cxn ang="0">
                        <a:pos x="502" y="0"/>
                      </a:cxn>
                      <a:cxn ang="0">
                        <a:pos x="455" y="14"/>
                      </a:cxn>
                      <a:cxn ang="0">
                        <a:pos x="424" y="28"/>
                      </a:cxn>
                      <a:cxn ang="0">
                        <a:pos x="391" y="36"/>
                      </a:cxn>
                      <a:cxn ang="0">
                        <a:pos x="350" y="59"/>
                      </a:cxn>
                      <a:cxn ang="0">
                        <a:pos x="315" y="73"/>
                      </a:cxn>
                      <a:cxn ang="0">
                        <a:pos x="278" y="92"/>
                      </a:cxn>
                      <a:cxn ang="0">
                        <a:pos x="253" y="120"/>
                      </a:cxn>
                      <a:cxn ang="0">
                        <a:pos x="231" y="140"/>
                      </a:cxn>
                      <a:cxn ang="0">
                        <a:pos x="189" y="174"/>
                      </a:cxn>
                      <a:cxn ang="0">
                        <a:pos x="146" y="215"/>
                      </a:cxn>
                      <a:cxn ang="0">
                        <a:pos x="109" y="246"/>
                      </a:cxn>
                      <a:cxn ang="0">
                        <a:pos x="80" y="288"/>
                      </a:cxn>
                      <a:cxn ang="0">
                        <a:pos x="49" y="316"/>
                      </a:cxn>
                      <a:cxn ang="0">
                        <a:pos x="0" y="389"/>
                      </a:cxn>
                    </a:cxnLst>
                    <a:rect l="0" t="0" r="r" b="b"/>
                    <a:pathLst>
                      <a:path w="526" h="390">
                        <a:moveTo>
                          <a:pt x="0" y="389"/>
                        </a:moveTo>
                        <a:lnTo>
                          <a:pt x="33" y="381"/>
                        </a:lnTo>
                        <a:lnTo>
                          <a:pt x="45" y="364"/>
                        </a:lnTo>
                        <a:lnTo>
                          <a:pt x="53" y="353"/>
                        </a:lnTo>
                        <a:lnTo>
                          <a:pt x="56" y="344"/>
                        </a:lnTo>
                        <a:lnTo>
                          <a:pt x="64" y="344"/>
                        </a:lnTo>
                        <a:lnTo>
                          <a:pt x="72" y="336"/>
                        </a:lnTo>
                        <a:lnTo>
                          <a:pt x="82" y="336"/>
                        </a:lnTo>
                        <a:lnTo>
                          <a:pt x="88" y="336"/>
                        </a:lnTo>
                        <a:lnTo>
                          <a:pt x="95" y="336"/>
                        </a:lnTo>
                        <a:lnTo>
                          <a:pt x="99" y="336"/>
                        </a:lnTo>
                        <a:lnTo>
                          <a:pt x="107" y="325"/>
                        </a:lnTo>
                        <a:lnTo>
                          <a:pt x="111" y="316"/>
                        </a:lnTo>
                        <a:lnTo>
                          <a:pt x="121" y="308"/>
                        </a:lnTo>
                        <a:lnTo>
                          <a:pt x="128" y="305"/>
                        </a:lnTo>
                        <a:lnTo>
                          <a:pt x="134" y="299"/>
                        </a:lnTo>
                        <a:lnTo>
                          <a:pt x="142" y="297"/>
                        </a:lnTo>
                        <a:lnTo>
                          <a:pt x="148" y="291"/>
                        </a:lnTo>
                        <a:lnTo>
                          <a:pt x="156" y="285"/>
                        </a:lnTo>
                        <a:lnTo>
                          <a:pt x="163" y="280"/>
                        </a:lnTo>
                        <a:lnTo>
                          <a:pt x="173" y="271"/>
                        </a:lnTo>
                        <a:lnTo>
                          <a:pt x="183" y="274"/>
                        </a:lnTo>
                        <a:lnTo>
                          <a:pt x="198" y="280"/>
                        </a:lnTo>
                        <a:lnTo>
                          <a:pt x="214" y="280"/>
                        </a:lnTo>
                        <a:lnTo>
                          <a:pt x="231" y="271"/>
                        </a:lnTo>
                        <a:lnTo>
                          <a:pt x="239" y="269"/>
                        </a:lnTo>
                        <a:lnTo>
                          <a:pt x="245" y="252"/>
                        </a:lnTo>
                        <a:lnTo>
                          <a:pt x="253" y="241"/>
                        </a:lnTo>
                        <a:lnTo>
                          <a:pt x="266" y="227"/>
                        </a:lnTo>
                        <a:lnTo>
                          <a:pt x="270" y="218"/>
                        </a:lnTo>
                        <a:lnTo>
                          <a:pt x="270" y="207"/>
                        </a:lnTo>
                        <a:lnTo>
                          <a:pt x="282" y="199"/>
                        </a:lnTo>
                        <a:lnTo>
                          <a:pt x="288" y="190"/>
                        </a:lnTo>
                        <a:lnTo>
                          <a:pt x="292" y="182"/>
                        </a:lnTo>
                        <a:lnTo>
                          <a:pt x="296" y="182"/>
                        </a:lnTo>
                        <a:lnTo>
                          <a:pt x="315" y="165"/>
                        </a:lnTo>
                        <a:lnTo>
                          <a:pt x="315" y="182"/>
                        </a:lnTo>
                        <a:lnTo>
                          <a:pt x="311" y="188"/>
                        </a:lnTo>
                        <a:lnTo>
                          <a:pt x="315" y="196"/>
                        </a:lnTo>
                        <a:lnTo>
                          <a:pt x="329" y="199"/>
                        </a:lnTo>
                        <a:lnTo>
                          <a:pt x="336" y="199"/>
                        </a:lnTo>
                        <a:lnTo>
                          <a:pt x="344" y="190"/>
                        </a:lnTo>
                        <a:lnTo>
                          <a:pt x="350" y="182"/>
                        </a:lnTo>
                        <a:lnTo>
                          <a:pt x="350" y="174"/>
                        </a:lnTo>
                        <a:lnTo>
                          <a:pt x="356" y="165"/>
                        </a:lnTo>
                        <a:lnTo>
                          <a:pt x="356" y="157"/>
                        </a:lnTo>
                        <a:lnTo>
                          <a:pt x="362" y="146"/>
                        </a:lnTo>
                        <a:lnTo>
                          <a:pt x="366" y="140"/>
                        </a:lnTo>
                        <a:lnTo>
                          <a:pt x="375" y="140"/>
                        </a:lnTo>
                        <a:lnTo>
                          <a:pt x="395" y="140"/>
                        </a:lnTo>
                        <a:lnTo>
                          <a:pt x="410" y="129"/>
                        </a:lnTo>
                        <a:lnTo>
                          <a:pt x="424" y="112"/>
                        </a:lnTo>
                        <a:lnTo>
                          <a:pt x="439" y="106"/>
                        </a:lnTo>
                        <a:lnTo>
                          <a:pt x="453" y="92"/>
                        </a:lnTo>
                        <a:lnTo>
                          <a:pt x="463" y="70"/>
                        </a:lnTo>
                        <a:lnTo>
                          <a:pt x="484" y="45"/>
                        </a:lnTo>
                        <a:lnTo>
                          <a:pt x="498" y="34"/>
                        </a:lnTo>
                        <a:lnTo>
                          <a:pt x="511" y="22"/>
                        </a:lnTo>
                        <a:lnTo>
                          <a:pt x="525" y="8"/>
                        </a:lnTo>
                        <a:lnTo>
                          <a:pt x="502" y="0"/>
                        </a:lnTo>
                        <a:lnTo>
                          <a:pt x="478" y="0"/>
                        </a:lnTo>
                        <a:lnTo>
                          <a:pt x="455" y="14"/>
                        </a:lnTo>
                        <a:lnTo>
                          <a:pt x="443" y="22"/>
                        </a:lnTo>
                        <a:lnTo>
                          <a:pt x="424" y="28"/>
                        </a:lnTo>
                        <a:lnTo>
                          <a:pt x="403" y="31"/>
                        </a:lnTo>
                        <a:lnTo>
                          <a:pt x="391" y="36"/>
                        </a:lnTo>
                        <a:lnTo>
                          <a:pt x="366" y="50"/>
                        </a:lnTo>
                        <a:lnTo>
                          <a:pt x="350" y="59"/>
                        </a:lnTo>
                        <a:lnTo>
                          <a:pt x="334" y="67"/>
                        </a:lnTo>
                        <a:lnTo>
                          <a:pt x="315" y="73"/>
                        </a:lnTo>
                        <a:lnTo>
                          <a:pt x="296" y="81"/>
                        </a:lnTo>
                        <a:lnTo>
                          <a:pt x="278" y="92"/>
                        </a:lnTo>
                        <a:lnTo>
                          <a:pt x="264" y="106"/>
                        </a:lnTo>
                        <a:lnTo>
                          <a:pt x="253" y="120"/>
                        </a:lnTo>
                        <a:lnTo>
                          <a:pt x="241" y="132"/>
                        </a:lnTo>
                        <a:lnTo>
                          <a:pt x="231" y="140"/>
                        </a:lnTo>
                        <a:lnTo>
                          <a:pt x="210" y="157"/>
                        </a:lnTo>
                        <a:lnTo>
                          <a:pt x="189" y="174"/>
                        </a:lnTo>
                        <a:lnTo>
                          <a:pt x="163" y="190"/>
                        </a:lnTo>
                        <a:lnTo>
                          <a:pt x="146" y="215"/>
                        </a:lnTo>
                        <a:lnTo>
                          <a:pt x="126" y="235"/>
                        </a:lnTo>
                        <a:lnTo>
                          <a:pt x="109" y="246"/>
                        </a:lnTo>
                        <a:lnTo>
                          <a:pt x="91" y="271"/>
                        </a:lnTo>
                        <a:lnTo>
                          <a:pt x="80" y="288"/>
                        </a:lnTo>
                        <a:lnTo>
                          <a:pt x="64" y="305"/>
                        </a:lnTo>
                        <a:lnTo>
                          <a:pt x="49" y="316"/>
                        </a:lnTo>
                        <a:lnTo>
                          <a:pt x="33" y="327"/>
                        </a:lnTo>
                        <a:lnTo>
                          <a:pt x="0" y="389"/>
                        </a:lnTo>
                      </a:path>
                    </a:pathLst>
                  </a:custGeom>
                  <a:solidFill>
                    <a:schemeClr val="bg1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52" name="Freeform 28"/>
                <p:cNvSpPr>
                  <a:spLocks/>
                </p:cNvSpPr>
                <p:nvPr/>
              </p:nvSpPr>
              <p:spPr bwMode="auto">
                <a:xfrm>
                  <a:off x="3324" y="2815"/>
                  <a:ext cx="158" cy="378"/>
                </a:xfrm>
                <a:custGeom>
                  <a:avLst/>
                  <a:gdLst/>
                  <a:ahLst/>
                  <a:cxnLst>
                    <a:cxn ang="0">
                      <a:pos x="29" y="117"/>
                    </a:cxn>
                    <a:cxn ang="0">
                      <a:pos x="26" y="193"/>
                    </a:cxn>
                    <a:cxn ang="0">
                      <a:pos x="12" y="240"/>
                    </a:cxn>
                    <a:cxn ang="0">
                      <a:pos x="0" y="285"/>
                    </a:cxn>
                    <a:cxn ang="0">
                      <a:pos x="0" y="318"/>
                    </a:cxn>
                    <a:cxn ang="0">
                      <a:pos x="4" y="346"/>
                    </a:cxn>
                    <a:cxn ang="0">
                      <a:pos x="18" y="371"/>
                    </a:cxn>
                    <a:cxn ang="0">
                      <a:pos x="29" y="374"/>
                    </a:cxn>
                    <a:cxn ang="0">
                      <a:pos x="39" y="374"/>
                    </a:cxn>
                    <a:cxn ang="0">
                      <a:pos x="51" y="377"/>
                    </a:cxn>
                    <a:cxn ang="0">
                      <a:pos x="57" y="357"/>
                    </a:cxn>
                    <a:cxn ang="0">
                      <a:pos x="63" y="307"/>
                    </a:cxn>
                    <a:cxn ang="0">
                      <a:pos x="80" y="274"/>
                    </a:cxn>
                    <a:cxn ang="0">
                      <a:pos x="84" y="223"/>
                    </a:cxn>
                    <a:cxn ang="0">
                      <a:pos x="92" y="204"/>
                    </a:cxn>
                    <a:cxn ang="0">
                      <a:pos x="100" y="190"/>
                    </a:cxn>
                    <a:cxn ang="0">
                      <a:pos x="106" y="154"/>
                    </a:cxn>
                    <a:cxn ang="0">
                      <a:pos x="118" y="131"/>
                    </a:cxn>
                    <a:cxn ang="0">
                      <a:pos x="126" y="114"/>
                    </a:cxn>
                    <a:cxn ang="0">
                      <a:pos x="133" y="101"/>
                    </a:cxn>
                    <a:cxn ang="0">
                      <a:pos x="133" y="92"/>
                    </a:cxn>
                    <a:cxn ang="0">
                      <a:pos x="151" y="73"/>
                    </a:cxn>
                    <a:cxn ang="0">
                      <a:pos x="153" y="42"/>
                    </a:cxn>
                    <a:cxn ang="0">
                      <a:pos x="157" y="22"/>
                    </a:cxn>
                    <a:cxn ang="0">
                      <a:pos x="141" y="14"/>
                    </a:cxn>
                    <a:cxn ang="0">
                      <a:pos x="131" y="0"/>
                    </a:cxn>
                    <a:cxn ang="0">
                      <a:pos x="118" y="14"/>
                    </a:cxn>
                    <a:cxn ang="0">
                      <a:pos x="106" y="47"/>
                    </a:cxn>
                    <a:cxn ang="0">
                      <a:pos x="92" y="70"/>
                    </a:cxn>
                    <a:cxn ang="0">
                      <a:pos x="80" y="89"/>
                    </a:cxn>
                    <a:cxn ang="0">
                      <a:pos x="75" y="89"/>
                    </a:cxn>
                    <a:cxn ang="0">
                      <a:pos x="63" y="101"/>
                    </a:cxn>
                    <a:cxn ang="0">
                      <a:pos x="57" y="112"/>
                    </a:cxn>
                    <a:cxn ang="0">
                      <a:pos x="29" y="117"/>
                    </a:cxn>
                  </a:cxnLst>
                  <a:rect l="0" t="0" r="r" b="b"/>
                  <a:pathLst>
                    <a:path w="158" h="378">
                      <a:moveTo>
                        <a:pt x="29" y="117"/>
                      </a:moveTo>
                      <a:lnTo>
                        <a:pt x="26" y="193"/>
                      </a:lnTo>
                      <a:lnTo>
                        <a:pt x="12" y="240"/>
                      </a:lnTo>
                      <a:lnTo>
                        <a:pt x="0" y="285"/>
                      </a:lnTo>
                      <a:lnTo>
                        <a:pt x="0" y="318"/>
                      </a:lnTo>
                      <a:lnTo>
                        <a:pt x="4" y="346"/>
                      </a:lnTo>
                      <a:lnTo>
                        <a:pt x="18" y="371"/>
                      </a:lnTo>
                      <a:lnTo>
                        <a:pt x="29" y="374"/>
                      </a:lnTo>
                      <a:lnTo>
                        <a:pt x="39" y="374"/>
                      </a:lnTo>
                      <a:lnTo>
                        <a:pt x="51" y="377"/>
                      </a:lnTo>
                      <a:lnTo>
                        <a:pt x="57" y="357"/>
                      </a:lnTo>
                      <a:lnTo>
                        <a:pt x="63" y="307"/>
                      </a:lnTo>
                      <a:lnTo>
                        <a:pt x="80" y="274"/>
                      </a:lnTo>
                      <a:lnTo>
                        <a:pt x="84" y="223"/>
                      </a:lnTo>
                      <a:lnTo>
                        <a:pt x="92" y="204"/>
                      </a:lnTo>
                      <a:lnTo>
                        <a:pt x="100" y="190"/>
                      </a:lnTo>
                      <a:lnTo>
                        <a:pt x="106" y="154"/>
                      </a:lnTo>
                      <a:lnTo>
                        <a:pt x="118" y="131"/>
                      </a:lnTo>
                      <a:lnTo>
                        <a:pt x="126" y="114"/>
                      </a:lnTo>
                      <a:lnTo>
                        <a:pt x="133" y="101"/>
                      </a:lnTo>
                      <a:lnTo>
                        <a:pt x="133" y="92"/>
                      </a:lnTo>
                      <a:lnTo>
                        <a:pt x="151" y="73"/>
                      </a:lnTo>
                      <a:lnTo>
                        <a:pt x="153" y="42"/>
                      </a:lnTo>
                      <a:lnTo>
                        <a:pt x="157" y="22"/>
                      </a:lnTo>
                      <a:lnTo>
                        <a:pt x="141" y="14"/>
                      </a:lnTo>
                      <a:lnTo>
                        <a:pt x="131" y="0"/>
                      </a:lnTo>
                      <a:lnTo>
                        <a:pt x="118" y="14"/>
                      </a:lnTo>
                      <a:lnTo>
                        <a:pt x="106" y="47"/>
                      </a:lnTo>
                      <a:lnTo>
                        <a:pt x="92" y="70"/>
                      </a:lnTo>
                      <a:lnTo>
                        <a:pt x="80" y="89"/>
                      </a:lnTo>
                      <a:lnTo>
                        <a:pt x="75" y="89"/>
                      </a:lnTo>
                      <a:lnTo>
                        <a:pt x="63" y="101"/>
                      </a:lnTo>
                      <a:lnTo>
                        <a:pt x="57" y="112"/>
                      </a:lnTo>
                      <a:lnTo>
                        <a:pt x="29" y="117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1053" name="Freeform 29"/>
                <p:cNvSpPr>
                  <a:spLocks/>
                </p:cNvSpPr>
                <p:nvPr/>
              </p:nvSpPr>
              <p:spPr bwMode="auto">
                <a:xfrm>
                  <a:off x="2575" y="655"/>
                  <a:ext cx="2126" cy="1789"/>
                </a:xfrm>
                <a:custGeom>
                  <a:avLst/>
                  <a:gdLst/>
                  <a:ahLst/>
                  <a:cxnLst>
                    <a:cxn ang="0">
                      <a:pos x="124" y="750"/>
                    </a:cxn>
                    <a:cxn ang="0">
                      <a:pos x="142" y="619"/>
                    </a:cxn>
                    <a:cxn ang="0">
                      <a:pos x="214" y="544"/>
                    </a:cxn>
                    <a:cxn ang="0">
                      <a:pos x="296" y="508"/>
                    </a:cxn>
                    <a:cxn ang="0">
                      <a:pos x="319" y="432"/>
                    </a:cxn>
                    <a:cxn ang="0">
                      <a:pos x="424" y="365"/>
                    </a:cxn>
                    <a:cxn ang="0">
                      <a:pos x="492" y="271"/>
                    </a:cxn>
                    <a:cxn ang="0">
                      <a:pos x="461" y="223"/>
                    </a:cxn>
                    <a:cxn ang="0">
                      <a:pos x="467" y="179"/>
                    </a:cxn>
                    <a:cxn ang="0">
                      <a:pos x="399" y="243"/>
                    </a:cxn>
                    <a:cxn ang="0">
                      <a:pos x="377" y="371"/>
                    </a:cxn>
                    <a:cxn ang="0">
                      <a:pos x="331" y="410"/>
                    </a:cxn>
                    <a:cxn ang="0">
                      <a:pos x="307" y="343"/>
                    </a:cxn>
                    <a:cxn ang="0">
                      <a:pos x="243" y="374"/>
                    </a:cxn>
                    <a:cxn ang="0">
                      <a:pos x="226" y="324"/>
                    </a:cxn>
                    <a:cxn ang="0">
                      <a:pos x="227" y="273"/>
                    </a:cxn>
                    <a:cxn ang="0">
                      <a:pos x="296" y="240"/>
                    </a:cxn>
                    <a:cxn ang="0">
                      <a:pos x="340" y="153"/>
                    </a:cxn>
                    <a:cxn ang="0">
                      <a:pos x="412" y="53"/>
                    </a:cxn>
                    <a:cxn ang="0">
                      <a:pos x="511" y="25"/>
                    </a:cxn>
                    <a:cxn ang="0">
                      <a:pos x="642" y="103"/>
                    </a:cxn>
                    <a:cxn ang="0">
                      <a:pos x="595" y="223"/>
                    </a:cxn>
                    <a:cxn ang="0">
                      <a:pos x="642" y="285"/>
                    </a:cxn>
                    <a:cxn ang="0">
                      <a:pos x="682" y="215"/>
                    </a:cxn>
                    <a:cxn ang="0">
                      <a:pos x="859" y="187"/>
                    </a:cxn>
                    <a:cxn ang="0">
                      <a:pos x="1073" y="33"/>
                    </a:cxn>
                    <a:cxn ang="0">
                      <a:pos x="1406" y="103"/>
                    </a:cxn>
                    <a:cxn ang="0">
                      <a:pos x="2004" y="226"/>
                    </a:cxn>
                    <a:cxn ang="0">
                      <a:pos x="2057" y="298"/>
                    </a:cxn>
                    <a:cxn ang="0">
                      <a:pos x="2076" y="541"/>
                    </a:cxn>
                    <a:cxn ang="0">
                      <a:pos x="1901" y="346"/>
                    </a:cxn>
                    <a:cxn ang="0">
                      <a:pos x="1763" y="435"/>
                    </a:cxn>
                    <a:cxn ang="0">
                      <a:pos x="1954" y="775"/>
                    </a:cxn>
                    <a:cxn ang="0">
                      <a:pos x="1876" y="920"/>
                    </a:cxn>
                    <a:cxn ang="0">
                      <a:pos x="2003" y="1252"/>
                    </a:cxn>
                    <a:cxn ang="0">
                      <a:pos x="1874" y="1425"/>
                    </a:cxn>
                    <a:cxn ang="0">
                      <a:pos x="1841" y="1559"/>
                    </a:cxn>
                    <a:cxn ang="0">
                      <a:pos x="1833" y="1690"/>
                    </a:cxn>
                    <a:cxn ang="0">
                      <a:pos x="1789" y="1685"/>
                    </a:cxn>
                    <a:cxn ang="0">
                      <a:pos x="1658" y="1411"/>
                    </a:cxn>
                    <a:cxn ang="0">
                      <a:pos x="1472" y="1403"/>
                    </a:cxn>
                    <a:cxn ang="0">
                      <a:pos x="1359" y="1562"/>
                    </a:cxn>
                    <a:cxn ang="0">
                      <a:pos x="1128" y="1213"/>
                    </a:cxn>
                    <a:cxn ang="0">
                      <a:pos x="822" y="1091"/>
                    </a:cxn>
                    <a:cxn ang="0">
                      <a:pos x="1054" y="1308"/>
                    </a:cxn>
                    <a:cxn ang="0">
                      <a:pos x="784" y="1503"/>
                    </a:cxn>
                    <a:cxn ang="0">
                      <a:pos x="714" y="1319"/>
                    </a:cxn>
                    <a:cxn ang="0">
                      <a:pos x="601" y="1105"/>
                    </a:cxn>
                    <a:cxn ang="0">
                      <a:pos x="537" y="946"/>
                    </a:cxn>
                    <a:cxn ang="0">
                      <a:pos x="505" y="873"/>
                    </a:cxn>
                    <a:cxn ang="0">
                      <a:pos x="465" y="831"/>
                    </a:cxn>
                    <a:cxn ang="0">
                      <a:pos x="449" y="909"/>
                    </a:cxn>
                    <a:cxn ang="0">
                      <a:pos x="393" y="787"/>
                    </a:cxn>
                    <a:cxn ang="0">
                      <a:pos x="329" y="742"/>
                    </a:cxn>
                    <a:cxn ang="0">
                      <a:pos x="397" y="848"/>
                    </a:cxn>
                    <a:cxn ang="0">
                      <a:pos x="367" y="873"/>
                    </a:cxn>
                    <a:cxn ang="0">
                      <a:pos x="313" y="803"/>
                    </a:cxn>
                    <a:cxn ang="0">
                      <a:pos x="251" y="753"/>
                    </a:cxn>
                    <a:cxn ang="0">
                      <a:pos x="169" y="817"/>
                    </a:cxn>
                    <a:cxn ang="0">
                      <a:pos x="152" y="890"/>
                    </a:cxn>
                    <a:cxn ang="0">
                      <a:pos x="95" y="943"/>
                    </a:cxn>
                    <a:cxn ang="0">
                      <a:pos x="12" y="909"/>
                    </a:cxn>
                  </a:cxnLst>
                  <a:rect l="0" t="0" r="r" b="b"/>
                  <a:pathLst>
                    <a:path w="2126" h="1789">
                      <a:moveTo>
                        <a:pt x="0" y="803"/>
                      </a:moveTo>
                      <a:lnTo>
                        <a:pt x="19" y="778"/>
                      </a:lnTo>
                      <a:lnTo>
                        <a:pt x="31" y="759"/>
                      </a:lnTo>
                      <a:lnTo>
                        <a:pt x="56" y="759"/>
                      </a:lnTo>
                      <a:lnTo>
                        <a:pt x="84" y="764"/>
                      </a:lnTo>
                      <a:lnTo>
                        <a:pt x="103" y="753"/>
                      </a:lnTo>
                      <a:lnTo>
                        <a:pt x="124" y="750"/>
                      </a:lnTo>
                      <a:lnTo>
                        <a:pt x="126" y="717"/>
                      </a:lnTo>
                      <a:lnTo>
                        <a:pt x="138" y="695"/>
                      </a:lnTo>
                      <a:lnTo>
                        <a:pt x="109" y="669"/>
                      </a:lnTo>
                      <a:lnTo>
                        <a:pt x="105" y="650"/>
                      </a:lnTo>
                      <a:lnTo>
                        <a:pt x="107" y="622"/>
                      </a:lnTo>
                      <a:lnTo>
                        <a:pt x="128" y="622"/>
                      </a:lnTo>
                      <a:lnTo>
                        <a:pt x="142" y="619"/>
                      </a:lnTo>
                      <a:lnTo>
                        <a:pt x="144" y="622"/>
                      </a:lnTo>
                      <a:lnTo>
                        <a:pt x="159" y="605"/>
                      </a:lnTo>
                      <a:lnTo>
                        <a:pt x="175" y="597"/>
                      </a:lnTo>
                      <a:lnTo>
                        <a:pt x="181" y="597"/>
                      </a:lnTo>
                      <a:lnTo>
                        <a:pt x="191" y="580"/>
                      </a:lnTo>
                      <a:lnTo>
                        <a:pt x="202" y="575"/>
                      </a:lnTo>
                      <a:lnTo>
                        <a:pt x="214" y="544"/>
                      </a:lnTo>
                      <a:lnTo>
                        <a:pt x="222" y="552"/>
                      </a:lnTo>
                      <a:lnTo>
                        <a:pt x="237" y="533"/>
                      </a:lnTo>
                      <a:lnTo>
                        <a:pt x="239" y="533"/>
                      </a:lnTo>
                      <a:lnTo>
                        <a:pt x="259" y="510"/>
                      </a:lnTo>
                      <a:lnTo>
                        <a:pt x="270" y="508"/>
                      </a:lnTo>
                      <a:lnTo>
                        <a:pt x="286" y="508"/>
                      </a:lnTo>
                      <a:lnTo>
                        <a:pt x="296" y="508"/>
                      </a:lnTo>
                      <a:lnTo>
                        <a:pt x="288" y="480"/>
                      </a:lnTo>
                      <a:lnTo>
                        <a:pt x="284" y="457"/>
                      </a:lnTo>
                      <a:lnTo>
                        <a:pt x="280" y="410"/>
                      </a:lnTo>
                      <a:lnTo>
                        <a:pt x="303" y="407"/>
                      </a:lnTo>
                      <a:lnTo>
                        <a:pt x="315" y="399"/>
                      </a:lnTo>
                      <a:lnTo>
                        <a:pt x="309" y="418"/>
                      </a:lnTo>
                      <a:lnTo>
                        <a:pt x="319" y="432"/>
                      </a:lnTo>
                      <a:lnTo>
                        <a:pt x="329" y="449"/>
                      </a:lnTo>
                      <a:lnTo>
                        <a:pt x="334" y="460"/>
                      </a:lnTo>
                      <a:lnTo>
                        <a:pt x="362" y="457"/>
                      </a:lnTo>
                      <a:lnTo>
                        <a:pt x="385" y="416"/>
                      </a:lnTo>
                      <a:lnTo>
                        <a:pt x="402" y="396"/>
                      </a:lnTo>
                      <a:lnTo>
                        <a:pt x="412" y="382"/>
                      </a:lnTo>
                      <a:lnTo>
                        <a:pt x="424" y="365"/>
                      </a:lnTo>
                      <a:lnTo>
                        <a:pt x="435" y="343"/>
                      </a:lnTo>
                      <a:lnTo>
                        <a:pt x="445" y="351"/>
                      </a:lnTo>
                      <a:lnTo>
                        <a:pt x="445" y="338"/>
                      </a:lnTo>
                      <a:lnTo>
                        <a:pt x="451" y="329"/>
                      </a:lnTo>
                      <a:lnTo>
                        <a:pt x="469" y="335"/>
                      </a:lnTo>
                      <a:lnTo>
                        <a:pt x="498" y="371"/>
                      </a:lnTo>
                      <a:lnTo>
                        <a:pt x="492" y="271"/>
                      </a:lnTo>
                      <a:lnTo>
                        <a:pt x="467" y="315"/>
                      </a:lnTo>
                      <a:lnTo>
                        <a:pt x="447" y="312"/>
                      </a:lnTo>
                      <a:lnTo>
                        <a:pt x="441" y="285"/>
                      </a:lnTo>
                      <a:lnTo>
                        <a:pt x="441" y="271"/>
                      </a:lnTo>
                      <a:lnTo>
                        <a:pt x="435" y="262"/>
                      </a:lnTo>
                      <a:lnTo>
                        <a:pt x="451" y="240"/>
                      </a:lnTo>
                      <a:lnTo>
                        <a:pt x="461" y="223"/>
                      </a:lnTo>
                      <a:lnTo>
                        <a:pt x="470" y="218"/>
                      </a:lnTo>
                      <a:lnTo>
                        <a:pt x="478" y="215"/>
                      </a:lnTo>
                      <a:lnTo>
                        <a:pt x="484" y="201"/>
                      </a:lnTo>
                      <a:lnTo>
                        <a:pt x="492" y="198"/>
                      </a:lnTo>
                      <a:lnTo>
                        <a:pt x="502" y="198"/>
                      </a:lnTo>
                      <a:lnTo>
                        <a:pt x="484" y="173"/>
                      </a:lnTo>
                      <a:lnTo>
                        <a:pt x="467" y="179"/>
                      </a:lnTo>
                      <a:lnTo>
                        <a:pt x="455" y="179"/>
                      </a:lnTo>
                      <a:lnTo>
                        <a:pt x="445" y="170"/>
                      </a:lnTo>
                      <a:lnTo>
                        <a:pt x="445" y="187"/>
                      </a:lnTo>
                      <a:lnTo>
                        <a:pt x="435" y="204"/>
                      </a:lnTo>
                      <a:lnTo>
                        <a:pt x="422" y="232"/>
                      </a:lnTo>
                      <a:lnTo>
                        <a:pt x="408" y="243"/>
                      </a:lnTo>
                      <a:lnTo>
                        <a:pt x="399" y="243"/>
                      </a:lnTo>
                      <a:lnTo>
                        <a:pt x="395" y="262"/>
                      </a:lnTo>
                      <a:lnTo>
                        <a:pt x="395" y="271"/>
                      </a:lnTo>
                      <a:lnTo>
                        <a:pt x="387" y="279"/>
                      </a:lnTo>
                      <a:lnTo>
                        <a:pt x="397" y="312"/>
                      </a:lnTo>
                      <a:lnTo>
                        <a:pt x="402" y="329"/>
                      </a:lnTo>
                      <a:lnTo>
                        <a:pt x="391" y="354"/>
                      </a:lnTo>
                      <a:lnTo>
                        <a:pt x="377" y="371"/>
                      </a:lnTo>
                      <a:lnTo>
                        <a:pt x="373" y="396"/>
                      </a:lnTo>
                      <a:lnTo>
                        <a:pt x="366" y="416"/>
                      </a:lnTo>
                      <a:lnTo>
                        <a:pt x="358" y="416"/>
                      </a:lnTo>
                      <a:lnTo>
                        <a:pt x="346" y="418"/>
                      </a:lnTo>
                      <a:lnTo>
                        <a:pt x="334" y="427"/>
                      </a:lnTo>
                      <a:lnTo>
                        <a:pt x="331" y="424"/>
                      </a:lnTo>
                      <a:lnTo>
                        <a:pt x="331" y="410"/>
                      </a:lnTo>
                      <a:lnTo>
                        <a:pt x="329" y="388"/>
                      </a:lnTo>
                      <a:lnTo>
                        <a:pt x="319" y="388"/>
                      </a:lnTo>
                      <a:lnTo>
                        <a:pt x="313" y="374"/>
                      </a:lnTo>
                      <a:lnTo>
                        <a:pt x="315" y="354"/>
                      </a:lnTo>
                      <a:lnTo>
                        <a:pt x="317" y="343"/>
                      </a:lnTo>
                      <a:lnTo>
                        <a:pt x="315" y="338"/>
                      </a:lnTo>
                      <a:lnTo>
                        <a:pt x="307" y="343"/>
                      </a:lnTo>
                      <a:lnTo>
                        <a:pt x="303" y="343"/>
                      </a:lnTo>
                      <a:lnTo>
                        <a:pt x="297" y="340"/>
                      </a:lnTo>
                      <a:lnTo>
                        <a:pt x="294" y="338"/>
                      </a:lnTo>
                      <a:lnTo>
                        <a:pt x="284" y="349"/>
                      </a:lnTo>
                      <a:lnTo>
                        <a:pt x="274" y="363"/>
                      </a:lnTo>
                      <a:lnTo>
                        <a:pt x="264" y="377"/>
                      </a:lnTo>
                      <a:lnTo>
                        <a:pt x="243" y="374"/>
                      </a:lnTo>
                      <a:lnTo>
                        <a:pt x="229" y="371"/>
                      </a:lnTo>
                      <a:lnTo>
                        <a:pt x="220" y="357"/>
                      </a:lnTo>
                      <a:lnTo>
                        <a:pt x="220" y="349"/>
                      </a:lnTo>
                      <a:lnTo>
                        <a:pt x="226" y="338"/>
                      </a:lnTo>
                      <a:lnTo>
                        <a:pt x="233" y="329"/>
                      </a:lnTo>
                      <a:lnTo>
                        <a:pt x="239" y="318"/>
                      </a:lnTo>
                      <a:lnTo>
                        <a:pt x="226" y="324"/>
                      </a:lnTo>
                      <a:lnTo>
                        <a:pt x="220" y="310"/>
                      </a:lnTo>
                      <a:lnTo>
                        <a:pt x="220" y="301"/>
                      </a:lnTo>
                      <a:lnTo>
                        <a:pt x="239" y="298"/>
                      </a:lnTo>
                      <a:lnTo>
                        <a:pt x="257" y="296"/>
                      </a:lnTo>
                      <a:lnTo>
                        <a:pt x="245" y="287"/>
                      </a:lnTo>
                      <a:lnTo>
                        <a:pt x="227" y="290"/>
                      </a:lnTo>
                      <a:lnTo>
                        <a:pt x="227" y="273"/>
                      </a:lnTo>
                      <a:lnTo>
                        <a:pt x="235" y="262"/>
                      </a:lnTo>
                      <a:lnTo>
                        <a:pt x="253" y="251"/>
                      </a:lnTo>
                      <a:lnTo>
                        <a:pt x="259" y="240"/>
                      </a:lnTo>
                      <a:lnTo>
                        <a:pt x="264" y="234"/>
                      </a:lnTo>
                      <a:lnTo>
                        <a:pt x="278" y="232"/>
                      </a:lnTo>
                      <a:lnTo>
                        <a:pt x="290" y="234"/>
                      </a:lnTo>
                      <a:lnTo>
                        <a:pt x="296" y="240"/>
                      </a:lnTo>
                      <a:lnTo>
                        <a:pt x="305" y="232"/>
                      </a:lnTo>
                      <a:lnTo>
                        <a:pt x="296" y="229"/>
                      </a:lnTo>
                      <a:lnTo>
                        <a:pt x="296" y="206"/>
                      </a:lnTo>
                      <a:lnTo>
                        <a:pt x="321" y="181"/>
                      </a:lnTo>
                      <a:lnTo>
                        <a:pt x="334" y="165"/>
                      </a:lnTo>
                      <a:lnTo>
                        <a:pt x="342" y="162"/>
                      </a:lnTo>
                      <a:lnTo>
                        <a:pt x="340" y="153"/>
                      </a:lnTo>
                      <a:lnTo>
                        <a:pt x="352" y="137"/>
                      </a:lnTo>
                      <a:lnTo>
                        <a:pt x="366" y="112"/>
                      </a:lnTo>
                      <a:lnTo>
                        <a:pt x="381" y="100"/>
                      </a:lnTo>
                      <a:lnTo>
                        <a:pt x="369" y="89"/>
                      </a:lnTo>
                      <a:lnTo>
                        <a:pt x="401" y="64"/>
                      </a:lnTo>
                      <a:lnTo>
                        <a:pt x="414" y="67"/>
                      </a:lnTo>
                      <a:lnTo>
                        <a:pt x="412" y="53"/>
                      </a:lnTo>
                      <a:lnTo>
                        <a:pt x="439" y="50"/>
                      </a:lnTo>
                      <a:lnTo>
                        <a:pt x="490" y="6"/>
                      </a:lnTo>
                      <a:lnTo>
                        <a:pt x="498" y="0"/>
                      </a:lnTo>
                      <a:lnTo>
                        <a:pt x="488" y="33"/>
                      </a:lnTo>
                      <a:lnTo>
                        <a:pt x="500" y="17"/>
                      </a:lnTo>
                      <a:lnTo>
                        <a:pt x="513" y="11"/>
                      </a:lnTo>
                      <a:lnTo>
                        <a:pt x="511" y="25"/>
                      </a:lnTo>
                      <a:lnTo>
                        <a:pt x="550" y="8"/>
                      </a:lnTo>
                      <a:lnTo>
                        <a:pt x="568" y="22"/>
                      </a:lnTo>
                      <a:lnTo>
                        <a:pt x="542" y="36"/>
                      </a:lnTo>
                      <a:lnTo>
                        <a:pt x="552" y="53"/>
                      </a:lnTo>
                      <a:lnTo>
                        <a:pt x="589" y="50"/>
                      </a:lnTo>
                      <a:lnTo>
                        <a:pt x="645" y="75"/>
                      </a:lnTo>
                      <a:lnTo>
                        <a:pt x="642" y="103"/>
                      </a:lnTo>
                      <a:lnTo>
                        <a:pt x="618" y="128"/>
                      </a:lnTo>
                      <a:lnTo>
                        <a:pt x="583" y="142"/>
                      </a:lnTo>
                      <a:lnTo>
                        <a:pt x="577" y="170"/>
                      </a:lnTo>
                      <a:lnTo>
                        <a:pt x="579" y="198"/>
                      </a:lnTo>
                      <a:lnTo>
                        <a:pt x="589" y="204"/>
                      </a:lnTo>
                      <a:lnTo>
                        <a:pt x="591" y="218"/>
                      </a:lnTo>
                      <a:lnTo>
                        <a:pt x="595" y="223"/>
                      </a:lnTo>
                      <a:lnTo>
                        <a:pt x="603" y="229"/>
                      </a:lnTo>
                      <a:lnTo>
                        <a:pt x="605" y="245"/>
                      </a:lnTo>
                      <a:lnTo>
                        <a:pt x="616" y="265"/>
                      </a:lnTo>
                      <a:lnTo>
                        <a:pt x="616" y="273"/>
                      </a:lnTo>
                      <a:lnTo>
                        <a:pt x="628" y="273"/>
                      </a:lnTo>
                      <a:lnTo>
                        <a:pt x="632" y="279"/>
                      </a:lnTo>
                      <a:lnTo>
                        <a:pt x="642" y="285"/>
                      </a:lnTo>
                      <a:lnTo>
                        <a:pt x="647" y="276"/>
                      </a:lnTo>
                      <a:lnTo>
                        <a:pt x="653" y="262"/>
                      </a:lnTo>
                      <a:lnTo>
                        <a:pt x="657" y="254"/>
                      </a:lnTo>
                      <a:lnTo>
                        <a:pt x="667" y="259"/>
                      </a:lnTo>
                      <a:lnTo>
                        <a:pt x="679" y="240"/>
                      </a:lnTo>
                      <a:lnTo>
                        <a:pt x="679" y="226"/>
                      </a:lnTo>
                      <a:lnTo>
                        <a:pt x="682" y="215"/>
                      </a:lnTo>
                      <a:lnTo>
                        <a:pt x="684" y="206"/>
                      </a:lnTo>
                      <a:lnTo>
                        <a:pt x="708" y="198"/>
                      </a:lnTo>
                      <a:lnTo>
                        <a:pt x="727" y="190"/>
                      </a:lnTo>
                      <a:lnTo>
                        <a:pt x="752" y="179"/>
                      </a:lnTo>
                      <a:lnTo>
                        <a:pt x="782" y="187"/>
                      </a:lnTo>
                      <a:lnTo>
                        <a:pt x="811" y="187"/>
                      </a:lnTo>
                      <a:lnTo>
                        <a:pt x="859" y="187"/>
                      </a:lnTo>
                      <a:lnTo>
                        <a:pt x="867" y="120"/>
                      </a:lnTo>
                      <a:lnTo>
                        <a:pt x="894" y="123"/>
                      </a:lnTo>
                      <a:lnTo>
                        <a:pt x="914" y="173"/>
                      </a:lnTo>
                      <a:lnTo>
                        <a:pt x="918" y="131"/>
                      </a:lnTo>
                      <a:lnTo>
                        <a:pt x="1007" y="8"/>
                      </a:lnTo>
                      <a:lnTo>
                        <a:pt x="1042" y="8"/>
                      </a:lnTo>
                      <a:lnTo>
                        <a:pt x="1073" y="33"/>
                      </a:lnTo>
                      <a:lnTo>
                        <a:pt x="1114" y="31"/>
                      </a:lnTo>
                      <a:lnTo>
                        <a:pt x="1168" y="75"/>
                      </a:lnTo>
                      <a:lnTo>
                        <a:pt x="1231" y="100"/>
                      </a:lnTo>
                      <a:lnTo>
                        <a:pt x="1275" y="95"/>
                      </a:lnTo>
                      <a:lnTo>
                        <a:pt x="1334" y="123"/>
                      </a:lnTo>
                      <a:lnTo>
                        <a:pt x="1382" y="123"/>
                      </a:lnTo>
                      <a:lnTo>
                        <a:pt x="1406" y="103"/>
                      </a:lnTo>
                      <a:lnTo>
                        <a:pt x="1460" y="103"/>
                      </a:lnTo>
                      <a:lnTo>
                        <a:pt x="1489" y="126"/>
                      </a:lnTo>
                      <a:lnTo>
                        <a:pt x="1563" y="126"/>
                      </a:lnTo>
                      <a:lnTo>
                        <a:pt x="1625" y="162"/>
                      </a:lnTo>
                      <a:lnTo>
                        <a:pt x="1736" y="156"/>
                      </a:lnTo>
                      <a:lnTo>
                        <a:pt x="1917" y="173"/>
                      </a:lnTo>
                      <a:lnTo>
                        <a:pt x="2004" y="226"/>
                      </a:lnTo>
                      <a:lnTo>
                        <a:pt x="2078" y="259"/>
                      </a:lnTo>
                      <a:lnTo>
                        <a:pt x="2125" y="287"/>
                      </a:lnTo>
                      <a:lnTo>
                        <a:pt x="2111" y="296"/>
                      </a:lnTo>
                      <a:lnTo>
                        <a:pt x="2078" y="273"/>
                      </a:lnTo>
                      <a:lnTo>
                        <a:pt x="2003" y="265"/>
                      </a:lnTo>
                      <a:lnTo>
                        <a:pt x="2024" y="287"/>
                      </a:lnTo>
                      <a:lnTo>
                        <a:pt x="2057" y="298"/>
                      </a:lnTo>
                      <a:lnTo>
                        <a:pt x="2047" y="335"/>
                      </a:lnTo>
                      <a:lnTo>
                        <a:pt x="2012" y="357"/>
                      </a:lnTo>
                      <a:lnTo>
                        <a:pt x="2001" y="393"/>
                      </a:lnTo>
                      <a:lnTo>
                        <a:pt x="2047" y="427"/>
                      </a:lnTo>
                      <a:lnTo>
                        <a:pt x="2080" y="471"/>
                      </a:lnTo>
                      <a:lnTo>
                        <a:pt x="2098" y="536"/>
                      </a:lnTo>
                      <a:lnTo>
                        <a:pt x="2076" y="541"/>
                      </a:lnTo>
                      <a:lnTo>
                        <a:pt x="2030" y="522"/>
                      </a:lnTo>
                      <a:lnTo>
                        <a:pt x="1981" y="474"/>
                      </a:lnTo>
                      <a:lnTo>
                        <a:pt x="1962" y="449"/>
                      </a:lnTo>
                      <a:lnTo>
                        <a:pt x="1950" y="416"/>
                      </a:lnTo>
                      <a:lnTo>
                        <a:pt x="1938" y="365"/>
                      </a:lnTo>
                      <a:lnTo>
                        <a:pt x="1919" y="349"/>
                      </a:lnTo>
                      <a:lnTo>
                        <a:pt x="1901" y="346"/>
                      </a:lnTo>
                      <a:lnTo>
                        <a:pt x="1886" y="351"/>
                      </a:lnTo>
                      <a:lnTo>
                        <a:pt x="1903" y="391"/>
                      </a:lnTo>
                      <a:lnTo>
                        <a:pt x="1857" y="396"/>
                      </a:lnTo>
                      <a:lnTo>
                        <a:pt x="1835" y="377"/>
                      </a:lnTo>
                      <a:lnTo>
                        <a:pt x="1794" y="388"/>
                      </a:lnTo>
                      <a:lnTo>
                        <a:pt x="1763" y="418"/>
                      </a:lnTo>
                      <a:lnTo>
                        <a:pt x="1763" y="435"/>
                      </a:lnTo>
                      <a:lnTo>
                        <a:pt x="1775" y="463"/>
                      </a:lnTo>
                      <a:lnTo>
                        <a:pt x="1824" y="471"/>
                      </a:lnTo>
                      <a:lnTo>
                        <a:pt x="1863" y="505"/>
                      </a:lnTo>
                      <a:lnTo>
                        <a:pt x="1929" y="597"/>
                      </a:lnTo>
                      <a:lnTo>
                        <a:pt x="1956" y="658"/>
                      </a:lnTo>
                      <a:lnTo>
                        <a:pt x="1960" y="722"/>
                      </a:lnTo>
                      <a:lnTo>
                        <a:pt x="1954" y="775"/>
                      </a:lnTo>
                      <a:lnTo>
                        <a:pt x="1938" y="775"/>
                      </a:lnTo>
                      <a:lnTo>
                        <a:pt x="1921" y="756"/>
                      </a:lnTo>
                      <a:lnTo>
                        <a:pt x="1896" y="781"/>
                      </a:lnTo>
                      <a:lnTo>
                        <a:pt x="1870" y="803"/>
                      </a:lnTo>
                      <a:lnTo>
                        <a:pt x="1866" y="840"/>
                      </a:lnTo>
                      <a:lnTo>
                        <a:pt x="1894" y="884"/>
                      </a:lnTo>
                      <a:lnTo>
                        <a:pt x="1876" y="920"/>
                      </a:lnTo>
                      <a:lnTo>
                        <a:pt x="1870" y="982"/>
                      </a:lnTo>
                      <a:lnTo>
                        <a:pt x="1903" y="1021"/>
                      </a:lnTo>
                      <a:lnTo>
                        <a:pt x="1940" y="1032"/>
                      </a:lnTo>
                      <a:lnTo>
                        <a:pt x="1979" y="1074"/>
                      </a:lnTo>
                      <a:lnTo>
                        <a:pt x="2012" y="1130"/>
                      </a:lnTo>
                      <a:lnTo>
                        <a:pt x="2014" y="1213"/>
                      </a:lnTo>
                      <a:lnTo>
                        <a:pt x="2003" y="1252"/>
                      </a:lnTo>
                      <a:lnTo>
                        <a:pt x="1968" y="1286"/>
                      </a:lnTo>
                      <a:lnTo>
                        <a:pt x="1925" y="1303"/>
                      </a:lnTo>
                      <a:lnTo>
                        <a:pt x="1898" y="1328"/>
                      </a:lnTo>
                      <a:lnTo>
                        <a:pt x="1882" y="1314"/>
                      </a:lnTo>
                      <a:lnTo>
                        <a:pt x="1868" y="1328"/>
                      </a:lnTo>
                      <a:lnTo>
                        <a:pt x="1864" y="1389"/>
                      </a:lnTo>
                      <a:lnTo>
                        <a:pt x="1874" y="1425"/>
                      </a:lnTo>
                      <a:lnTo>
                        <a:pt x="1917" y="1467"/>
                      </a:lnTo>
                      <a:lnTo>
                        <a:pt x="1934" y="1509"/>
                      </a:lnTo>
                      <a:lnTo>
                        <a:pt x="1948" y="1531"/>
                      </a:lnTo>
                      <a:lnTo>
                        <a:pt x="1944" y="1576"/>
                      </a:lnTo>
                      <a:lnTo>
                        <a:pt x="1917" y="1612"/>
                      </a:lnTo>
                      <a:lnTo>
                        <a:pt x="1888" y="1612"/>
                      </a:lnTo>
                      <a:lnTo>
                        <a:pt x="1841" y="1559"/>
                      </a:lnTo>
                      <a:lnTo>
                        <a:pt x="1808" y="1540"/>
                      </a:lnTo>
                      <a:lnTo>
                        <a:pt x="1794" y="1529"/>
                      </a:lnTo>
                      <a:lnTo>
                        <a:pt x="1781" y="1556"/>
                      </a:lnTo>
                      <a:lnTo>
                        <a:pt x="1785" y="1596"/>
                      </a:lnTo>
                      <a:lnTo>
                        <a:pt x="1796" y="1626"/>
                      </a:lnTo>
                      <a:lnTo>
                        <a:pt x="1804" y="1674"/>
                      </a:lnTo>
                      <a:lnTo>
                        <a:pt x="1833" y="1690"/>
                      </a:lnTo>
                      <a:lnTo>
                        <a:pt x="1824" y="1715"/>
                      </a:lnTo>
                      <a:lnTo>
                        <a:pt x="1826" y="1752"/>
                      </a:lnTo>
                      <a:lnTo>
                        <a:pt x="1835" y="1788"/>
                      </a:lnTo>
                      <a:lnTo>
                        <a:pt x="1816" y="1785"/>
                      </a:lnTo>
                      <a:lnTo>
                        <a:pt x="1794" y="1743"/>
                      </a:lnTo>
                      <a:lnTo>
                        <a:pt x="1796" y="1699"/>
                      </a:lnTo>
                      <a:lnTo>
                        <a:pt x="1789" y="1685"/>
                      </a:lnTo>
                      <a:lnTo>
                        <a:pt x="1781" y="1635"/>
                      </a:lnTo>
                      <a:lnTo>
                        <a:pt x="1771" y="1621"/>
                      </a:lnTo>
                      <a:lnTo>
                        <a:pt x="1767" y="1551"/>
                      </a:lnTo>
                      <a:lnTo>
                        <a:pt x="1754" y="1509"/>
                      </a:lnTo>
                      <a:lnTo>
                        <a:pt x="1730" y="1470"/>
                      </a:lnTo>
                      <a:lnTo>
                        <a:pt x="1688" y="1448"/>
                      </a:lnTo>
                      <a:lnTo>
                        <a:pt x="1658" y="1411"/>
                      </a:lnTo>
                      <a:lnTo>
                        <a:pt x="1647" y="1384"/>
                      </a:lnTo>
                      <a:lnTo>
                        <a:pt x="1625" y="1353"/>
                      </a:lnTo>
                      <a:lnTo>
                        <a:pt x="1592" y="1283"/>
                      </a:lnTo>
                      <a:lnTo>
                        <a:pt x="1563" y="1289"/>
                      </a:lnTo>
                      <a:lnTo>
                        <a:pt x="1524" y="1322"/>
                      </a:lnTo>
                      <a:lnTo>
                        <a:pt x="1507" y="1350"/>
                      </a:lnTo>
                      <a:lnTo>
                        <a:pt x="1472" y="1403"/>
                      </a:lnTo>
                      <a:lnTo>
                        <a:pt x="1446" y="1459"/>
                      </a:lnTo>
                      <a:lnTo>
                        <a:pt x="1437" y="1478"/>
                      </a:lnTo>
                      <a:lnTo>
                        <a:pt x="1446" y="1543"/>
                      </a:lnTo>
                      <a:lnTo>
                        <a:pt x="1445" y="1607"/>
                      </a:lnTo>
                      <a:lnTo>
                        <a:pt x="1413" y="1651"/>
                      </a:lnTo>
                      <a:lnTo>
                        <a:pt x="1396" y="1654"/>
                      </a:lnTo>
                      <a:lnTo>
                        <a:pt x="1359" y="1562"/>
                      </a:lnTo>
                      <a:lnTo>
                        <a:pt x="1330" y="1498"/>
                      </a:lnTo>
                      <a:lnTo>
                        <a:pt x="1272" y="1375"/>
                      </a:lnTo>
                      <a:lnTo>
                        <a:pt x="1270" y="1328"/>
                      </a:lnTo>
                      <a:lnTo>
                        <a:pt x="1256" y="1305"/>
                      </a:lnTo>
                      <a:lnTo>
                        <a:pt x="1246" y="1336"/>
                      </a:lnTo>
                      <a:lnTo>
                        <a:pt x="1196" y="1266"/>
                      </a:lnTo>
                      <a:lnTo>
                        <a:pt x="1128" y="1213"/>
                      </a:lnTo>
                      <a:lnTo>
                        <a:pt x="1085" y="1225"/>
                      </a:lnTo>
                      <a:lnTo>
                        <a:pt x="1023" y="1219"/>
                      </a:lnTo>
                      <a:lnTo>
                        <a:pt x="993" y="1180"/>
                      </a:lnTo>
                      <a:lnTo>
                        <a:pt x="960" y="1185"/>
                      </a:lnTo>
                      <a:lnTo>
                        <a:pt x="914" y="1169"/>
                      </a:lnTo>
                      <a:lnTo>
                        <a:pt x="817" y="1038"/>
                      </a:lnTo>
                      <a:lnTo>
                        <a:pt x="822" y="1091"/>
                      </a:lnTo>
                      <a:lnTo>
                        <a:pt x="852" y="1166"/>
                      </a:lnTo>
                      <a:lnTo>
                        <a:pt x="885" y="1219"/>
                      </a:lnTo>
                      <a:lnTo>
                        <a:pt x="920" y="1247"/>
                      </a:lnTo>
                      <a:lnTo>
                        <a:pt x="958" y="1225"/>
                      </a:lnTo>
                      <a:lnTo>
                        <a:pt x="990" y="1225"/>
                      </a:lnTo>
                      <a:lnTo>
                        <a:pt x="1030" y="1272"/>
                      </a:lnTo>
                      <a:lnTo>
                        <a:pt x="1054" y="1308"/>
                      </a:lnTo>
                      <a:lnTo>
                        <a:pt x="1050" y="1331"/>
                      </a:lnTo>
                      <a:lnTo>
                        <a:pt x="980" y="1434"/>
                      </a:lnTo>
                      <a:lnTo>
                        <a:pt x="933" y="1473"/>
                      </a:lnTo>
                      <a:lnTo>
                        <a:pt x="836" y="1523"/>
                      </a:lnTo>
                      <a:lnTo>
                        <a:pt x="807" y="1540"/>
                      </a:lnTo>
                      <a:lnTo>
                        <a:pt x="789" y="1523"/>
                      </a:lnTo>
                      <a:lnTo>
                        <a:pt x="784" y="1503"/>
                      </a:lnTo>
                      <a:lnTo>
                        <a:pt x="782" y="1473"/>
                      </a:lnTo>
                      <a:lnTo>
                        <a:pt x="774" y="1442"/>
                      </a:lnTo>
                      <a:lnTo>
                        <a:pt x="760" y="1417"/>
                      </a:lnTo>
                      <a:lnTo>
                        <a:pt x="749" y="1395"/>
                      </a:lnTo>
                      <a:lnTo>
                        <a:pt x="731" y="1364"/>
                      </a:lnTo>
                      <a:lnTo>
                        <a:pt x="721" y="1344"/>
                      </a:lnTo>
                      <a:lnTo>
                        <a:pt x="714" y="1319"/>
                      </a:lnTo>
                      <a:lnTo>
                        <a:pt x="700" y="1297"/>
                      </a:lnTo>
                      <a:lnTo>
                        <a:pt x="679" y="1241"/>
                      </a:lnTo>
                      <a:lnTo>
                        <a:pt x="667" y="1219"/>
                      </a:lnTo>
                      <a:lnTo>
                        <a:pt x="651" y="1188"/>
                      </a:lnTo>
                      <a:lnTo>
                        <a:pt x="626" y="1146"/>
                      </a:lnTo>
                      <a:lnTo>
                        <a:pt x="612" y="1121"/>
                      </a:lnTo>
                      <a:lnTo>
                        <a:pt x="601" y="1105"/>
                      </a:lnTo>
                      <a:lnTo>
                        <a:pt x="587" y="1068"/>
                      </a:lnTo>
                      <a:lnTo>
                        <a:pt x="628" y="1035"/>
                      </a:lnTo>
                      <a:lnTo>
                        <a:pt x="645" y="962"/>
                      </a:lnTo>
                      <a:lnTo>
                        <a:pt x="607" y="943"/>
                      </a:lnTo>
                      <a:lnTo>
                        <a:pt x="554" y="954"/>
                      </a:lnTo>
                      <a:lnTo>
                        <a:pt x="542" y="946"/>
                      </a:lnTo>
                      <a:lnTo>
                        <a:pt x="537" y="946"/>
                      </a:lnTo>
                      <a:lnTo>
                        <a:pt x="529" y="946"/>
                      </a:lnTo>
                      <a:lnTo>
                        <a:pt x="523" y="946"/>
                      </a:lnTo>
                      <a:lnTo>
                        <a:pt x="521" y="932"/>
                      </a:lnTo>
                      <a:lnTo>
                        <a:pt x="517" y="920"/>
                      </a:lnTo>
                      <a:lnTo>
                        <a:pt x="517" y="898"/>
                      </a:lnTo>
                      <a:lnTo>
                        <a:pt x="507" y="887"/>
                      </a:lnTo>
                      <a:lnTo>
                        <a:pt x="505" y="873"/>
                      </a:lnTo>
                      <a:lnTo>
                        <a:pt x="500" y="870"/>
                      </a:lnTo>
                      <a:lnTo>
                        <a:pt x="494" y="859"/>
                      </a:lnTo>
                      <a:lnTo>
                        <a:pt x="492" y="848"/>
                      </a:lnTo>
                      <a:lnTo>
                        <a:pt x="488" y="837"/>
                      </a:lnTo>
                      <a:lnTo>
                        <a:pt x="484" y="831"/>
                      </a:lnTo>
                      <a:lnTo>
                        <a:pt x="472" y="831"/>
                      </a:lnTo>
                      <a:lnTo>
                        <a:pt x="465" y="831"/>
                      </a:lnTo>
                      <a:lnTo>
                        <a:pt x="461" y="831"/>
                      </a:lnTo>
                      <a:lnTo>
                        <a:pt x="459" y="845"/>
                      </a:lnTo>
                      <a:lnTo>
                        <a:pt x="459" y="859"/>
                      </a:lnTo>
                      <a:lnTo>
                        <a:pt x="459" y="876"/>
                      </a:lnTo>
                      <a:lnTo>
                        <a:pt x="459" y="893"/>
                      </a:lnTo>
                      <a:lnTo>
                        <a:pt x="459" y="904"/>
                      </a:lnTo>
                      <a:lnTo>
                        <a:pt x="449" y="909"/>
                      </a:lnTo>
                      <a:lnTo>
                        <a:pt x="441" y="920"/>
                      </a:lnTo>
                      <a:lnTo>
                        <a:pt x="430" y="904"/>
                      </a:lnTo>
                      <a:lnTo>
                        <a:pt x="422" y="881"/>
                      </a:lnTo>
                      <a:lnTo>
                        <a:pt x="424" y="856"/>
                      </a:lnTo>
                      <a:lnTo>
                        <a:pt x="412" y="823"/>
                      </a:lnTo>
                      <a:lnTo>
                        <a:pt x="406" y="801"/>
                      </a:lnTo>
                      <a:lnTo>
                        <a:pt x="393" y="787"/>
                      </a:lnTo>
                      <a:lnTo>
                        <a:pt x="377" y="773"/>
                      </a:lnTo>
                      <a:lnTo>
                        <a:pt x="369" y="753"/>
                      </a:lnTo>
                      <a:lnTo>
                        <a:pt x="364" y="739"/>
                      </a:lnTo>
                      <a:lnTo>
                        <a:pt x="350" y="736"/>
                      </a:lnTo>
                      <a:lnTo>
                        <a:pt x="346" y="728"/>
                      </a:lnTo>
                      <a:lnTo>
                        <a:pt x="336" y="728"/>
                      </a:lnTo>
                      <a:lnTo>
                        <a:pt x="329" y="742"/>
                      </a:lnTo>
                      <a:lnTo>
                        <a:pt x="321" y="753"/>
                      </a:lnTo>
                      <a:lnTo>
                        <a:pt x="338" y="767"/>
                      </a:lnTo>
                      <a:lnTo>
                        <a:pt x="348" y="787"/>
                      </a:lnTo>
                      <a:lnTo>
                        <a:pt x="366" y="812"/>
                      </a:lnTo>
                      <a:lnTo>
                        <a:pt x="373" y="823"/>
                      </a:lnTo>
                      <a:lnTo>
                        <a:pt x="387" y="831"/>
                      </a:lnTo>
                      <a:lnTo>
                        <a:pt x="397" y="848"/>
                      </a:lnTo>
                      <a:lnTo>
                        <a:pt x="385" y="868"/>
                      </a:lnTo>
                      <a:lnTo>
                        <a:pt x="383" y="859"/>
                      </a:lnTo>
                      <a:lnTo>
                        <a:pt x="383" y="848"/>
                      </a:lnTo>
                      <a:lnTo>
                        <a:pt x="377" y="873"/>
                      </a:lnTo>
                      <a:lnTo>
                        <a:pt x="375" y="895"/>
                      </a:lnTo>
                      <a:lnTo>
                        <a:pt x="364" y="901"/>
                      </a:lnTo>
                      <a:lnTo>
                        <a:pt x="367" y="873"/>
                      </a:lnTo>
                      <a:lnTo>
                        <a:pt x="366" y="859"/>
                      </a:lnTo>
                      <a:lnTo>
                        <a:pt x="352" y="851"/>
                      </a:lnTo>
                      <a:lnTo>
                        <a:pt x="346" y="845"/>
                      </a:lnTo>
                      <a:lnTo>
                        <a:pt x="340" y="834"/>
                      </a:lnTo>
                      <a:lnTo>
                        <a:pt x="329" y="828"/>
                      </a:lnTo>
                      <a:lnTo>
                        <a:pt x="321" y="820"/>
                      </a:lnTo>
                      <a:lnTo>
                        <a:pt x="313" y="803"/>
                      </a:lnTo>
                      <a:lnTo>
                        <a:pt x="303" y="795"/>
                      </a:lnTo>
                      <a:lnTo>
                        <a:pt x="297" y="778"/>
                      </a:lnTo>
                      <a:lnTo>
                        <a:pt x="296" y="764"/>
                      </a:lnTo>
                      <a:lnTo>
                        <a:pt x="288" y="759"/>
                      </a:lnTo>
                      <a:lnTo>
                        <a:pt x="280" y="750"/>
                      </a:lnTo>
                      <a:lnTo>
                        <a:pt x="264" y="750"/>
                      </a:lnTo>
                      <a:lnTo>
                        <a:pt x="251" y="753"/>
                      </a:lnTo>
                      <a:lnTo>
                        <a:pt x="235" y="750"/>
                      </a:lnTo>
                      <a:lnTo>
                        <a:pt x="208" y="753"/>
                      </a:lnTo>
                      <a:lnTo>
                        <a:pt x="189" y="756"/>
                      </a:lnTo>
                      <a:lnTo>
                        <a:pt x="183" y="762"/>
                      </a:lnTo>
                      <a:lnTo>
                        <a:pt x="181" y="778"/>
                      </a:lnTo>
                      <a:lnTo>
                        <a:pt x="181" y="798"/>
                      </a:lnTo>
                      <a:lnTo>
                        <a:pt x="169" y="817"/>
                      </a:lnTo>
                      <a:lnTo>
                        <a:pt x="161" y="826"/>
                      </a:lnTo>
                      <a:lnTo>
                        <a:pt x="157" y="831"/>
                      </a:lnTo>
                      <a:lnTo>
                        <a:pt x="152" y="845"/>
                      </a:lnTo>
                      <a:lnTo>
                        <a:pt x="148" y="856"/>
                      </a:lnTo>
                      <a:lnTo>
                        <a:pt x="154" y="865"/>
                      </a:lnTo>
                      <a:lnTo>
                        <a:pt x="154" y="881"/>
                      </a:lnTo>
                      <a:lnTo>
                        <a:pt x="152" y="890"/>
                      </a:lnTo>
                      <a:lnTo>
                        <a:pt x="148" y="901"/>
                      </a:lnTo>
                      <a:lnTo>
                        <a:pt x="138" y="920"/>
                      </a:lnTo>
                      <a:lnTo>
                        <a:pt x="132" y="912"/>
                      </a:lnTo>
                      <a:lnTo>
                        <a:pt x="126" y="918"/>
                      </a:lnTo>
                      <a:lnTo>
                        <a:pt x="119" y="926"/>
                      </a:lnTo>
                      <a:lnTo>
                        <a:pt x="107" y="929"/>
                      </a:lnTo>
                      <a:lnTo>
                        <a:pt x="95" y="943"/>
                      </a:lnTo>
                      <a:lnTo>
                        <a:pt x="84" y="946"/>
                      </a:lnTo>
                      <a:lnTo>
                        <a:pt x="72" y="946"/>
                      </a:lnTo>
                      <a:lnTo>
                        <a:pt x="60" y="946"/>
                      </a:lnTo>
                      <a:lnTo>
                        <a:pt x="35" y="954"/>
                      </a:lnTo>
                      <a:lnTo>
                        <a:pt x="23" y="954"/>
                      </a:lnTo>
                      <a:lnTo>
                        <a:pt x="17" y="934"/>
                      </a:lnTo>
                      <a:lnTo>
                        <a:pt x="12" y="909"/>
                      </a:lnTo>
                      <a:lnTo>
                        <a:pt x="8" y="887"/>
                      </a:lnTo>
                      <a:lnTo>
                        <a:pt x="6" y="865"/>
                      </a:lnTo>
                      <a:lnTo>
                        <a:pt x="6" y="837"/>
                      </a:lnTo>
                      <a:lnTo>
                        <a:pt x="0" y="803"/>
                      </a:lnTo>
                    </a:path>
                  </a:pathLst>
                </a:custGeom>
                <a:solidFill>
                  <a:schemeClr val="bg1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30" name="Group 38"/>
            <p:cNvGrpSpPr>
              <a:grpSpLocks/>
            </p:cNvGrpSpPr>
            <p:nvPr/>
          </p:nvGrpSpPr>
          <p:grpSpPr bwMode="auto">
            <a:xfrm>
              <a:off x="92" y="615"/>
              <a:ext cx="1865" cy="3311"/>
              <a:chOff x="92" y="615"/>
              <a:chExt cx="1865" cy="3311"/>
            </a:xfrm>
          </p:grpSpPr>
          <p:sp>
            <p:nvSpPr>
              <p:cNvPr id="1056" name="Freeform 32"/>
              <p:cNvSpPr>
                <a:spLocks/>
              </p:cNvSpPr>
              <p:nvPr/>
            </p:nvSpPr>
            <p:spPr bwMode="auto">
              <a:xfrm>
                <a:off x="92" y="761"/>
                <a:ext cx="1262" cy="1550"/>
              </a:xfrm>
              <a:custGeom>
                <a:avLst/>
                <a:gdLst/>
                <a:ahLst/>
                <a:cxnLst>
                  <a:cxn ang="0">
                    <a:pos x="101" y="290"/>
                  </a:cxn>
                  <a:cxn ang="0">
                    <a:pos x="82" y="203"/>
                  </a:cxn>
                  <a:cxn ang="0">
                    <a:pos x="181" y="131"/>
                  </a:cxn>
                  <a:cxn ang="0">
                    <a:pos x="225" y="75"/>
                  </a:cxn>
                  <a:cxn ang="0">
                    <a:pos x="303" y="64"/>
                  </a:cxn>
                  <a:cxn ang="0">
                    <a:pos x="544" y="67"/>
                  </a:cxn>
                  <a:cxn ang="0">
                    <a:pos x="666" y="95"/>
                  </a:cxn>
                  <a:cxn ang="0">
                    <a:pos x="620" y="92"/>
                  </a:cxn>
                  <a:cxn ang="0">
                    <a:pos x="589" y="3"/>
                  </a:cxn>
                  <a:cxn ang="0">
                    <a:pos x="649" y="0"/>
                  </a:cxn>
                  <a:cxn ang="0">
                    <a:pos x="696" y="39"/>
                  </a:cxn>
                  <a:cxn ang="0">
                    <a:pos x="767" y="103"/>
                  </a:cxn>
                  <a:cxn ang="0">
                    <a:pos x="754" y="33"/>
                  </a:cxn>
                  <a:cxn ang="0">
                    <a:pos x="884" y="100"/>
                  </a:cxn>
                  <a:cxn ang="0">
                    <a:pos x="886" y="128"/>
                  </a:cxn>
                  <a:cxn ang="0">
                    <a:pos x="847" y="198"/>
                  </a:cxn>
                  <a:cxn ang="0">
                    <a:pos x="814" y="312"/>
                  </a:cxn>
                  <a:cxn ang="0">
                    <a:pos x="935" y="376"/>
                  </a:cxn>
                  <a:cxn ang="0">
                    <a:pos x="938" y="476"/>
                  </a:cxn>
                  <a:cxn ang="0">
                    <a:pos x="956" y="398"/>
                  </a:cxn>
                  <a:cxn ang="0">
                    <a:pos x="956" y="254"/>
                  </a:cxn>
                  <a:cxn ang="0">
                    <a:pos x="1043" y="293"/>
                  </a:cxn>
                  <a:cxn ang="0">
                    <a:pos x="1098" y="251"/>
                  </a:cxn>
                  <a:cxn ang="0">
                    <a:pos x="1195" y="357"/>
                  </a:cxn>
                  <a:cxn ang="0">
                    <a:pos x="1261" y="449"/>
                  </a:cxn>
                  <a:cxn ang="0">
                    <a:pos x="1209" y="485"/>
                  </a:cxn>
                  <a:cxn ang="0">
                    <a:pos x="1117" y="515"/>
                  </a:cxn>
                  <a:cxn ang="0">
                    <a:pos x="1181" y="535"/>
                  </a:cxn>
                  <a:cxn ang="0">
                    <a:pos x="1209" y="618"/>
                  </a:cxn>
                  <a:cxn ang="0">
                    <a:pos x="1183" y="624"/>
                  </a:cxn>
                  <a:cxn ang="0">
                    <a:pos x="1146" y="657"/>
                  </a:cxn>
                  <a:cxn ang="0">
                    <a:pos x="1088" y="730"/>
                  </a:cxn>
                  <a:cxn ang="0">
                    <a:pos x="1082" y="839"/>
                  </a:cxn>
                  <a:cxn ang="0">
                    <a:pos x="1020" y="1003"/>
                  </a:cxn>
                  <a:cxn ang="0">
                    <a:pos x="1038" y="1142"/>
                  </a:cxn>
                  <a:cxn ang="0">
                    <a:pos x="1003" y="1048"/>
                  </a:cxn>
                  <a:cxn ang="0">
                    <a:pos x="942" y="1006"/>
                  </a:cxn>
                  <a:cxn ang="0">
                    <a:pos x="890" y="1034"/>
                  </a:cxn>
                  <a:cxn ang="0">
                    <a:pos x="804" y="1048"/>
                  </a:cxn>
                  <a:cxn ang="0">
                    <a:pos x="760" y="1151"/>
                  </a:cxn>
                  <a:cxn ang="0">
                    <a:pos x="859" y="1290"/>
                  </a:cxn>
                  <a:cxn ang="0">
                    <a:pos x="874" y="1212"/>
                  </a:cxn>
                  <a:cxn ang="0">
                    <a:pos x="931" y="1268"/>
                  </a:cxn>
                  <a:cxn ang="0">
                    <a:pos x="962" y="1346"/>
                  </a:cxn>
                  <a:cxn ang="0">
                    <a:pos x="987" y="1415"/>
                  </a:cxn>
                  <a:cxn ang="0">
                    <a:pos x="1045" y="1521"/>
                  </a:cxn>
                  <a:cxn ang="0">
                    <a:pos x="1133" y="1518"/>
                  </a:cxn>
                  <a:cxn ang="0">
                    <a:pos x="1080" y="1532"/>
                  </a:cxn>
                  <a:cxn ang="0">
                    <a:pos x="977" y="1516"/>
                  </a:cxn>
                  <a:cxn ang="0">
                    <a:pos x="905" y="1421"/>
                  </a:cxn>
                  <a:cxn ang="0">
                    <a:pos x="853" y="1385"/>
                  </a:cxn>
                  <a:cxn ang="0">
                    <a:pos x="769" y="1340"/>
                  </a:cxn>
                  <a:cxn ang="0">
                    <a:pos x="622" y="1190"/>
                  </a:cxn>
                  <a:cxn ang="0">
                    <a:pos x="501" y="970"/>
                  </a:cxn>
                  <a:cxn ang="0">
                    <a:pos x="542" y="1167"/>
                  </a:cxn>
                  <a:cxn ang="0">
                    <a:pos x="464" y="1031"/>
                  </a:cxn>
                  <a:cxn ang="0">
                    <a:pos x="392" y="763"/>
                  </a:cxn>
                  <a:cxn ang="0">
                    <a:pos x="400" y="568"/>
                  </a:cxn>
                  <a:cxn ang="0">
                    <a:pos x="375" y="418"/>
                  </a:cxn>
                  <a:cxn ang="0">
                    <a:pos x="354" y="329"/>
                  </a:cxn>
                  <a:cxn ang="0">
                    <a:pos x="305" y="276"/>
                  </a:cxn>
                  <a:cxn ang="0">
                    <a:pos x="202" y="290"/>
                  </a:cxn>
                  <a:cxn ang="0">
                    <a:pos x="124" y="345"/>
                  </a:cxn>
                </a:cxnLst>
                <a:rect l="0" t="0" r="r" b="b"/>
                <a:pathLst>
                  <a:path w="1262" h="1550">
                    <a:moveTo>
                      <a:pt x="0" y="398"/>
                    </a:moveTo>
                    <a:lnTo>
                      <a:pt x="60" y="345"/>
                    </a:lnTo>
                    <a:lnTo>
                      <a:pt x="95" y="323"/>
                    </a:lnTo>
                    <a:lnTo>
                      <a:pt x="101" y="290"/>
                    </a:lnTo>
                    <a:lnTo>
                      <a:pt x="74" y="270"/>
                    </a:lnTo>
                    <a:lnTo>
                      <a:pt x="72" y="231"/>
                    </a:lnTo>
                    <a:lnTo>
                      <a:pt x="84" y="220"/>
                    </a:lnTo>
                    <a:lnTo>
                      <a:pt x="82" y="203"/>
                    </a:lnTo>
                    <a:lnTo>
                      <a:pt x="128" y="198"/>
                    </a:lnTo>
                    <a:lnTo>
                      <a:pt x="140" y="167"/>
                    </a:lnTo>
                    <a:lnTo>
                      <a:pt x="142" y="139"/>
                    </a:lnTo>
                    <a:lnTo>
                      <a:pt x="181" y="131"/>
                    </a:lnTo>
                    <a:lnTo>
                      <a:pt x="185" y="103"/>
                    </a:lnTo>
                    <a:lnTo>
                      <a:pt x="148" y="95"/>
                    </a:lnTo>
                    <a:lnTo>
                      <a:pt x="165" y="75"/>
                    </a:lnTo>
                    <a:lnTo>
                      <a:pt x="225" y="75"/>
                    </a:lnTo>
                    <a:lnTo>
                      <a:pt x="243" y="53"/>
                    </a:lnTo>
                    <a:lnTo>
                      <a:pt x="268" y="50"/>
                    </a:lnTo>
                    <a:lnTo>
                      <a:pt x="284" y="33"/>
                    </a:lnTo>
                    <a:lnTo>
                      <a:pt x="303" y="64"/>
                    </a:lnTo>
                    <a:lnTo>
                      <a:pt x="379" y="59"/>
                    </a:lnTo>
                    <a:lnTo>
                      <a:pt x="414" y="92"/>
                    </a:lnTo>
                    <a:lnTo>
                      <a:pt x="527" y="84"/>
                    </a:lnTo>
                    <a:lnTo>
                      <a:pt x="544" y="67"/>
                    </a:lnTo>
                    <a:lnTo>
                      <a:pt x="587" y="95"/>
                    </a:lnTo>
                    <a:lnTo>
                      <a:pt x="631" y="120"/>
                    </a:lnTo>
                    <a:lnTo>
                      <a:pt x="653" y="109"/>
                    </a:lnTo>
                    <a:lnTo>
                      <a:pt x="666" y="95"/>
                    </a:lnTo>
                    <a:lnTo>
                      <a:pt x="703" y="103"/>
                    </a:lnTo>
                    <a:lnTo>
                      <a:pt x="678" y="84"/>
                    </a:lnTo>
                    <a:lnTo>
                      <a:pt x="655" y="86"/>
                    </a:lnTo>
                    <a:lnTo>
                      <a:pt x="620" y="92"/>
                    </a:lnTo>
                    <a:lnTo>
                      <a:pt x="602" y="64"/>
                    </a:lnTo>
                    <a:lnTo>
                      <a:pt x="583" y="50"/>
                    </a:lnTo>
                    <a:lnTo>
                      <a:pt x="583" y="28"/>
                    </a:lnTo>
                    <a:lnTo>
                      <a:pt x="589" y="3"/>
                    </a:lnTo>
                    <a:lnTo>
                      <a:pt x="604" y="0"/>
                    </a:lnTo>
                    <a:lnTo>
                      <a:pt x="626" y="22"/>
                    </a:lnTo>
                    <a:lnTo>
                      <a:pt x="631" y="11"/>
                    </a:lnTo>
                    <a:lnTo>
                      <a:pt x="649" y="0"/>
                    </a:lnTo>
                    <a:lnTo>
                      <a:pt x="670" y="17"/>
                    </a:lnTo>
                    <a:lnTo>
                      <a:pt x="682" y="3"/>
                    </a:lnTo>
                    <a:lnTo>
                      <a:pt x="694" y="25"/>
                    </a:lnTo>
                    <a:lnTo>
                      <a:pt x="696" y="39"/>
                    </a:lnTo>
                    <a:lnTo>
                      <a:pt x="727" y="59"/>
                    </a:lnTo>
                    <a:lnTo>
                      <a:pt x="715" y="75"/>
                    </a:lnTo>
                    <a:lnTo>
                      <a:pt x="715" y="98"/>
                    </a:lnTo>
                    <a:lnTo>
                      <a:pt x="767" y="103"/>
                    </a:lnTo>
                    <a:lnTo>
                      <a:pt x="781" y="75"/>
                    </a:lnTo>
                    <a:lnTo>
                      <a:pt x="771" y="61"/>
                    </a:lnTo>
                    <a:lnTo>
                      <a:pt x="748" y="64"/>
                    </a:lnTo>
                    <a:lnTo>
                      <a:pt x="754" y="33"/>
                    </a:lnTo>
                    <a:lnTo>
                      <a:pt x="801" y="50"/>
                    </a:lnTo>
                    <a:lnTo>
                      <a:pt x="810" y="72"/>
                    </a:lnTo>
                    <a:lnTo>
                      <a:pt x="849" y="72"/>
                    </a:lnTo>
                    <a:lnTo>
                      <a:pt x="884" y="100"/>
                    </a:lnTo>
                    <a:lnTo>
                      <a:pt x="903" y="95"/>
                    </a:lnTo>
                    <a:lnTo>
                      <a:pt x="925" y="120"/>
                    </a:lnTo>
                    <a:lnTo>
                      <a:pt x="903" y="153"/>
                    </a:lnTo>
                    <a:lnTo>
                      <a:pt x="886" y="128"/>
                    </a:lnTo>
                    <a:lnTo>
                      <a:pt x="874" y="137"/>
                    </a:lnTo>
                    <a:lnTo>
                      <a:pt x="859" y="156"/>
                    </a:lnTo>
                    <a:lnTo>
                      <a:pt x="834" y="173"/>
                    </a:lnTo>
                    <a:lnTo>
                      <a:pt x="847" y="198"/>
                    </a:lnTo>
                    <a:lnTo>
                      <a:pt x="824" y="201"/>
                    </a:lnTo>
                    <a:lnTo>
                      <a:pt x="804" y="234"/>
                    </a:lnTo>
                    <a:lnTo>
                      <a:pt x="785" y="276"/>
                    </a:lnTo>
                    <a:lnTo>
                      <a:pt x="814" y="312"/>
                    </a:lnTo>
                    <a:lnTo>
                      <a:pt x="837" y="354"/>
                    </a:lnTo>
                    <a:lnTo>
                      <a:pt x="878" y="359"/>
                    </a:lnTo>
                    <a:lnTo>
                      <a:pt x="917" y="354"/>
                    </a:lnTo>
                    <a:lnTo>
                      <a:pt x="935" y="376"/>
                    </a:lnTo>
                    <a:lnTo>
                      <a:pt x="927" y="387"/>
                    </a:lnTo>
                    <a:lnTo>
                      <a:pt x="915" y="410"/>
                    </a:lnTo>
                    <a:lnTo>
                      <a:pt x="933" y="449"/>
                    </a:lnTo>
                    <a:lnTo>
                      <a:pt x="938" y="476"/>
                    </a:lnTo>
                    <a:lnTo>
                      <a:pt x="960" y="490"/>
                    </a:lnTo>
                    <a:lnTo>
                      <a:pt x="989" y="465"/>
                    </a:lnTo>
                    <a:lnTo>
                      <a:pt x="981" y="429"/>
                    </a:lnTo>
                    <a:lnTo>
                      <a:pt x="956" y="398"/>
                    </a:lnTo>
                    <a:lnTo>
                      <a:pt x="985" y="362"/>
                    </a:lnTo>
                    <a:lnTo>
                      <a:pt x="960" y="301"/>
                    </a:lnTo>
                    <a:lnTo>
                      <a:pt x="937" y="276"/>
                    </a:lnTo>
                    <a:lnTo>
                      <a:pt x="956" y="254"/>
                    </a:lnTo>
                    <a:lnTo>
                      <a:pt x="952" y="220"/>
                    </a:lnTo>
                    <a:lnTo>
                      <a:pt x="966" y="201"/>
                    </a:lnTo>
                    <a:lnTo>
                      <a:pt x="989" y="220"/>
                    </a:lnTo>
                    <a:lnTo>
                      <a:pt x="1043" y="293"/>
                    </a:lnTo>
                    <a:lnTo>
                      <a:pt x="1076" y="304"/>
                    </a:lnTo>
                    <a:lnTo>
                      <a:pt x="1086" y="284"/>
                    </a:lnTo>
                    <a:lnTo>
                      <a:pt x="1078" y="245"/>
                    </a:lnTo>
                    <a:lnTo>
                      <a:pt x="1098" y="251"/>
                    </a:lnTo>
                    <a:lnTo>
                      <a:pt x="1131" y="295"/>
                    </a:lnTo>
                    <a:lnTo>
                      <a:pt x="1137" y="320"/>
                    </a:lnTo>
                    <a:lnTo>
                      <a:pt x="1156" y="337"/>
                    </a:lnTo>
                    <a:lnTo>
                      <a:pt x="1195" y="357"/>
                    </a:lnTo>
                    <a:lnTo>
                      <a:pt x="1214" y="393"/>
                    </a:lnTo>
                    <a:lnTo>
                      <a:pt x="1244" y="418"/>
                    </a:lnTo>
                    <a:lnTo>
                      <a:pt x="1259" y="426"/>
                    </a:lnTo>
                    <a:lnTo>
                      <a:pt x="1261" y="449"/>
                    </a:lnTo>
                    <a:lnTo>
                      <a:pt x="1238" y="462"/>
                    </a:lnTo>
                    <a:lnTo>
                      <a:pt x="1224" y="446"/>
                    </a:lnTo>
                    <a:lnTo>
                      <a:pt x="1212" y="449"/>
                    </a:lnTo>
                    <a:lnTo>
                      <a:pt x="1209" y="485"/>
                    </a:lnTo>
                    <a:lnTo>
                      <a:pt x="1189" y="493"/>
                    </a:lnTo>
                    <a:lnTo>
                      <a:pt x="1168" y="474"/>
                    </a:lnTo>
                    <a:lnTo>
                      <a:pt x="1123" y="474"/>
                    </a:lnTo>
                    <a:lnTo>
                      <a:pt x="1117" y="515"/>
                    </a:lnTo>
                    <a:lnTo>
                      <a:pt x="1129" y="540"/>
                    </a:lnTo>
                    <a:lnTo>
                      <a:pt x="1146" y="527"/>
                    </a:lnTo>
                    <a:lnTo>
                      <a:pt x="1164" y="521"/>
                    </a:lnTo>
                    <a:lnTo>
                      <a:pt x="1181" y="535"/>
                    </a:lnTo>
                    <a:lnTo>
                      <a:pt x="1158" y="566"/>
                    </a:lnTo>
                    <a:lnTo>
                      <a:pt x="1181" y="593"/>
                    </a:lnTo>
                    <a:lnTo>
                      <a:pt x="1212" y="602"/>
                    </a:lnTo>
                    <a:lnTo>
                      <a:pt x="1209" y="618"/>
                    </a:lnTo>
                    <a:lnTo>
                      <a:pt x="1197" y="621"/>
                    </a:lnTo>
                    <a:lnTo>
                      <a:pt x="1168" y="716"/>
                    </a:lnTo>
                    <a:lnTo>
                      <a:pt x="1170" y="655"/>
                    </a:lnTo>
                    <a:lnTo>
                      <a:pt x="1183" y="624"/>
                    </a:lnTo>
                    <a:lnTo>
                      <a:pt x="1168" y="610"/>
                    </a:lnTo>
                    <a:lnTo>
                      <a:pt x="1150" y="630"/>
                    </a:lnTo>
                    <a:lnTo>
                      <a:pt x="1160" y="646"/>
                    </a:lnTo>
                    <a:lnTo>
                      <a:pt x="1146" y="657"/>
                    </a:lnTo>
                    <a:lnTo>
                      <a:pt x="1133" y="671"/>
                    </a:lnTo>
                    <a:lnTo>
                      <a:pt x="1135" y="713"/>
                    </a:lnTo>
                    <a:lnTo>
                      <a:pt x="1115" y="727"/>
                    </a:lnTo>
                    <a:lnTo>
                      <a:pt x="1088" y="730"/>
                    </a:lnTo>
                    <a:lnTo>
                      <a:pt x="1098" y="752"/>
                    </a:lnTo>
                    <a:lnTo>
                      <a:pt x="1088" y="777"/>
                    </a:lnTo>
                    <a:lnTo>
                      <a:pt x="1098" y="797"/>
                    </a:lnTo>
                    <a:lnTo>
                      <a:pt x="1082" y="839"/>
                    </a:lnTo>
                    <a:lnTo>
                      <a:pt x="1076" y="878"/>
                    </a:lnTo>
                    <a:lnTo>
                      <a:pt x="1053" y="900"/>
                    </a:lnTo>
                    <a:lnTo>
                      <a:pt x="1024" y="961"/>
                    </a:lnTo>
                    <a:lnTo>
                      <a:pt x="1020" y="1003"/>
                    </a:lnTo>
                    <a:lnTo>
                      <a:pt x="1030" y="1036"/>
                    </a:lnTo>
                    <a:lnTo>
                      <a:pt x="1043" y="1078"/>
                    </a:lnTo>
                    <a:lnTo>
                      <a:pt x="1051" y="1123"/>
                    </a:lnTo>
                    <a:lnTo>
                      <a:pt x="1038" y="1142"/>
                    </a:lnTo>
                    <a:lnTo>
                      <a:pt x="1020" y="1128"/>
                    </a:lnTo>
                    <a:lnTo>
                      <a:pt x="1024" y="1106"/>
                    </a:lnTo>
                    <a:lnTo>
                      <a:pt x="1014" y="1056"/>
                    </a:lnTo>
                    <a:lnTo>
                      <a:pt x="1003" y="1048"/>
                    </a:lnTo>
                    <a:lnTo>
                      <a:pt x="995" y="1017"/>
                    </a:lnTo>
                    <a:lnTo>
                      <a:pt x="979" y="1017"/>
                    </a:lnTo>
                    <a:lnTo>
                      <a:pt x="962" y="1000"/>
                    </a:lnTo>
                    <a:lnTo>
                      <a:pt x="942" y="1006"/>
                    </a:lnTo>
                    <a:lnTo>
                      <a:pt x="925" y="995"/>
                    </a:lnTo>
                    <a:lnTo>
                      <a:pt x="903" y="1009"/>
                    </a:lnTo>
                    <a:lnTo>
                      <a:pt x="865" y="997"/>
                    </a:lnTo>
                    <a:lnTo>
                      <a:pt x="890" y="1034"/>
                    </a:lnTo>
                    <a:lnTo>
                      <a:pt x="859" y="1031"/>
                    </a:lnTo>
                    <a:lnTo>
                      <a:pt x="837" y="1003"/>
                    </a:lnTo>
                    <a:lnTo>
                      <a:pt x="799" y="1003"/>
                    </a:lnTo>
                    <a:lnTo>
                      <a:pt x="804" y="1048"/>
                    </a:lnTo>
                    <a:lnTo>
                      <a:pt x="775" y="1034"/>
                    </a:lnTo>
                    <a:lnTo>
                      <a:pt x="760" y="1078"/>
                    </a:lnTo>
                    <a:lnTo>
                      <a:pt x="771" y="1098"/>
                    </a:lnTo>
                    <a:lnTo>
                      <a:pt x="760" y="1151"/>
                    </a:lnTo>
                    <a:lnTo>
                      <a:pt x="773" y="1212"/>
                    </a:lnTo>
                    <a:lnTo>
                      <a:pt x="789" y="1254"/>
                    </a:lnTo>
                    <a:lnTo>
                      <a:pt x="806" y="1293"/>
                    </a:lnTo>
                    <a:lnTo>
                      <a:pt x="859" y="1290"/>
                    </a:lnTo>
                    <a:lnTo>
                      <a:pt x="880" y="1282"/>
                    </a:lnTo>
                    <a:lnTo>
                      <a:pt x="884" y="1254"/>
                    </a:lnTo>
                    <a:lnTo>
                      <a:pt x="872" y="1231"/>
                    </a:lnTo>
                    <a:lnTo>
                      <a:pt x="874" y="1212"/>
                    </a:lnTo>
                    <a:lnTo>
                      <a:pt x="907" y="1217"/>
                    </a:lnTo>
                    <a:lnTo>
                      <a:pt x="940" y="1206"/>
                    </a:lnTo>
                    <a:lnTo>
                      <a:pt x="940" y="1231"/>
                    </a:lnTo>
                    <a:lnTo>
                      <a:pt x="931" y="1268"/>
                    </a:lnTo>
                    <a:lnTo>
                      <a:pt x="915" y="1295"/>
                    </a:lnTo>
                    <a:lnTo>
                      <a:pt x="911" y="1334"/>
                    </a:lnTo>
                    <a:lnTo>
                      <a:pt x="933" y="1351"/>
                    </a:lnTo>
                    <a:lnTo>
                      <a:pt x="962" y="1346"/>
                    </a:lnTo>
                    <a:lnTo>
                      <a:pt x="979" y="1360"/>
                    </a:lnTo>
                    <a:lnTo>
                      <a:pt x="995" y="1354"/>
                    </a:lnTo>
                    <a:lnTo>
                      <a:pt x="1001" y="1379"/>
                    </a:lnTo>
                    <a:lnTo>
                      <a:pt x="987" y="1415"/>
                    </a:lnTo>
                    <a:lnTo>
                      <a:pt x="999" y="1438"/>
                    </a:lnTo>
                    <a:lnTo>
                      <a:pt x="1001" y="1482"/>
                    </a:lnTo>
                    <a:lnTo>
                      <a:pt x="1020" y="1513"/>
                    </a:lnTo>
                    <a:lnTo>
                      <a:pt x="1045" y="1521"/>
                    </a:lnTo>
                    <a:lnTo>
                      <a:pt x="1063" y="1513"/>
                    </a:lnTo>
                    <a:lnTo>
                      <a:pt x="1071" y="1516"/>
                    </a:lnTo>
                    <a:lnTo>
                      <a:pt x="1104" y="1516"/>
                    </a:lnTo>
                    <a:lnTo>
                      <a:pt x="1133" y="1518"/>
                    </a:lnTo>
                    <a:lnTo>
                      <a:pt x="1141" y="1499"/>
                    </a:lnTo>
                    <a:lnTo>
                      <a:pt x="1115" y="1532"/>
                    </a:lnTo>
                    <a:lnTo>
                      <a:pt x="1098" y="1529"/>
                    </a:lnTo>
                    <a:lnTo>
                      <a:pt x="1080" y="1532"/>
                    </a:lnTo>
                    <a:lnTo>
                      <a:pt x="1045" y="1549"/>
                    </a:lnTo>
                    <a:lnTo>
                      <a:pt x="1016" y="1527"/>
                    </a:lnTo>
                    <a:lnTo>
                      <a:pt x="989" y="1513"/>
                    </a:lnTo>
                    <a:lnTo>
                      <a:pt x="977" y="1516"/>
                    </a:lnTo>
                    <a:lnTo>
                      <a:pt x="979" y="1496"/>
                    </a:lnTo>
                    <a:lnTo>
                      <a:pt x="977" y="1465"/>
                    </a:lnTo>
                    <a:lnTo>
                      <a:pt x="954" y="1438"/>
                    </a:lnTo>
                    <a:lnTo>
                      <a:pt x="905" y="1421"/>
                    </a:lnTo>
                    <a:lnTo>
                      <a:pt x="898" y="1410"/>
                    </a:lnTo>
                    <a:lnTo>
                      <a:pt x="884" y="1412"/>
                    </a:lnTo>
                    <a:lnTo>
                      <a:pt x="870" y="1399"/>
                    </a:lnTo>
                    <a:lnTo>
                      <a:pt x="853" y="1385"/>
                    </a:lnTo>
                    <a:lnTo>
                      <a:pt x="830" y="1346"/>
                    </a:lnTo>
                    <a:lnTo>
                      <a:pt x="802" y="1334"/>
                    </a:lnTo>
                    <a:lnTo>
                      <a:pt x="787" y="1360"/>
                    </a:lnTo>
                    <a:lnTo>
                      <a:pt x="769" y="1340"/>
                    </a:lnTo>
                    <a:lnTo>
                      <a:pt x="748" y="1340"/>
                    </a:lnTo>
                    <a:lnTo>
                      <a:pt x="705" y="1326"/>
                    </a:lnTo>
                    <a:lnTo>
                      <a:pt x="628" y="1259"/>
                    </a:lnTo>
                    <a:lnTo>
                      <a:pt x="622" y="1190"/>
                    </a:lnTo>
                    <a:lnTo>
                      <a:pt x="614" y="1162"/>
                    </a:lnTo>
                    <a:lnTo>
                      <a:pt x="600" y="1142"/>
                    </a:lnTo>
                    <a:lnTo>
                      <a:pt x="583" y="1103"/>
                    </a:lnTo>
                    <a:lnTo>
                      <a:pt x="501" y="970"/>
                    </a:lnTo>
                    <a:lnTo>
                      <a:pt x="501" y="1020"/>
                    </a:lnTo>
                    <a:lnTo>
                      <a:pt x="552" y="1109"/>
                    </a:lnTo>
                    <a:lnTo>
                      <a:pt x="573" y="1184"/>
                    </a:lnTo>
                    <a:lnTo>
                      <a:pt x="542" y="1167"/>
                    </a:lnTo>
                    <a:lnTo>
                      <a:pt x="536" y="1123"/>
                    </a:lnTo>
                    <a:lnTo>
                      <a:pt x="495" y="1095"/>
                    </a:lnTo>
                    <a:lnTo>
                      <a:pt x="519" y="1078"/>
                    </a:lnTo>
                    <a:lnTo>
                      <a:pt x="464" y="1031"/>
                    </a:lnTo>
                    <a:lnTo>
                      <a:pt x="486" y="1003"/>
                    </a:lnTo>
                    <a:lnTo>
                      <a:pt x="466" y="947"/>
                    </a:lnTo>
                    <a:lnTo>
                      <a:pt x="400" y="830"/>
                    </a:lnTo>
                    <a:lnTo>
                      <a:pt x="392" y="763"/>
                    </a:lnTo>
                    <a:lnTo>
                      <a:pt x="396" y="713"/>
                    </a:lnTo>
                    <a:lnTo>
                      <a:pt x="414" y="657"/>
                    </a:lnTo>
                    <a:lnTo>
                      <a:pt x="414" y="602"/>
                    </a:lnTo>
                    <a:lnTo>
                      <a:pt x="400" y="568"/>
                    </a:lnTo>
                    <a:lnTo>
                      <a:pt x="437" y="557"/>
                    </a:lnTo>
                    <a:lnTo>
                      <a:pt x="392" y="490"/>
                    </a:lnTo>
                    <a:lnTo>
                      <a:pt x="394" y="460"/>
                    </a:lnTo>
                    <a:lnTo>
                      <a:pt x="375" y="418"/>
                    </a:lnTo>
                    <a:lnTo>
                      <a:pt x="383" y="393"/>
                    </a:lnTo>
                    <a:lnTo>
                      <a:pt x="369" y="379"/>
                    </a:lnTo>
                    <a:lnTo>
                      <a:pt x="367" y="351"/>
                    </a:lnTo>
                    <a:lnTo>
                      <a:pt x="354" y="329"/>
                    </a:lnTo>
                    <a:lnTo>
                      <a:pt x="369" y="309"/>
                    </a:lnTo>
                    <a:lnTo>
                      <a:pt x="348" y="295"/>
                    </a:lnTo>
                    <a:lnTo>
                      <a:pt x="330" y="315"/>
                    </a:lnTo>
                    <a:lnTo>
                      <a:pt x="305" y="276"/>
                    </a:lnTo>
                    <a:lnTo>
                      <a:pt x="278" y="265"/>
                    </a:lnTo>
                    <a:lnTo>
                      <a:pt x="239" y="265"/>
                    </a:lnTo>
                    <a:lnTo>
                      <a:pt x="214" y="301"/>
                    </a:lnTo>
                    <a:lnTo>
                      <a:pt x="202" y="290"/>
                    </a:lnTo>
                    <a:lnTo>
                      <a:pt x="223" y="242"/>
                    </a:lnTo>
                    <a:lnTo>
                      <a:pt x="204" y="251"/>
                    </a:lnTo>
                    <a:lnTo>
                      <a:pt x="165" y="301"/>
                    </a:lnTo>
                    <a:lnTo>
                      <a:pt x="124" y="345"/>
                    </a:lnTo>
                    <a:lnTo>
                      <a:pt x="87" y="357"/>
                    </a:lnTo>
                    <a:lnTo>
                      <a:pt x="25" y="401"/>
                    </a:lnTo>
                    <a:lnTo>
                      <a:pt x="0" y="398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57" name="Freeform 33"/>
              <p:cNvSpPr>
                <a:spLocks/>
              </p:cNvSpPr>
              <p:nvPr/>
            </p:nvSpPr>
            <p:spPr bwMode="auto">
              <a:xfrm>
                <a:off x="994" y="615"/>
                <a:ext cx="429" cy="408"/>
              </a:xfrm>
              <a:custGeom>
                <a:avLst/>
                <a:gdLst/>
                <a:ahLst/>
                <a:cxnLst>
                  <a:cxn ang="0">
                    <a:pos x="0" y="84"/>
                  </a:cxn>
                  <a:cxn ang="0">
                    <a:pos x="10" y="53"/>
                  </a:cxn>
                  <a:cxn ang="0">
                    <a:pos x="10" y="31"/>
                  </a:cxn>
                  <a:cxn ang="0">
                    <a:pos x="25" y="0"/>
                  </a:cxn>
                  <a:cxn ang="0">
                    <a:pos x="103" y="20"/>
                  </a:cxn>
                  <a:cxn ang="0">
                    <a:pos x="236" y="56"/>
                  </a:cxn>
                  <a:cxn ang="0">
                    <a:pos x="289" y="86"/>
                  </a:cxn>
                  <a:cxn ang="0">
                    <a:pos x="358" y="114"/>
                  </a:cxn>
                  <a:cxn ang="0">
                    <a:pos x="393" y="167"/>
                  </a:cxn>
                  <a:cxn ang="0">
                    <a:pos x="428" y="192"/>
                  </a:cxn>
                  <a:cxn ang="0">
                    <a:pos x="414" y="212"/>
                  </a:cxn>
                  <a:cxn ang="0">
                    <a:pos x="414" y="237"/>
                  </a:cxn>
                  <a:cxn ang="0">
                    <a:pos x="401" y="243"/>
                  </a:cxn>
                  <a:cxn ang="0">
                    <a:pos x="389" y="265"/>
                  </a:cxn>
                  <a:cxn ang="0">
                    <a:pos x="401" y="287"/>
                  </a:cxn>
                  <a:cxn ang="0">
                    <a:pos x="399" y="304"/>
                  </a:cxn>
                  <a:cxn ang="0">
                    <a:pos x="385" y="326"/>
                  </a:cxn>
                  <a:cxn ang="0">
                    <a:pos x="387" y="348"/>
                  </a:cxn>
                  <a:cxn ang="0">
                    <a:pos x="411" y="371"/>
                  </a:cxn>
                  <a:cxn ang="0">
                    <a:pos x="413" y="393"/>
                  </a:cxn>
                  <a:cxn ang="0">
                    <a:pos x="407" y="404"/>
                  </a:cxn>
                  <a:cxn ang="0">
                    <a:pos x="383" y="407"/>
                  </a:cxn>
                  <a:cxn ang="0">
                    <a:pos x="366" y="396"/>
                  </a:cxn>
                  <a:cxn ang="0">
                    <a:pos x="347" y="368"/>
                  </a:cxn>
                  <a:cxn ang="0">
                    <a:pos x="339" y="368"/>
                  </a:cxn>
                  <a:cxn ang="0">
                    <a:pos x="329" y="357"/>
                  </a:cxn>
                  <a:cxn ang="0">
                    <a:pos x="320" y="323"/>
                  </a:cxn>
                  <a:cxn ang="0">
                    <a:pos x="308" y="312"/>
                  </a:cxn>
                  <a:cxn ang="0">
                    <a:pos x="283" y="295"/>
                  </a:cxn>
                  <a:cxn ang="0">
                    <a:pos x="261" y="284"/>
                  </a:cxn>
                  <a:cxn ang="0">
                    <a:pos x="230" y="254"/>
                  </a:cxn>
                  <a:cxn ang="0">
                    <a:pos x="217" y="231"/>
                  </a:cxn>
                  <a:cxn ang="0">
                    <a:pos x="219" y="215"/>
                  </a:cxn>
                  <a:cxn ang="0">
                    <a:pos x="232" y="201"/>
                  </a:cxn>
                  <a:cxn ang="0">
                    <a:pos x="221" y="184"/>
                  </a:cxn>
                  <a:cxn ang="0">
                    <a:pos x="209" y="192"/>
                  </a:cxn>
                  <a:cxn ang="0">
                    <a:pos x="190" y="167"/>
                  </a:cxn>
                  <a:cxn ang="0">
                    <a:pos x="186" y="181"/>
                  </a:cxn>
                  <a:cxn ang="0">
                    <a:pos x="168" y="181"/>
                  </a:cxn>
                  <a:cxn ang="0">
                    <a:pos x="165" y="170"/>
                  </a:cxn>
                  <a:cxn ang="0">
                    <a:pos x="165" y="151"/>
                  </a:cxn>
                  <a:cxn ang="0">
                    <a:pos x="157" y="139"/>
                  </a:cxn>
                  <a:cxn ang="0">
                    <a:pos x="145" y="142"/>
                  </a:cxn>
                  <a:cxn ang="0">
                    <a:pos x="130" y="112"/>
                  </a:cxn>
                  <a:cxn ang="0">
                    <a:pos x="118" y="109"/>
                  </a:cxn>
                  <a:cxn ang="0">
                    <a:pos x="101" y="95"/>
                  </a:cxn>
                  <a:cxn ang="0">
                    <a:pos x="64" y="98"/>
                  </a:cxn>
                  <a:cxn ang="0">
                    <a:pos x="27" y="95"/>
                  </a:cxn>
                  <a:cxn ang="0">
                    <a:pos x="0" y="84"/>
                  </a:cxn>
                </a:cxnLst>
                <a:rect l="0" t="0" r="r" b="b"/>
                <a:pathLst>
                  <a:path w="429" h="408">
                    <a:moveTo>
                      <a:pt x="0" y="84"/>
                    </a:moveTo>
                    <a:lnTo>
                      <a:pt x="10" y="53"/>
                    </a:lnTo>
                    <a:lnTo>
                      <a:pt x="10" y="31"/>
                    </a:lnTo>
                    <a:lnTo>
                      <a:pt x="25" y="0"/>
                    </a:lnTo>
                    <a:lnTo>
                      <a:pt x="103" y="20"/>
                    </a:lnTo>
                    <a:lnTo>
                      <a:pt x="236" y="56"/>
                    </a:lnTo>
                    <a:lnTo>
                      <a:pt x="289" y="86"/>
                    </a:lnTo>
                    <a:lnTo>
                      <a:pt x="358" y="114"/>
                    </a:lnTo>
                    <a:lnTo>
                      <a:pt x="393" y="167"/>
                    </a:lnTo>
                    <a:lnTo>
                      <a:pt x="428" y="192"/>
                    </a:lnTo>
                    <a:lnTo>
                      <a:pt x="414" y="212"/>
                    </a:lnTo>
                    <a:lnTo>
                      <a:pt x="414" y="237"/>
                    </a:lnTo>
                    <a:lnTo>
                      <a:pt x="401" y="243"/>
                    </a:lnTo>
                    <a:lnTo>
                      <a:pt x="389" y="265"/>
                    </a:lnTo>
                    <a:lnTo>
                      <a:pt x="401" y="287"/>
                    </a:lnTo>
                    <a:lnTo>
                      <a:pt x="399" y="304"/>
                    </a:lnTo>
                    <a:lnTo>
                      <a:pt x="385" y="326"/>
                    </a:lnTo>
                    <a:lnTo>
                      <a:pt x="387" y="348"/>
                    </a:lnTo>
                    <a:lnTo>
                      <a:pt x="411" y="371"/>
                    </a:lnTo>
                    <a:lnTo>
                      <a:pt x="413" y="393"/>
                    </a:lnTo>
                    <a:lnTo>
                      <a:pt x="407" y="404"/>
                    </a:lnTo>
                    <a:lnTo>
                      <a:pt x="383" y="407"/>
                    </a:lnTo>
                    <a:lnTo>
                      <a:pt x="366" y="396"/>
                    </a:lnTo>
                    <a:lnTo>
                      <a:pt x="347" y="368"/>
                    </a:lnTo>
                    <a:lnTo>
                      <a:pt x="339" y="368"/>
                    </a:lnTo>
                    <a:lnTo>
                      <a:pt x="329" y="357"/>
                    </a:lnTo>
                    <a:lnTo>
                      <a:pt x="320" y="323"/>
                    </a:lnTo>
                    <a:lnTo>
                      <a:pt x="308" y="312"/>
                    </a:lnTo>
                    <a:lnTo>
                      <a:pt x="283" y="295"/>
                    </a:lnTo>
                    <a:lnTo>
                      <a:pt x="261" y="284"/>
                    </a:lnTo>
                    <a:lnTo>
                      <a:pt x="230" y="254"/>
                    </a:lnTo>
                    <a:lnTo>
                      <a:pt x="217" y="231"/>
                    </a:lnTo>
                    <a:lnTo>
                      <a:pt x="219" y="215"/>
                    </a:lnTo>
                    <a:lnTo>
                      <a:pt x="232" y="201"/>
                    </a:lnTo>
                    <a:lnTo>
                      <a:pt x="221" y="184"/>
                    </a:lnTo>
                    <a:lnTo>
                      <a:pt x="209" y="192"/>
                    </a:lnTo>
                    <a:lnTo>
                      <a:pt x="190" y="167"/>
                    </a:lnTo>
                    <a:lnTo>
                      <a:pt x="186" y="181"/>
                    </a:lnTo>
                    <a:lnTo>
                      <a:pt x="168" y="181"/>
                    </a:lnTo>
                    <a:lnTo>
                      <a:pt x="165" y="170"/>
                    </a:lnTo>
                    <a:lnTo>
                      <a:pt x="165" y="151"/>
                    </a:lnTo>
                    <a:lnTo>
                      <a:pt x="157" y="139"/>
                    </a:lnTo>
                    <a:lnTo>
                      <a:pt x="145" y="142"/>
                    </a:lnTo>
                    <a:lnTo>
                      <a:pt x="130" y="112"/>
                    </a:lnTo>
                    <a:lnTo>
                      <a:pt x="118" y="109"/>
                    </a:lnTo>
                    <a:lnTo>
                      <a:pt x="101" y="95"/>
                    </a:lnTo>
                    <a:lnTo>
                      <a:pt x="64" y="98"/>
                    </a:lnTo>
                    <a:lnTo>
                      <a:pt x="27" y="95"/>
                    </a:lnTo>
                    <a:lnTo>
                      <a:pt x="0" y="84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58" name="Freeform 34"/>
              <p:cNvSpPr>
                <a:spLocks/>
              </p:cNvSpPr>
              <p:nvPr/>
            </p:nvSpPr>
            <p:spPr bwMode="auto">
              <a:xfrm>
                <a:off x="908" y="758"/>
                <a:ext cx="274" cy="210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17"/>
                  </a:cxn>
                  <a:cxn ang="0">
                    <a:pos x="0" y="36"/>
                  </a:cxn>
                  <a:cxn ang="0">
                    <a:pos x="19" y="56"/>
                  </a:cxn>
                  <a:cxn ang="0">
                    <a:pos x="31" y="50"/>
                  </a:cxn>
                  <a:cxn ang="0">
                    <a:pos x="35" y="59"/>
                  </a:cxn>
                  <a:cxn ang="0">
                    <a:pos x="46" y="61"/>
                  </a:cxn>
                  <a:cxn ang="0">
                    <a:pos x="54" y="47"/>
                  </a:cxn>
                  <a:cxn ang="0">
                    <a:pos x="81" y="50"/>
                  </a:cxn>
                  <a:cxn ang="0">
                    <a:pos x="85" y="64"/>
                  </a:cxn>
                  <a:cxn ang="0">
                    <a:pos x="94" y="70"/>
                  </a:cxn>
                  <a:cxn ang="0">
                    <a:pos x="117" y="67"/>
                  </a:cxn>
                  <a:cxn ang="0">
                    <a:pos x="125" y="75"/>
                  </a:cxn>
                  <a:cxn ang="0">
                    <a:pos x="137" y="84"/>
                  </a:cxn>
                  <a:cxn ang="0">
                    <a:pos x="146" y="100"/>
                  </a:cxn>
                  <a:cxn ang="0">
                    <a:pos x="146" y="123"/>
                  </a:cxn>
                  <a:cxn ang="0">
                    <a:pos x="138" y="128"/>
                  </a:cxn>
                  <a:cxn ang="0">
                    <a:pos x="142" y="137"/>
                  </a:cxn>
                  <a:cxn ang="0">
                    <a:pos x="131" y="150"/>
                  </a:cxn>
                  <a:cxn ang="0">
                    <a:pos x="131" y="170"/>
                  </a:cxn>
                  <a:cxn ang="0">
                    <a:pos x="148" y="173"/>
                  </a:cxn>
                  <a:cxn ang="0">
                    <a:pos x="158" y="167"/>
                  </a:cxn>
                  <a:cxn ang="0">
                    <a:pos x="161" y="159"/>
                  </a:cxn>
                  <a:cxn ang="0">
                    <a:pos x="167" y="167"/>
                  </a:cxn>
                  <a:cxn ang="0">
                    <a:pos x="177" y="162"/>
                  </a:cxn>
                  <a:cxn ang="0">
                    <a:pos x="198" y="173"/>
                  </a:cxn>
                  <a:cxn ang="0">
                    <a:pos x="211" y="192"/>
                  </a:cxn>
                  <a:cxn ang="0">
                    <a:pos x="215" y="192"/>
                  </a:cxn>
                  <a:cxn ang="0">
                    <a:pos x="217" y="203"/>
                  </a:cxn>
                  <a:cxn ang="0">
                    <a:pos x="231" y="209"/>
                  </a:cxn>
                  <a:cxn ang="0">
                    <a:pos x="246" y="209"/>
                  </a:cxn>
                  <a:cxn ang="0">
                    <a:pos x="236" y="198"/>
                  </a:cxn>
                  <a:cxn ang="0">
                    <a:pos x="240" y="187"/>
                  </a:cxn>
                  <a:cxn ang="0">
                    <a:pos x="252" y="198"/>
                  </a:cxn>
                  <a:cxn ang="0">
                    <a:pos x="265" y="201"/>
                  </a:cxn>
                  <a:cxn ang="0">
                    <a:pos x="267" y="184"/>
                  </a:cxn>
                  <a:cxn ang="0">
                    <a:pos x="254" y="170"/>
                  </a:cxn>
                  <a:cxn ang="0">
                    <a:pos x="244" y="170"/>
                  </a:cxn>
                  <a:cxn ang="0">
                    <a:pos x="231" y="156"/>
                  </a:cxn>
                  <a:cxn ang="0">
                    <a:pos x="244" y="156"/>
                  </a:cxn>
                  <a:cxn ang="0">
                    <a:pos x="254" y="164"/>
                  </a:cxn>
                  <a:cxn ang="0">
                    <a:pos x="273" y="164"/>
                  </a:cxn>
                  <a:cxn ang="0">
                    <a:pos x="269" y="148"/>
                  </a:cxn>
                  <a:cxn ang="0">
                    <a:pos x="252" y="131"/>
                  </a:cxn>
                  <a:cxn ang="0">
                    <a:pos x="240" y="128"/>
                  </a:cxn>
                  <a:cxn ang="0">
                    <a:pos x="223" y="109"/>
                  </a:cxn>
                  <a:cxn ang="0">
                    <a:pos x="202" y="103"/>
                  </a:cxn>
                  <a:cxn ang="0">
                    <a:pos x="185" y="95"/>
                  </a:cxn>
                  <a:cxn ang="0">
                    <a:pos x="171" y="70"/>
                  </a:cxn>
                  <a:cxn ang="0">
                    <a:pos x="161" y="39"/>
                  </a:cxn>
                  <a:cxn ang="0">
                    <a:pos x="148" y="39"/>
                  </a:cxn>
                  <a:cxn ang="0">
                    <a:pos x="144" y="31"/>
                  </a:cxn>
                  <a:cxn ang="0">
                    <a:pos x="137" y="33"/>
                  </a:cxn>
                  <a:cxn ang="0">
                    <a:pos x="123" y="20"/>
                  </a:cxn>
                  <a:cxn ang="0">
                    <a:pos x="100" y="14"/>
                  </a:cxn>
                  <a:cxn ang="0">
                    <a:pos x="90" y="22"/>
                  </a:cxn>
                  <a:cxn ang="0">
                    <a:pos x="69" y="14"/>
                  </a:cxn>
                  <a:cxn ang="0">
                    <a:pos x="56" y="14"/>
                  </a:cxn>
                  <a:cxn ang="0">
                    <a:pos x="50" y="3"/>
                  </a:cxn>
                  <a:cxn ang="0">
                    <a:pos x="44" y="0"/>
                  </a:cxn>
                  <a:cxn ang="0">
                    <a:pos x="35" y="3"/>
                  </a:cxn>
                  <a:cxn ang="0">
                    <a:pos x="10" y="0"/>
                  </a:cxn>
                </a:cxnLst>
                <a:rect l="0" t="0" r="r" b="b"/>
                <a:pathLst>
                  <a:path w="274" h="210">
                    <a:moveTo>
                      <a:pt x="10" y="0"/>
                    </a:moveTo>
                    <a:lnTo>
                      <a:pt x="0" y="17"/>
                    </a:lnTo>
                    <a:lnTo>
                      <a:pt x="0" y="36"/>
                    </a:lnTo>
                    <a:lnTo>
                      <a:pt x="19" y="56"/>
                    </a:lnTo>
                    <a:lnTo>
                      <a:pt x="31" y="50"/>
                    </a:lnTo>
                    <a:lnTo>
                      <a:pt x="35" y="59"/>
                    </a:lnTo>
                    <a:lnTo>
                      <a:pt x="46" y="61"/>
                    </a:lnTo>
                    <a:lnTo>
                      <a:pt x="54" y="47"/>
                    </a:lnTo>
                    <a:lnTo>
                      <a:pt x="81" y="50"/>
                    </a:lnTo>
                    <a:lnTo>
                      <a:pt x="85" y="64"/>
                    </a:lnTo>
                    <a:lnTo>
                      <a:pt x="94" y="70"/>
                    </a:lnTo>
                    <a:lnTo>
                      <a:pt x="117" y="67"/>
                    </a:lnTo>
                    <a:lnTo>
                      <a:pt x="125" y="75"/>
                    </a:lnTo>
                    <a:lnTo>
                      <a:pt x="137" y="84"/>
                    </a:lnTo>
                    <a:lnTo>
                      <a:pt x="146" y="100"/>
                    </a:lnTo>
                    <a:lnTo>
                      <a:pt x="146" y="123"/>
                    </a:lnTo>
                    <a:lnTo>
                      <a:pt x="138" y="128"/>
                    </a:lnTo>
                    <a:lnTo>
                      <a:pt x="142" y="137"/>
                    </a:lnTo>
                    <a:lnTo>
                      <a:pt x="131" y="150"/>
                    </a:lnTo>
                    <a:lnTo>
                      <a:pt x="131" y="170"/>
                    </a:lnTo>
                    <a:lnTo>
                      <a:pt x="148" y="173"/>
                    </a:lnTo>
                    <a:lnTo>
                      <a:pt x="158" y="167"/>
                    </a:lnTo>
                    <a:lnTo>
                      <a:pt x="161" y="159"/>
                    </a:lnTo>
                    <a:lnTo>
                      <a:pt x="167" y="167"/>
                    </a:lnTo>
                    <a:lnTo>
                      <a:pt x="177" y="162"/>
                    </a:lnTo>
                    <a:lnTo>
                      <a:pt x="198" y="173"/>
                    </a:lnTo>
                    <a:lnTo>
                      <a:pt x="211" y="192"/>
                    </a:lnTo>
                    <a:lnTo>
                      <a:pt x="215" y="192"/>
                    </a:lnTo>
                    <a:lnTo>
                      <a:pt x="217" y="203"/>
                    </a:lnTo>
                    <a:lnTo>
                      <a:pt x="231" y="209"/>
                    </a:lnTo>
                    <a:lnTo>
                      <a:pt x="246" y="209"/>
                    </a:lnTo>
                    <a:lnTo>
                      <a:pt x="236" y="198"/>
                    </a:lnTo>
                    <a:lnTo>
                      <a:pt x="240" y="187"/>
                    </a:lnTo>
                    <a:lnTo>
                      <a:pt x="252" y="198"/>
                    </a:lnTo>
                    <a:lnTo>
                      <a:pt x="265" y="201"/>
                    </a:lnTo>
                    <a:lnTo>
                      <a:pt x="267" y="184"/>
                    </a:lnTo>
                    <a:lnTo>
                      <a:pt x="254" y="170"/>
                    </a:lnTo>
                    <a:lnTo>
                      <a:pt x="244" y="170"/>
                    </a:lnTo>
                    <a:lnTo>
                      <a:pt x="231" y="156"/>
                    </a:lnTo>
                    <a:lnTo>
                      <a:pt x="244" y="156"/>
                    </a:lnTo>
                    <a:lnTo>
                      <a:pt x="254" y="164"/>
                    </a:lnTo>
                    <a:lnTo>
                      <a:pt x="273" y="164"/>
                    </a:lnTo>
                    <a:lnTo>
                      <a:pt x="269" y="148"/>
                    </a:lnTo>
                    <a:lnTo>
                      <a:pt x="252" y="131"/>
                    </a:lnTo>
                    <a:lnTo>
                      <a:pt x="240" y="128"/>
                    </a:lnTo>
                    <a:lnTo>
                      <a:pt x="223" y="109"/>
                    </a:lnTo>
                    <a:lnTo>
                      <a:pt x="202" y="103"/>
                    </a:lnTo>
                    <a:lnTo>
                      <a:pt x="185" y="95"/>
                    </a:lnTo>
                    <a:lnTo>
                      <a:pt x="171" y="70"/>
                    </a:lnTo>
                    <a:lnTo>
                      <a:pt x="161" y="39"/>
                    </a:lnTo>
                    <a:lnTo>
                      <a:pt x="148" y="39"/>
                    </a:lnTo>
                    <a:lnTo>
                      <a:pt x="144" y="31"/>
                    </a:lnTo>
                    <a:lnTo>
                      <a:pt x="137" y="33"/>
                    </a:lnTo>
                    <a:lnTo>
                      <a:pt x="123" y="20"/>
                    </a:lnTo>
                    <a:lnTo>
                      <a:pt x="100" y="14"/>
                    </a:lnTo>
                    <a:lnTo>
                      <a:pt x="90" y="22"/>
                    </a:lnTo>
                    <a:lnTo>
                      <a:pt x="69" y="14"/>
                    </a:lnTo>
                    <a:lnTo>
                      <a:pt x="56" y="14"/>
                    </a:lnTo>
                    <a:lnTo>
                      <a:pt x="50" y="3"/>
                    </a:lnTo>
                    <a:lnTo>
                      <a:pt x="44" y="0"/>
                    </a:lnTo>
                    <a:lnTo>
                      <a:pt x="35" y="3"/>
                    </a:lnTo>
                    <a:lnTo>
                      <a:pt x="1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59" name="Freeform 35"/>
              <p:cNvSpPr>
                <a:spLocks/>
              </p:cNvSpPr>
              <p:nvPr/>
            </p:nvSpPr>
            <p:spPr bwMode="auto">
              <a:xfrm>
                <a:off x="1064" y="1925"/>
                <a:ext cx="195" cy="98"/>
              </a:xfrm>
              <a:custGeom>
                <a:avLst/>
                <a:gdLst/>
                <a:ahLst/>
                <a:cxnLst>
                  <a:cxn ang="0">
                    <a:pos x="0" y="49"/>
                  </a:cxn>
                  <a:cxn ang="0">
                    <a:pos x="17" y="20"/>
                  </a:cxn>
                  <a:cxn ang="0">
                    <a:pos x="25" y="20"/>
                  </a:cxn>
                  <a:cxn ang="0">
                    <a:pos x="38" y="6"/>
                  </a:cxn>
                  <a:cxn ang="0">
                    <a:pos x="54" y="6"/>
                  </a:cxn>
                  <a:cxn ang="0">
                    <a:pos x="58" y="3"/>
                  </a:cxn>
                  <a:cxn ang="0">
                    <a:pos x="63" y="0"/>
                  </a:cxn>
                  <a:cxn ang="0">
                    <a:pos x="83" y="17"/>
                  </a:cxn>
                  <a:cxn ang="0">
                    <a:pos x="88" y="29"/>
                  </a:cxn>
                  <a:cxn ang="0">
                    <a:pos x="92" y="23"/>
                  </a:cxn>
                  <a:cxn ang="0">
                    <a:pos x="108" y="34"/>
                  </a:cxn>
                  <a:cxn ang="0">
                    <a:pos x="117" y="34"/>
                  </a:cxn>
                  <a:cxn ang="0">
                    <a:pos x="125" y="43"/>
                  </a:cxn>
                  <a:cxn ang="0">
                    <a:pos x="138" y="49"/>
                  </a:cxn>
                  <a:cxn ang="0">
                    <a:pos x="138" y="63"/>
                  </a:cxn>
                  <a:cxn ang="0">
                    <a:pos x="163" y="63"/>
                  </a:cxn>
                  <a:cxn ang="0">
                    <a:pos x="169" y="77"/>
                  </a:cxn>
                  <a:cxn ang="0">
                    <a:pos x="184" y="77"/>
                  </a:cxn>
                  <a:cxn ang="0">
                    <a:pos x="194" y="94"/>
                  </a:cxn>
                  <a:cxn ang="0">
                    <a:pos x="188" y="97"/>
                  </a:cxn>
                  <a:cxn ang="0">
                    <a:pos x="184" y="91"/>
                  </a:cxn>
                  <a:cxn ang="0">
                    <a:pos x="182" y="88"/>
                  </a:cxn>
                  <a:cxn ang="0">
                    <a:pos x="169" y="91"/>
                  </a:cxn>
                  <a:cxn ang="0">
                    <a:pos x="165" y="94"/>
                  </a:cxn>
                  <a:cxn ang="0">
                    <a:pos x="154" y="97"/>
                  </a:cxn>
                  <a:cxn ang="0">
                    <a:pos x="136" y="97"/>
                  </a:cxn>
                  <a:cxn ang="0">
                    <a:pos x="125" y="97"/>
                  </a:cxn>
                  <a:cxn ang="0">
                    <a:pos x="125" y="88"/>
                  </a:cxn>
                  <a:cxn ang="0">
                    <a:pos x="108" y="66"/>
                  </a:cxn>
                  <a:cxn ang="0">
                    <a:pos x="108" y="51"/>
                  </a:cxn>
                  <a:cxn ang="0">
                    <a:pos x="88" y="51"/>
                  </a:cxn>
                  <a:cxn ang="0">
                    <a:pos x="81" y="43"/>
                  </a:cxn>
                  <a:cxn ang="0">
                    <a:pos x="75" y="51"/>
                  </a:cxn>
                  <a:cxn ang="0">
                    <a:pos x="69" y="40"/>
                  </a:cxn>
                  <a:cxn ang="0">
                    <a:pos x="63" y="40"/>
                  </a:cxn>
                  <a:cxn ang="0">
                    <a:pos x="63" y="26"/>
                  </a:cxn>
                  <a:cxn ang="0">
                    <a:pos x="58" y="20"/>
                  </a:cxn>
                  <a:cxn ang="0">
                    <a:pos x="40" y="23"/>
                  </a:cxn>
                  <a:cxn ang="0">
                    <a:pos x="29" y="40"/>
                  </a:cxn>
                  <a:cxn ang="0">
                    <a:pos x="15" y="43"/>
                  </a:cxn>
                  <a:cxn ang="0">
                    <a:pos x="0" y="49"/>
                  </a:cxn>
                </a:cxnLst>
                <a:rect l="0" t="0" r="r" b="b"/>
                <a:pathLst>
                  <a:path w="195" h="98">
                    <a:moveTo>
                      <a:pt x="0" y="49"/>
                    </a:moveTo>
                    <a:lnTo>
                      <a:pt x="17" y="20"/>
                    </a:lnTo>
                    <a:lnTo>
                      <a:pt x="25" y="20"/>
                    </a:lnTo>
                    <a:lnTo>
                      <a:pt x="38" y="6"/>
                    </a:lnTo>
                    <a:lnTo>
                      <a:pt x="54" y="6"/>
                    </a:lnTo>
                    <a:lnTo>
                      <a:pt x="58" y="3"/>
                    </a:lnTo>
                    <a:lnTo>
                      <a:pt x="63" y="0"/>
                    </a:lnTo>
                    <a:lnTo>
                      <a:pt x="83" y="17"/>
                    </a:lnTo>
                    <a:lnTo>
                      <a:pt x="88" y="29"/>
                    </a:lnTo>
                    <a:lnTo>
                      <a:pt x="92" y="23"/>
                    </a:lnTo>
                    <a:lnTo>
                      <a:pt x="108" y="34"/>
                    </a:lnTo>
                    <a:lnTo>
                      <a:pt x="117" y="34"/>
                    </a:lnTo>
                    <a:lnTo>
                      <a:pt x="125" y="43"/>
                    </a:lnTo>
                    <a:lnTo>
                      <a:pt x="138" y="49"/>
                    </a:lnTo>
                    <a:lnTo>
                      <a:pt x="138" y="63"/>
                    </a:lnTo>
                    <a:lnTo>
                      <a:pt x="163" y="63"/>
                    </a:lnTo>
                    <a:lnTo>
                      <a:pt x="169" y="77"/>
                    </a:lnTo>
                    <a:lnTo>
                      <a:pt x="184" y="77"/>
                    </a:lnTo>
                    <a:lnTo>
                      <a:pt x="194" y="94"/>
                    </a:lnTo>
                    <a:lnTo>
                      <a:pt x="188" y="97"/>
                    </a:lnTo>
                    <a:lnTo>
                      <a:pt x="184" y="91"/>
                    </a:lnTo>
                    <a:lnTo>
                      <a:pt x="182" y="88"/>
                    </a:lnTo>
                    <a:lnTo>
                      <a:pt x="169" y="91"/>
                    </a:lnTo>
                    <a:lnTo>
                      <a:pt x="165" y="94"/>
                    </a:lnTo>
                    <a:lnTo>
                      <a:pt x="154" y="97"/>
                    </a:lnTo>
                    <a:lnTo>
                      <a:pt x="136" y="97"/>
                    </a:lnTo>
                    <a:lnTo>
                      <a:pt x="125" y="97"/>
                    </a:lnTo>
                    <a:lnTo>
                      <a:pt x="125" y="88"/>
                    </a:lnTo>
                    <a:lnTo>
                      <a:pt x="108" y="66"/>
                    </a:lnTo>
                    <a:lnTo>
                      <a:pt x="108" y="51"/>
                    </a:lnTo>
                    <a:lnTo>
                      <a:pt x="88" y="51"/>
                    </a:lnTo>
                    <a:lnTo>
                      <a:pt x="81" y="43"/>
                    </a:lnTo>
                    <a:lnTo>
                      <a:pt x="75" y="51"/>
                    </a:lnTo>
                    <a:lnTo>
                      <a:pt x="69" y="40"/>
                    </a:lnTo>
                    <a:lnTo>
                      <a:pt x="63" y="40"/>
                    </a:lnTo>
                    <a:lnTo>
                      <a:pt x="63" y="26"/>
                    </a:lnTo>
                    <a:lnTo>
                      <a:pt x="58" y="20"/>
                    </a:lnTo>
                    <a:lnTo>
                      <a:pt x="40" y="23"/>
                    </a:lnTo>
                    <a:lnTo>
                      <a:pt x="29" y="40"/>
                    </a:lnTo>
                    <a:lnTo>
                      <a:pt x="15" y="43"/>
                    </a:lnTo>
                    <a:lnTo>
                      <a:pt x="0" y="49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60" name="Freeform 36"/>
              <p:cNvSpPr>
                <a:spLocks/>
              </p:cNvSpPr>
              <p:nvPr/>
            </p:nvSpPr>
            <p:spPr bwMode="auto">
              <a:xfrm>
                <a:off x="1234" y="1995"/>
                <a:ext cx="129" cy="83"/>
              </a:xfrm>
              <a:custGeom>
                <a:avLst/>
                <a:gdLst/>
                <a:ahLst/>
                <a:cxnLst>
                  <a:cxn ang="0">
                    <a:pos x="0" y="62"/>
                  </a:cxn>
                  <a:cxn ang="0">
                    <a:pos x="12" y="65"/>
                  </a:cxn>
                  <a:cxn ang="0">
                    <a:pos x="40" y="62"/>
                  </a:cxn>
                  <a:cxn ang="0">
                    <a:pos x="52" y="79"/>
                  </a:cxn>
                  <a:cxn ang="0">
                    <a:pos x="68" y="82"/>
                  </a:cxn>
                  <a:cxn ang="0">
                    <a:pos x="76" y="62"/>
                  </a:cxn>
                  <a:cxn ang="0">
                    <a:pos x="72" y="57"/>
                  </a:cxn>
                  <a:cxn ang="0">
                    <a:pos x="80" y="48"/>
                  </a:cxn>
                  <a:cxn ang="0">
                    <a:pos x="96" y="62"/>
                  </a:cxn>
                  <a:cxn ang="0">
                    <a:pos x="108" y="62"/>
                  </a:cxn>
                  <a:cxn ang="0">
                    <a:pos x="108" y="54"/>
                  </a:cxn>
                  <a:cxn ang="0">
                    <a:pos x="116" y="54"/>
                  </a:cxn>
                  <a:cxn ang="0">
                    <a:pos x="128" y="40"/>
                  </a:cxn>
                  <a:cxn ang="0">
                    <a:pos x="120" y="37"/>
                  </a:cxn>
                  <a:cxn ang="0">
                    <a:pos x="120" y="23"/>
                  </a:cxn>
                  <a:cxn ang="0">
                    <a:pos x="120" y="11"/>
                  </a:cxn>
                  <a:cxn ang="0">
                    <a:pos x="102" y="8"/>
                  </a:cxn>
                  <a:cxn ang="0">
                    <a:pos x="88" y="11"/>
                  </a:cxn>
                  <a:cxn ang="0">
                    <a:pos x="76" y="11"/>
                  </a:cxn>
                  <a:cxn ang="0">
                    <a:pos x="58" y="8"/>
                  </a:cxn>
                  <a:cxn ang="0">
                    <a:pos x="44" y="0"/>
                  </a:cxn>
                  <a:cxn ang="0">
                    <a:pos x="40" y="8"/>
                  </a:cxn>
                  <a:cxn ang="0">
                    <a:pos x="38" y="25"/>
                  </a:cxn>
                  <a:cxn ang="0">
                    <a:pos x="24" y="25"/>
                  </a:cxn>
                  <a:cxn ang="0">
                    <a:pos x="20" y="40"/>
                  </a:cxn>
                  <a:cxn ang="0">
                    <a:pos x="12" y="45"/>
                  </a:cxn>
                  <a:cxn ang="0">
                    <a:pos x="0" y="62"/>
                  </a:cxn>
                </a:cxnLst>
                <a:rect l="0" t="0" r="r" b="b"/>
                <a:pathLst>
                  <a:path w="129" h="83">
                    <a:moveTo>
                      <a:pt x="0" y="62"/>
                    </a:moveTo>
                    <a:lnTo>
                      <a:pt x="12" y="65"/>
                    </a:lnTo>
                    <a:lnTo>
                      <a:pt x="40" y="62"/>
                    </a:lnTo>
                    <a:lnTo>
                      <a:pt x="52" y="79"/>
                    </a:lnTo>
                    <a:lnTo>
                      <a:pt x="68" y="82"/>
                    </a:lnTo>
                    <a:lnTo>
                      <a:pt x="76" y="62"/>
                    </a:lnTo>
                    <a:lnTo>
                      <a:pt x="72" y="57"/>
                    </a:lnTo>
                    <a:lnTo>
                      <a:pt x="80" y="48"/>
                    </a:lnTo>
                    <a:lnTo>
                      <a:pt x="96" y="62"/>
                    </a:lnTo>
                    <a:lnTo>
                      <a:pt x="108" y="62"/>
                    </a:lnTo>
                    <a:lnTo>
                      <a:pt x="108" y="54"/>
                    </a:lnTo>
                    <a:lnTo>
                      <a:pt x="116" y="54"/>
                    </a:lnTo>
                    <a:lnTo>
                      <a:pt x="128" y="40"/>
                    </a:lnTo>
                    <a:lnTo>
                      <a:pt x="120" y="37"/>
                    </a:lnTo>
                    <a:lnTo>
                      <a:pt x="120" y="23"/>
                    </a:lnTo>
                    <a:lnTo>
                      <a:pt x="120" y="11"/>
                    </a:lnTo>
                    <a:lnTo>
                      <a:pt x="102" y="8"/>
                    </a:lnTo>
                    <a:lnTo>
                      <a:pt x="88" y="11"/>
                    </a:lnTo>
                    <a:lnTo>
                      <a:pt x="76" y="11"/>
                    </a:lnTo>
                    <a:lnTo>
                      <a:pt x="58" y="8"/>
                    </a:lnTo>
                    <a:lnTo>
                      <a:pt x="44" y="0"/>
                    </a:lnTo>
                    <a:lnTo>
                      <a:pt x="40" y="8"/>
                    </a:lnTo>
                    <a:lnTo>
                      <a:pt x="38" y="25"/>
                    </a:lnTo>
                    <a:lnTo>
                      <a:pt x="24" y="25"/>
                    </a:lnTo>
                    <a:lnTo>
                      <a:pt x="20" y="40"/>
                    </a:lnTo>
                    <a:lnTo>
                      <a:pt x="12" y="45"/>
                    </a:lnTo>
                    <a:lnTo>
                      <a:pt x="0" y="62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61" name="Freeform 37"/>
              <p:cNvSpPr>
                <a:spLocks/>
              </p:cNvSpPr>
              <p:nvPr/>
            </p:nvSpPr>
            <p:spPr bwMode="auto">
              <a:xfrm>
                <a:off x="1155" y="2228"/>
                <a:ext cx="802" cy="1698"/>
              </a:xfrm>
              <a:custGeom>
                <a:avLst/>
                <a:gdLst/>
                <a:ahLst/>
                <a:cxnLst>
                  <a:cxn ang="0">
                    <a:pos x="92" y="28"/>
                  </a:cxn>
                  <a:cxn ang="0">
                    <a:pos x="152" y="3"/>
                  </a:cxn>
                  <a:cxn ang="0">
                    <a:pos x="127" y="59"/>
                  </a:cxn>
                  <a:cxn ang="0">
                    <a:pos x="152" y="56"/>
                  </a:cxn>
                  <a:cxn ang="0">
                    <a:pos x="177" y="53"/>
                  </a:cxn>
                  <a:cxn ang="0">
                    <a:pos x="212" y="73"/>
                  </a:cxn>
                  <a:cxn ang="0">
                    <a:pos x="322" y="103"/>
                  </a:cxn>
                  <a:cxn ang="0">
                    <a:pos x="372" y="134"/>
                  </a:cxn>
                  <a:cxn ang="0">
                    <a:pos x="437" y="151"/>
                  </a:cxn>
                  <a:cxn ang="0">
                    <a:pos x="530" y="234"/>
                  </a:cxn>
                  <a:cxn ang="0">
                    <a:pos x="581" y="338"/>
                  </a:cxn>
                  <a:cxn ang="0">
                    <a:pos x="780" y="424"/>
                  </a:cxn>
                  <a:cxn ang="0">
                    <a:pos x="782" y="567"/>
                  </a:cxn>
                  <a:cxn ang="0">
                    <a:pos x="731" y="642"/>
                  </a:cxn>
                  <a:cxn ang="0">
                    <a:pos x="723" y="751"/>
                  </a:cxn>
                  <a:cxn ang="0">
                    <a:pos x="694" y="798"/>
                  </a:cxn>
                  <a:cxn ang="0">
                    <a:pos x="647" y="879"/>
                  </a:cxn>
                  <a:cxn ang="0">
                    <a:pos x="579" y="907"/>
                  </a:cxn>
                  <a:cxn ang="0">
                    <a:pos x="544" y="991"/>
                  </a:cxn>
                  <a:cxn ang="0">
                    <a:pos x="536" y="1061"/>
                  </a:cxn>
                  <a:cxn ang="0">
                    <a:pos x="481" y="1125"/>
                  </a:cxn>
                  <a:cxn ang="0">
                    <a:pos x="448" y="1175"/>
                  </a:cxn>
                  <a:cxn ang="0">
                    <a:pos x="427" y="1200"/>
                  </a:cxn>
                  <a:cxn ang="0">
                    <a:pos x="415" y="1267"/>
                  </a:cxn>
                  <a:cxn ang="0">
                    <a:pos x="361" y="1295"/>
                  </a:cxn>
                  <a:cxn ang="0">
                    <a:pos x="318" y="1323"/>
                  </a:cxn>
                  <a:cxn ang="0">
                    <a:pos x="316" y="1387"/>
                  </a:cxn>
                  <a:cxn ang="0">
                    <a:pos x="275" y="1437"/>
                  </a:cxn>
                  <a:cxn ang="0">
                    <a:pos x="300" y="1482"/>
                  </a:cxn>
                  <a:cxn ang="0">
                    <a:pos x="259" y="1524"/>
                  </a:cxn>
                  <a:cxn ang="0">
                    <a:pos x="238" y="1597"/>
                  </a:cxn>
                  <a:cxn ang="0">
                    <a:pos x="292" y="1697"/>
                  </a:cxn>
                  <a:cxn ang="0">
                    <a:pos x="228" y="1647"/>
                  </a:cxn>
                  <a:cxn ang="0">
                    <a:pos x="187" y="1557"/>
                  </a:cxn>
                  <a:cxn ang="0">
                    <a:pos x="183" y="1323"/>
                  </a:cxn>
                  <a:cxn ang="0">
                    <a:pos x="177" y="1223"/>
                  </a:cxn>
                  <a:cxn ang="0">
                    <a:pos x="181" y="1114"/>
                  </a:cxn>
                  <a:cxn ang="0">
                    <a:pos x="189" y="1027"/>
                  </a:cxn>
                  <a:cxn ang="0">
                    <a:pos x="185" y="888"/>
                  </a:cxn>
                  <a:cxn ang="0">
                    <a:pos x="191" y="773"/>
                  </a:cxn>
                  <a:cxn ang="0">
                    <a:pos x="144" y="695"/>
                  </a:cxn>
                  <a:cxn ang="0">
                    <a:pos x="72" y="634"/>
                  </a:cxn>
                  <a:cxn ang="0">
                    <a:pos x="47" y="539"/>
                  </a:cxn>
                  <a:cxn ang="0">
                    <a:pos x="14" y="486"/>
                  </a:cxn>
                  <a:cxn ang="0">
                    <a:pos x="16" y="396"/>
                  </a:cxn>
                  <a:cxn ang="0">
                    <a:pos x="8" y="310"/>
                  </a:cxn>
                  <a:cxn ang="0">
                    <a:pos x="58" y="140"/>
                  </a:cxn>
                </a:cxnLst>
                <a:rect l="0" t="0" r="r" b="b"/>
                <a:pathLst>
                  <a:path w="802" h="1698">
                    <a:moveTo>
                      <a:pt x="62" y="75"/>
                    </a:moveTo>
                    <a:lnTo>
                      <a:pt x="72" y="56"/>
                    </a:lnTo>
                    <a:lnTo>
                      <a:pt x="92" y="28"/>
                    </a:lnTo>
                    <a:lnTo>
                      <a:pt x="121" y="11"/>
                    </a:lnTo>
                    <a:lnTo>
                      <a:pt x="136" y="0"/>
                    </a:lnTo>
                    <a:lnTo>
                      <a:pt x="152" y="3"/>
                    </a:lnTo>
                    <a:lnTo>
                      <a:pt x="148" y="17"/>
                    </a:lnTo>
                    <a:lnTo>
                      <a:pt x="131" y="31"/>
                    </a:lnTo>
                    <a:lnTo>
                      <a:pt x="127" y="59"/>
                    </a:lnTo>
                    <a:lnTo>
                      <a:pt x="131" y="81"/>
                    </a:lnTo>
                    <a:lnTo>
                      <a:pt x="146" y="81"/>
                    </a:lnTo>
                    <a:lnTo>
                      <a:pt x="152" y="56"/>
                    </a:lnTo>
                    <a:lnTo>
                      <a:pt x="156" y="31"/>
                    </a:lnTo>
                    <a:lnTo>
                      <a:pt x="166" y="39"/>
                    </a:lnTo>
                    <a:lnTo>
                      <a:pt x="177" y="53"/>
                    </a:lnTo>
                    <a:lnTo>
                      <a:pt x="197" y="47"/>
                    </a:lnTo>
                    <a:lnTo>
                      <a:pt x="209" y="59"/>
                    </a:lnTo>
                    <a:lnTo>
                      <a:pt x="212" y="73"/>
                    </a:lnTo>
                    <a:lnTo>
                      <a:pt x="242" y="67"/>
                    </a:lnTo>
                    <a:lnTo>
                      <a:pt x="300" y="59"/>
                    </a:lnTo>
                    <a:lnTo>
                      <a:pt x="322" y="103"/>
                    </a:lnTo>
                    <a:lnTo>
                      <a:pt x="359" y="126"/>
                    </a:lnTo>
                    <a:lnTo>
                      <a:pt x="357" y="145"/>
                    </a:lnTo>
                    <a:lnTo>
                      <a:pt x="372" y="134"/>
                    </a:lnTo>
                    <a:lnTo>
                      <a:pt x="390" y="134"/>
                    </a:lnTo>
                    <a:lnTo>
                      <a:pt x="411" y="154"/>
                    </a:lnTo>
                    <a:lnTo>
                      <a:pt x="437" y="151"/>
                    </a:lnTo>
                    <a:lnTo>
                      <a:pt x="458" y="154"/>
                    </a:lnTo>
                    <a:lnTo>
                      <a:pt x="493" y="190"/>
                    </a:lnTo>
                    <a:lnTo>
                      <a:pt x="530" y="234"/>
                    </a:lnTo>
                    <a:lnTo>
                      <a:pt x="546" y="285"/>
                    </a:lnTo>
                    <a:lnTo>
                      <a:pt x="536" y="324"/>
                    </a:lnTo>
                    <a:lnTo>
                      <a:pt x="581" y="338"/>
                    </a:lnTo>
                    <a:lnTo>
                      <a:pt x="655" y="357"/>
                    </a:lnTo>
                    <a:lnTo>
                      <a:pt x="731" y="380"/>
                    </a:lnTo>
                    <a:lnTo>
                      <a:pt x="780" y="424"/>
                    </a:lnTo>
                    <a:lnTo>
                      <a:pt x="801" y="466"/>
                    </a:lnTo>
                    <a:lnTo>
                      <a:pt x="801" y="519"/>
                    </a:lnTo>
                    <a:lnTo>
                      <a:pt x="782" y="567"/>
                    </a:lnTo>
                    <a:lnTo>
                      <a:pt x="760" y="592"/>
                    </a:lnTo>
                    <a:lnTo>
                      <a:pt x="746" y="608"/>
                    </a:lnTo>
                    <a:lnTo>
                      <a:pt x="731" y="642"/>
                    </a:lnTo>
                    <a:lnTo>
                      <a:pt x="729" y="673"/>
                    </a:lnTo>
                    <a:lnTo>
                      <a:pt x="731" y="712"/>
                    </a:lnTo>
                    <a:lnTo>
                      <a:pt x="723" y="751"/>
                    </a:lnTo>
                    <a:lnTo>
                      <a:pt x="711" y="759"/>
                    </a:lnTo>
                    <a:lnTo>
                      <a:pt x="707" y="782"/>
                    </a:lnTo>
                    <a:lnTo>
                      <a:pt x="694" y="798"/>
                    </a:lnTo>
                    <a:lnTo>
                      <a:pt x="692" y="818"/>
                    </a:lnTo>
                    <a:lnTo>
                      <a:pt x="674" y="840"/>
                    </a:lnTo>
                    <a:lnTo>
                      <a:pt x="647" y="879"/>
                    </a:lnTo>
                    <a:lnTo>
                      <a:pt x="624" y="890"/>
                    </a:lnTo>
                    <a:lnTo>
                      <a:pt x="608" y="888"/>
                    </a:lnTo>
                    <a:lnTo>
                      <a:pt x="579" y="907"/>
                    </a:lnTo>
                    <a:lnTo>
                      <a:pt x="550" y="952"/>
                    </a:lnTo>
                    <a:lnTo>
                      <a:pt x="544" y="969"/>
                    </a:lnTo>
                    <a:lnTo>
                      <a:pt x="544" y="991"/>
                    </a:lnTo>
                    <a:lnTo>
                      <a:pt x="550" y="1016"/>
                    </a:lnTo>
                    <a:lnTo>
                      <a:pt x="536" y="1041"/>
                    </a:lnTo>
                    <a:lnTo>
                      <a:pt x="536" y="1061"/>
                    </a:lnTo>
                    <a:lnTo>
                      <a:pt x="513" y="1083"/>
                    </a:lnTo>
                    <a:lnTo>
                      <a:pt x="495" y="1100"/>
                    </a:lnTo>
                    <a:lnTo>
                      <a:pt x="481" y="1125"/>
                    </a:lnTo>
                    <a:lnTo>
                      <a:pt x="476" y="1150"/>
                    </a:lnTo>
                    <a:lnTo>
                      <a:pt x="456" y="1181"/>
                    </a:lnTo>
                    <a:lnTo>
                      <a:pt x="448" y="1175"/>
                    </a:lnTo>
                    <a:lnTo>
                      <a:pt x="433" y="1175"/>
                    </a:lnTo>
                    <a:lnTo>
                      <a:pt x="413" y="1186"/>
                    </a:lnTo>
                    <a:lnTo>
                      <a:pt x="427" y="1200"/>
                    </a:lnTo>
                    <a:lnTo>
                      <a:pt x="427" y="1228"/>
                    </a:lnTo>
                    <a:lnTo>
                      <a:pt x="425" y="1250"/>
                    </a:lnTo>
                    <a:lnTo>
                      <a:pt x="415" y="1267"/>
                    </a:lnTo>
                    <a:lnTo>
                      <a:pt x="390" y="1270"/>
                    </a:lnTo>
                    <a:lnTo>
                      <a:pt x="370" y="1278"/>
                    </a:lnTo>
                    <a:lnTo>
                      <a:pt x="361" y="1295"/>
                    </a:lnTo>
                    <a:lnTo>
                      <a:pt x="361" y="1323"/>
                    </a:lnTo>
                    <a:lnTo>
                      <a:pt x="337" y="1326"/>
                    </a:lnTo>
                    <a:lnTo>
                      <a:pt x="318" y="1323"/>
                    </a:lnTo>
                    <a:lnTo>
                      <a:pt x="312" y="1334"/>
                    </a:lnTo>
                    <a:lnTo>
                      <a:pt x="322" y="1345"/>
                    </a:lnTo>
                    <a:lnTo>
                      <a:pt x="316" y="1387"/>
                    </a:lnTo>
                    <a:lnTo>
                      <a:pt x="308" y="1423"/>
                    </a:lnTo>
                    <a:lnTo>
                      <a:pt x="283" y="1423"/>
                    </a:lnTo>
                    <a:lnTo>
                      <a:pt x="275" y="1437"/>
                    </a:lnTo>
                    <a:lnTo>
                      <a:pt x="277" y="1465"/>
                    </a:lnTo>
                    <a:lnTo>
                      <a:pt x="290" y="1465"/>
                    </a:lnTo>
                    <a:lnTo>
                      <a:pt x="300" y="1482"/>
                    </a:lnTo>
                    <a:lnTo>
                      <a:pt x="294" y="1510"/>
                    </a:lnTo>
                    <a:lnTo>
                      <a:pt x="281" y="1513"/>
                    </a:lnTo>
                    <a:lnTo>
                      <a:pt x="259" y="1524"/>
                    </a:lnTo>
                    <a:lnTo>
                      <a:pt x="253" y="1546"/>
                    </a:lnTo>
                    <a:lnTo>
                      <a:pt x="251" y="1580"/>
                    </a:lnTo>
                    <a:lnTo>
                      <a:pt x="238" y="1597"/>
                    </a:lnTo>
                    <a:lnTo>
                      <a:pt x="286" y="1652"/>
                    </a:lnTo>
                    <a:lnTo>
                      <a:pt x="300" y="1680"/>
                    </a:lnTo>
                    <a:lnTo>
                      <a:pt x="292" y="1697"/>
                    </a:lnTo>
                    <a:lnTo>
                      <a:pt x="271" y="1686"/>
                    </a:lnTo>
                    <a:lnTo>
                      <a:pt x="253" y="1664"/>
                    </a:lnTo>
                    <a:lnTo>
                      <a:pt x="228" y="1647"/>
                    </a:lnTo>
                    <a:lnTo>
                      <a:pt x="205" y="1619"/>
                    </a:lnTo>
                    <a:lnTo>
                      <a:pt x="189" y="1585"/>
                    </a:lnTo>
                    <a:lnTo>
                      <a:pt x="187" y="1557"/>
                    </a:lnTo>
                    <a:lnTo>
                      <a:pt x="191" y="1535"/>
                    </a:lnTo>
                    <a:lnTo>
                      <a:pt x="189" y="1354"/>
                    </a:lnTo>
                    <a:lnTo>
                      <a:pt x="183" y="1323"/>
                    </a:lnTo>
                    <a:lnTo>
                      <a:pt x="166" y="1289"/>
                    </a:lnTo>
                    <a:lnTo>
                      <a:pt x="166" y="1259"/>
                    </a:lnTo>
                    <a:lnTo>
                      <a:pt x="177" y="1223"/>
                    </a:lnTo>
                    <a:lnTo>
                      <a:pt x="187" y="1178"/>
                    </a:lnTo>
                    <a:lnTo>
                      <a:pt x="183" y="1133"/>
                    </a:lnTo>
                    <a:lnTo>
                      <a:pt x="181" y="1114"/>
                    </a:lnTo>
                    <a:lnTo>
                      <a:pt x="179" y="1089"/>
                    </a:lnTo>
                    <a:lnTo>
                      <a:pt x="185" y="1077"/>
                    </a:lnTo>
                    <a:lnTo>
                      <a:pt x="189" y="1027"/>
                    </a:lnTo>
                    <a:lnTo>
                      <a:pt x="185" y="1002"/>
                    </a:lnTo>
                    <a:lnTo>
                      <a:pt x="193" y="941"/>
                    </a:lnTo>
                    <a:lnTo>
                      <a:pt x="185" y="888"/>
                    </a:lnTo>
                    <a:lnTo>
                      <a:pt x="191" y="860"/>
                    </a:lnTo>
                    <a:lnTo>
                      <a:pt x="201" y="807"/>
                    </a:lnTo>
                    <a:lnTo>
                      <a:pt x="191" y="773"/>
                    </a:lnTo>
                    <a:lnTo>
                      <a:pt x="172" y="748"/>
                    </a:lnTo>
                    <a:lnTo>
                      <a:pt x="166" y="720"/>
                    </a:lnTo>
                    <a:lnTo>
                      <a:pt x="144" y="695"/>
                    </a:lnTo>
                    <a:lnTo>
                      <a:pt x="121" y="678"/>
                    </a:lnTo>
                    <a:lnTo>
                      <a:pt x="88" y="670"/>
                    </a:lnTo>
                    <a:lnTo>
                      <a:pt x="72" y="634"/>
                    </a:lnTo>
                    <a:lnTo>
                      <a:pt x="51" y="597"/>
                    </a:lnTo>
                    <a:lnTo>
                      <a:pt x="49" y="567"/>
                    </a:lnTo>
                    <a:lnTo>
                      <a:pt x="47" y="539"/>
                    </a:lnTo>
                    <a:lnTo>
                      <a:pt x="41" y="519"/>
                    </a:lnTo>
                    <a:lnTo>
                      <a:pt x="29" y="497"/>
                    </a:lnTo>
                    <a:lnTo>
                      <a:pt x="14" y="486"/>
                    </a:lnTo>
                    <a:lnTo>
                      <a:pt x="2" y="463"/>
                    </a:lnTo>
                    <a:lnTo>
                      <a:pt x="16" y="444"/>
                    </a:lnTo>
                    <a:lnTo>
                      <a:pt x="16" y="396"/>
                    </a:lnTo>
                    <a:lnTo>
                      <a:pt x="8" y="371"/>
                    </a:lnTo>
                    <a:lnTo>
                      <a:pt x="0" y="346"/>
                    </a:lnTo>
                    <a:lnTo>
                      <a:pt x="8" y="310"/>
                    </a:lnTo>
                    <a:lnTo>
                      <a:pt x="39" y="220"/>
                    </a:lnTo>
                    <a:lnTo>
                      <a:pt x="41" y="181"/>
                    </a:lnTo>
                    <a:lnTo>
                      <a:pt x="58" y="140"/>
                    </a:lnTo>
                    <a:lnTo>
                      <a:pt x="58" y="117"/>
                    </a:lnTo>
                    <a:lnTo>
                      <a:pt x="62" y="75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</p:grpSp>
      <p:sp>
        <p:nvSpPr>
          <p:cNvPr id="1027" name="Rectangle 4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4" r:id="rId1"/>
    <p:sldLayoutId id="2147484465" r:id="rId2"/>
    <p:sldLayoutId id="2147484466" r:id="rId3"/>
    <p:sldLayoutId id="2147484467" r:id="rId4"/>
    <p:sldLayoutId id="2147484468" r:id="rId5"/>
    <p:sldLayoutId id="2147484469" r:id="rId6"/>
    <p:sldLayoutId id="2147484470" r:id="rId7"/>
    <p:sldLayoutId id="2147484471" r:id="rId8"/>
    <p:sldLayoutId id="2147484472" r:id="rId9"/>
    <p:sldLayoutId id="2147484473" r:id="rId10"/>
    <p:sldLayoutId id="2147484474" r:id="rId11"/>
    <p:sldLayoutId id="2147484475" r:id="rId12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16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16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16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16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1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1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1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1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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charset="0"/>
        <a:buChar char="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2.jpeg"/><Relationship Id="rId5" Type="http://schemas.openxmlformats.org/officeDocument/2006/relationships/image" Target="../media/image13.emf"/><Relationship Id="rId6" Type="http://schemas.openxmlformats.org/officeDocument/2006/relationships/image" Target="../media/image10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4.jpeg"/><Relationship Id="rId8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2.jpeg"/><Relationship Id="rId5" Type="http://schemas.openxmlformats.org/officeDocument/2006/relationships/image" Target="../media/image13.emf"/><Relationship Id="rId6" Type="http://schemas.openxmlformats.org/officeDocument/2006/relationships/image" Target="../media/image10.jpeg"/><Relationship Id="rId7" Type="http://schemas.openxmlformats.org/officeDocument/2006/relationships/image" Target="../media/image18.jpeg"/><Relationship Id="rId8" Type="http://schemas.openxmlformats.org/officeDocument/2006/relationships/image" Target="../media/image20.jpeg"/><Relationship Id="rId9" Type="http://schemas.openxmlformats.org/officeDocument/2006/relationships/image" Target="../media/image14.jpeg"/><Relationship Id="rId10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5.bin"/><Relationship Id="rId5" Type="http://schemas.openxmlformats.org/officeDocument/2006/relationships/oleObject" Target="../embeddings/Microsoft_Excel_97_-_2004_Worksheet1.xls"/><Relationship Id="rId6" Type="http://schemas.openxmlformats.org/officeDocument/2006/relationships/image" Target="../media/image25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19.jpe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jpeg"/><Relationship Id="rId12" Type="http://schemas.openxmlformats.org/officeDocument/2006/relationships/image" Target="../media/image43.jpeg"/><Relationship Id="rId13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5" Type="http://schemas.openxmlformats.org/officeDocument/2006/relationships/image" Target="../media/image19.jpeg"/><Relationship Id="rId6" Type="http://schemas.openxmlformats.org/officeDocument/2006/relationships/image" Target="../media/image30.jpeg"/><Relationship Id="rId7" Type="http://schemas.openxmlformats.org/officeDocument/2006/relationships/image" Target="../media/image40.jpeg"/><Relationship Id="rId8" Type="http://schemas.openxmlformats.org/officeDocument/2006/relationships/image" Target="../media/image41.jpeg"/><Relationship Id="rId9" Type="http://schemas.openxmlformats.org/officeDocument/2006/relationships/image" Target="../media/image33.png"/><Relationship Id="rId10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jpeg"/><Relationship Id="rId12" Type="http://schemas.openxmlformats.org/officeDocument/2006/relationships/image" Target="../media/image43.jpeg"/><Relationship Id="rId13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5" Type="http://schemas.openxmlformats.org/officeDocument/2006/relationships/image" Target="../media/image19.jpeg"/><Relationship Id="rId6" Type="http://schemas.openxmlformats.org/officeDocument/2006/relationships/image" Target="../media/image30.jpeg"/><Relationship Id="rId7" Type="http://schemas.openxmlformats.org/officeDocument/2006/relationships/image" Target="../media/image40.jpeg"/><Relationship Id="rId8" Type="http://schemas.openxmlformats.org/officeDocument/2006/relationships/image" Target="../media/image41.jpeg"/><Relationship Id="rId9" Type="http://schemas.openxmlformats.org/officeDocument/2006/relationships/image" Target="../media/image33.png"/><Relationship Id="rId10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jpeg"/><Relationship Id="rId12" Type="http://schemas.openxmlformats.org/officeDocument/2006/relationships/image" Target="../media/image43.jpeg"/><Relationship Id="rId13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5" Type="http://schemas.openxmlformats.org/officeDocument/2006/relationships/image" Target="../media/image19.jpeg"/><Relationship Id="rId6" Type="http://schemas.openxmlformats.org/officeDocument/2006/relationships/image" Target="../media/image30.jpeg"/><Relationship Id="rId7" Type="http://schemas.openxmlformats.org/officeDocument/2006/relationships/image" Target="../media/image40.jpeg"/><Relationship Id="rId8" Type="http://schemas.openxmlformats.org/officeDocument/2006/relationships/image" Target="../media/image41.jpeg"/><Relationship Id="rId9" Type="http://schemas.openxmlformats.org/officeDocument/2006/relationships/image" Target="../media/image33.png"/><Relationship Id="rId10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0.jpeg"/><Relationship Id="rId5" Type="http://schemas.openxmlformats.org/officeDocument/2006/relationships/image" Target="../media/image52.jpeg"/><Relationship Id="rId6" Type="http://schemas.openxmlformats.org/officeDocument/2006/relationships/image" Target="../media/image55.jpeg"/><Relationship Id="rId7" Type="http://schemas.openxmlformats.org/officeDocument/2006/relationships/image" Target="../media/image56.jpeg"/><Relationship Id="rId8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eg"/></Relationships>
</file>

<file path=ppt/slides/_rels/slide4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9.bin"/><Relationship Id="rId12" Type="http://schemas.openxmlformats.org/officeDocument/2006/relationships/image" Target="../media/image61.png"/><Relationship Id="rId13" Type="http://schemas.openxmlformats.org/officeDocument/2006/relationships/oleObject" Target="../embeddings/oleObject10.bin"/><Relationship Id="rId14" Type="http://schemas.openxmlformats.org/officeDocument/2006/relationships/image" Target="../media/image62.png"/><Relationship Id="rId15" Type="http://schemas.openxmlformats.org/officeDocument/2006/relationships/oleObject" Target="../embeddings/oleObject11.bin"/><Relationship Id="rId16" Type="http://schemas.openxmlformats.org/officeDocument/2006/relationships/image" Target="../media/image63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41.xml"/><Relationship Id="rId4" Type="http://schemas.openxmlformats.org/officeDocument/2006/relationships/image" Target="../media/image64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58.png"/><Relationship Id="rId7" Type="http://schemas.openxmlformats.org/officeDocument/2006/relationships/oleObject" Target="../embeddings/oleObject7.bin"/><Relationship Id="rId8" Type="http://schemas.openxmlformats.org/officeDocument/2006/relationships/image" Target="../media/image59.png"/><Relationship Id="rId9" Type="http://schemas.openxmlformats.org/officeDocument/2006/relationships/oleObject" Target="../embeddings/oleObject8.bin"/><Relationship Id="rId10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5.bin"/><Relationship Id="rId12" Type="http://schemas.openxmlformats.org/officeDocument/2006/relationships/image" Target="../media/image68.png"/><Relationship Id="rId13" Type="http://schemas.openxmlformats.org/officeDocument/2006/relationships/oleObject" Target="../embeddings/oleObject16.bin"/><Relationship Id="rId14" Type="http://schemas.openxmlformats.org/officeDocument/2006/relationships/image" Target="../media/image62.png"/><Relationship Id="rId15" Type="http://schemas.openxmlformats.org/officeDocument/2006/relationships/oleObject" Target="../embeddings/oleObject17.bin"/><Relationship Id="rId16" Type="http://schemas.openxmlformats.org/officeDocument/2006/relationships/image" Target="../media/image69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42.xml"/><Relationship Id="rId4" Type="http://schemas.openxmlformats.org/officeDocument/2006/relationships/image" Target="../media/image64.png"/><Relationship Id="rId5" Type="http://schemas.openxmlformats.org/officeDocument/2006/relationships/oleObject" Target="../embeddings/oleObject12.bin"/><Relationship Id="rId6" Type="http://schemas.openxmlformats.org/officeDocument/2006/relationships/image" Target="../media/image65.png"/><Relationship Id="rId7" Type="http://schemas.openxmlformats.org/officeDocument/2006/relationships/oleObject" Target="../embeddings/oleObject13.bin"/><Relationship Id="rId8" Type="http://schemas.openxmlformats.org/officeDocument/2006/relationships/image" Target="../media/image66.png"/><Relationship Id="rId9" Type="http://schemas.openxmlformats.org/officeDocument/2006/relationships/oleObject" Target="../embeddings/oleObject14.bin"/><Relationship Id="rId10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5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.jpeg"/><Relationship Id="rId12" Type="http://schemas.openxmlformats.org/officeDocument/2006/relationships/image" Target="../media/image75.png"/><Relationship Id="rId13" Type="http://schemas.openxmlformats.org/officeDocument/2006/relationships/image" Target="../media/image76.png"/><Relationship Id="rId14" Type="http://schemas.openxmlformats.org/officeDocument/2006/relationships/image" Target="../media/image77.png"/><Relationship Id="rId15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.jpeg"/><Relationship Id="rId4" Type="http://schemas.openxmlformats.org/officeDocument/2006/relationships/image" Target="../media/image71.png"/><Relationship Id="rId5" Type="http://schemas.openxmlformats.org/officeDocument/2006/relationships/image" Target="../media/image72.jpeg"/><Relationship Id="rId6" Type="http://schemas.openxmlformats.org/officeDocument/2006/relationships/image" Target="../media/image19.jpeg"/><Relationship Id="rId7" Type="http://schemas.openxmlformats.org/officeDocument/2006/relationships/image" Target="../media/image73.jpeg"/><Relationship Id="rId8" Type="http://schemas.openxmlformats.org/officeDocument/2006/relationships/image" Target="../media/image32.jpeg"/><Relationship Id="rId9" Type="http://schemas.openxmlformats.org/officeDocument/2006/relationships/image" Target="../media/image33.png"/><Relationship Id="rId10" Type="http://schemas.openxmlformats.org/officeDocument/2006/relationships/image" Target="../media/image7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chart" Target="../charts/chart7.xm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3.emf"/><Relationship Id="rId6" Type="http://schemas.openxmlformats.org/officeDocument/2006/relationships/image" Target="../media/image4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8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438400" y="6172200"/>
            <a:ext cx="3962400" cy="4762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Copyright </a:t>
            </a:r>
            <a:r>
              <a:rPr lang="en-US"/>
              <a:t>© </a:t>
            </a:r>
            <a:r>
              <a:rPr lang="en-US" smtClean="0"/>
              <a:t>2012 </a:t>
            </a:r>
            <a:r>
              <a:rPr lang="en-US" dirty="0" smtClean="0"/>
              <a:t>R</a:t>
            </a:r>
            <a:r>
              <a:rPr lang="en-US" dirty="0"/>
              <a:t>. </a:t>
            </a:r>
            <a:r>
              <a:rPr lang="en-US" dirty="0" smtClean="0"/>
              <a:t>R. Dickerson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fld id="{1DEAD3F3-3A36-B543-ADFE-1D5D5238879E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521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Times New Roman" charset="0"/>
              </a:rPr>
              <a:t>Lecture </a:t>
            </a:r>
            <a:br>
              <a:rPr lang="en-US" sz="3600" b="1" dirty="0">
                <a:latin typeface="Times New Roman" charset="0"/>
              </a:rPr>
            </a:br>
            <a:r>
              <a:rPr lang="en-US" sz="2800" b="1" dirty="0">
                <a:latin typeface="Times New Roman" charset="0"/>
              </a:rPr>
              <a:t>AOSC/CHEM 637</a:t>
            </a:r>
            <a:br>
              <a:rPr lang="en-US" sz="2800" b="1" dirty="0">
                <a:latin typeface="Times New Roman" charset="0"/>
              </a:rPr>
            </a:br>
            <a:r>
              <a:rPr lang="en-US" sz="2800" b="1" dirty="0">
                <a:latin typeface="Times New Roman" charset="0"/>
              </a:rPr>
              <a:t>Atmospheric Chemistry</a:t>
            </a:r>
            <a:br>
              <a:rPr lang="en-US" sz="2800" b="1" dirty="0">
                <a:latin typeface="Times New Roman" charset="0"/>
              </a:rPr>
            </a:br>
            <a:r>
              <a:rPr lang="en-US" sz="2800" b="1" dirty="0">
                <a:latin typeface="Times New Roman" charset="0"/>
              </a:rPr>
              <a:t>R. Dickerson</a:t>
            </a:r>
          </a:p>
        </p:txBody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971800"/>
            <a:ext cx="8229600" cy="33528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3600" b="1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The Global Nitrogen Cycle</a:t>
            </a:r>
            <a:endParaRPr lang="en-US" sz="3600" b="1" dirty="0">
              <a:solidFill>
                <a:srgbClr val="CC0000"/>
              </a:solidFill>
              <a:latin typeface="Times New Roman" charset="0"/>
              <a:cs typeface="Times New Roman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en-US" sz="3600" b="1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0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Reading: Finlayson-Pitts </a:t>
            </a:r>
            <a:r>
              <a:rPr lang="en-US" sz="2000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Ch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14; Seinfeld and Pandis Chapters 2, 7 &amp; 10. [</a:t>
            </a:r>
            <a:r>
              <a:rPr lang="en-US" sz="2000" i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Cicerone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, 1989; </a:t>
            </a:r>
            <a:r>
              <a:rPr lang="en-US" sz="2000" i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Mosier and </a:t>
            </a:r>
            <a:r>
              <a:rPr lang="en-US" sz="2000" i="1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Kroeze</a:t>
            </a:r>
            <a:r>
              <a:rPr lang="en-US" sz="2000" i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,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1998; </a:t>
            </a:r>
            <a:r>
              <a:rPr lang="en-US" sz="2000" i="1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Dentener</a:t>
            </a:r>
            <a:r>
              <a:rPr lang="en-US" sz="2000" i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and Crutzen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, 1994; </a:t>
            </a:r>
            <a:r>
              <a:rPr lang="en-US" sz="2000" i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Galloway, et al.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, 2004; </a:t>
            </a:r>
            <a:r>
              <a:rPr lang="en-US" sz="2000" i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Mosier, et al.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, 1998; </a:t>
            </a:r>
            <a:r>
              <a:rPr lang="en-US" sz="2000" i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NRC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, </a:t>
            </a:r>
            <a:r>
              <a:rPr lang="en-US" sz="20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2003; EPA 2011]</a:t>
            </a:r>
            <a:endParaRPr lang="en-US" sz="200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666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458200" cy="533400"/>
          </a:xfrm>
          <a:noFill/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Take Away Message #1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57200" y="1241425"/>
            <a:ext cx="8305800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latin typeface="Verdana" charset="0"/>
              </a:rPr>
              <a:t>For most populated regions of the world, humans create more reactive nitrogen through food and energy production than all the other biological species combined.</a:t>
            </a:r>
          </a:p>
          <a:p>
            <a:endParaRPr lang="en-US" b="1">
              <a:latin typeface="Verdana" charset="0"/>
            </a:endParaRPr>
          </a:p>
          <a:p>
            <a:r>
              <a:rPr lang="en-US" b="1">
                <a:latin typeface="Verdana" charset="0"/>
              </a:rPr>
              <a:t>Haber-Bosch process was arguably the most important invention human society has ever had.</a:t>
            </a:r>
          </a:p>
          <a:p>
            <a:endParaRPr lang="en-US" b="1">
              <a:latin typeface="Verdana" charset="0"/>
            </a:endParaRPr>
          </a:p>
          <a:p>
            <a:r>
              <a:rPr lang="en-US" b="1">
                <a:latin typeface="Verdana" charset="0"/>
              </a:rPr>
              <a:t>The world would be a very different place if the Haber-Bosch process was not invented 100 years ago.</a:t>
            </a:r>
          </a:p>
          <a:p>
            <a:endParaRPr lang="en-US" b="1">
              <a:latin typeface="Verdana" charset="0"/>
            </a:endParaRPr>
          </a:p>
          <a:p>
            <a:endParaRPr lang="en-US" b="1">
              <a:latin typeface="Verdana" charset="0"/>
            </a:endParaRPr>
          </a:p>
          <a:p>
            <a:r>
              <a:rPr lang="en-US" b="1" i="1">
                <a:latin typeface="Verdana" charset="0"/>
              </a:rPr>
              <a:t>Now let</a:t>
            </a:r>
            <a:r>
              <a:rPr lang="ja-JP" altLang="en-US" b="1" i="1">
                <a:latin typeface="Verdana" charset="0"/>
              </a:rPr>
              <a:t>’</a:t>
            </a:r>
            <a:r>
              <a:rPr lang="en-US" b="1" i="1">
                <a:latin typeface="Verdana" charset="0"/>
              </a:rPr>
              <a:t>s examine Nr fate during energy and food production with time</a:t>
            </a:r>
            <a:endParaRPr lang="en-US" b="1">
              <a:latin typeface="Verdana" charset="0"/>
            </a:endParaRPr>
          </a:p>
        </p:txBody>
      </p:sp>
      <p:sp>
        <p:nvSpPr>
          <p:cNvPr id="34820" name="Line 4"/>
          <p:cNvSpPr>
            <a:spLocks noChangeShapeType="1"/>
          </p:cNvSpPr>
          <p:nvPr/>
        </p:nvSpPr>
        <p:spPr bwMode="auto">
          <a:xfrm>
            <a:off x="304800" y="4572000"/>
            <a:ext cx="8153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838200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Nitrogen Drivers in 1860</a:t>
            </a:r>
            <a:endParaRPr lang="en-US" sz="400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2057400" cy="1414463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6284913" y="1306513"/>
            <a:ext cx="235743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 b="1">
                <a:latin typeface="Verdana" charset="0"/>
              </a:rPr>
              <a:t>Grain </a:t>
            </a:r>
          </a:p>
          <a:p>
            <a:pPr algn="ctr"/>
            <a:r>
              <a:rPr lang="en-US" sz="2800" b="1">
                <a:latin typeface="Verdana" charset="0"/>
              </a:rPr>
              <a:t>Production</a:t>
            </a:r>
            <a:endParaRPr lang="en-US">
              <a:latin typeface="Verdana" charset="0"/>
            </a:endParaRP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6437313" y="3363913"/>
            <a:ext cx="235743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 b="1">
                <a:latin typeface="Verdana" charset="0"/>
              </a:rPr>
              <a:t>Meat </a:t>
            </a:r>
          </a:p>
          <a:p>
            <a:pPr algn="ctr"/>
            <a:r>
              <a:rPr lang="en-US" sz="2800" b="1">
                <a:latin typeface="Verdana" charset="0"/>
              </a:rPr>
              <a:t>Production</a:t>
            </a:r>
            <a:endParaRPr lang="en-US">
              <a:latin typeface="Verdana" charset="0"/>
            </a:endParaRPr>
          </a:p>
        </p:txBody>
      </p:sp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029200"/>
            <a:ext cx="1262063" cy="156527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6589713" y="5192713"/>
            <a:ext cx="235743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 b="1">
                <a:latin typeface="Verdana" charset="0"/>
              </a:rPr>
              <a:t>Energy</a:t>
            </a:r>
          </a:p>
          <a:p>
            <a:pPr algn="ctr"/>
            <a:r>
              <a:rPr lang="en-US" sz="2800" b="1">
                <a:latin typeface="Verdana" charset="0"/>
              </a:rPr>
              <a:t>Production</a:t>
            </a:r>
            <a:endParaRPr lang="en-US">
              <a:latin typeface="Verdana" charset="0"/>
            </a:endParaRPr>
          </a:p>
        </p:txBody>
      </p:sp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00400"/>
            <a:ext cx="2209800" cy="1223963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2949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762000" y="685800"/>
            <a:ext cx="7696200" cy="2938463"/>
          </a:xfrm>
          <a:prstGeom prst="rect">
            <a:avLst/>
          </a:prstGeom>
          <a:solidFill>
            <a:schemeClr val="bg2">
              <a:alpha val="50195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1365250" y="2686050"/>
            <a:ext cx="5899150" cy="749300"/>
          </a:xfrm>
          <a:prstGeom prst="rect">
            <a:avLst/>
          </a:prstGeom>
          <a:solidFill>
            <a:srgbClr val="009900">
              <a:alpha val="50195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0" name="Line 4"/>
          <p:cNvSpPr>
            <a:spLocks noChangeShapeType="1"/>
          </p:cNvSpPr>
          <p:nvPr/>
        </p:nvSpPr>
        <p:spPr bwMode="auto">
          <a:xfrm flipV="1">
            <a:off x="1830388" y="1512888"/>
            <a:ext cx="0" cy="120491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 flipV="1">
            <a:off x="2227263" y="1520825"/>
            <a:ext cx="0" cy="1230313"/>
          </a:xfrm>
          <a:prstGeom prst="line">
            <a:avLst/>
          </a:prstGeom>
          <a:noFill/>
          <a:ln w="1270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Line 6"/>
          <p:cNvSpPr>
            <a:spLocks noChangeShapeType="1"/>
          </p:cNvSpPr>
          <p:nvPr/>
        </p:nvSpPr>
        <p:spPr bwMode="auto">
          <a:xfrm rot="5400000" flipH="1">
            <a:off x="6621463" y="1214437"/>
            <a:ext cx="0" cy="56832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>
            <a:off x="6889750" y="1498600"/>
            <a:ext cx="4763" cy="123825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H="1">
            <a:off x="2624138" y="1368425"/>
            <a:ext cx="373062" cy="6350"/>
          </a:xfrm>
          <a:prstGeom prst="line">
            <a:avLst/>
          </a:prstGeom>
          <a:noFill/>
          <a:ln w="127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5" name="Line 9"/>
          <p:cNvSpPr>
            <a:spLocks noChangeShapeType="1"/>
          </p:cNvSpPr>
          <p:nvPr/>
        </p:nvSpPr>
        <p:spPr bwMode="auto">
          <a:xfrm>
            <a:off x="2624138" y="1374775"/>
            <a:ext cx="0" cy="1382713"/>
          </a:xfrm>
          <a:prstGeom prst="line">
            <a:avLst/>
          </a:prstGeom>
          <a:noFill/>
          <a:ln w="127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 flipV="1">
            <a:off x="5938838" y="1560513"/>
            <a:ext cx="0" cy="11890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1963" name="Text Box 11"/>
          <p:cNvSpPr txBox="1">
            <a:spLocks noChangeArrowheads="1"/>
          </p:cNvSpPr>
          <p:nvPr/>
        </p:nvSpPr>
        <p:spPr bwMode="auto">
          <a:xfrm>
            <a:off x="1887538" y="1560513"/>
            <a:ext cx="198437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8</a:t>
            </a:r>
          </a:p>
        </p:txBody>
      </p:sp>
      <p:sp>
        <p:nvSpPr>
          <p:cNvPr id="381964" name="Text Box 12"/>
          <p:cNvSpPr txBox="1">
            <a:spLocks noChangeArrowheads="1"/>
          </p:cNvSpPr>
          <p:nvPr/>
        </p:nvSpPr>
        <p:spPr bwMode="auto">
          <a:xfrm>
            <a:off x="2133600" y="2362200"/>
            <a:ext cx="592138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0.3</a:t>
            </a:r>
          </a:p>
        </p:txBody>
      </p:sp>
      <p:sp>
        <p:nvSpPr>
          <p:cNvPr id="381965" name="Text Box 13"/>
          <p:cNvSpPr txBox="1">
            <a:spLocks noChangeArrowheads="1"/>
          </p:cNvSpPr>
          <p:nvPr/>
        </p:nvSpPr>
        <p:spPr bwMode="auto">
          <a:xfrm>
            <a:off x="5889625" y="1560513"/>
            <a:ext cx="3968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6</a:t>
            </a:r>
          </a:p>
        </p:txBody>
      </p:sp>
      <p:sp>
        <p:nvSpPr>
          <p:cNvPr id="381966" name="Text Box 14"/>
          <p:cNvSpPr txBox="1">
            <a:spLocks noChangeArrowheads="1"/>
          </p:cNvSpPr>
          <p:nvPr/>
        </p:nvSpPr>
        <p:spPr bwMode="auto">
          <a:xfrm>
            <a:off x="6375400" y="1498600"/>
            <a:ext cx="6159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9</a:t>
            </a:r>
          </a:p>
        </p:txBody>
      </p:sp>
      <p:pic>
        <p:nvPicPr>
          <p:cNvPr id="34831" name="Picture 15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2759075"/>
            <a:ext cx="830263" cy="60166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32" name="Line 16"/>
          <p:cNvSpPr>
            <a:spLocks noChangeShapeType="1"/>
          </p:cNvSpPr>
          <p:nvPr/>
        </p:nvSpPr>
        <p:spPr bwMode="auto">
          <a:xfrm flipH="1">
            <a:off x="5259388" y="1162050"/>
            <a:ext cx="1587" cy="1593850"/>
          </a:xfrm>
          <a:prstGeom prst="line">
            <a:avLst/>
          </a:prstGeom>
          <a:noFill/>
          <a:ln w="5715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3" name="Line 17"/>
          <p:cNvSpPr>
            <a:spLocks noChangeShapeType="1"/>
          </p:cNvSpPr>
          <p:nvPr/>
        </p:nvSpPr>
        <p:spPr bwMode="auto">
          <a:xfrm flipV="1">
            <a:off x="3751263" y="1185863"/>
            <a:ext cx="1525587" cy="0"/>
          </a:xfrm>
          <a:prstGeom prst="line">
            <a:avLst/>
          </a:prstGeom>
          <a:noFill/>
          <a:ln w="5715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1970" name="Text Box 18"/>
          <p:cNvSpPr txBox="1">
            <a:spLocks noChangeArrowheads="1"/>
          </p:cNvSpPr>
          <p:nvPr/>
        </p:nvSpPr>
        <p:spPr bwMode="auto">
          <a:xfrm>
            <a:off x="5135563" y="2260600"/>
            <a:ext cx="53022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15</a:t>
            </a:r>
          </a:p>
        </p:txBody>
      </p:sp>
      <p:sp>
        <p:nvSpPr>
          <p:cNvPr id="34835" name="Line 19"/>
          <p:cNvSpPr>
            <a:spLocks noChangeShapeType="1"/>
          </p:cNvSpPr>
          <p:nvPr/>
        </p:nvSpPr>
        <p:spPr bwMode="auto">
          <a:xfrm>
            <a:off x="7264400" y="3124200"/>
            <a:ext cx="398463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1972" name="Text Box 20"/>
          <p:cNvSpPr txBox="1">
            <a:spLocks noChangeArrowheads="1"/>
          </p:cNvSpPr>
          <p:nvPr/>
        </p:nvSpPr>
        <p:spPr bwMode="auto">
          <a:xfrm>
            <a:off x="7162800" y="2819400"/>
            <a:ext cx="53022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27</a:t>
            </a:r>
          </a:p>
        </p:txBody>
      </p:sp>
      <p:pic>
        <p:nvPicPr>
          <p:cNvPr id="34837" name="Picture 21"/>
          <p:cNvPicPr>
            <a:picLocks noChangeAspect="1" noChangeArrowheads="1"/>
          </p:cNvPicPr>
          <p:nvPr/>
        </p:nvPicPr>
        <p:blipFill>
          <a:blip r:embed="rId4">
            <a:lum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" t="4701" r="47694" b="48282"/>
          <a:stretch>
            <a:fillRect/>
          </a:stretch>
        </p:blipFill>
        <p:spPr bwMode="auto">
          <a:xfrm>
            <a:off x="6337300" y="2749550"/>
            <a:ext cx="752475" cy="59372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38" name="AutoShape 22"/>
          <p:cNvSpPr>
            <a:spLocks noChangeArrowheads="1"/>
          </p:cNvSpPr>
          <p:nvPr/>
        </p:nvSpPr>
        <p:spPr bwMode="auto">
          <a:xfrm>
            <a:off x="2890838" y="1498600"/>
            <a:ext cx="927100" cy="1206500"/>
          </a:xfrm>
          <a:prstGeom prst="downArrow">
            <a:avLst>
              <a:gd name="adj1" fmla="val 65278"/>
              <a:gd name="adj2" fmla="val 21521"/>
            </a:avLst>
          </a:prstGeom>
          <a:solidFill>
            <a:srgbClr val="008000"/>
          </a:solidFill>
          <a:ln w="127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9" name="Rectangle 23"/>
          <p:cNvSpPr>
            <a:spLocks noChangeArrowheads="1"/>
          </p:cNvSpPr>
          <p:nvPr/>
        </p:nvSpPr>
        <p:spPr bwMode="auto">
          <a:xfrm>
            <a:off x="1365250" y="874713"/>
            <a:ext cx="928688" cy="623887"/>
          </a:xfrm>
          <a:prstGeom prst="rect">
            <a:avLst/>
          </a:prstGeom>
          <a:solidFill>
            <a:srgbClr val="B2B2B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0" name="Rectangle 24"/>
          <p:cNvSpPr>
            <a:spLocks noChangeArrowheads="1"/>
          </p:cNvSpPr>
          <p:nvPr/>
        </p:nvSpPr>
        <p:spPr bwMode="auto">
          <a:xfrm>
            <a:off x="3022600" y="874713"/>
            <a:ext cx="728663" cy="623887"/>
          </a:xfrm>
          <a:prstGeom prst="rect">
            <a:avLst/>
          </a:prstGeom>
          <a:solidFill>
            <a:srgbClr val="B2B2B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1" name="Rectangle 25"/>
          <p:cNvSpPr>
            <a:spLocks noChangeArrowheads="1"/>
          </p:cNvSpPr>
          <p:nvPr/>
        </p:nvSpPr>
        <p:spPr bwMode="auto">
          <a:xfrm>
            <a:off x="5408613" y="935038"/>
            <a:ext cx="928687" cy="625475"/>
          </a:xfrm>
          <a:prstGeom prst="rect">
            <a:avLst/>
          </a:prstGeom>
          <a:solidFill>
            <a:srgbClr val="B2B2B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2" name="AutoShape 26"/>
          <p:cNvSpPr>
            <a:spLocks noChangeArrowheads="1"/>
          </p:cNvSpPr>
          <p:nvPr/>
        </p:nvSpPr>
        <p:spPr bwMode="auto">
          <a:xfrm rot="13951249" flipV="1">
            <a:off x="2499519" y="778669"/>
            <a:ext cx="407987" cy="682625"/>
          </a:xfrm>
          <a:prstGeom prst="lightningBolt">
            <a:avLst/>
          </a:prstGeom>
          <a:solidFill>
            <a:srgbClr val="157F03"/>
          </a:solidFill>
          <a:ln w="28575">
            <a:solidFill>
              <a:srgbClr val="157F0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3" name="Rectangle 27"/>
          <p:cNvSpPr>
            <a:spLocks noChangeArrowheads="1"/>
          </p:cNvSpPr>
          <p:nvPr/>
        </p:nvSpPr>
        <p:spPr bwMode="auto">
          <a:xfrm>
            <a:off x="1035050" y="2686050"/>
            <a:ext cx="198438" cy="749300"/>
          </a:xfrm>
          <a:prstGeom prst="rect">
            <a:avLst/>
          </a:prstGeom>
          <a:solidFill>
            <a:srgbClr val="3366FF">
              <a:alpha val="50195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4" name="Rectangle 28"/>
          <p:cNvSpPr>
            <a:spLocks noChangeArrowheads="1"/>
          </p:cNvSpPr>
          <p:nvPr/>
        </p:nvSpPr>
        <p:spPr bwMode="auto">
          <a:xfrm>
            <a:off x="7662863" y="2686050"/>
            <a:ext cx="661987" cy="749300"/>
          </a:xfrm>
          <a:prstGeom prst="rect">
            <a:avLst/>
          </a:prstGeom>
          <a:solidFill>
            <a:srgbClr val="3366FF">
              <a:alpha val="50195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5" name="Line 29"/>
          <p:cNvSpPr>
            <a:spLocks noChangeShapeType="1"/>
          </p:cNvSpPr>
          <p:nvPr/>
        </p:nvSpPr>
        <p:spPr bwMode="auto">
          <a:xfrm rot="5400000" flipH="1">
            <a:off x="7209632" y="126206"/>
            <a:ext cx="0" cy="174466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6" name="Line 30"/>
          <p:cNvSpPr>
            <a:spLocks noChangeShapeType="1"/>
          </p:cNvSpPr>
          <p:nvPr/>
        </p:nvSpPr>
        <p:spPr bwMode="auto">
          <a:xfrm>
            <a:off x="8059738" y="998538"/>
            <a:ext cx="0" cy="1689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1983" name="Text Box 31"/>
          <p:cNvSpPr txBox="1">
            <a:spLocks noChangeArrowheads="1"/>
          </p:cNvSpPr>
          <p:nvPr/>
        </p:nvSpPr>
        <p:spPr bwMode="auto">
          <a:xfrm>
            <a:off x="1431925" y="998538"/>
            <a:ext cx="79533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>
                <a:effectLst>
                  <a:outerShdw blurRad="38100" dist="38100" dir="2700000" algn="tl">
                    <a:srgbClr val="DDDDDD"/>
                  </a:outerShdw>
                </a:effectLst>
              </a:rPr>
              <a:t>NO</a:t>
            </a:r>
            <a:r>
              <a:rPr lang="en-US" sz="2400" baseline="-25000">
                <a:effectLst>
                  <a:outerShdw blurRad="38100" dist="38100" dir="2700000" algn="tl">
                    <a:srgbClr val="DDDDDD"/>
                  </a:outerShdw>
                </a:effectLst>
              </a:rPr>
              <a:t>y</a:t>
            </a:r>
            <a:endParaRPr lang="en-US" sz="1800" baseline="-250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81984" name="Text Box 32"/>
          <p:cNvSpPr txBox="1">
            <a:spLocks noChangeArrowheads="1"/>
          </p:cNvSpPr>
          <p:nvPr/>
        </p:nvSpPr>
        <p:spPr bwMode="auto">
          <a:xfrm>
            <a:off x="3022600" y="928688"/>
            <a:ext cx="79533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>
                <a:effectLst>
                  <a:outerShdw blurRad="38100" dist="38100" dir="2700000" algn="tl">
                    <a:srgbClr val="DDDDDD"/>
                  </a:outerShdw>
                </a:effectLst>
              </a:rPr>
              <a:t>N</a:t>
            </a:r>
            <a:r>
              <a:rPr lang="en-US" sz="2400" baseline="-25000">
                <a:effectLst>
                  <a:outerShdw blurRad="38100" dist="38100" dir="2700000" algn="tl">
                    <a:srgbClr val="DDDDDD"/>
                  </a:outerShdw>
                </a:effectLst>
              </a:rPr>
              <a:t>2</a:t>
            </a:r>
            <a:endParaRPr lang="en-US" sz="1800" baseline="-250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81985" name="Text Box 33"/>
          <p:cNvSpPr txBox="1">
            <a:spLocks noChangeArrowheads="1"/>
          </p:cNvSpPr>
          <p:nvPr/>
        </p:nvSpPr>
        <p:spPr bwMode="auto">
          <a:xfrm>
            <a:off x="5475288" y="1060450"/>
            <a:ext cx="7969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>
                <a:effectLst>
                  <a:outerShdw blurRad="38100" dist="38100" dir="2700000" algn="tl">
                    <a:srgbClr val="DDDDDD"/>
                  </a:outerShdw>
                </a:effectLst>
              </a:rPr>
              <a:t>NH</a:t>
            </a:r>
            <a:r>
              <a:rPr lang="en-US" sz="2400" baseline="-25000">
                <a:effectLst>
                  <a:outerShdw blurRad="38100" dist="38100" dir="2700000" algn="tl">
                    <a:srgbClr val="DDDDDD"/>
                  </a:outerShdw>
                </a:effectLst>
              </a:rPr>
              <a:t>x</a:t>
            </a:r>
          </a:p>
        </p:txBody>
      </p:sp>
      <p:sp>
        <p:nvSpPr>
          <p:cNvPr id="381986" name="Text Box 34"/>
          <p:cNvSpPr txBox="1">
            <a:spLocks noChangeArrowheads="1"/>
          </p:cNvSpPr>
          <p:nvPr/>
        </p:nvSpPr>
        <p:spPr bwMode="auto">
          <a:xfrm>
            <a:off x="2160588" y="874713"/>
            <a:ext cx="5969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5</a:t>
            </a:r>
            <a:endParaRPr lang="en-US" sz="24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81987" name="Text Box 35"/>
          <p:cNvSpPr txBox="1">
            <a:spLocks noChangeArrowheads="1"/>
          </p:cNvSpPr>
          <p:nvPr/>
        </p:nvSpPr>
        <p:spPr bwMode="auto">
          <a:xfrm>
            <a:off x="7994650" y="935038"/>
            <a:ext cx="3302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6</a:t>
            </a:r>
            <a:endParaRPr lang="en-US" sz="24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34852" name="Picture 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25" y="2749550"/>
            <a:ext cx="433388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3" name="Picture 37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3" y="2762250"/>
            <a:ext cx="933450" cy="62071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54" name="Rectangle 38"/>
          <p:cNvSpPr>
            <a:spLocks noChangeArrowheads="1"/>
          </p:cNvSpPr>
          <p:nvPr/>
        </p:nvSpPr>
        <p:spPr bwMode="auto">
          <a:xfrm>
            <a:off x="0" y="3635375"/>
            <a:ext cx="9144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5" name="Text Box 39"/>
          <p:cNvSpPr txBox="1">
            <a:spLocks noChangeArrowheads="1"/>
          </p:cNvSpPr>
          <p:nvPr/>
        </p:nvSpPr>
        <p:spPr bwMode="auto">
          <a:xfrm>
            <a:off x="533400" y="158750"/>
            <a:ext cx="7878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 dirty="0">
                <a:solidFill>
                  <a:srgbClr val="0000FF"/>
                </a:solidFill>
                <a:latin typeface="Verdana" charset="0"/>
              </a:rPr>
              <a:t>The Global Nitrogen Budget in 1860 and mid-1990s, </a:t>
            </a:r>
            <a:r>
              <a:rPr lang="en-US" sz="1800" b="1" dirty="0" err="1">
                <a:solidFill>
                  <a:srgbClr val="0000FF"/>
                </a:solidFill>
                <a:latin typeface="Verdana" charset="0"/>
              </a:rPr>
              <a:t>TgN</a:t>
            </a:r>
            <a:r>
              <a:rPr lang="en-US" sz="1800" b="1" dirty="0">
                <a:solidFill>
                  <a:srgbClr val="0000FF"/>
                </a:solidFill>
                <a:latin typeface="Verdana" charset="0"/>
              </a:rPr>
              <a:t>/yr</a:t>
            </a:r>
            <a:endParaRPr lang="en-US" sz="1800" b="1" dirty="0">
              <a:solidFill>
                <a:srgbClr val="0033CC"/>
              </a:solidFill>
              <a:latin typeface="Verdana" charset="0"/>
            </a:endParaRPr>
          </a:p>
        </p:txBody>
      </p:sp>
      <p:sp>
        <p:nvSpPr>
          <p:cNvPr id="34856" name="Rectangle 40"/>
          <p:cNvSpPr>
            <a:spLocks noChangeArrowheads="1"/>
          </p:cNvSpPr>
          <p:nvPr/>
        </p:nvSpPr>
        <p:spPr bwMode="auto">
          <a:xfrm rot="-5400000">
            <a:off x="-92075" y="19050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CC0000"/>
                </a:solidFill>
              </a:rPr>
              <a:t>1860</a:t>
            </a:r>
          </a:p>
        </p:txBody>
      </p:sp>
      <p:pic>
        <p:nvPicPr>
          <p:cNvPr id="34857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b="5838"/>
          <a:stretch>
            <a:fillRect/>
          </a:stretch>
        </p:blipFill>
        <p:spPr bwMode="auto">
          <a:xfrm>
            <a:off x="2190750" y="2755900"/>
            <a:ext cx="495300" cy="61436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58" name="Picture 4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43200"/>
            <a:ext cx="546100" cy="6286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1995" name="Text Box 43"/>
          <p:cNvSpPr txBox="1">
            <a:spLocks noChangeArrowheads="1"/>
          </p:cNvSpPr>
          <p:nvPr/>
        </p:nvSpPr>
        <p:spPr bwMode="auto">
          <a:xfrm>
            <a:off x="3086100" y="1981200"/>
            <a:ext cx="53022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120</a:t>
            </a:r>
          </a:p>
        </p:txBody>
      </p:sp>
      <p:sp>
        <p:nvSpPr>
          <p:cNvPr id="34860" name="Rectangle 44"/>
          <p:cNvSpPr>
            <a:spLocks noChangeArrowheads="1"/>
          </p:cNvSpPr>
          <p:nvPr/>
        </p:nvSpPr>
        <p:spPr bwMode="auto">
          <a:xfrm>
            <a:off x="7804150" y="6610350"/>
            <a:ext cx="12731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/>
              <a:t>Galloway et al., 2004</a:t>
            </a:r>
          </a:p>
        </p:txBody>
      </p:sp>
      <p:sp>
        <p:nvSpPr>
          <p:cNvPr id="34861" name="Line 45"/>
          <p:cNvSpPr>
            <a:spLocks noChangeShapeType="1"/>
          </p:cNvSpPr>
          <p:nvPr/>
        </p:nvSpPr>
        <p:spPr bwMode="auto">
          <a:xfrm>
            <a:off x="1498600" y="1498600"/>
            <a:ext cx="0" cy="118745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2" name="Line 46"/>
          <p:cNvSpPr>
            <a:spLocks noChangeShapeType="1"/>
          </p:cNvSpPr>
          <p:nvPr/>
        </p:nvSpPr>
        <p:spPr bwMode="auto">
          <a:xfrm>
            <a:off x="7199313" y="1374775"/>
            <a:ext cx="0" cy="13112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3" name="Line 47"/>
          <p:cNvSpPr>
            <a:spLocks noChangeShapeType="1"/>
          </p:cNvSpPr>
          <p:nvPr/>
        </p:nvSpPr>
        <p:spPr bwMode="auto">
          <a:xfrm>
            <a:off x="7861300" y="1185863"/>
            <a:ext cx="0" cy="147637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4" name="Line 48"/>
          <p:cNvSpPr>
            <a:spLocks noChangeShapeType="1"/>
          </p:cNvSpPr>
          <p:nvPr/>
        </p:nvSpPr>
        <p:spPr bwMode="auto">
          <a:xfrm>
            <a:off x="1100138" y="1185863"/>
            <a:ext cx="0" cy="15001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5" name="Line 49"/>
          <p:cNvSpPr>
            <a:spLocks noChangeShapeType="1"/>
          </p:cNvSpPr>
          <p:nvPr/>
        </p:nvSpPr>
        <p:spPr bwMode="auto">
          <a:xfrm>
            <a:off x="6337300" y="1185863"/>
            <a:ext cx="1552575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6" name="Line 50"/>
          <p:cNvSpPr>
            <a:spLocks noChangeShapeType="1"/>
          </p:cNvSpPr>
          <p:nvPr/>
        </p:nvSpPr>
        <p:spPr bwMode="auto">
          <a:xfrm flipV="1">
            <a:off x="6337300" y="1371600"/>
            <a:ext cx="884238" cy="31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7" name="Line 51"/>
          <p:cNvSpPr>
            <a:spLocks noChangeShapeType="1"/>
          </p:cNvSpPr>
          <p:nvPr/>
        </p:nvSpPr>
        <p:spPr bwMode="auto">
          <a:xfrm>
            <a:off x="1100138" y="1185863"/>
            <a:ext cx="27146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2004" name="Text Box 52"/>
          <p:cNvSpPr txBox="1">
            <a:spLocks noChangeArrowheads="1"/>
          </p:cNvSpPr>
          <p:nvPr/>
        </p:nvSpPr>
        <p:spPr bwMode="auto">
          <a:xfrm>
            <a:off x="688975" y="2286000"/>
            <a:ext cx="53022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6</a:t>
            </a:r>
            <a:endParaRPr lang="en-US" sz="24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82005" name="Text Box 53"/>
          <p:cNvSpPr txBox="1">
            <a:spLocks noChangeArrowheads="1"/>
          </p:cNvSpPr>
          <p:nvPr/>
        </p:nvSpPr>
        <p:spPr bwMode="auto">
          <a:xfrm>
            <a:off x="1295400" y="2185988"/>
            <a:ext cx="6159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7</a:t>
            </a:r>
          </a:p>
        </p:txBody>
      </p:sp>
      <p:sp>
        <p:nvSpPr>
          <p:cNvPr id="382006" name="Text Box 54"/>
          <p:cNvSpPr txBox="1">
            <a:spLocks noChangeArrowheads="1"/>
          </p:cNvSpPr>
          <p:nvPr/>
        </p:nvSpPr>
        <p:spPr bwMode="auto">
          <a:xfrm>
            <a:off x="7086600" y="2211388"/>
            <a:ext cx="50482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11</a:t>
            </a:r>
          </a:p>
        </p:txBody>
      </p:sp>
      <p:sp>
        <p:nvSpPr>
          <p:cNvPr id="382007" name="Text Box 55"/>
          <p:cNvSpPr txBox="1">
            <a:spLocks noChangeArrowheads="1"/>
          </p:cNvSpPr>
          <p:nvPr/>
        </p:nvSpPr>
        <p:spPr bwMode="auto">
          <a:xfrm>
            <a:off x="7419975" y="2146300"/>
            <a:ext cx="53022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7276336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152400"/>
            <a:ext cx="5334000" cy="9906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  <a:latin typeface="Times" charset="0"/>
                <a:ea typeface="ＭＳ Ｐゴシック" charset="0"/>
                <a:cs typeface="ＭＳ Ｐゴシック" charset="0"/>
              </a:rPr>
              <a:t>Nitrogen Deposition</a:t>
            </a:r>
            <a:r>
              <a:rPr lang="en-US" sz="2800" b="1" dirty="0">
                <a:solidFill>
                  <a:srgbClr val="0000FF"/>
                </a:solidFill>
                <a:latin typeface="Times" charset="0"/>
                <a:ea typeface="ＭＳ Ｐゴシック" charset="0"/>
                <a:cs typeface="ＭＳ Ｐゴシック" charset="0"/>
              </a:rPr>
              <a:t/>
            </a:r>
            <a:br>
              <a:rPr lang="en-US" sz="2800" b="1" dirty="0">
                <a:solidFill>
                  <a:srgbClr val="0000FF"/>
                </a:solidFill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en-US" sz="1800" b="1" dirty="0">
                <a:solidFill>
                  <a:srgbClr val="0000FF"/>
                </a:solidFill>
                <a:latin typeface="Times" charset="0"/>
                <a:ea typeface="ＭＳ Ｐゴシック" charset="0"/>
                <a:cs typeface="ＭＳ Ｐゴシック" charset="0"/>
              </a:rPr>
              <a:t>mg N/m</a:t>
            </a:r>
            <a:r>
              <a:rPr lang="en-US" sz="1800" b="1" baseline="30000" dirty="0">
                <a:solidFill>
                  <a:srgbClr val="0000FF"/>
                </a:solidFill>
                <a:latin typeface="Times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1800" b="1" dirty="0">
                <a:solidFill>
                  <a:srgbClr val="0000FF"/>
                </a:solidFill>
                <a:latin typeface="Times" charset="0"/>
                <a:ea typeface="ＭＳ Ｐゴシック" charset="0"/>
                <a:cs typeface="ＭＳ Ｐゴシック" charset="0"/>
              </a:rPr>
              <a:t>/yr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2" t="16928" r="12012"/>
          <a:stretch>
            <a:fillRect/>
          </a:stretch>
        </p:blipFill>
        <p:spPr bwMode="auto">
          <a:xfrm>
            <a:off x="457200" y="1219200"/>
            <a:ext cx="4076700" cy="3175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2057400" y="44577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80000"/>
                </a:solidFill>
              </a:rPr>
              <a:t>1860</a:t>
            </a:r>
          </a:p>
        </p:txBody>
      </p:sp>
      <p:pic>
        <p:nvPicPr>
          <p:cNvPr id="4096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47" t="28925" r="7333" b="18578"/>
          <a:stretch>
            <a:fillRect/>
          </a:stretch>
        </p:blipFill>
        <p:spPr bwMode="auto">
          <a:xfrm>
            <a:off x="8382000" y="1447800"/>
            <a:ext cx="1714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 Box 10"/>
          <p:cNvSpPr txBox="1">
            <a:spLocks noChangeArrowheads="1"/>
          </p:cNvSpPr>
          <p:nvPr/>
        </p:nvSpPr>
        <p:spPr bwMode="auto">
          <a:xfrm>
            <a:off x="8489950" y="1601788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/>
              <a:t>5000</a:t>
            </a:r>
          </a:p>
        </p:txBody>
      </p:sp>
      <p:sp>
        <p:nvSpPr>
          <p:cNvPr id="40967" name="Text Box 11"/>
          <p:cNvSpPr txBox="1">
            <a:spLocks noChangeArrowheads="1"/>
          </p:cNvSpPr>
          <p:nvPr/>
        </p:nvSpPr>
        <p:spPr bwMode="auto">
          <a:xfrm>
            <a:off x="8505825" y="1817688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/>
              <a:t>2000</a:t>
            </a:r>
          </a:p>
        </p:txBody>
      </p:sp>
      <p:sp>
        <p:nvSpPr>
          <p:cNvPr id="40968" name="Text Box 12"/>
          <p:cNvSpPr txBox="1">
            <a:spLocks noChangeArrowheads="1"/>
          </p:cNvSpPr>
          <p:nvPr/>
        </p:nvSpPr>
        <p:spPr bwMode="auto">
          <a:xfrm>
            <a:off x="8521700" y="2047875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/>
              <a:t>1000</a:t>
            </a:r>
          </a:p>
        </p:txBody>
      </p:sp>
      <p:sp>
        <p:nvSpPr>
          <p:cNvPr id="40969" name="Text Box 13"/>
          <p:cNvSpPr txBox="1">
            <a:spLocks noChangeArrowheads="1"/>
          </p:cNvSpPr>
          <p:nvPr/>
        </p:nvSpPr>
        <p:spPr bwMode="auto">
          <a:xfrm>
            <a:off x="8493125" y="2289175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/>
              <a:t>  750</a:t>
            </a:r>
          </a:p>
        </p:txBody>
      </p:sp>
      <p:sp>
        <p:nvSpPr>
          <p:cNvPr id="40970" name="Text Box 14"/>
          <p:cNvSpPr txBox="1">
            <a:spLocks noChangeArrowheads="1"/>
          </p:cNvSpPr>
          <p:nvPr/>
        </p:nvSpPr>
        <p:spPr bwMode="auto">
          <a:xfrm>
            <a:off x="8480425" y="2517775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/>
              <a:t>  500</a:t>
            </a:r>
          </a:p>
        </p:txBody>
      </p:sp>
      <p:sp>
        <p:nvSpPr>
          <p:cNvPr id="40971" name="Text Box 15"/>
          <p:cNvSpPr txBox="1">
            <a:spLocks noChangeArrowheads="1"/>
          </p:cNvSpPr>
          <p:nvPr/>
        </p:nvSpPr>
        <p:spPr bwMode="auto">
          <a:xfrm>
            <a:off x="8470900" y="2759075"/>
            <a:ext cx="58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/>
              <a:t>   250</a:t>
            </a:r>
          </a:p>
        </p:txBody>
      </p:sp>
      <p:sp>
        <p:nvSpPr>
          <p:cNvPr id="40972" name="Text Box 16"/>
          <p:cNvSpPr txBox="1">
            <a:spLocks noChangeArrowheads="1"/>
          </p:cNvSpPr>
          <p:nvPr/>
        </p:nvSpPr>
        <p:spPr bwMode="auto">
          <a:xfrm>
            <a:off x="8467725" y="2989263"/>
            <a:ext cx="58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/>
              <a:t>   100</a:t>
            </a:r>
          </a:p>
        </p:txBody>
      </p:sp>
      <p:sp>
        <p:nvSpPr>
          <p:cNvPr id="40973" name="Text Box 17"/>
          <p:cNvSpPr txBox="1">
            <a:spLocks noChangeArrowheads="1"/>
          </p:cNvSpPr>
          <p:nvPr/>
        </p:nvSpPr>
        <p:spPr bwMode="auto">
          <a:xfrm>
            <a:off x="8470900" y="3216275"/>
            <a:ext cx="58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/>
              <a:t>     50</a:t>
            </a:r>
          </a:p>
        </p:txBody>
      </p:sp>
      <p:sp>
        <p:nvSpPr>
          <p:cNvPr id="40974" name="Text Box 18"/>
          <p:cNvSpPr txBox="1">
            <a:spLocks noChangeArrowheads="1"/>
          </p:cNvSpPr>
          <p:nvPr/>
        </p:nvSpPr>
        <p:spPr bwMode="auto">
          <a:xfrm>
            <a:off x="8458200" y="3432175"/>
            <a:ext cx="58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/>
              <a:t>     25</a:t>
            </a:r>
          </a:p>
        </p:txBody>
      </p:sp>
      <p:sp>
        <p:nvSpPr>
          <p:cNvPr id="40975" name="Text Box 19"/>
          <p:cNvSpPr txBox="1">
            <a:spLocks noChangeArrowheads="1"/>
          </p:cNvSpPr>
          <p:nvPr/>
        </p:nvSpPr>
        <p:spPr bwMode="auto">
          <a:xfrm>
            <a:off x="8489950" y="3683000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/>
              <a:t>      5</a:t>
            </a:r>
          </a:p>
        </p:txBody>
      </p:sp>
      <p:sp>
        <p:nvSpPr>
          <p:cNvPr id="40976" name="Text Box 20"/>
          <p:cNvSpPr txBox="1">
            <a:spLocks noChangeArrowheads="1"/>
          </p:cNvSpPr>
          <p:nvPr/>
        </p:nvSpPr>
        <p:spPr bwMode="auto">
          <a:xfrm>
            <a:off x="950913" y="4914900"/>
            <a:ext cx="8112125" cy="16446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b="1">
                <a:solidFill>
                  <a:srgbClr val="0000FF"/>
                </a:solidFill>
              </a:rPr>
              <a:t>  Nitrogen is emitted as NOx to the atmosphere by fossil fuel combustion</a:t>
            </a:r>
          </a:p>
          <a:p>
            <a:pPr>
              <a:buFontTx/>
              <a:buChar char="•"/>
            </a:pPr>
            <a:r>
              <a:rPr lang="en-US" b="1">
                <a:solidFill>
                  <a:srgbClr val="0000FF"/>
                </a:solidFill>
              </a:rPr>
              <a:t>  Nitrogen is emitted as NH</a:t>
            </a:r>
            <a:r>
              <a:rPr lang="en-US" b="1" baseline="-25000">
                <a:solidFill>
                  <a:srgbClr val="0000FF"/>
                </a:solidFill>
              </a:rPr>
              <a:t>3</a:t>
            </a:r>
            <a:r>
              <a:rPr lang="en-US" b="1">
                <a:solidFill>
                  <a:srgbClr val="0000FF"/>
                </a:solidFill>
              </a:rPr>
              <a:t> and NOx from food production.</a:t>
            </a:r>
          </a:p>
          <a:p>
            <a:pPr>
              <a:buFontTx/>
              <a:buChar char="•"/>
            </a:pPr>
            <a:r>
              <a:rPr lang="en-US" b="1">
                <a:solidFill>
                  <a:srgbClr val="0000FF"/>
                </a:solidFill>
              </a:rPr>
              <a:t>  Once emitted, it is transported and deposited to ecosystems.</a:t>
            </a:r>
          </a:p>
          <a:p>
            <a:pPr>
              <a:buFontTx/>
              <a:buChar char="•"/>
            </a:pPr>
            <a:r>
              <a:rPr lang="en-US" b="1">
                <a:solidFill>
                  <a:srgbClr val="0000FF"/>
                </a:solidFill>
              </a:rPr>
              <a:t>  In 1860, human activities had limited influence on N deposition.</a:t>
            </a:r>
          </a:p>
          <a:p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40977" name="Rectangle 21"/>
          <p:cNvSpPr>
            <a:spLocks noChangeArrowheads="1"/>
          </p:cNvSpPr>
          <p:nvPr/>
        </p:nvSpPr>
        <p:spPr bwMode="auto">
          <a:xfrm>
            <a:off x="7804150" y="6613525"/>
            <a:ext cx="12731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/>
              <a:t>Galloway et al., 2004</a:t>
            </a:r>
          </a:p>
        </p:txBody>
      </p:sp>
      <p:sp>
        <p:nvSpPr>
          <p:cNvPr id="40978" name="Rectangle 22"/>
          <p:cNvSpPr>
            <a:spLocks noChangeArrowheads="1"/>
          </p:cNvSpPr>
          <p:nvPr/>
        </p:nvSpPr>
        <p:spPr bwMode="auto">
          <a:xfrm>
            <a:off x="1258888" y="1233488"/>
            <a:ext cx="1997075" cy="182562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Rectangle 23"/>
          <p:cNvSpPr>
            <a:spLocks noChangeArrowheads="1"/>
          </p:cNvSpPr>
          <p:nvPr/>
        </p:nvSpPr>
        <p:spPr bwMode="auto">
          <a:xfrm>
            <a:off x="5241925" y="1219200"/>
            <a:ext cx="1997075" cy="182563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82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14400"/>
            <a:ext cx="1349375" cy="1828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2057400" cy="1414463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Line 4"/>
          <p:cNvSpPr>
            <a:spLocks noChangeShapeType="1"/>
          </p:cNvSpPr>
          <p:nvPr/>
        </p:nvSpPr>
        <p:spPr bwMode="auto">
          <a:xfrm>
            <a:off x="2895600" y="1828800"/>
            <a:ext cx="1371600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6284913" y="1306513"/>
            <a:ext cx="235743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 b="1">
                <a:latin typeface="Verdana" charset="0"/>
              </a:rPr>
              <a:t>Grain </a:t>
            </a:r>
          </a:p>
          <a:p>
            <a:pPr algn="ctr"/>
            <a:r>
              <a:rPr lang="en-US" sz="2800" b="1">
                <a:latin typeface="Verdana" charset="0"/>
              </a:rPr>
              <a:t>Production</a:t>
            </a:r>
            <a:endParaRPr lang="en-US">
              <a:latin typeface="Verdana" charset="0"/>
            </a:endParaRPr>
          </a:p>
        </p:txBody>
      </p:sp>
      <p:sp>
        <p:nvSpPr>
          <p:cNvPr id="36870" name="Line 7"/>
          <p:cNvSpPr>
            <a:spLocks noChangeShapeType="1"/>
          </p:cNvSpPr>
          <p:nvPr/>
        </p:nvSpPr>
        <p:spPr bwMode="auto">
          <a:xfrm>
            <a:off x="2895600" y="3810000"/>
            <a:ext cx="1371600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1" name="Text Box 8"/>
          <p:cNvSpPr txBox="1">
            <a:spLocks noChangeArrowheads="1"/>
          </p:cNvSpPr>
          <p:nvPr/>
        </p:nvSpPr>
        <p:spPr bwMode="auto">
          <a:xfrm>
            <a:off x="6437313" y="3363913"/>
            <a:ext cx="235743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 b="1">
                <a:latin typeface="Verdana" charset="0"/>
              </a:rPr>
              <a:t>Meat </a:t>
            </a:r>
          </a:p>
          <a:p>
            <a:pPr algn="ctr"/>
            <a:r>
              <a:rPr lang="en-US" sz="2800" b="1">
                <a:latin typeface="Verdana" charset="0"/>
              </a:rPr>
              <a:t>Production</a:t>
            </a:r>
            <a:endParaRPr lang="en-US">
              <a:latin typeface="Verdana" charset="0"/>
            </a:endParaRPr>
          </a:p>
        </p:txBody>
      </p:sp>
      <p:pic>
        <p:nvPicPr>
          <p:cNvPr id="36872" name="Picture 9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029200"/>
            <a:ext cx="1262063" cy="156527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3" name="Line 10"/>
          <p:cNvSpPr>
            <a:spLocks noChangeShapeType="1"/>
          </p:cNvSpPr>
          <p:nvPr/>
        </p:nvSpPr>
        <p:spPr bwMode="auto">
          <a:xfrm>
            <a:off x="2971800" y="5791200"/>
            <a:ext cx="1371600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4" name="Text Box 11"/>
          <p:cNvSpPr txBox="1">
            <a:spLocks noChangeArrowheads="1"/>
          </p:cNvSpPr>
          <p:nvPr/>
        </p:nvSpPr>
        <p:spPr bwMode="auto">
          <a:xfrm>
            <a:off x="6589713" y="5192713"/>
            <a:ext cx="235743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 b="1">
                <a:latin typeface="Verdana" charset="0"/>
              </a:rPr>
              <a:t>Energy</a:t>
            </a:r>
          </a:p>
          <a:p>
            <a:pPr algn="ctr"/>
            <a:r>
              <a:rPr lang="en-US" sz="2800" b="1">
                <a:latin typeface="Verdana" charset="0"/>
              </a:rPr>
              <a:t>Production</a:t>
            </a:r>
            <a:endParaRPr lang="en-US">
              <a:latin typeface="Verdana" charset="0"/>
            </a:endParaRPr>
          </a:p>
        </p:txBody>
      </p:sp>
      <p:pic>
        <p:nvPicPr>
          <p:cNvPr id="36875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00400"/>
            <a:ext cx="2209800" cy="1223963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6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b="5838"/>
          <a:stretch>
            <a:fillRect/>
          </a:stretch>
        </p:blipFill>
        <p:spPr bwMode="auto">
          <a:xfrm>
            <a:off x="4572000" y="5029200"/>
            <a:ext cx="1828800" cy="1447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7" name="Rectangle 14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838200"/>
          </a:xfrm>
          <a:noFill/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Nitrogen Drivers in 1860 &amp; Now</a:t>
            </a:r>
            <a:endParaRPr lang="en-US" sz="320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6878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00400"/>
            <a:ext cx="1981200" cy="1312863"/>
          </a:xfrm>
          <a:prstGeom prst="rect">
            <a:avLst/>
          </a:prstGeom>
          <a:noFill/>
          <a:ln w="38100">
            <a:solidFill>
              <a:srgbClr val="0000F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5525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762000" y="3838575"/>
            <a:ext cx="7696200" cy="2752725"/>
          </a:xfrm>
          <a:prstGeom prst="rect">
            <a:avLst/>
          </a:prstGeom>
          <a:solidFill>
            <a:schemeClr val="bg2">
              <a:alpha val="50195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762000" y="685800"/>
            <a:ext cx="7696200" cy="2938463"/>
          </a:xfrm>
          <a:prstGeom prst="rect">
            <a:avLst/>
          </a:prstGeom>
          <a:solidFill>
            <a:schemeClr val="bg2">
              <a:alpha val="50195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1365250" y="2686050"/>
            <a:ext cx="5899150" cy="749300"/>
          </a:xfrm>
          <a:prstGeom prst="rect">
            <a:avLst/>
          </a:prstGeom>
          <a:solidFill>
            <a:srgbClr val="009900">
              <a:alpha val="50195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>
            <a:off x="1498600" y="1498600"/>
            <a:ext cx="0" cy="118745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Line 6"/>
          <p:cNvSpPr>
            <a:spLocks noChangeShapeType="1"/>
          </p:cNvSpPr>
          <p:nvPr/>
        </p:nvSpPr>
        <p:spPr bwMode="auto">
          <a:xfrm flipV="1">
            <a:off x="1830388" y="1512888"/>
            <a:ext cx="0" cy="120491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9" name="Line 7"/>
          <p:cNvSpPr>
            <a:spLocks noChangeShapeType="1"/>
          </p:cNvSpPr>
          <p:nvPr/>
        </p:nvSpPr>
        <p:spPr bwMode="auto">
          <a:xfrm>
            <a:off x="7199313" y="1374775"/>
            <a:ext cx="0" cy="13112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0" name="Line 8"/>
          <p:cNvSpPr>
            <a:spLocks noChangeShapeType="1"/>
          </p:cNvSpPr>
          <p:nvPr/>
        </p:nvSpPr>
        <p:spPr bwMode="auto">
          <a:xfrm>
            <a:off x="7861300" y="1185863"/>
            <a:ext cx="0" cy="147637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Line 9"/>
          <p:cNvSpPr>
            <a:spLocks noChangeShapeType="1"/>
          </p:cNvSpPr>
          <p:nvPr/>
        </p:nvSpPr>
        <p:spPr bwMode="auto">
          <a:xfrm>
            <a:off x="1100138" y="1185863"/>
            <a:ext cx="0" cy="15001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Line 10"/>
          <p:cNvSpPr>
            <a:spLocks noChangeShapeType="1"/>
          </p:cNvSpPr>
          <p:nvPr/>
        </p:nvSpPr>
        <p:spPr bwMode="auto">
          <a:xfrm flipV="1">
            <a:off x="2227263" y="1520825"/>
            <a:ext cx="0" cy="1230313"/>
          </a:xfrm>
          <a:prstGeom prst="line">
            <a:avLst/>
          </a:prstGeom>
          <a:noFill/>
          <a:ln w="1270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3" name="Line 11"/>
          <p:cNvSpPr>
            <a:spLocks noChangeShapeType="1"/>
          </p:cNvSpPr>
          <p:nvPr/>
        </p:nvSpPr>
        <p:spPr bwMode="auto">
          <a:xfrm>
            <a:off x="6337300" y="1185863"/>
            <a:ext cx="1552575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auto">
          <a:xfrm flipV="1">
            <a:off x="6337300" y="1371600"/>
            <a:ext cx="884238" cy="31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5" name="Line 13"/>
          <p:cNvSpPr>
            <a:spLocks noChangeShapeType="1"/>
          </p:cNvSpPr>
          <p:nvPr/>
        </p:nvSpPr>
        <p:spPr bwMode="auto">
          <a:xfrm rot="5400000" flipH="1">
            <a:off x="6621463" y="1214437"/>
            <a:ext cx="0" cy="56832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6" name="Line 14"/>
          <p:cNvSpPr>
            <a:spLocks noChangeShapeType="1"/>
          </p:cNvSpPr>
          <p:nvPr/>
        </p:nvSpPr>
        <p:spPr bwMode="auto">
          <a:xfrm flipH="1">
            <a:off x="6889750" y="1498600"/>
            <a:ext cx="4763" cy="123825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7" name="Line 15"/>
          <p:cNvSpPr>
            <a:spLocks noChangeShapeType="1"/>
          </p:cNvSpPr>
          <p:nvPr/>
        </p:nvSpPr>
        <p:spPr bwMode="auto">
          <a:xfrm flipH="1">
            <a:off x="2624138" y="1368425"/>
            <a:ext cx="373062" cy="6350"/>
          </a:xfrm>
          <a:prstGeom prst="line">
            <a:avLst/>
          </a:prstGeom>
          <a:noFill/>
          <a:ln w="127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8" name="Line 16"/>
          <p:cNvSpPr>
            <a:spLocks noChangeShapeType="1"/>
          </p:cNvSpPr>
          <p:nvPr/>
        </p:nvSpPr>
        <p:spPr bwMode="auto">
          <a:xfrm>
            <a:off x="2624138" y="1374775"/>
            <a:ext cx="0" cy="1382713"/>
          </a:xfrm>
          <a:prstGeom prst="line">
            <a:avLst/>
          </a:prstGeom>
          <a:noFill/>
          <a:ln w="127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9" name="Line 17"/>
          <p:cNvSpPr>
            <a:spLocks noChangeShapeType="1"/>
          </p:cNvSpPr>
          <p:nvPr/>
        </p:nvSpPr>
        <p:spPr bwMode="auto">
          <a:xfrm flipV="1">
            <a:off x="5938838" y="1560513"/>
            <a:ext cx="0" cy="11890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1100138" y="1185863"/>
            <a:ext cx="27146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3603" name="Text Box 19"/>
          <p:cNvSpPr txBox="1">
            <a:spLocks noChangeArrowheads="1"/>
          </p:cNvSpPr>
          <p:nvPr/>
        </p:nvSpPr>
        <p:spPr bwMode="auto">
          <a:xfrm>
            <a:off x="688975" y="2286000"/>
            <a:ext cx="53022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6</a:t>
            </a:r>
            <a:endParaRPr lang="en-US" sz="24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23604" name="Text Box 20"/>
          <p:cNvSpPr txBox="1">
            <a:spLocks noChangeArrowheads="1"/>
          </p:cNvSpPr>
          <p:nvPr/>
        </p:nvSpPr>
        <p:spPr bwMode="auto">
          <a:xfrm>
            <a:off x="1295400" y="2185988"/>
            <a:ext cx="6159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7</a:t>
            </a:r>
          </a:p>
        </p:txBody>
      </p:sp>
      <p:sp>
        <p:nvSpPr>
          <p:cNvPr id="323605" name="Text Box 21"/>
          <p:cNvSpPr txBox="1">
            <a:spLocks noChangeArrowheads="1"/>
          </p:cNvSpPr>
          <p:nvPr/>
        </p:nvSpPr>
        <p:spPr bwMode="auto">
          <a:xfrm>
            <a:off x="1887538" y="1560513"/>
            <a:ext cx="198437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8</a:t>
            </a:r>
          </a:p>
        </p:txBody>
      </p:sp>
      <p:sp>
        <p:nvSpPr>
          <p:cNvPr id="323606" name="Text Box 22"/>
          <p:cNvSpPr txBox="1">
            <a:spLocks noChangeArrowheads="1"/>
          </p:cNvSpPr>
          <p:nvPr/>
        </p:nvSpPr>
        <p:spPr bwMode="auto">
          <a:xfrm>
            <a:off x="2133600" y="2362200"/>
            <a:ext cx="592138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0.3</a:t>
            </a:r>
          </a:p>
        </p:txBody>
      </p:sp>
      <p:sp>
        <p:nvSpPr>
          <p:cNvPr id="323607" name="Text Box 23"/>
          <p:cNvSpPr txBox="1">
            <a:spLocks noChangeArrowheads="1"/>
          </p:cNvSpPr>
          <p:nvPr/>
        </p:nvSpPr>
        <p:spPr bwMode="auto">
          <a:xfrm>
            <a:off x="5889625" y="1560513"/>
            <a:ext cx="3968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6</a:t>
            </a:r>
          </a:p>
        </p:txBody>
      </p:sp>
      <p:sp>
        <p:nvSpPr>
          <p:cNvPr id="323608" name="Text Box 24"/>
          <p:cNvSpPr txBox="1">
            <a:spLocks noChangeArrowheads="1"/>
          </p:cNvSpPr>
          <p:nvPr/>
        </p:nvSpPr>
        <p:spPr bwMode="auto">
          <a:xfrm>
            <a:off x="6375400" y="1498600"/>
            <a:ext cx="6159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9</a:t>
            </a:r>
          </a:p>
        </p:txBody>
      </p:sp>
      <p:sp>
        <p:nvSpPr>
          <p:cNvPr id="323609" name="Text Box 25"/>
          <p:cNvSpPr txBox="1">
            <a:spLocks noChangeArrowheads="1"/>
          </p:cNvSpPr>
          <p:nvPr/>
        </p:nvSpPr>
        <p:spPr bwMode="auto">
          <a:xfrm>
            <a:off x="7086600" y="2211388"/>
            <a:ext cx="50482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11</a:t>
            </a:r>
          </a:p>
        </p:txBody>
      </p:sp>
      <p:sp>
        <p:nvSpPr>
          <p:cNvPr id="323610" name="Text Box 26"/>
          <p:cNvSpPr txBox="1">
            <a:spLocks noChangeArrowheads="1"/>
          </p:cNvSpPr>
          <p:nvPr/>
        </p:nvSpPr>
        <p:spPr bwMode="auto">
          <a:xfrm>
            <a:off x="7419975" y="2146300"/>
            <a:ext cx="53022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8</a:t>
            </a:r>
          </a:p>
        </p:txBody>
      </p:sp>
      <p:pic>
        <p:nvPicPr>
          <p:cNvPr id="38939" name="Picture 27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2759075"/>
            <a:ext cx="830263" cy="60166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40" name="Line 28"/>
          <p:cNvSpPr>
            <a:spLocks noChangeShapeType="1"/>
          </p:cNvSpPr>
          <p:nvPr/>
        </p:nvSpPr>
        <p:spPr bwMode="auto">
          <a:xfrm flipH="1">
            <a:off x="5259388" y="1162050"/>
            <a:ext cx="1587" cy="1593850"/>
          </a:xfrm>
          <a:prstGeom prst="line">
            <a:avLst/>
          </a:prstGeom>
          <a:noFill/>
          <a:ln w="5715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1" name="Line 29"/>
          <p:cNvSpPr>
            <a:spLocks noChangeShapeType="1"/>
          </p:cNvSpPr>
          <p:nvPr/>
        </p:nvSpPr>
        <p:spPr bwMode="auto">
          <a:xfrm flipV="1">
            <a:off x="3751263" y="1185863"/>
            <a:ext cx="1525587" cy="0"/>
          </a:xfrm>
          <a:prstGeom prst="line">
            <a:avLst/>
          </a:prstGeom>
          <a:noFill/>
          <a:ln w="5715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3614" name="Text Box 30"/>
          <p:cNvSpPr txBox="1">
            <a:spLocks noChangeArrowheads="1"/>
          </p:cNvSpPr>
          <p:nvPr/>
        </p:nvSpPr>
        <p:spPr bwMode="auto">
          <a:xfrm>
            <a:off x="5135563" y="2260600"/>
            <a:ext cx="53022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15</a:t>
            </a:r>
          </a:p>
        </p:txBody>
      </p:sp>
      <p:sp>
        <p:nvSpPr>
          <p:cNvPr id="38943" name="Line 31"/>
          <p:cNvSpPr>
            <a:spLocks noChangeShapeType="1"/>
          </p:cNvSpPr>
          <p:nvPr/>
        </p:nvSpPr>
        <p:spPr bwMode="auto">
          <a:xfrm>
            <a:off x="7264400" y="3124200"/>
            <a:ext cx="398463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3616" name="Text Box 32"/>
          <p:cNvSpPr txBox="1">
            <a:spLocks noChangeArrowheads="1"/>
          </p:cNvSpPr>
          <p:nvPr/>
        </p:nvSpPr>
        <p:spPr bwMode="auto">
          <a:xfrm>
            <a:off x="7162800" y="2819400"/>
            <a:ext cx="53022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27</a:t>
            </a:r>
          </a:p>
        </p:txBody>
      </p:sp>
      <p:pic>
        <p:nvPicPr>
          <p:cNvPr id="38945" name="Picture 33"/>
          <p:cNvPicPr>
            <a:picLocks noChangeAspect="1" noChangeArrowheads="1"/>
          </p:cNvPicPr>
          <p:nvPr/>
        </p:nvPicPr>
        <p:blipFill>
          <a:blip r:embed="rId4">
            <a:lum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" t="4701" r="47694" b="48282"/>
          <a:stretch>
            <a:fillRect/>
          </a:stretch>
        </p:blipFill>
        <p:spPr bwMode="auto">
          <a:xfrm>
            <a:off x="6337300" y="2749550"/>
            <a:ext cx="752475" cy="59372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46" name="AutoShape 34"/>
          <p:cNvSpPr>
            <a:spLocks noChangeArrowheads="1"/>
          </p:cNvSpPr>
          <p:nvPr/>
        </p:nvSpPr>
        <p:spPr bwMode="auto">
          <a:xfrm>
            <a:off x="2890838" y="1498600"/>
            <a:ext cx="927100" cy="1206500"/>
          </a:xfrm>
          <a:prstGeom prst="downArrow">
            <a:avLst>
              <a:gd name="adj1" fmla="val 65278"/>
              <a:gd name="adj2" fmla="val 21521"/>
            </a:avLst>
          </a:prstGeom>
          <a:solidFill>
            <a:srgbClr val="008000"/>
          </a:solidFill>
          <a:ln w="127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7" name="Rectangle 35"/>
          <p:cNvSpPr>
            <a:spLocks noChangeArrowheads="1"/>
          </p:cNvSpPr>
          <p:nvPr/>
        </p:nvSpPr>
        <p:spPr bwMode="auto">
          <a:xfrm>
            <a:off x="1365250" y="874713"/>
            <a:ext cx="928688" cy="623887"/>
          </a:xfrm>
          <a:prstGeom prst="rect">
            <a:avLst/>
          </a:prstGeom>
          <a:solidFill>
            <a:srgbClr val="B2B2B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8" name="Rectangle 36"/>
          <p:cNvSpPr>
            <a:spLocks noChangeArrowheads="1"/>
          </p:cNvSpPr>
          <p:nvPr/>
        </p:nvSpPr>
        <p:spPr bwMode="auto">
          <a:xfrm>
            <a:off x="3022600" y="874713"/>
            <a:ext cx="728663" cy="623887"/>
          </a:xfrm>
          <a:prstGeom prst="rect">
            <a:avLst/>
          </a:prstGeom>
          <a:solidFill>
            <a:srgbClr val="B2B2B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9" name="Rectangle 37"/>
          <p:cNvSpPr>
            <a:spLocks noChangeArrowheads="1"/>
          </p:cNvSpPr>
          <p:nvPr/>
        </p:nvSpPr>
        <p:spPr bwMode="auto">
          <a:xfrm>
            <a:off x="5408613" y="935038"/>
            <a:ext cx="928687" cy="625475"/>
          </a:xfrm>
          <a:prstGeom prst="rect">
            <a:avLst/>
          </a:prstGeom>
          <a:solidFill>
            <a:srgbClr val="B2B2B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50" name="AutoShape 38"/>
          <p:cNvSpPr>
            <a:spLocks noChangeArrowheads="1"/>
          </p:cNvSpPr>
          <p:nvPr/>
        </p:nvSpPr>
        <p:spPr bwMode="auto">
          <a:xfrm rot="13951249" flipV="1">
            <a:off x="2499519" y="778669"/>
            <a:ext cx="407987" cy="682625"/>
          </a:xfrm>
          <a:prstGeom prst="lightningBolt">
            <a:avLst/>
          </a:prstGeom>
          <a:solidFill>
            <a:srgbClr val="157F03"/>
          </a:solidFill>
          <a:ln w="28575">
            <a:solidFill>
              <a:srgbClr val="157F0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51" name="Rectangle 39"/>
          <p:cNvSpPr>
            <a:spLocks noChangeArrowheads="1"/>
          </p:cNvSpPr>
          <p:nvPr/>
        </p:nvSpPr>
        <p:spPr bwMode="auto">
          <a:xfrm>
            <a:off x="1035050" y="2686050"/>
            <a:ext cx="198438" cy="749300"/>
          </a:xfrm>
          <a:prstGeom prst="rect">
            <a:avLst/>
          </a:prstGeom>
          <a:solidFill>
            <a:srgbClr val="3366FF">
              <a:alpha val="50195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52" name="Rectangle 40"/>
          <p:cNvSpPr>
            <a:spLocks noChangeArrowheads="1"/>
          </p:cNvSpPr>
          <p:nvPr/>
        </p:nvSpPr>
        <p:spPr bwMode="auto">
          <a:xfrm>
            <a:off x="7662863" y="2686050"/>
            <a:ext cx="661987" cy="749300"/>
          </a:xfrm>
          <a:prstGeom prst="rect">
            <a:avLst/>
          </a:prstGeom>
          <a:solidFill>
            <a:srgbClr val="3366FF">
              <a:alpha val="50195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53" name="Line 41"/>
          <p:cNvSpPr>
            <a:spLocks noChangeShapeType="1"/>
          </p:cNvSpPr>
          <p:nvPr/>
        </p:nvSpPr>
        <p:spPr bwMode="auto">
          <a:xfrm rot="5400000" flipH="1">
            <a:off x="7209632" y="126206"/>
            <a:ext cx="0" cy="174466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4" name="Line 42"/>
          <p:cNvSpPr>
            <a:spLocks noChangeShapeType="1"/>
          </p:cNvSpPr>
          <p:nvPr/>
        </p:nvSpPr>
        <p:spPr bwMode="auto">
          <a:xfrm>
            <a:off x="8059738" y="998538"/>
            <a:ext cx="0" cy="1689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3627" name="Text Box 43"/>
          <p:cNvSpPr txBox="1">
            <a:spLocks noChangeArrowheads="1"/>
          </p:cNvSpPr>
          <p:nvPr/>
        </p:nvSpPr>
        <p:spPr bwMode="auto">
          <a:xfrm>
            <a:off x="1431925" y="998538"/>
            <a:ext cx="79533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>
                <a:effectLst>
                  <a:outerShdw blurRad="38100" dist="38100" dir="2700000" algn="tl">
                    <a:srgbClr val="DDDDDD"/>
                  </a:outerShdw>
                </a:effectLst>
              </a:rPr>
              <a:t>NO</a:t>
            </a:r>
            <a:r>
              <a:rPr lang="en-US" sz="2400" baseline="-25000">
                <a:effectLst>
                  <a:outerShdw blurRad="38100" dist="38100" dir="2700000" algn="tl">
                    <a:srgbClr val="DDDDDD"/>
                  </a:outerShdw>
                </a:effectLst>
              </a:rPr>
              <a:t>y</a:t>
            </a:r>
            <a:endParaRPr lang="en-US" sz="1800" baseline="-250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23628" name="Text Box 44"/>
          <p:cNvSpPr txBox="1">
            <a:spLocks noChangeArrowheads="1"/>
          </p:cNvSpPr>
          <p:nvPr/>
        </p:nvSpPr>
        <p:spPr bwMode="auto">
          <a:xfrm>
            <a:off x="3022600" y="928688"/>
            <a:ext cx="79533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>
                <a:effectLst>
                  <a:outerShdw blurRad="38100" dist="38100" dir="2700000" algn="tl">
                    <a:srgbClr val="DDDDDD"/>
                  </a:outerShdw>
                </a:effectLst>
              </a:rPr>
              <a:t>N</a:t>
            </a:r>
            <a:r>
              <a:rPr lang="en-US" sz="2400" baseline="-25000">
                <a:effectLst>
                  <a:outerShdw blurRad="38100" dist="38100" dir="2700000" algn="tl">
                    <a:srgbClr val="DDDDDD"/>
                  </a:outerShdw>
                </a:effectLst>
              </a:rPr>
              <a:t>2</a:t>
            </a:r>
            <a:endParaRPr lang="en-US" sz="1800" baseline="-250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23629" name="Text Box 45"/>
          <p:cNvSpPr txBox="1">
            <a:spLocks noChangeArrowheads="1"/>
          </p:cNvSpPr>
          <p:nvPr/>
        </p:nvSpPr>
        <p:spPr bwMode="auto">
          <a:xfrm>
            <a:off x="5475288" y="1060450"/>
            <a:ext cx="7969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>
                <a:effectLst>
                  <a:outerShdw blurRad="38100" dist="38100" dir="2700000" algn="tl">
                    <a:srgbClr val="DDDDDD"/>
                  </a:outerShdw>
                </a:effectLst>
              </a:rPr>
              <a:t>NH</a:t>
            </a:r>
            <a:r>
              <a:rPr lang="en-US" sz="2400" baseline="-25000">
                <a:effectLst>
                  <a:outerShdw blurRad="38100" dist="38100" dir="2700000" algn="tl">
                    <a:srgbClr val="DDDDDD"/>
                  </a:outerShdw>
                </a:effectLst>
              </a:rPr>
              <a:t>x</a:t>
            </a:r>
          </a:p>
        </p:txBody>
      </p:sp>
      <p:sp>
        <p:nvSpPr>
          <p:cNvPr id="323630" name="Text Box 46"/>
          <p:cNvSpPr txBox="1">
            <a:spLocks noChangeArrowheads="1"/>
          </p:cNvSpPr>
          <p:nvPr/>
        </p:nvSpPr>
        <p:spPr bwMode="auto">
          <a:xfrm>
            <a:off x="2160588" y="874713"/>
            <a:ext cx="5969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5</a:t>
            </a:r>
            <a:endParaRPr lang="en-US" sz="24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23631" name="Text Box 47"/>
          <p:cNvSpPr txBox="1">
            <a:spLocks noChangeArrowheads="1"/>
          </p:cNvSpPr>
          <p:nvPr/>
        </p:nvSpPr>
        <p:spPr bwMode="auto">
          <a:xfrm>
            <a:off x="7994650" y="935038"/>
            <a:ext cx="3302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6</a:t>
            </a:r>
            <a:endParaRPr lang="en-US" sz="24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38960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25" y="2749550"/>
            <a:ext cx="433388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61" name="Picture 49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3" y="2762250"/>
            <a:ext cx="933450" cy="62071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62" name="Rectangle 50"/>
          <p:cNvSpPr>
            <a:spLocks noChangeArrowheads="1"/>
          </p:cNvSpPr>
          <p:nvPr/>
        </p:nvSpPr>
        <p:spPr bwMode="auto">
          <a:xfrm>
            <a:off x="1352550" y="4083050"/>
            <a:ext cx="930275" cy="609600"/>
          </a:xfrm>
          <a:prstGeom prst="rect">
            <a:avLst/>
          </a:prstGeom>
          <a:solidFill>
            <a:srgbClr val="B2B2B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63" name="Rectangle 51"/>
          <p:cNvSpPr>
            <a:spLocks noChangeArrowheads="1"/>
          </p:cNvSpPr>
          <p:nvPr/>
        </p:nvSpPr>
        <p:spPr bwMode="auto">
          <a:xfrm>
            <a:off x="3013075" y="4083050"/>
            <a:ext cx="730250" cy="609600"/>
          </a:xfrm>
          <a:prstGeom prst="rect">
            <a:avLst/>
          </a:prstGeom>
          <a:solidFill>
            <a:srgbClr val="B2B2B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64" name="Rectangle 52"/>
          <p:cNvSpPr>
            <a:spLocks noChangeArrowheads="1"/>
          </p:cNvSpPr>
          <p:nvPr/>
        </p:nvSpPr>
        <p:spPr bwMode="auto">
          <a:xfrm>
            <a:off x="5402263" y="4143375"/>
            <a:ext cx="930275" cy="611188"/>
          </a:xfrm>
          <a:prstGeom prst="rect">
            <a:avLst/>
          </a:prstGeom>
          <a:solidFill>
            <a:srgbClr val="B2B2B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65" name="Rectangle 53"/>
          <p:cNvSpPr>
            <a:spLocks noChangeArrowheads="1"/>
          </p:cNvSpPr>
          <p:nvPr/>
        </p:nvSpPr>
        <p:spPr bwMode="auto">
          <a:xfrm>
            <a:off x="1020763" y="5851525"/>
            <a:ext cx="198437" cy="731838"/>
          </a:xfrm>
          <a:prstGeom prst="rect">
            <a:avLst/>
          </a:prstGeom>
          <a:solidFill>
            <a:srgbClr val="3366FF">
              <a:alpha val="50195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66" name="Rectangle 54"/>
          <p:cNvSpPr>
            <a:spLocks noChangeArrowheads="1"/>
          </p:cNvSpPr>
          <p:nvPr/>
        </p:nvSpPr>
        <p:spPr bwMode="auto">
          <a:xfrm>
            <a:off x="1352550" y="5851525"/>
            <a:ext cx="5910263" cy="731838"/>
          </a:xfrm>
          <a:prstGeom prst="rect">
            <a:avLst/>
          </a:prstGeom>
          <a:solidFill>
            <a:srgbClr val="009900">
              <a:alpha val="50195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67" name="Rectangle 55"/>
          <p:cNvSpPr>
            <a:spLocks noChangeArrowheads="1"/>
          </p:cNvSpPr>
          <p:nvPr/>
        </p:nvSpPr>
        <p:spPr bwMode="auto">
          <a:xfrm>
            <a:off x="7661275" y="5851525"/>
            <a:ext cx="663575" cy="731838"/>
          </a:xfrm>
          <a:prstGeom prst="rect">
            <a:avLst/>
          </a:prstGeom>
          <a:solidFill>
            <a:srgbClr val="3366FF">
              <a:alpha val="50195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68" name="Line 56"/>
          <p:cNvSpPr>
            <a:spLocks noChangeShapeType="1"/>
          </p:cNvSpPr>
          <p:nvPr/>
        </p:nvSpPr>
        <p:spPr bwMode="auto">
          <a:xfrm flipH="1">
            <a:off x="7793038" y="4297363"/>
            <a:ext cx="0" cy="1554162"/>
          </a:xfrm>
          <a:prstGeom prst="line">
            <a:avLst/>
          </a:prstGeom>
          <a:noFill/>
          <a:ln w="825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9" name="Line 57"/>
          <p:cNvSpPr>
            <a:spLocks noChangeShapeType="1"/>
          </p:cNvSpPr>
          <p:nvPr/>
        </p:nvSpPr>
        <p:spPr bwMode="auto">
          <a:xfrm rot="-5400000" flipH="1" flipV="1">
            <a:off x="7202488" y="3325813"/>
            <a:ext cx="9525" cy="17494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0" name="Line 58"/>
          <p:cNvSpPr>
            <a:spLocks noChangeShapeType="1"/>
          </p:cNvSpPr>
          <p:nvPr/>
        </p:nvSpPr>
        <p:spPr bwMode="auto">
          <a:xfrm>
            <a:off x="1087438" y="4554538"/>
            <a:ext cx="0" cy="130651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1" name="Line 59"/>
          <p:cNvSpPr>
            <a:spLocks noChangeShapeType="1"/>
          </p:cNvSpPr>
          <p:nvPr/>
        </p:nvSpPr>
        <p:spPr bwMode="auto">
          <a:xfrm>
            <a:off x="1055688" y="4570413"/>
            <a:ext cx="29527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2" name="Line 60"/>
          <p:cNvSpPr>
            <a:spLocks noChangeShapeType="1"/>
          </p:cNvSpPr>
          <p:nvPr/>
        </p:nvSpPr>
        <p:spPr bwMode="auto">
          <a:xfrm>
            <a:off x="8059738" y="4205288"/>
            <a:ext cx="0" cy="16398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3" name="Line 61"/>
          <p:cNvSpPr>
            <a:spLocks noChangeShapeType="1"/>
          </p:cNvSpPr>
          <p:nvPr/>
        </p:nvSpPr>
        <p:spPr bwMode="auto">
          <a:xfrm>
            <a:off x="6324600" y="4440238"/>
            <a:ext cx="996950" cy="0"/>
          </a:xfrm>
          <a:prstGeom prst="line">
            <a:avLst/>
          </a:prstGeom>
          <a:noFill/>
          <a:ln w="273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4" name="Line 62"/>
          <p:cNvSpPr>
            <a:spLocks noChangeShapeType="1"/>
          </p:cNvSpPr>
          <p:nvPr/>
        </p:nvSpPr>
        <p:spPr bwMode="auto">
          <a:xfrm rot="-5400000">
            <a:off x="2047875" y="5207000"/>
            <a:ext cx="1377950" cy="0"/>
          </a:xfrm>
          <a:prstGeom prst="line">
            <a:avLst/>
          </a:prstGeom>
          <a:noFill/>
          <a:ln w="1651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5" name="Line 63"/>
          <p:cNvSpPr>
            <a:spLocks noChangeShapeType="1"/>
          </p:cNvSpPr>
          <p:nvPr/>
        </p:nvSpPr>
        <p:spPr bwMode="auto">
          <a:xfrm flipH="1">
            <a:off x="2722563" y="4594225"/>
            <a:ext cx="290512" cy="6350"/>
          </a:xfrm>
          <a:prstGeom prst="line">
            <a:avLst/>
          </a:prstGeom>
          <a:noFill/>
          <a:ln w="1651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6" name="Line 64"/>
          <p:cNvSpPr>
            <a:spLocks noChangeShapeType="1"/>
          </p:cNvSpPr>
          <p:nvPr/>
        </p:nvSpPr>
        <p:spPr bwMode="auto">
          <a:xfrm flipV="1">
            <a:off x="6330950" y="4318000"/>
            <a:ext cx="1497013" cy="0"/>
          </a:xfrm>
          <a:prstGeom prst="line">
            <a:avLst/>
          </a:prstGeom>
          <a:noFill/>
          <a:ln w="825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7" name="AutoShape 65"/>
          <p:cNvSpPr>
            <a:spLocks noChangeArrowheads="1"/>
          </p:cNvSpPr>
          <p:nvPr/>
        </p:nvSpPr>
        <p:spPr bwMode="auto">
          <a:xfrm>
            <a:off x="7062788" y="4327525"/>
            <a:ext cx="277812" cy="1524000"/>
          </a:xfrm>
          <a:prstGeom prst="downArrow">
            <a:avLst>
              <a:gd name="adj1" fmla="val 80287"/>
              <a:gd name="adj2" fmla="val 40813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78" name="AutoShape 66"/>
          <p:cNvSpPr>
            <a:spLocks noChangeArrowheads="1"/>
          </p:cNvSpPr>
          <p:nvPr/>
        </p:nvSpPr>
        <p:spPr bwMode="auto">
          <a:xfrm rot="-5400000">
            <a:off x="6510338" y="4454525"/>
            <a:ext cx="242888" cy="598487"/>
          </a:xfrm>
          <a:prstGeom prst="upArrow">
            <a:avLst>
              <a:gd name="adj1" fmla="val 49481"/>
              <a:gd name="adj2" fmla="val 43634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79" name="Line 67"/>
          <p:cNvSpPr>
            <a:spLocks noChangeShapeType="1"/>
          </p:cNvSpPr>
          <p:nvPr/>
        </p:nvSpPr>
        <p:spPr bwMode="auto">
          <a:xfrm rot="-5400000">
            <a:off x="6253956" y="5303044"/>
            <a:ext cx="1220788" cy="0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0" name="AutoShape 68"/>
          <p:cNvSpPr>
            <a:spLocks noChangeArrowheads="1"/>
          </p:cNvSpPr>
          <p:nvPr/>
        </p:nvSpPr>
        <p:spPr bwMode="auto">
          <a:xfrm rot="10800000" flipV="1">
            <a:off x="2101850" y="4686300"/>
            <a:ext cx="331788" cy="1196975"/>
          </a:xfrm>
          <a:prstGeom prst="upArrow">
            <a:avLst>
              <a:gd name="adj1" fmla="val 40833"/>
              <a:gd name="adj2" fmla="val 40386"/>
            </a:avLst>
          </a:prstGeom>
          <a:solidFill>
            <a:srgbClr val="800000"/>
          </a:solidFill>
          <a:ln w="12700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81" name="Line 69"/>
          <p:cNvSpPr>
            <a:spLocks noChangeShapeType="1"/>
          </p:cNvSpPr>
          <p:nvPr/>
        </p:nvSpPr>
        <p:spPr bwMode="auto">
          <a:xfrm flipH="1" flipV="1">
            <a:off x="1884363" y="4692650"/>
            <a:ext cx="0" cy="123031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2" name="AutoShape 70"/>
          <p:cNvSpPr>
            <a:spLocks noChangeArrowheads="1"/>
          </p:cNvSpPr>
          <p:nvPr/>
        </p:nvSpPr>
        <p:spPr bwMode="auto">
          <a:xfrm>
            <a:off x="1287463" y="4692650"/>
            <a:ext cx="396875" cy="1146175"/>
          </a:xfrm>
          <a:prstGeom prst="downArrow">
            <a:avLst>
              <a:gd name="adj1" fmla="val 65278"/>
              <a:gd name="adj2" fmla="val 47759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83" name="AutoShape 71"/>
          <p:cNvSpPr>
            <a:spLocks noChangeArrowheads="1"/>
          </p:cNvSpPr>
          <p:nvPr/>
        </p:nvSpPr>
        <p:spPr bwMode="auto">
          <a:xfrm>
            <a:off x="5421313" y="5167313"/>
            <a:ext cx="336550" cy="723900"/>
          </a:xfrm>
          <a:prstGeom prst="downArrow">
            <a:avLst>
              <a:gd name="adj1" fmla="val 50000"/>
              <a:gd name="adj2" fmla="val 53774"/>
            </a:avLst>
          </a:prstGeom>
          <a:solidFill>
            <a:srgbClr val="800000"/>
          </a:solidFill>
          <a:ln w="12700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3656" name="AutoShape 72"/>
          <p:cNvSpPr>
            <a:spLocks noChangeArrowheads="1"/>
          </p:cNvSpPr>
          <p:nvPr/>
        </p:nvSpPr>
        <p:spPr bwMode="auto">
          <a:xfrm>
            <a:off x="5802313" y="4754563"/>
            <a:ext cx="265112" cy="1128712"/>
          </a:xfrm>
          <a:prstGeom prst="upArrow">
            <a:avLst>
              <a:gd name="adj1" fmla="val 50000"/>
              <a:gd name="adj2" fmla="val 46418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323657" name="Text Box 73"/>
          <p:cNvSpPr txBox="1">
            <a:spLocks noChangeArrowheads="1"/>
          </p:cNvSpPr>
          <p:nvPr/>
        </p:nvSpPr>
        <p:spPr bwMode="auto">
          <a:xfrm>
            <a:off x="1419225" y="4205288"/>
            <a:ext cx="79533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>
                <a:effectLst>
                  <a:outerShdw blurRad="38100" dist="38100" dir="2700000" algn="tl">
                    <a:srgbClr val="DDDDDD"/>
                  </a:outerShdw>
                </a:effectLst>
              </a:rPr>
              <a:t>NO</a:t>
            </a:r>
            <a:r>
              <a:rPr lang="en-US" sz="2400" baseline="-25000">
                <a:effectLst>
                  <a:outerShdw blurRad="38100" dist="38100" dir="2700000" algn="tl">
                    <a:srgbClr val="DDDDDD"/>
                  </a:outerShdw>
                </a:effectLst>
              </a:rPr>
              <a:t>y</a:t>
            </a:r>
            <a:endParaRPr lang="en-US" sz="1800" baseline="-250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23658" name="Text Box 74"/>
          <p:cNvSpPr txBox="1">
            <a:spLocks noChangeArrowheads="1"/>
          </p:cNvSpPr>
          <p:nvPr/>
        </p:nvSpPr>
        <p:spPr bwMode="auto">
          <a:xfrm>
            <a:off x="3013075" y="4141788"/>
            <a:ext cx="7969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>
                <a:effectLst>
                  <a:outerShdw blurRad="38100" dist="38100" dir="2700000" algn="tl">
                    <a:srgbClr val="DDDDDD"/>
                  </a:outerShdw>
                </a:effectLst>
              </a:rPr>
              <a:t>N</a:t>
            </a:r>
            <a:r>
              <a:rPr lang="en-US" sz="2400" baseline="-25000">
                <a:effectLst>
                  <a:outerShdw blurRad="38100" dist="38100" dir="2700000" algn="tl">
                    <a:srgbClr val="DDDDDD"/>
                  </a:outerShdw>
                </a:effectLst>
              </a:rPr>
              <a:t>2</a:t>
            </a:r>
            <a:endParaRPr lang="en-US" sz="1800" baseline="-250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23659" name="Text Box 75"/>
          <p:cNvSpPr txBox="1">
            <a:spLocks noChangeArrowheads="1"/>
          </p:cNvSpPr>
          <p:nvPr/>
        </p:nvSpPr>
        <p:spPr bwMode="auto">
          <a:xfrm>
            <a:off x="5470525" y="4265613"/>
            <a:ext cx="7969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>
                <a:effectLst>
                  <a:outerShdw blurRad="38100" dist="38100" dir="2700000" algn="tl">
                    <a:srgbClr val="DDDDDD"/>
                  </a:outerShdw>
                </a:effectLst>
              </a:rPr>
              <a:t>NH</a:t>
            </a:r>
            <a:r>
              <a:rPr lang="en-US" sz="2400" baseline="-25000">
                <a:effectLst>
                  <a:outerShdw blurRad="38100" dist="38100" dir="2700000" algn="tl">
                    <a:srgbClr val="DDDDDD"/>
                  </a:outerShdw>
                </a:effectLst>
              </a:rPr>
              <a:t>x</a:t>
            </a:r>
          </a:p>
        </p:txBody>
      </p:sp>
      <p:sp>
        <p:nvSpPr>
          <p:cNvPr id="323660" name="Text Box 76"/>
          <p:cNvSpPr txBox="1">
            <a:spLocks noChangeArrowheads="1"/>
          </p:cNvSpPr>
          <p:nvPr/>
        </p:nvSpPr>
        <p:spPr bwMode="auto">
          <a:xfrm>
            <a:off x="679450" y="5272088"/>
            <a:ext cx="465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21</a:t>
            </a:r>
            <a:endParaRPr lang="en-US" sz="24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23661" name="Text Box 77"/>
          <p:cNvSpPr txBox="1">
            <a:spLocks noChangeArrowheads="1"/>
          </p:cNvSpPr>
          <p:nvPr/>
        </p:nvSpPr>
        <p:spPr bwMode="auto">
          <a:xfrm>
            <a:off x="1419225" y="5302250"/>
            <a:ext cx="598488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25</a:t>
            </a:r>
            <a:endParaRPr lang="en-US" sz="24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23662" name="Text Box 78"/>
          <p:cNvSpPr txBox="1">
            <a:spLocks noChangeArrowheads="1"/>
          </p:cNvSpPr>
          <p:nvPr/>
        </p:nvSpPr>
        <p:spPr bwMode="auto">
          <a:xfrm>
            <a:off x="1784350" y="4883150"/>
            <a:ext cx="468313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16</a:t>
            </a:r>
            <a:endParaRPr lang="en-US" sz="24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23663" name="Text Box 79"/>
          <p:cNvSpPr txBox="1">
            <a:spLocks noChangeArrowheads="1"/>
          </p:cNvSpPr>
          <p:nvPr/>
        </p:nvSpPr>
        <p:spPr bwMode="auto">
          <a:xfrm>
            <a:off x="2203450" y="5543550"/>
            <a:ext cx="598488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25</a:t>
            </a:r>
            <a:endParaRPr lang="en-US" sz="24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23664" name="Text Box 80"/>
          <p:cNvSpPr txBox="1">
            <a:spLocks noChangeArrowheads="1"/>
          </p:cNvSpPr>
          <p:nvPr/>
        </p:nvSpPr>
        <p:spPr bwMode="auto">
          <a:xfrm>
            <a:off x="2208213" y="4051300"/>
            <a:ext cx="598487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5</a:t>
            </a:r>
            <a:endParaRPr lang="en-US" sz="24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23665" name="Text Box 81"/>
          <p:cNvSpPr txBox="1">
            <a:spLocks noChangeArrowheads="1"/>
          </p:cNvSpPr>
          <p:nvPr/>
        </p:nvSpPr>
        <p:spPr bwMode="auto">
          <a:xfrm>
            <a:off x="5270500" y="4875213"/>
            <a:ext cx="465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33</a:t>
            </a:r>
            <a:endParaRPr lang="en-US" sz="24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23666" name="Text Box 82"/>
          <p:cNvSpPr txBox="1">
            <a:spLocks noChangeArrowheads="1"/>
          </p:cNvSpPr>
          <p:nvPr/>
        </p:nvSpPr>
        <p:spPr bwMode="auto">
          <a:xfrm>
            <a:off x="5935663" y="4875213"/>
            <a:ext cx="465137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23</a:t>
            </a:r>
            <a:endParaRPr lang="en-US" sz="24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23667" name="Text Box 83"/>
          <p:cNvSpPr txBox="1">
            <a:spLocks noChangeArrowheads="1"/>
          </p:cNvSpPr>
          <p:nvPr/>
        </p:nvSpPr>
        <p:spPr bwMode="auto">
          <a:xfrm>
            <a:off x="6332538" y="4814888"/>
            <a:ext cx="4635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26</a:t>
            </a:r>
            <a:endParaRPr lang="en-US" sz="24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23668" name="Text Box 84"/>
          <p:cNvSpPr txBox="1">
            <a:spLocks noChangeArrowheads="1"/>
          </p:cNvSpPr>
          <p:nvPr/>
        </p:nvSpPr>
        <p:spPr bwMode="auto">
          <a:xfrm>
            <a:off x="7977188" y="4135438"/>
            <a:ext cx="3302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6</a:t>
            </a:r>
            <a:endParaRPr lang="en-US" sz="24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23669" name="Text Box 85"/>
          <p:cNvSpPr txBox="1">
            <a:spLocks noChangeArrowheads="1"/>
          </p:cNvSpPr>
          <p:nvPr/>
        </p:nvSpPr>
        <p:spPr bwMode="auto">
          <a:xfrm>
            <a:off x="7159625" y="5302250"/>
            <a:ext cx="5969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39</a:t>
            </a:r>
            <a:endParaRPr lang="en-US" sz="24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23670" name="Text Box 86"/>
          <p:cNvSpPr txBox="1">
            <a:spLocks noChangeArrowheads="1"/>
          </p:cNvSpPr>
          <p:nvPr/>
        </p:nvSpPr>
        <p:spPr bwMode="auto">
          <a:xfrm>
            <a:off x="7137400" y="5918200"/>
            <a:ext cx="5969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48</a:t>
            </a:r>
            <a:endParaRPr lang="en-US" sz="24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23671" name="AutoShape 87"/>
          <p:cNvSpPr>
            <a:spLocks noChangeArrowheads="1"/>
          </p:cNvSpPr>
          <p:nvPr/>
        </p:nvSpPr>
        <p:spPr bwMode="auto">
          <a:xfrm>
            <a:off x="7262813" y="6105525"/>
            <a:ext cx="398462" cy="396875"/>
          </a:xfrm>
          <a:prstGeom prst="rightArrow">
            <a:avLst>
              <a:gd name="adj1" fmla="val 50000"/>
              <a:gd name="adj2" fmla="val 25100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323672" name="Text Box 88"/>
          <p:cNvSpPr txBox="1">
            <a:spLocks noChangeArrowheads="1"/>
          </p:cNvSpPr>
          <p:nvPr/>
        </p:nvSpPr>
        <p:spPr bwMode="auto">
          <a:xfrm>
            <a:off x="7327900" y="4937125"/>
            <a:ext cx="6000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18</a:t>
            </a:r>
            <a:endParaRPr lang="en-US" sz="24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39001" name="Picture 8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038" y="5913438"/>
            <a:ext cx="433387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02" name="Picture 90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5926138"/>
            <a:ext cx="954088" cy="60483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003" name="Picture 91"/>
          <p:cNvPicPr>
            <a:picLocks noChangeAspect="1" noChangeArrowheads="1"/>
          </p:cNvPicPr>
          <p:nvPr/>
        </p:nvPicPr>
        <p:blipFill>
          <a:blip r:embed="rId7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5913438"/>
            <a:ext cx="822325" cy="57943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004" name="Picture 92" descr="k8236-1"/>
          <p:cNvPicPr>
            <a:picLocks noChangeAspect="1" noChangeArrowheads="1"/>
          </p:cNvPicPr>
          <p:nvPr/>
        </p:nvPicPr>
        <p:blipFill>
          <a:blip r:embed="rId8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538" y="5913438"/>
            <a:ext cx="785812" cy="569912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005" name="Rectangle 93"/>
          <p:cNvSpPr>
            <a:spLocks noChangeArrowheads="1"/>
          </p:cNvSpPr>
          <p:nvPr/>
        </p:nvSpPr>
        <p:spPr bwMode="auto">
          <a:xfrm>
            <a:off x="3743325" y="4149725"/>
            <a:ext cx="1327150" cy="406400"/>
          </a:xfrm>
          <a:prstGeom prst="rect">
            <a:avLst/>
          </a:prstGeom>
          <a:solidFill>
            <a:srgbClr val="800000"/>
          </a:solidFill>
          <a:ln w="12700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006" name="Rectangle 94"/>
          <p:cNvSpPr>
            <a:spLocks noChangeArrowheads="1"/>
          </p:cNvSpPr>
          <p:nvPr/>
        </p:nvSpPr>
        <p:spPr bwMode="auto">
          <a:xfrm>
            <a:off x="5060950" y="5165725"/>
            <a:ext cx="596900" cy="173038"/>
          </a:xfrm>
          <a:prstGeom prst="rect">
            <a:avLst/>
          </a:prstGeom>
          <a:solidFill>
            <a:srgbClr val="800000"/>
          </a:solidFill>
          <a:ln w="12700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3679" name="Text Box 95"/>
          <p:cNvSpPr txBox="1">
            <a:spLocks noChangeArrowheads="1"/>
          </p:cNvSpPr>
          <p:nvPr/>
        </p:nvSpPr>
        <p:spPr bwMode="auto">
          <a:xfrm>
            <a:off x="3778250" y="5346700"/>
            <a:ext cx="5969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100</a:t>
            </a:r>
            <a:endParaRPr lang="en-US" sz="24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9008" name="AutoShape 96"/>
          <p:cNvSpPr>
            <a:spLocks noChangeArrowheads="1"/>
          </p:cNvSpPr>
          <p:nvPr/>
        </p:nvSpPr>
        <p:spPr bwMode="auto">
          <a:xfrm>
            <a:off x="4075113" y="4265613"/>
            <a:ext cx="941387" cy="1590675"/>
          </a:xfrm>
          <a:prstGeom prst="downArrow">
            <a:avLst>
              <a:gd name="adj1" fmla="val 59611"/>
              <a:gd name="adj2" fmla="val 19776"/>
            </a:avLst>
          </a:prstGeom>
          <a:solidFill>
            <a:srgbClr val="800000"/>
          </a:solidFill>
          <a:ln w="12700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009" name="Rectangle 97"/>
          <p:cNvSpPr>
            <a:spLocks noChangeArrowheads="1"/>
          </p:cNvSpPr>
          <p:nvPr/>
        </p:nvSpPr>
        <p:spPr bwMode="auto">
          <a:xfrm>
            <a:off x="4805363" y="4454525"/>
            <a:ext cx="265112" cy="884238"/>
          </a:xfrm>
          <a:prstGeom prst="rect">
            <a:avLst/>
          </a:prstGeom>
          <a:solidFill>
            <a:srgbClr val="800000"/>
          </a:solidFill>
          <a:ln w="12700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010" name="AutoShape 98"/>
          <p:cNvSpPr>
            <a:spLocks noChangeArrowheads="1"/>
          </p:cNvSpPr>
          <p:nvPr/>
        </p:nvSpPr>
        <p:spPr bwMode="auto">
          <a:xfrm>
            <a:off x="3013075" y="4695825"/>
            <a:ext cx="730250" cy="1176338"/>
          </a:xfrm>
          <a:prstGeom prst="downArrow">
            <a:avLst>
              <a:gd name="adj1" fmla="val 65278"/>
              <a:gd name="adj2" fmla="val 26639"/>
            </a:avLst>
          </a:prstGeom>
          <a:solidFill>
            <a:srgbClr val="008000"/>
          </a:solidFill>
          <a:ln w="127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9011" name="Group 99"/>
          <p:cNvGrpSpPr>
            <a:grpSpLocks/>
          </p:cNvGrpSpPr>
          <p:nvPr/>
        </p:nvGrpSpPr>
        <p:grpSpPr bwMode="auto">
          <a:xfrm>
            <a:off x="4156075" y="5902325"/>
            <a:ext cx="898525" cy="638175"/>
            <a:chOff x="2614" y="3714"/>
            <a:chExt cx="566" cy="402"/>
          </a:xfrm>
        </p:grpSpPr>
        <p:sp>
          <p:nvSpPr>
            <p:cNvPr id="39024" name="Rectangle 100"/>
            <p:cNvSpPr>
              <a:spLocks noChangeArrowheads="1"/>
            </p:cNvSpPr>
            <p:nvPr/>
          </p:nvSpPr>
          <p:spPr bwMode="auto">
            <a:xfrm>
              <a:off x="2614" y="3714"/>
              <a:ext cx="544" cy="384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 w="381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25" name="Text Box 101"/>
            <p:cNvSpPr txBox="1">
              <a:spLocks noChangeArrowheads="1"/>
            </p:cNvSpPr>
            <p:nvPr/>
          </p:nvSpPr>
          <p:spPr bwMode="auto">
            <a:xfrm>
              <a:off x="2663" y="3714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200" b="1"/>
                <a:t>N</a:t>
              </a:r>
              <a:r>
                <a:rPr lang="en-US" sz="1200" b="1" baseline="-25000"/>
                <a:t>2</a:t>
              </a:r>
              <a:r>
                <a:rPr lang="en-US" sz="1200" b="1"/>
                <a:t> + 3H</a:t>
              </a:r>
              <a:r>
                <a:rPr lang="en-US" sz="1200" b="1" baseline="-25000"/>
                <a:t>2</a:t>
              </a:r>
              <a:endParaRPr lang="en-US" sz="2400" baseline="-25000"/>
            </a:p>
          </p:txBody>
        </p:sp>
        <p:sp>
          <p:nvSpPr>
            <p:cNvPr id="39026" name="Rectangle 102"/>
            <p:cNvSpPr>
              <a:spLocks noChangeArrowheads="1"/>
            </p:cNvSpPr>
            <p:nvPr/>
          </p:nvSpPr>
          <p:spPr bwMode="auto">
            <a:xfrm>
              <a:off x="2740" y="3943"/>
              <a:ext cx="3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/>
                <a:t>2NH</a:t>
              </a:r>
              <a:r>
                <a:rPr lang="en-US" sz="1200" b="1" baseline="-25000"/>
                <a:t>3</a:t>
              </a:r>
            </a:p>
          </p:txBody>
        </p:sp>
        <p:sp>
          <p:nvSpPr>
            <p:cNvPr id="39027" name="Line 103"/>
            <p:cNvSpPr>
              <a:spLocks noChangeShapeType="1"/>
            </p:cNvSpPr>
            <p:nvPr/>
          </p:nvSpPr>
          <p:spPr bwMode="auto">
            <a:xfrm flipH="1">
              <a:off x="2884" y="3830"/>
              <a:ext cx="2" cy="154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012" name="AutoShape 104"/>
          <p:cNvSpPr>
            <a:spLocks noChangeArrowheads="1"/>
          </p:cNvSpPr>
          <p:nvPr/>
        </p:nvSpPr>
        <p:spPr bwMode="auto">
          <a:xfrm rot="13951249" flipV="1">
            <a:off x="2494757" y="3979069"/>
            <a:ext cx="398462" cy="698500"/>
          </a:xfrm>
          <a:prstGeom prst="lightningBolt">
            <a:avLst/>
          </a:prstGeom>
          <a:solidFill>
            <a:srgbClr val="157F03"/>
          </a:solidFill>
          <a:ln w="28575">
            <a:solidFill>
              <a:srgbClr val="157F0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013" name="Rectangle 105"/>
          <p:cNvSpPr>
            <a:spLocks noChangeArrowheads="1"/>
          </p:cNvSpPr>
          <p:nvPr/>
        </p:nvSpPr>
        <p:spPr bwMode="auto">
          <a:xfrm>
            <a:off x="0" y="3635375"/>
            <a:ext cx="9144000" cy="17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14" name="Text Box 106"/>
          <p:cNvSpPr txBox="1">
            <a:spLocks noChangeArrowheads="1"/>
          </p:cNvSpPr>
          <p:nvPr/>
        </p:nvSpPr>
        <p:spPr bwMode="auto">
          <a:xfrm>
            <a:off x="533400" y="158750"/>
            <a:ext cx="7878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 dirty="0">
                <a:solidFill>
                  <a:srgbClr val="0000FF"/>
                </a:solidFill>
                <a:latin typeface="Verdana" charset="0"/>
              </a:rPr>
              <a:t>The Global Nitrogen Budget in 1860 and mid-1990s, </a:t>
            </a:r>
            <a:r>
              <a:rPr lang="en-US" sz="1800" b="1" dirty="0" err="1">
                <a:solidFill>
                  <a:srgbClr val="0000FF"/>
                </a:solidFill>
                <a:latin typeface="Verdana" charset="0"/>
              </a:rPr>
              <a:t>TgN</a:t>
            </a:r>
            <a:r>
              <a:rPr lang="en-US" sz="1800" b="1" dirty="0">
                <a:solidFill>
                  <a:srgbClr val="0000FF"/>
                </a:solidFill>
                <a:latin typeface="Verdana" charset="0"/>
              </a:rPr>
              <a:t>/yr</a:t>
            </a:r>
            <a:endParaRPr lang="en-US" sz="1800" b="1" dirty="0">
              <a:solidFill>
                <a:srgbClr val="0033CC"/>
              </a:solidFill>
              <a:latin typeface="Verdana" charset="0"/>
            </a:endParaRPr>
          </a:p>
        </p:txBody>
      </p:sp>
      <p:sp>
        <p:nvSpPr>
          <p:cNvPr id="39015" name="Rectangle 107"/>
          <p:cNvSpPr>
            <a:spLocks noChangeArrowheads="1"/>
          </p:cNvSpPr>
          <p:nvPr/>
        </p:nvSpPr>
        <p:spPr bwMode="auto">
          <a:xfrm rot="-5400000">
            <a:off x="-92075" y="19050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CC0000"/>
                </a:solidFill>
              </a:rPr>
              <a:t>1860</a:t>
            </a:r>
          </a:p>
        </p:txBody>
      </p:sp>
      <p:sp>
        <p:nvSpPr>
          <p:cNvPr id="39016" name="Rectangle 108"/>
          <p:cNvSpPr>
            <a:spLocks noChangeArrowheads="1"/>
          </p:cNvSpPr>
          <p:nvPr/>
        </p:nvSpPr>
        <p:spPr bwMode="auto">
          <a:xfrm rot="-5400000">
            <a:off x="-380207" y="4609307"/>
            <a:ext cx="1522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CC0000"/>
                </a:solidFill>
              </a:rPr>
              <a:t>mid-1990s</a:t>
            </a:r>
          </a:p>
        </p:txBody>
      </p:sp>
      <p:pic>
        <p:nvPicPr>
          <p:cNvPr id="39017" name="Picture 10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b="5838"/>
          <a:stretch>
            <a:fillRect/>
          </a:stretch>
        </p:blipFill>
        <p:spPr bwMode="auto">
          <a:xfrm>
            <a:off x="2190750" y="2755900"/>
            <a:ext cx="495300" cy="61436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018" name="Picture 1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43200"/>
            <a:ext cx="546100" cy="6286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019" name="Picture 1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5918200"/>
            <a:ext cx="546100" cy="5969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020" name="Picture 1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b="5838"/>
          <a:stretch>
            <a:fillRect/>
          </a:stretch>
        </p:blipFill>
        <p:spPr bwMode="auto">
          <a:xfrm>
            <a:off x="2209800" y="5918200"/>
            <a:ext cx="571500" cy="609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3697" name="Text Box 113"/>
          <p:cNvSpPr txBox="1">
            <a:spLocks noChangeArrowheads="1"/>
          </p:cNvSpPr>
          <p:nvPr/>
        </p:nvSpPr>
        <p:spPr bwMode="auto">
          <a:xfrm>
            <a:off x="3063875" y="5257800"/>
            <a:ext cx="6096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110</a:t>
            </a:r>
            <a:endParaRPr lang="en-US" sz="2400">
              <a:solidFill>
                <a:schemeClr val="bg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23698" name="Text Box 114"/>
          <p:cNvSpPr txBox="1">
            <a:spLocks noChangeArrowheads="1"/>
          </p:cNvSpPr>
          <p:nvPr/>
        </p:nvSpPr>
        <p:spPr bwMode="auto">
          <a:xfrm>
            <a:off x="3086100" y="1981200"/>
            <a:ext cx="53022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120</a:t>
            </a:r>
          </a:p>
        </p:txBody>
      </p:sp>
      <p:sp>
        <p:nvSpPr>
          <p:cNvPr id="39023" name="Rectangle 115"/>
          <p:cNvSpPr>
            <a:spLocks noChangeArrowheads="1"/>
          </p:cNvSpPr>
          <p:nvPr/>
        </p:nvSpPr>
        <p:spPr bwMode="auto">
          <a:xfrm>
            <a:off x="7804150" y="6613525"/>
            <a:ext cx="12731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/>
              <a:t>Galloway et al., 2004</a:t>
            </a:r>
          </a:p>
        </p:txBody>
      </p:sp>
    </p:spTree>
    <p:extLst>
      <p:ext uri="{BB962C8B-B14F-4D97-AF65-F5344CB8AC3E}">
        <p14:creationId xmlns:p14="http://schemas.microsoft.com/office/powerpoint/2010/main" val="11123162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152400"/>
            <a:ext cx="5334000" cy="9906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  <a:latin typeface="Times" charset="0"/>
                <a:ea typeface="ＭＳ Ｐゴシック" charset="0"/>
                <a:cs typeface="ＭＳ Ｐゴシック" charset="0"/>
              </a:rPr>
              <a:t>Nitrogen Deposition</a:t>
            </a:r>
            <a:r>
              <a:rPr lang="en-US" sz="2800" b="1" dirty="0">
                <a:solidFill>
                  <a:srgbClr val="0000FF"/>
                </a:solidFill>
                <a:latin typeface="Times" charset="0"/>
                <a:ea typeface="ＭＳ Ｐゴシック" charset="0"/>
                <a:cs typeface="ＭＳ Ｐゴシック" charset="0"/>
              </a:rPr>
              <a:t/>
            </a:r>
            <a:br>
              <a:rPr lang="en-US" sz="2800" b="1" dirty="0">
                <a:solidFill>
                  <a:srgbClr val="0000FF"/>
                </a:solidFill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en-US" sz="1800" b="1" dirty="0">
                <a:solidFill>
                  <a:srgbClr val="0000FF"/>
                </a:solidFill>
                <a:latin typeface="Times" charset="0"/>
                <a:ea typeface="ＭＳ Ｐゴシック" charset="0"/>
                <a:cs typeface="ＭＳ Ｐゴシック" charset="0"/>
              </a:rPr>
              <a:t>mg N/m</a:t>
            </a:r>
            <a:r>
              <a:rPr lang="en-US" sz="1800" b="1" baseline="30000" dirty="0">
                <a:solidFill>
                  <a:srgbClr val="0000FF"/>
                </a:solidFill>
                <a:latin typeface="Times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1800" b="1" dirty="0">
                <a:solidFill>
                  <a:srgbClr val="0000FF"/>
                </a:solidFill>
                <a:latin typeface="Times" charset="0"/>
                <a:ea typeface="ＭＳ Ｐゴシック" charset="0"/>
                <a:cs typeface="ＭＳ Ｐゴシック" charset="0"/>
              </a:rPr>
              <a:t>/yr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2" t="16928" r="12012"/>
          <a:stretch>
            <a:fillRect/>
          </a:stretch>
        </p:blipFill>
        <p:spPr bwMode="auto">
          <a:xfrm>
            <a:off x="457200" y="1219200"/>
            <a:ext cx="4076700" cy="3175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2057400" y="44577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80000"/>
                </a:solidFill>
              </a:rPr>
              <a:t>1860</a:t>
            </a: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" t="16951" r="13559"/>
          <a:stretch>
            <a:fillRect/>
          </a:stretch>
        </p:blipFill>
        <p:spPr bwMode="auto">
          <a:xfrm>
            <a:off x="4579938" y="1219200"/>
            <a:ext cx="3649662" cy="317023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6324600" y="4410075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80000"/>
                </a:solidFill>
              </a:rPr>
              <a:t>2000</a:t>
            </a:r>
          </a:p>
        </p:txBody>
      </p:sp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47" t="28925" r="7333" b="18578"/>
          <a:stretch>
            <a:fillRect/>
          </a:stretch>
        </p:blipFill>
        <p:spPr bwMode="auto">
          <a:xfrm>
            <a:off x="8382000" y="1447800"/>
            <a:ext cx="1714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8489950" y="1601788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/>
              <a:t>5000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8505825" y="1817688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/>
              <a:t>2000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8521700" y="2047875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/>
              <a:t>1000</a:t>
            </a: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8493125" y="2289175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/>
              <a:t>  750</a:t>
            </a:r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8480425" y="2517775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/>
              <a:t>  500</a:t>
            </a:r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8470900" y="2759075"/>
            <a:ext cx="58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/>
              <a:t>   250</a:t>
            </a:r>
          </a:p>
        </p:txBody>
      </p:sp>
      <p:sp>
        <p:nvSpPr>
          <p:cNvPr id="43022" name="Text Box 14"/>
          <p:cNvSpPr txBox="1">
            <a:spLocks noChangeArrowheads="1"/>
          </p:cNvSpPr>
          <p:nvPr/>
        </p:nvSpPr>
        <p:spPr bwMode="auto">
          <a:xfrm>
            <a:off x="8467725" y="2989263"/>
            <a:ext cx="58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/>
              <a:t>   100</a:t>
            </a:r>
          </a:p>
        </p:txBody>
      </p:sp>
      <p:sp>
        <p:nvSpPr>
          <p:cNvPr id="43023" name="Text Box 15"/>
          <p:cNvSpPr txBox="1">
            <a:spLocks noChangeArrowheads="1"/>
          </p:cNvSpPr>
          <p:nvPr/>
        </p:nvSpPr>
        <p:spPr bwMode="auto">
          <a:xfrm>
            <a:off x="8470900" y="3216275"/>
            <a:ext cx="58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/>
              <a:t>     50</a:t>
            </a:r>
          </a:p>
        </p:txBody>
      </p:sp>
      <p:sp>
        <p:nvSpPr>
          <p:cNvPr id="43024" name="Text Box 16"/>
          <p:cNvSpPr txBox="1">
            <a:spLocks noChangeArrowheads="1"/>
          </p:cNvSpPr>
          <p:nvPr/>
        </p:nvSpPr>
        <p:spPr bwMode="auto">
          <a:xfrm>
            <a:off x="8458200" y="3432175"/>
            <a:ext cx="58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/>
              <a:t>     25</a:t>
            </a:r>
          </a:p>
        </p:txBody>
      </p:sp>
      <p:sp>
        <p:nvSpPr>
          <p:cNvPr id="43025" name="Text Box 17"/>
          <p:cNvSpPr txBox="1">
            <a:spLocks noChangeArrowheads="1"/>
          </p:cNvSpPr>
          <p:nvPr/>
        </p:nvSpPr>
        <p:spPr bwMode="auto">
          <a:xfrm>
            <a:off x="8489950" y="3683000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/>
              <a:t>      5</a:t>
            </a:r>
          </a:p>
        </p:txBody>
      </p:sp>
      <p:sp>
        <p:nvSpPr>
          <p:cNvPr id="43026" name="Text Box 18"/>
          <p:cNvSpPr txBox="1">
            <a:spLocks noChangeArrowheads="1"/>
          </p:cNvSpPr>
          <p:nvPr/>
        </p:nvSpPr>
        <p:spPr bwMode="auto">
          <a:xfrm>
            <a:off x="950913" y="4914900"/>
            <a:ext cx="8112125" cy="16446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b="1">
                <a:solidFill>
                  <a:srgbClr val="0000FF"/>
                </a:solidFill>
              </a:rPr>
              <a:t>  Nitrogen is emitted as NOx to the atmosphere by fossil fuel combustion</a:t>
            </a:r>
          </a:p>
          <a:p>
            <a:pPr>
              <a:buFontTx/>
              <a:buChar char="•"/>
            </a:pPr>
            <a:r>
              <a:rPr lang="en-US" b="1">
                <a:solidFill>
                  <a:srgbClr val="0000FF"/>
                </a:solidFill>
              </a:rPr>
              <a:t>  Nitrogen is emitted as NH</a:t>
            </a:r>
            <a:r>
              <a:rPr lang="en-US" b="1" baseline="-25000">
                <a:solidFill>
                  <a:srgbClr val="0000FF"/>
                </a:solidFill>
              </a:rPr>
              <a:t>3</a:t>
            </a:r>
            <a:r>
              <a:rPr lang="en-US" b="1">
                <a:solidFill>
                  <a:srgbClr val="0000FF"/>
                </a:solidFill>
              </a:rPr>
              <a:t> and NOx from food production.</a:t>
            </a:r>
          </a:p>
          <a:p>
            <a:pPr>
              <a:buFontTx/>
              <a:buChar char="•"/>
            </a:pPr>
            <a:r>
              <a:rPr lang="en-US" b="1">
                <a:solidFill>
                  <a:srgbClr val="0000FF"/>
                </a:solidFill>
              </a:rPr>
              <a:t>  Once emitted, it is transported and deposited to ecosystems.</a:t>
            </a:r>
          </a:p>
          <a:p>
            <a:pPr>
              <a:buFontTx/>
              <a:buChar char="•"/>
            </a:pPr>
            <a:r>
              <a:rPr lang="en-US" b="1">
                <a:solidFill>
                  <a:srgbClr val="0000FF"/>
                </a:solidFill>
              </a:rPr>
              <a:t>  In 1860, human activities had limited influence on N deposition.</a:t>
            </a:r>
          </a:p>
          <a:p>
            <a:pPr>
              <a:buFontTx/>
              <a:buChar char="•"/>
            </a:pPr>
            <a:r>
              <a:rPr lang="en-US" b="1">
                <a:solidFill>
                  <a:srgbClr val="0000FF"/>
                </a:solidFill>
              </a:rPr>
              <a:t>  By 2000, the picture had changed.</a:t>
            </a:r>
          </a:p>
        </p:txBody>
      </p:sp>
      <p:sp>
        <p:nvSpPr>
          <p:cNvPr id="43027" name="Rectangle 19"/>
          <p:cNvSpPr>
            <a:spLocks noChangeArrowheads="1"/>
          </p:cNvSpPr>
          <p:nvPr/>
        </p:nvSpPr>
        <p:spPr bwMode="auto">
          <a:xfrm>
            <a:off x="7804150" y="6613525"/>
            <a:ext cx="12731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/>
              <a:t>Galloway et al., 2004</a:t>
            </a:r>
          </a:p>
        </p:txBody>
      </p:sp>
      <p:sp>
        <p:nvSpPr>
          <p:cNvPr id="43028" name="Rectangle 20"/>
          <p:cNvSpPr>
            <a:spLocks noChangeArrowheads="1"/>
          </p:cNvSpPr>
          <p:nvPr/>
        </p:nvSpPr>
        <p:spPr bwMode="auto">
          <a:xfrm>
            <a:off x="1258888" y="1233488"/>
            <a:ext cx="1997075" cy="182562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5241925" y="1219200"/>
            <a:ext cx="1997075" cy="182563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06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8"/>
          <p:cNvSpPr txBox="1">
            <a:spLocks noChangeArrowheads="1"/>
          </p:cNvSpPr>
          <p:nvPr/>
        </p:nvSpPr>
        <p:spPr bwMode="auto">
          <a:xfrm>
            <a:off x="950913" y="4914900"/>
            <a:ext cx="1171575" cy="4000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b="1">
                <a:solidFill>
                  <a:srgbClr val="0000FF"/>
                </a:solidFill>
              </a:rPr>
              <a:t>  xxxxxx</a:t>
            </a:r>
          </a:p>
        </p:txBody>
      </p:sp>
      <p:sp>
        <p:nvSpPr>
          <p:cNvPr id="47107" name="Rectangle 20"/>
          <p:cNvSpPr>
            <a:spLocks noChangeArrowheads="1"/>
          </p:cNvSpPr>
          <p:nvPr/>
        </p:nvSpPr>
        <p:spPr bwMode="auto">
          <a:xfrm>
            <a:off x="1258888" y="1233488"/>
            <a:ext cx="1997075" cy="182562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08" name="Rectangle 21"/>
          <p:cNvSpPr>
            <a:spLocks noChangeArrowheads="1"/>
          </p:cNvSpPr>
          <p:nvPr/>
        </p:nvSpPr>
        <p:spPr bwMode="auto">
          <a:xfrm>
            <a:off x="5241925" y="1219200"/>
            <a:ext cx="1997075" cy="182563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7109" name="Picture 7" descr="Global_nolak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8286750" cy="64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Sidebar on Nr Distribution</a:t>
            </a:r>
          </a:p>
        </p:txBody>
      </p:sp>
      <p:sp>
        <p:nvSpPr>
          <p:cNvPr id="45059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219200"/>
            <a:ext cx="8534400" cy="4114800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0000FF"/>
              </a:buClr>
              <a:buFont typeface="Monotype Sorts" charset="0"/>
              <a:buChar char="u"/>
            </a:pPr>
            <a:r>
              <a:rPr lang="en-US" sz="2800" b="1" dirty="0">
                <a:latin typeface="Verdana" charset="0"/>
                <a:ea typeface="ＭＳ Ｐゴシック" charset="0"/>
                <a:cs typeface="ＭＳ Ｐゴシック" charset="0"/>
              </a:rPr>
              <a:t>Anthropogenic Nr is formed on continents, used there, </a:t>
            </a:r>
            <a:r>
              <a:rPr lang="en-US" sz="2800" b="1">
                <a:latin typeface="Verdana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sz="2800" b="1" smtClean="0">
                <a:latin typeface="Verdana" charset="0"/>
                <a:ea typeface="ＭＳ Ｐゴシック" charset="0"/>
                <a:cs typeface="ＭＳ Ｐゴシック" charset="0"/>
              </a:rPr>
              <a:t>distributed </a:t>
            </a:r>
            <a:r>
              <a:rPr lang="en-US" sz="2800" b="1" dirty="0">
                <a:latin typeface="Verdana" charset="0"/>
                <a:ea typeface="ＭＳ Ｐゴシック" charset="0"/>
                <a:cs typeface="ＭＳ Ｐゴシック" charset="0"/>
              </a:rPr>
              <a:t>to the global environment after its use.</a:t>
            </a:r>
          </a:p>
          <a:p>
            <a:pPr>
              <a:lnSpc>
                <a:spcPct val="90000"/>
              </a:lnSpc>
              <a:buClr>
                <a:srgbClr val="0000FF"/>
              </a:buClr>
              <a:buFont typeface="Monotype Sorts" charset="0"/>
              <a:buChar char="u"/>
            </a:pPr>
            <a:endParaRPr lang="en-US" sz="2800" b="1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rgbClr val="0000FF"/>
              </a:buClr>
              <a:buFont typeface="Monotype Sorts" charset="0"/>
              <a:buChar char="u"/>
            </a:pPr>
            <a:r>
              <a:rPr lang="en-US" sz="2800" b="1" dirty="0" smtClean="0">
                <a:latin typeface="Verdana" charset="0"/>
                <a:ea typeface="ＭＳ Ｐゴシック" charset="0"/>
                <a:cs typeface="ＭＳ Ｐゴシック" charset="0"/>
              </a:rPr>
              <a:t>An </a:t>
            </a:r>
            <a:r>
              <a:rPr lang="en-US" sz="2800" b="1" dirty="0">
                <a:latin typeface="Verdana" charset="0"/>
                <a:ea typeface="ＭＳ Ｐゴシック" charset="0"/>
                <a:cs typeface="ＭＳ Ｐゴシック" charset="0"/>
              </a:rPr>
              <a:t>emerging </a:t>
            </a:r>
            <a:r>
              <a:rPr lang="en-US" sz="2800" b="1" dirty="0" smtClean="0">
                <a:latin typeface="Verdana" charset="0"/>
                <a:ea typeface="ＭＳ Ｐゴシック" charset="0"/>
                <a:cs typeface="ＭＳ Ｐゴシック" charset="0"/>
              </a:rPr>
              <a:t>issue </a:t>
            </a:r>
            <a:r>
              <a:rPr lang="en-US" sz="2800" b="1" dirty="0">
                <a:latin typeface="Verdana" charset="0"/>
                <a:ea typeface="ＭＳ Ｐゴシック" charset="0"/>
                <a:cs typeface="ＭＳ Ｐゴシック" charset="0"/>
              </a:rPr>
              <a:t>on Nr distribution</a:t>
            </a:r>
          </a:p>
          <a:p>
            <a:pPr lvl="1">
              <a:lnSpc>
                <a:spcPct val="90000"/>
              </a:lnSpc>
              <a:buClr>
                <a:srgbClr val="0000FF"/>
              </a:buClr>
              <a:buSzPct val="80000"/>
              <a:buFont typeface="Monotype Sorts" charset="0"/>
              <a:buChar char="u"/>
            </a:pPr>
            <a:r>
              <a:rPr lang="en-US" sz="2400" dirty="0" smtClean="0">
                <a:latin typeface="Verdana" charset="0"/>
                <a:ea typeface="ＭＳ Ｐゴシック" charset="0"/>
              </a:rPr>
              <a:t>Nature </a:t>
            </a:r>
            <a:r>
              <a:rPr lang="en-US" sz="2400" dirty="0">
                <a:latin typeface="Verdana" charset="0"/>
                <a:ea typeface="ＭＳ Ｐゴシック" charset="0"/>
              </a:rPr>
              <a:t>vs. the global economy</a:t>
            </a:r>
          </a:p>
        </p:txBody>
      </p:sp>
    </p:spTree>
    <p:extLst>
      <p:ext uri="{BB962C8B-B14F-4D97-AF65-F5344CB8AC3E}">
        <p14:creationId xmlns:p14="http://schemas.microsoft.com/office/powerpoint/2010/main" val="17313111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t="18231" r="5634"/>
          <a:stretch>
            <a:fillRect/>
          </a:stretch>
        </p:blipFill>
        <p:spPr bwMode="auto">
          <a:xfrm>
            <a:off x="304800" y="838200"/>
            <a:ext cx="5943600" cy="296227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Text Box 5"/>
          <p:cNvSpPr txBox="1">
            <a:spLocks noChangeArrowheads="1"/>
          </p:cNvSpPr>
          <p:nvPr/>
        </p:nvSpPr>
        <p:spPr bwMode="auto">
          <a:xfrm>
            <a:off x="76200" y="152400"/>
            <a:ext cx="891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FF"/>
                </a:solidFill>
                <a:latin typeface="Verdana" charset="0"/>
              </a:rPr>
              <a:t>Nitrogen in Internationally Traded Fertilizer, Grain and Meat</a:t>
            </a:r>
          </a:p>
        </p:txBody>
      </p:sp>
      <p:sp>
        <p:nvSpPr>
          <p:cNvPr id="47108" name="Text Box 6"/>
          <p:cNvSpPr txBox="1">
            <a:spLocks noChangeArrowheads="1"/>
          </p:cNvSpPr>
          <p:nvPr/>
        </p:nvSpPr>
        <p:spPr bwMode="auto">
          <a:xfrm>
            <a:off x="6324600" y="1346200"/>
            <a:ext cx="248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 dirty="0">
                <a:solidFill>
                  <a:srgbClr val="D31548"/>
                </a:solidFill>
                <a:latin typeface="Verdana" charset="0"/>
              </a:rPr>
              <a:t>Fertilizer, 31 Tg N</a:t>
            </a:r>
          </a:p>
        </p:txBody>
      </p:sp>
    </p:spTree>
    <p:extLst>
      <p:ext uri="{BB962C8B-B14F-4D97-AF65-F5344CB8AC3E}">
        <p14:creationId xmlns:p14="http://schemas.microsoft.com/office/powerpoint/2010/main" val="6736932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9"/>
          <p:cNvSpPr>
            <a:spLocks noChangeArrowheads="1"/>
          </p:cNvSpPr>
          <p:nvPr/>
        </p:nvSpPr>
        <p:spPr bwMode="auto">
          <a:xfrm>
            <a:off x="4495800" y="3810000"/>
            <a:ext cx="4114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pPr algn="ctr"/>
            <a:r>
              <a:rPr lang="en-US" sz="1800" b="1" i="1" dirty="0">
                <a:solidFill>
                  <a:srgbClr val="0000FF"/>
                </a:solidFill>
                <a:latin typeface="Verdana" charset="0"/>
              </a:rPr>
              <a:t>Rime of the Ancient Mariner</a:t>
            </a:r>
            <a:r>
              <a:rPr lang="en-US" sz="1600" b="1" dirty="0">
                <a:solidFill>
                  <a:srgbClr val="0000FF"/>
                </a:solidFill>
                <a:latin typeface="Verdana" charset="0"/>
              </a:rPr>
              <a:t/>
            </a:r>
            <a:br>
              <a:rPr lang="en-US" sz="1600" b="1" dirty="0">
                <a:solidFill>
                  <a:srgbClr val="0000FF"/>
                </a:solidFill>
                <a:latin typeface="Verdana" charset="0"/>
              </a:rPr>
            </a:br>
            <a:r>
              <a:rPr lang="en-US" sz="1200" b="1" dirty="0">
                <a:solidFill>
                  <a:srgbClr val="0000FF"/>
                </a:solidFill>
                <a:latin typeface="Verdana" charset="0"/>
              </a:rPr>
              <a:t>Samuel Taylor Coleridge</a:t>
            </a:r>
            <a:endParaRPr lang="en-US" sz="1600" b="1" dirty="0">
              <a:solidFill>
                <a:srgbClr val="0000FF"/>
              </a:solidFill>
              <a:latin typeface="Verdana" charset="0"/>
            </a:endParaRPr>
          </a:p>
        </p:txBody>
      </p:sp>
      <p:sp>
        <p:nvSpPr>
          <p:cNvPr id="16387" name="Text Box 1030"/>
          <p:cNvSpPr txBox="1">
            <a:spLocks noChangeArrowheads="1"/>
          </p:cNvSpPr>
          <p:nvPr/>
        </p:nvSpPr>
        <p:spPr bwMode="auto">
          <a:xfrm>
            <a:off x="3505200" y="1847850"/>
            <a:ext cx="554196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 b="1">
                <a:latin typeface="Verdana" charset="0"/>
              </a:rPr>
              <a:t>Water, water everywhere,</a:t>
            </a:r>
          </a:p>
          <a:p>
            <a:r>
              <a:rPr lang="en-US" sz="2400" b="1">
                <a:latin typeface="Verdana" charset="0"/>
              </a:rPr>
              <a:t>And how the boards did shrink.</a:t>
            </a:r>
          </a:p>
          <a:p>
            <a:r>
              <a:rPr lang="en-US" sz="2400" b="1">
                <a:latin typeface="Verdana" charset="0"/>
              </a:rPr>
              <a:t>Water, water everywhere, </a:t>
            </a:r>
          </a:p>
          <a:p>
            <a:r>
              <a:rPr lang="en-US" sz="2400" b="1">
                <a:latin typeface="Verdana" charset="0"/>
              </a:rPr>
              <a:t>Nor any drop to drink.</a:t>
            </a:r>
          </a:p>
        </p:txBody>
      </p:sp>
      <p:pic>
        <p:nvPicPr>
          <p:cNvPr id="16388" name="Picture 1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2525713" cy="43878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 Box 4"/>
          <p:cNvSpPr txBox="1">
            <a:spLocks noChangeArrowheads="1"/>
          </p:cNvSpPr>
          <p:nvPr/>
        </p:nvSpPr>
        <p:spPr bwMode="auto">
          <a:xfrm>
            <a:off x="304800" y="304800"/>
            <a:ext cx="838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Verdana" charset="0"/>
              </a:rPr>
              <a:t>Nitrogen: A Story of Food, Feed and Fuel</a:t>
            </a:r>
            <a:endParaRPr lang="en-US" sz="2400" b="1" i="1" dirty="0">
              <a:solidFill>
                <a:srgbClr val="0000FF"/>
              </a:solidFill>
              <a:latin typeface="Verdana" charset="0"/>
            </a:endParaRPr>
          </a:p>
        </p:txBody>
      </p:sp>
      <p:sp>
        <p:nvSpPr>
          <p:cNvPr id="16390" name="Rectangle 5"/>
          <p:cNvSpPr>
            <a:spLocks noChangeArrowheads="1"/>
          </p:cNvSpPr>
          <p:nvPr/>
        </p:nvSpPr>
        <p:spPr bwMode="auto">
          <a:xfrm>
            <a:off x="3200400" y="5410200"/>
            <a:ext cx="5562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00FF"/>
                </a:solidFill>
                <a:latin typeface="Verdana" charset="0"/>
                <a:cs typeface="Verdana" charset="0"/>
              </a:rPr>
              <a:t>From the EPA SAB</a:t>
            </a:r>
          </a:p>
          <a:p>
            <a:pPr algn="ctr"/>
            <a:r>
              <a:rPr lang="en-US" sz="1800" b="1" dirty="0" smtClean="0">
                <a:solidFill>
                  <a:srgbClr val="0000FF"/>
                </a:solidFill>
                <a:latin typeface="Verdana" charset="0"/>
                <a:cs typeface="Verdana" charset="0"/>
              </a:rPr>
              <a:t>Integrated Nitrogen Committee </a:t>
            </a:r>
          </a:p>
          <a:p>
            <a:pPr algn="ctr"/>
            <a:r>
              <a:rPr lang="en-US" sz="1800" b="1" dirty="0" smtClean="0">
                <a:solidFill>
                  <a:srgbClr val="0000FF"/>
                </a:solidFill>
                <a:latin typeface="Verdana" charset="0"/>
                <a:cs typeface="Verdana" charset="0"/>
              </a:rPr>
              <a:t>James Galloway</a:t>
            </a:r>
            <a:r>
              <a:rPr lang="en-US" sz="1800" b="1" smtClean="0">
                <a:solidFill>
                  <a:srgbClr val="0000FF"/>
                </a:solidFill>
                <a:latin typeface="Verdana" charset="0"/>
                <a:cs typeface="Verdana" charset="0"/>
              </a:rPr>
              <a:t>, Chair</a:t>
            </a:r>
            <a:endParaRPr lang="en-US" sz="1800" b="1" dirty="0">
              <a:solidFill>
                <a:srgbClr val="0000FF"/>
              </a:solidFill>
              <a:latin typeface="Verdana" charset="0"/>
              <a:cs typeface="Verdan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t="18231" r="5634"/>
          <a:stretch>
            <a:fillRect/>
          </a:stretch>
        </p:blipFill>
        <p:spPr bwMode="auto">
          <a:xfrm>
            <a:off x="304800" y="838200"/>
            <a:ext cx="5943600" cy="296227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" t="21379" r="5266"/>
          <a:stretch>
            <a:fillRect/>
          </a:stretch>
        </p:blipFill>
        <p:spPr bwMode="auto">
          <a:xfrm>
            <a:off x="2209800" y="2133600"/>
            <a:ext cx="5943600" cy="280828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76200" y="152400"/>
            <a:ext cx="891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FF"/>
                </a:solidFill>
                <a:latin typeface="Verdana" charset="0"/>
              </a:rPr>
              <a:t>Nitrogen in Internationally Traded Fertilizer, Grain and Meat</a:t>
            </a:r>
          </a:p>
        </p:txBody>
      </p:sp>
      <p:sp>
        <p:nvSpPr>
          <p:cNvPr id="49157" name="Text Box 6"/>
          <p:cNvSpPr txBox="1">
            <a:spLocks noChangeArrowheads="1"/>
          </p:cNvSpPr>
          <p:nvPr/>
        </p:nvSpPr>
        <p:spPr bwMode="auto">
          <a:xfrm>
            <a:off x="6324600" y="1346200"/>
            <a:ext cx="248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 dirty="0">
                <a:solidFill>
                  <a:srgbClr val="D31548"/>
                </a:solidFill>
                <a:latin typeface="Verdana" charset="0"/>
              </a:rPr>
              <a:t>Fertilizer, 31 Tg N</a:t>
            </a:r>
          </a:p>
        </p:txBody>
      </p:sp>
      <p:sp>
        <p:nvSpPr>
          <p:cNvPr id="49158" name="Text Box 7"/>
          <p:cNvSpPr txBox="1">
            <a:spLocks noChangeArrowheads="1"/>
          </p:cNvSpPr>
          <p:nvPr/>
        </p:nvSpPr>
        <p:spPr bwMode="auto">
          <a:xfrm>
            <a:off x="228600" y="4546600"/>
            <a:ext cx="2028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 dirty="0">
                <a:solidFill>
                  <a:srgbClr val="D31548"/>
                </a:solidFill>
                <a:latin typeface="Verdana" charset="0"/>
              </a:rPr>
              <a:t>Grain, 11 Tg N</a:t>
            </a:r>
          </a:p>
        </p:txBody>
      </p:sp>
    </p:spTree>
    <p:extLst>
      <p:ext uri="{BB962C8B-B14F-4D97-AF65-F5344CB8AC3E}">
        <p14:creationId xmlns:p14="http://schemas.microsoft.com/office/powerpoint/2010/main" val="21543914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t="18231" r="5634"/>
          <a:stretch>
            <a:fillRect/>
          </a:stretch>
        </p:blipFill>
        <p:spPr bwMode="auto">
          <a:xfrm>
            <a:off x="304800" y="838200"/>
            <a:ext cx="5943600" cy="296227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" t="21379" r="5266"/>
          <a:stretch>
            <a:fillRect/>
          </a:stretch>
        </p:blipFill>
        <p:spPr bwMode="auto">
          <a:xfrm>
            <a:off x="2209800" y="2133600"/>
            <a:ext cx="5943600" cy="280828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" t="22920" r="5043"/>
          <a:stretch>
            <a:fillRect/>
          </a:stretch>
        </p:blipFill>
        <p:spPr bwMode="auto">
          <a:xfrm>
            <a:off x="3090863" y="3970338"/>
            <a:ext cx="5943600" cy="275748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76200" y="152400"/>
            <a:ext cx="891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FF"/>
                </a:solidFill>
                <a:latin typeface="Verdana" charset="0"/>
              </a:rPr>
              <a:t>Nitrogen in Internationally Traded Fertilizer, Grain and Meat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6324600" y="1346200"/>
            <a:ext cx="248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 dirty="0">
                <a:solidFill>
                  <a:srgbClr val="D31548"/>
                </a:solidFill>
                <a:latin typeface="Verdana" charset="0"/>
              </a:rPr>
              <a:t>Fertilizer, 31 Tg N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228600" y="4546600"/>
            <a:ext cx="2028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 dirty="0">
                <a:solidFill>
                  <a:srgbClr val="D31548"/>
                </a:solidFill>
                <a:latin typeface="Verdana" charset="0"/>
              </a:rPr>
              <a:t>Grain, 11 Tg N</a:t>
            </a:r>
          </a:p>
        </p:txBody>
      </p: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1092200" y="6343650"/>
            <a:ext cx="2043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 dirty="0">
                <a:solidFill>
                  <a:srgbClr val="D31548"/>
                </a:solidFill>
                <a:latin typeface="Verdana" charset="0"/>
              </a:rPr>
              <a:t>Meat, 0.7 Tg N</a:t>
            </a:r>
          </a:p>
        </p:txBody>
      </p:sp>
    </p:spTree>
    <p:extLst>
      <p:ext uri="{BB962C8B-B14F-4D97-AF65-F5344CB8AC3E}">
        <p14:creationId xmlns:p14="http://schemas.microsoft.com/office/powerpoint/2010/main" val="8031742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2"/>
          <p:cNvGraphicFramePr>
            <a:graphicFrameLocks noChangeAspect="1"/>
          </p:cNvGraphicFramePr>
          <p:nvPr/>
        </p:nvGraphicFramePr>
        <p:xfrm>
          <a:off x="404813" y="1398588"/>
          <a:ext cx="8534400" cy="545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75" name="Chart" r:id="rId5" imgW="8533695" imgH="5461565" progId="Excel.Chart.8">
                  <p:embed/>
                </p:oleObj>
              </mc:Choice>
              <mc:Fallback>
                <p:oleObj name="Chart" r:id="rId5" imgW="8533695" imgH="546156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813" y="1398588"/>
                        <a:ext cx="8534400" cy="5459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1" name="Text Box 22"/>
          <p:cNvSpPr txBox="1">
            <a:spLocks noChangeArrowheads="1"/>
          </p:cNvSpPr>
          <p:nvPr/>
        </p:nvSpPr>
        <p:spPr bwMode="auto">
          <a:xfrm>
            <a:off x="328613" y="428625"/>
            <a:ext cx="827722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b="1" dirty="0">
                <a:solidFill>
                  <a:srgbClr val="0000FF"/>
                </a:solidFill>
                <a:latin typeface="Verdana" charset="0"/>
              </a:rPr>
              <a:t>Timeline of Global Nr Creation by Human Activity 1850 to 2005</a:t>
            </a:r>
          </a:p>
          <a:p>
            <a:pPr algn="ctr"/>
            <a:r>
              <a:rPr lang="en-US" b="1" i="1" dirty="0">
                <a:solidFill>
                  <a:srgbClr val="FF0000"/>
                </a:solidFill>
                <a:latin typeface="Verdana" charset="0"/>
              </a:rPr>
              <a:t>140 Tg Nr is created from N</a:t>
            </a:r>
            <a:r>
              <a:rPr lang="en-US" b="1" i="1" baseline="-25000" dirty="0">
                <a:solidFill>
                  <a:srgbClr val="FF0000"/>
                </a:solidFill>
                <a:latin typeface="Verdana" charset="0"/>
              </a:rPr>
              <a:t>2 </a:t>
            </a:r>
            <a:r>
              <a:rPr lang="en-US" b="1" i="1" dirty="0">
                <a:solidFill>
                  <a:srgbClr val="FF0000"/>
                </a:solidFill>
                <a:latin typeface="Verdana" charset="0"/>
              </a:rPr>
              <a:t>each year to produce food</a:t>
            </a:r>
          </a:p>
        </p:txBody>
      </p:sp>
      <p:sp>
        <p:nvSpPr>
          <p:cNvPr id="53252" name="Text Box 16"/>
          <p:cNvSpPr txBox="1">
            <a:spLocks noChangeArrowheads="1"/>
          </p:cNvSpPr>
          <p:nvPr/>
        </p:nvSpPr>
        <p:spPr bwMode="auto">
          <a:xfrm>
            <a:off x="6324600" y="3581400"/>
            <a:ext cx="1616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007C00"/>
                </a:solidFill>
                <a:latin typeface="Verdana" charset="0"/>
              </a:rPr>
              <a:t>Haber Bosch</a:t>
            </a:r>
          </a:p>
        </p:txBody>
      </p:sp>
      <p:sp>
        <p:nvSpPr>
          <p:cNvPr id="53253" name="Text Box 16"/>
          <p:cNvSpPr txBox="1">
            <a:spLocks noChangeArrowheads="1"/>
          </p:cNvSpPr>
          <p:nvPr/>
        </p:nvSpPr>
        <p:spPr bwMode="auto">
          <a:xfrm>
            <a:off x="6477000" y="2667000"/>
            <a:ext cx="7604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1">
                <a:latin typeface="Verdana" charset="0"/>
              </a:rPr>
              <a:t>Total</a:t>
            </a:r>
          </a:p>
        </p:txBody>
      </p:sp>
      <p:sp>
        <p:nvSpPr>
          <p:cNvPr id="53254" name="Text Box 9"/>
          <p:cNvSpPr txBox="1">
            <a:spLocks noChangeArrowheads="1"/>
          </p:cNvSpPr>
          <p:nvPr/>
        </p:nvSpPr>
        <p:spPr bwMode="auto">
          <a:xfrm>
            <a:off x="1468438" y="1393825"/>
            <a:ext cx="4491037" cy="101917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b="1" i="1" dirty="0">
                <a:solidFill>
                  <a:srgbClr val="FF0000"/>
                </a:solidFill>
                <a:latin typeface="Verdana" charset="0"/>
              </a:rPr>
              <a:t>But People only need 13 Tg N.</a:t>
            </a:r>
          </a:p>
          <a:p>
            <a:pPr algn="ctr"/>
            <a:r>
              <a:rPr lang="en-US" b="1" i="1" dirty="0">
                <a:solidFill>
                  <a:srgbClr val="FF0000"/>
                </a:solidFill>
                <a:latin typeface="Verdana" charset="0"/>
              </a:rPr>
              <a:t>And they consume 30 Tg N.</a:t>
            </a:r>
          </a:p>
          <a:p>
            <a:pPr algn="ctr"/>
            <a:r>
              <a:rPr lang="en-US" b="1" i="1" dirty="0">
                <a:solidFill>
                  <a:srgbClr val="FF0000"/>
                </a:solidFill>
                <a:latin typeface="Verdana" charset="0"/>
              </a:rPr>
              <a:t>Why do we create 140 Tg N?</a:t>
            </a:r>
          </a:p>
        </p:txBody>
      </p:sp>
      <p:sp>
        <p:nvSpPr>
          <p:cNvPr id="1080325" name="Text Box 5"/>
          <p:cNvSpPr txBox="1">
            <a:spLocks noChangeArrowheads="1"/>
          </p:cNvSpPr>
          <p:nvPr/>
        </p:nvSpPr>
        <p:spPr bwMode="auto">
          <a:xfrm rot="-5400000">
            <a:off x="7546976" y="3208337"/>
            <a:ext cx="2925762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Nr Creation, Tg N yr</a:t>
            </a:r>
            <a:r>
              <a:rPr lang="en-US" sz="1800" b="1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-1</a:t>
            </a:r>
            <a:endParaRPr lang="en-US" sz="1800" b="1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</a:endParaRPr>
          </a:p>
        </p:txBody>
      </p:sp>
      <p:sp>
        <p:nvSpPr>
          <p:cNvPr id="53256" name="Text Box 16"/>
          <p:cNvSpPr txBox="1">
            <a:spLocks noChangeArrowheads="1"/>
          </p:cNvSpPr>
          <p:nvPr/>
        </p:nvSpPr>
        <p:spPr bwMode="auto">
          <a:xfrm>
            <a:off x="6477000" y="4800600"/>
            <a:ext cx="1206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D31548"/>
                </a:solidFill>
                <a:latin typeface="Verdana" charset="0"/>
              </a:rPr>
              <a:t>Legumes</a:t>
            </a:r>
          </a:p>
        </p:txBody>
      </p:sp>
      <p:sp>
        <p:nvSpPr>
          <p:cNvPr id="53257" name="Text Box 5"/>
          <p:cNvSpPr txBox="1">
            <a:spLocks noChangeArrowheads="1"/>
          </p:cNvSpPr>
          <p:nvPr/>
        </p:nvSpPr>
        <p:spPr bwMode="auto">
          <a:xfrm>
            <a:off x="6477000" y="5181600"/>
            <a:ext cx="13858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FF6600"/>
                </a:solidFill>
                <a:latin typeface="Verdana" charset="0"/>
              </a:rPr>
              <a:t>Fossil Fuel</a:t>
            </a:r>
          </a:p>
        </p:txBody>
      </p:sp>
    </p:spTree>
    <p:extLst>
      <p:ext uri="{BB962C8B-B14F-4D97-AF65-F5344CB8AC3E}">
        <p14:creationId xmlns:p14="http://schemas.microsoft.com/office/powerpoint/2010/main" val="23979770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1692275" y="2214563"/>
            <a:ext cx="5529263" cy="2159000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299" name="AutoShape 64"/>
          <p:cNvSpPr>
            <a:spLocks noChangeArrowheads="1"/>
          </p:cNvSpPr>
          <p:nvPr/>
        </p:nvSpPr>
        <p:spPr bwMode="auto">
          <a:xfrm>
            <a:off x="6781800" y="2667000"/>
            <a:ext cx="1143000" cy="176213"/>
          </a:xfrm>
          <a:prstGeom prst="rightArrow">
            <a:avLst>
              <a:gd name="adj1" fmla="val 50000"/>
              <a:gd name="adj2" fmla="val 16216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0" name="Rectangle 65"/>
          <p:cNvSpPr>
            <a:spLocks noChangeArrowheads="1"/>
          </p:cNvSpPr>
          <p:nvPr/>
        </p:nvSpPr>
        <p:spPr bwMode="auto">
          <a:xfrm>
            <a:off x="4135438" y="2701925"/>
            <a:ext cx="3502025" cy="9842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1" name="Rectangle 3"/>
          <p:cNvSpPr>
            <a:spLocks noChangeArrowheads="1"/>
          </p:cNvSpPr>
          <p:nvPr/>
        </p:nvSpPr>
        <p:spPr bwMode="auto">
          <a:xfrm>
            <a:off x="1692275" y="998538"/>
            <a:ext cx="5546725" cy="1223962"/>
          </a:xfrm>
          <a:prstGeom prst="rect">
            <a:avLst/>
          </a:prstGeom>
          <a:solidFill>
            <a:srgbClr val="00FFFF">
              <a:alpha val="25882"/>
            </a:srgbClr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2" name="AutoShape 4"/>
          <p:cNvSpPr>
            <a:spLocks noChangeAspect="1" noChangeArrowheads="1"/>
          </p:cNvSpPr>
          <p:nvPr/>
        </p:nvSpPr>
        <p:spPr bwMode="auto">
          <a:xfrm rot="-5400000">
            <a:off x="2248694" y="2058194"/>
            <a:ext cx="1433513" cy="2333625"/>
          </a:xfrm>
          <a:prstGeom prst="can">
            <a:avLst>
              <a:gd name="adj" fmla="val 19829"/>
            </a:avLst>
          </a:prstGeom>
          <a:solidFill>
            <a:srgbClr val="669900">
              <a:alpha val="7999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303" name="Group 5"/>
          <p:cNvGrpSpPr>
            <a:grpSpLocks/>
          </p:cNvGrpSpPr>
          <p:nvPr/>
        </p:nvGrpSpPr>
        <p:grpSpPr bwMode="auto">
          <a:xfrm>
            <a:off x="2159000" y="1789113"/>
            <a:ext cx="1803400" cy="923925"/>
            <a:chOff x="1139" y="1389"/>
            <a:chExt cx="1136" cy="582"/>
          </a:xfrm>
        </p:grpSpPr>
        <p:sp>
          <p:nvSpPr>
            <p:cNvPr id="55327" name="Oval 6"/>
            <p:cNvSpPr>
              <a:spLocks noChangeAspect="1" noChangeArrowheads="1"/>
            </p:cNvSpPr>
            <p:nvPr/>
          </p:nvSpPr>
          <p:spPr bwMode="auto">
            <a:xfrm>
              <a:off x="1139" y="1852"/>
              <a:ext cx="166" cy="1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8" name="Oval 7"/>
            <p:cNvSpPr>
              <a:spLocks noChangeAspect="1" noChangeArrowheads="1"/>
            </p:cNvSpPr>
            <p:nvPr/>
          </p:nvSpPr>
          <p:spPr bwMode="auto">
            <a:xfrm>
              <a:off x="1474" y="1859"/>
              <a:ext cx="166" cy="1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9" name="Oval 8"/>
            <p:cNvSpPr>
              <a:spLocks noChangeAspect="1" noChangeArrowheads="1"/>
            </p:cNvSpPr>
            <p:nvPr/>
          </p:nvSpPr>
          <p:spPr bwMode="auto">
            <a:xfrm>
              <a:off x="1791" y="1859"/>
              <a:ext cx="167" cy="1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0" name="Oval 9"/>
            <p:cNvSpPr>
              <a:spLocks noChangeAspect="1" noChangeArrowheads="1"/>
            </p:cNvSpPr>
            <p:nvPr/>
          </p:nvSpPr>
          <p:spPr bwMode="auto">
            <a:xfrm>
              <a:off x="2109" y="1859"/>
              <a:ext cx="166" cy="1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1" name="Freeform 10"/>
            <p:cNvSpPr>
              <a:spLocks noChangeAspect="1"/>
            </p:cNvSpPr>
            <p:nvPr/>
          </p:nvSpPr>
          <p:spPr bwMode="auto">
            <a:xfrm>
              <a:off x="1202" y="1389"/>
              <a:ext cx="67" cy="500"/>
            </a:xfrm>
            <a:custGeom>
              <a:avLst/>
              <a:gdLst>
                <a:gd name="T0" fmla="*/ 0 w 181"/>
                <a:gd name="T1" fmla="*/ 302179 h 363"/>
                <a:gd name="T2" fmla="*/ 0 w 181"/>
                <a:gd name="T3" fmla="*/ 113059 h 363"/>
                <a:gd name="T4" fmla="*/ 0 w 181"/>
                <a:gd name="T5" fmla="*/ 113059 h 363"/>
                <a:gd name="T6" fmla="*/ 0 w 181"/>
                <a:gd name="T7" fmla="*/ 0 h 3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1"/>
                <a:gd name="T13" fmla="*/ 0 h 363"/>
                <a:gd name="T14" fmla="*/ 181 w 181"/>
                <a:gd name="T15" fmla="*/ 363 h 3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1" h="363">
                  <a:moveTo>
                    <a:pt x="0" y="363"/>
                  </a:moveTo>
                  <a:cubicBezTo>
                    <a:pt x="11" y="268"/>
                    <a:pt x="22" y="174"/>
                    <a:pt x="45" y="136"/>
                  </a:cubicBezTo>
                  <a:cubicBezTo>
                    <a:pt x="68" y="98"/>
                    <a:pt x="113" y="159"/>
                    <a:pt x="136" y="136"/>
                  </a:cubicBezTo>
                  <a:cubicBezTo>
                    <a:pt x="159" y="113"/>
                    <a:pt x="174" y="23"/>
                    <a:pt x="181" y="0"/>
                  </a:cubicBezTo>
                </a:path>
              </a:pathLst>
            </a:custGeom>
            <a:noFill/>
            <a:ln w="28575">
              <a:solidFill>
                <a:srgbClr val="66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32" name="Freeform 11"/>
            <p:cNvSpPr>
              <a:spLocks noChangeAspect="1"/>
            </p:cNvSpPr>
            <p:nvPr/>
          </p:nvSpPr>
          <p:spPr bwMode="auto">
            <a:xfrm>
              <a:off x="1564" y="1419"/>
              <a:ext cx="67" cy="502"/>
            </a:xfrm>
            <a:custGeom>
              <a:avLst/>
              <a:gdLst>
                <a:gd name="T0" fmla="*/ 0 w 181"/>
                <a:gd name="T1" fmla="*/ 328672 h 363"/>
                <a:gd name="T2" fmla="*/ 0 w 181"/>
                <a:gd name="T3" fmla="*/ 123348 h 363"/>
                <a:gd name="T4" fmla="*/ 0 w 181"/>
                <a:gd name="T5" fmla="*/ 123348 h 363"/>
                <a:gd name="T6" fmla="*/ 0 w 181"/>
                <a:gd name="T7" fmla="*/ 0 h 3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1"/>
                <a:gd name="T13" fmla="*/ 0 h 363"/>
                <a:gd name="T14" fmla="*/ 181 w 181"/>
                <a:gd name="T15" fmla="*/ 363 h 3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1" h="363">
                  <a:moveTo>
                    <a:pt x="0" y="363"/>
                  </a:moveTo>
                  <a:cubicBezTo>
                    <a:pt x="11" y="268"/>
                    <a:pt x="22" y="174"/>
                    <a:pt x="45" y="136"/>
                  </a:cubicBezTo>
                  <a:cubicBezTo>
                    <a:pt x="68" y="98"/>
                    <a:pt x="113" y="159"/>
                    <a:pt x="136" y="136"/>
                  </a:cubicBezTo>
                  <a:cubicBezTo>
                    <a:pt x="159" y="113"/>
                    <a:pt x="174" y="23"/>
                    <a:pt x="181" y="0"/>
                  </a:cubicBezTo>
                </a:path>
              </a:pathLst>
            </a:custGeom>
            <a:noFill/>
            <a:ln w="28575">
              <a:solidFill>
                <a:srgbClr val="66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33" name="Freeform 12"/>
            <p:cNvSpPr>
              <a:spLocks noChangeAspect="1"/>
            </p:cNvSpPr>
            <p:nvPr/>
          </p:nvSpPr>
          <p:spPr bwMode="auto">
            <a:xfrm>
              <a:off x="1882" y="1419"/>
              <a:ext cx="66" cy="500"/>
            </a:xfrm>
            <a:custGeom>
              <a:avLst/>
              <a:gdLst>
                <a:gd name="T0" fmla="*/ 0 w 181"/>
                <a:gd name="T1" fmla="*/ 302179 h 363"/>
                <a:gd name="T2" fmla="*/ 0 w 181"/>
                <a:gd name="T3" fmla="*/ 113059 h 363"/>
                <a:gd name="T4" fmla="*/ 0 w 181"/>
                <a:gd name="T5" fmla="*/ 113059 h 363"/>
                <a:gd name="T6" fmla="*/ 0 w 181"/>
                <a:gd name="T7" fmla="*/ 0 h 3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1"/>
                <a:gd name="T13" fmla="*/ 0 h 363"/>
                <a:gd name="T14" fmla="*/ 181 w 181"/>
                <a:gd name="T15" fmla="*/ 363 h 3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1" h="363">
                  <a:moveTo>
                    <a:pt x="0" y="363"/>
                  </a:moveTo>
                  <a:cubicBezTo>
                    <a:pt x="11" y="268"/>
                    <a:pt x="22" y="174"/>
                    <a:pt x="45" y="136"/>
                  </a:cubicBezTo>
                  <a:cubicBezTo>
                    <a:pt x="68" y="98"/>
                    <a:pt x="113" y="159"/>
                    <a:pt x="136" y="136"/>
                  </a:cubicBezTo>
                  <a:cubicBezTo>
                    <a:pt x="159" y="113"/>
                    <a:pt x="174" y="23"/>
                    <a:pt x="181" y="0"/>
                  </a:cubicBezTo>
                </a:path>
              </a:pathLst>
            </a:custGeom>
            <a:noFill/>
            <a:ln w="28575">
              <a:solidFill>
                <a:srgbClr val="66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34" name="Freeform 13"/>
            <p:cNvSpPr>
              <a:spLocks noChangeAspect="1"/>
            </p:cNvSpPr>
            <p:nvPr/>
          </p:nvSpPr>
          <p:spPr bwMode="auto">
            <a:xfrm>
              <a:off x="2154" y="1419"/>
              <a:ext cx="67" cy="500"/>
            </a:xfrm>
            <a:custGeom>
              <a:avLst/>
              <a:gdLst>
                <a:gd name="T0" fmla="*/ 0 w 181"/>
                <a:gd name="T1" fmla="*/ 302179 h 363"/>
                <a:gd name="T2" fmla="*/ 0 w 181"/>
                <a:gd name="T3" fmla="*/ 113059 h 363"/>
                <a:gd name="T4" fmla="*/ 0 w 181"/>
                <a:gd name="T5" fmla="*/ 113059 h 363"/>
                <a:gd name="T6" fmla="*/ 0 w 181"/>
                <a:gd name="T7" fmla="*/ 0 h 3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1"/>
                <a:gd name="T13" fmla="*/ 0 h 363"/>
                <a:gd name="T14" fmla="*/ 181 w 181"/>
                <a:gd name="T15" fmla="*/ 363 h 3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1" h="363">
                  <a:moveTo>
                    <a:pt x="0" y="363"/>
                  </a:moveTo>
                  <a:cubicBezTo>
                    <a:pt x="11" y="268"/>
                    <a:pt x="22" y="174"/>
                    <a:pt x="45" y="136"/>
                  </a:cubicBezTo>
                  <a:cubicBezTo>
                    <a:pt x="68" y="98"/>
                    <a:pt x="113" y="159"/>
                    <a:pt x="136" y="136"/>
                  </a:cubicBezTo>
                  <a:cubicBezTo>
                    <a:pt x="159" y="113"/>
                    <a:pt x="174" y="23"/>
                    <a:pt x="181" y="0"/>
                  </a:cubicBezTo>
                </a:path>
              </a:pathLst>
            </a:custGeom>
            <a:noFill/>
            <a:ln w="28575">
              <a:solidFill>
                <a:srgbClr val="66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304" name="Group 14"/>
          <p:cNvGrpSpPr>
            <a:grpSpLocks/>
          </p:cNvGrpSpPr>
          <p:nvPr/>
        </p:nvGrpSpPr>
        <p:grpSpPr bwMode="auto">
          <a:xfrm>
            <a:off x="2124075" y="3725863"/>
            <a:ext cx="1774825" cy="803275"/>
            <a:chOff x="1360" y="2490"/>
            <a:chExt cx="1118" cy="506"/>
          </a:xfrm>
        </p:grpSpPr>
        <p:sp>
          <p:nvSpPr>
            <p:cNvPr id="55319" name="Oval 15"/>
            <p:cNvSpPr>
              <a:spLocks noChangeAspect="1" noChangeArrowheads="1"/>
            </p:cNvSpPr>
            <p:nvPr/>
          </p:nvSpPr>
          <p:spPr bwMode="auto">
            <a:xfrm>
              <a:off x="1360" y="2490"/>
              <a:ext cx="166" cy="11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0" name="Oval 16"/>
            <p:cNvSpPr>
              <a:spLocks noChangeAspect="1" noChangeArrowheads="1"/>
            </p:cNvSpPr>
            <p:nvPr/>
          </p:nvSpPr>
          <p:spPr bwMode="auto">
            <a:xfrm>
              <a:off x="1677" y="2490"/>
              <a:ext cx="166" cy="11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1" name="Oval 17"/>
            <p:cNvSpPr>
              <a:spLocks noChangeAspect="1" noChangeArrowheads="1"/>
            </p:cNvSpPr>
            <p:nvPr/>
          </p:nvSpPr>
          <p:spPr bwMode="auto">
            <a:xfrm>
              <a:off x="1995" y="2490"/>
              <a:ext cx="167" cy="11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2" name="Oval 18"/>
            <p:cNvSpPr>
              <a:spLocks noChangeAspect="1" noChangeArrowheads="1"/>
            </p:cNvSpPr>
            <p:nvPr/>
          </p:nvSpPr>
          <p:spPr bwMode="auto">
            <a:xfrm>
              <a:off x="2312" y="2490"/>
              <a:ext cx="166" cy="11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3" name="Freeform 19"/>
            <p:cNvSpPr>
              <a:spLocks noChangeAspect="1"/>
            </p:cNvSpPr>
            <p:nvPr/>
          </p:nvSpPr>
          <p:spPr bwMode="auto">
            <a:xfrm>
              <a:off x="1360" y="2552"/>
              <a:ext cx="66" cy="443"/>
            </a:xfrm>
            <a:custGeom>
              <a:avLst/>
              <a:gdLst>
                <a:gd name="T0" fmla="*/ 0 w 182"/>
                <a:gd name="T1" fmla="*/ 0 h 318"/>
                <a:gd name="T2" fmla="*/ 0 w 182"/>
                <a:gd name="T3" fmla="*/ 192564 h 318"/>
                <a:gd name="T4" fmla="*/ 0 w 182"/>
                <a:gd name="T5" fmla="*/ 192564 h 318"/>
                <a:gd name="T6" fmla="*/ 0 w 182"/>
                <a:gd name="T7" fmla="*/ 335807 h 3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318"/>
                <a:gd name="T14" fmla="*/ 182 w 182"/>
                <a:gd name="T15" fmla="*/ 318 h 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318">
                  <a:moveTo>
                    <a:pt x="182" y="0"/>
                  </a:moveTo>
                  <a:cubicBezTo>
                    <a:pt x="171" y="76"/>
                    <a:pt x="160" y="152"/>
                    <a:pt x="137" y="182"/>
                  </a:cubicBezTo>
                  <a:cubicBezTo>
                    <a:pt x="114" y="212"/>
                    <a:pt x="69" y="159"/>
                    <a:pt x="46" y="182"/>
                  </a:cubicBezTo>
                  <a:cubicBezTo>
                    <a:pt x="23" y="205"/>
                    <a:pt x="8" y="295"/>
                    <a:pt x="0" y="318"/>
                  </a:cubicBezTo>
                </a:path>
              </a:pathLst>
            </a:custGeom>
            <a:noFill/>
            <a:ln w="28575">
              <a:solidFill>
                <a:srgbClr val="66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24" name="Freeform 20"/>
            <p:cNvSpPr>
              <a:spLocks noChangeAspect="1"/>
            </p:cNvSpPr>
            <p:nvPr/>
          </p:nvSpPr>
          <p:spPr bwMode="auto">
            <a:xfrm>
              <a:off x="1677" y="2554"/>
              <a:ext cx="67" cy="442"/>
            </a:xfrm>
            <a:custGeom>
              <a:avLst/>
              <a:gdLst>
                <a:gd name="T0" fmla="*/ 0 w 182"/>
                <a:gd name="T1" fmla="*/ 0 h 318"/>
                <a:gd name="T2" fmla="*/ 0 w 182"/>
                <a:gd name="T3" fmla="*/ 183329 h 318"/>
                <a:gd name="T4" fmla="*/ 0 w 182"/>
                <a:gd name="T5" fmla="*/ 183329 h 318"/>
                <a:gd name="T6" fmla="*/ 0 w 182"/>
                <a:gd name="T7" fmla="*/ 319838 h 3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318"/>
                <a:gd name="T14" fmla="*/ 182 w 182"/>
                <a:gd name="T15" fmla="*/ 318 h 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318">
                  <a:moveTo>
                    <a:pt x="182" y="0"/>
                  </a:moveTo>
                  <a:cubicBezTo>
                    <a:pt x="171" y="76"/>
                    <a:pt x="160" y="152"/>
                    <a:pt x="137" y="182"/>
                  </a:cubicBezTo>
                  <a:cubicBezTo>
                    <a:pt x="114" y="212"/>
                    <a:pt x="69" y="159"/>
                    <a:pt x="46" y="182"/>
                  </a:cubicBezTo>
                  <a:cubicBezTo>
                    <a:pt x="23" y="205"/>
                    <a:pt x="8" y="295"/>
                    <a:pt x="0" y="318"/>
                  </a:cubicBezTo>
                </a:path>
              </a:pathLst>
            </a:custGeom>
            <a:noFill/>
            <a:ln w="28575">
              <a:solidFill>
                <a:srgbClr val="66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25" name="Freeform 21"/>
            <p:cNvSpPr>
              <a:spLocks noChangeAspect="1"/>
            </p:cNvSpPr>
            <p:nvPr/>
          </p:nvSpPr>
          <p:spPr bwMode="auto">
            <a:xfrm>
              <a:off x="1995" y="2554"/>
              <a:ext cx="67" cy="442"/>
            </a:xfrm>
            <a:custGeom>
              <a:avLst/>
              <a:gdLst>
                <a:gd name="T0" fmla="*/ 0 w 182"/>
                <a:gd name="T1" fmla="*/ 0 h 318"/>
                <a:gd name="T2" fmla="*/ 0 w 182"/>
                <a:gd name="T3" fmla="*/ 183329 h 318"/>
                <a:gd name="T4" fmla="*/ 0 w 182"/>
                <a:gd name="T5" fmla="*/ 183329 h 318"/>
                <a:gd name="T6" fmla="*/ 0 w 182"/>
                <a:gd name="T7" fmla="*/ 319838 h 3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318"/>
                <a:gd name="T14" fmla="*/ 182 w 182"/>
                <a:gd name="T15" fmla="*/ 318 h 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318">
                  <a:moveTo>
                    <a:pt x="182" y="0"/>
                  </a:moveTo>
                  <a:cubicBezTo>
                    <a:pt x="171" y="76"/>
                    <a:pt x="160" y="152"/>
                    <a:pt x="137" y="182"/>
                  </a:cubicBezTo>
                  <a:cubicBezTo>
                    <a:pt x="114" y="212"/>
                    <a:pt x="69" y="159"/>
                    <a:pt x="46" y="182"/>
                  </a:cubicBezTo>
                  <a:cubicBezTo>
                    <a:pt x="23" y="205"/>
                    <a:pt x="8" y="295"/>
                    <a:pt x="0" y="318"/>
                  </a:cubicBezTo>
                </a:path>
              </a:pathLst>
            </a:custGeom>
            <a:noFill/>
            <a:ln w="28575">
              <a:solidFill>
                <a:srgbClr val="66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26" name="Freeform 22"/>
            <p:cNvSpPr>
              <a:spLocks noChangeAspect="1"/>
            </p:cNvSpPr>
            <p:nvPr/>
          </p:nvSpPr>
          <p:spPr bwMode="auto">
            <a:xfrm>
              <a:off x="2312" y="2552"/>
              <a:ext cx="67" cy="443"/>
            </a:xfrm>
            <a:custGeom>
              <a:avLst/>
              <a:gdLst>
                <a:gd name="T0" fmla="*/ 0 w 182"/>
                <a:gd name="T1" fmla="*/ 0 h 318"/>
                <a:gd name="T2" fmla="*/ 0 w 182"/>
                <a:gd name="T3" fmla="*/ 192564 h 318"/>
                <a:gd name="T4" fmla="*/ 0 w 182"/>
                <a:gd name="T5" fmla="*/ 192564 h 318"/>
                <a:gd name="T6" fmla="*/ 0 w 182"/>
                <a:gd name="T7" fmla="*/ 335807 h 3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318"/>
                <a:gd name="T14" fmla="*/ 182 w 182"/>
                <a:gd name="T15" fmla="*/ 318 h 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318">
                  <a:moveTo>
                    <a:pt x="182" y="0"/>
                  </a:moveTo>
                  <a:cubicBezTo>
                    <a:pt x="171" y="76"/>
                    <a:pt x="160" y="152"/>
                    <a:pt x="137" y="182"/>
                  </a:cubicBezTo>
                  <a:cubicBezTo>
                    <a:pt x="114" y="212"/>
                    <a:pt x="69" y="159"/>
                    <a:pt x="46" y="182"/>
                  </a:cubicBezTo>
                  <a:cubicBezTo>
                    <a:pt x="23" y="205"/>
                    <a:pt x="8" y="295"/>
                    <a:pt x="0" y="318"/>
                  </a:cubicBezTo>
                </a:path>
              </a:pathLst>
            </a:custGeom>
            <a:noFill/>
            <a:ln w="28575">
              <a:solidFill>
                <a:srgbClr val="66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305" name="Text Box 23"/>
          <p:cNvSpPr txBox="1">
            <a:spLocks noChangeAspect="1" noChangeArrowheads="1"/>
          </p:cNvSpPr>
          <p:nvPr/>
        </p:nvSpPr>
        <p:spPr bwMode="auto">
          <a:xfrm>
            <a:off x="2195513" y="2717800"/>
            <a:ext cx="1773237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u="sng">
                <a:latin typeface="Arial" charset="0"/>
              </a:rPr>
              <a:t>Crop production</a:t>
            </a:r>
            <a:r>
              <a:rPr lang="en-US" sz="1600">
                <a:latin typeface="Arial" charset="0"/>
              </a:rPr>
              <a:t>:</a:t>
            </a:r>
            <a:r>
              <a:rPr lang="en-US" sz="1600" i="1">
                <a:latin typeface="Arial" charset="0"/>
              </a:rPr>
              <a:t> </a:t>
            </a:r>
            <a:r>
              <a:rPr lang="en-US" sz="1400" i="1">
                <a:latin typeface="Arial" charset="0"/>
              </a:rPr>
              <a:t>- Crop type              - Cropped area        - Management</a:t>
            </a:r>
          </a:p>
        </p:txBody>
      </p:sp>
      <p:sp>
        <p:nvSpPr>
          <p:cNvPr id="55306" name="AutoShape 25"/>
          <p:cNvSpPr>
            <a:spLocks noChangeAspect="1" noChangeArrowheads="1"/>
          </p:cNvSpPr>
          <p:nvPr/>
        </p:nvSpPr>
        <p:spPr bwMode="auto">
          <a:xfrm>
            <a:off x="1476375" y="2933700"/>
            <a:ext cx="574675" cy="598488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7" name="Text Box 26"/>
          <p:cNvSpPr txBox="1">
            <a:spLocks noChangeAspect="1" noChangeArrowheads="1"/>
          </p:cNvSpPr>
          <p:nvPr/>
        </p:nvSpPr>
        <p:spPr bwMode="auto">
          <a:xfrm>
            <a:off x="2843213" y="4949825"/>
            <a:ext cx="3673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Groundwater &amp; surface waters</a:t>
            </a:r>
          </a:p>
        </p:txBody>
      </p:sp>
      <p:sp>
        <p:nvSpPr>
          <p:cNvPr id="55308" name="Text Box 27"/>
          <p:cNvSpPr txBox="1">
            <a:spLocks noChangeAspect="1" noChangeArrowheads="1"/>
          </p:cNvSpPr>
          <p:nvPr/>
        </p:nvSpPr>
        <p:spPr bwMode="auto">
          <a:xfrm>
            <a:off x="179388" y="2717800"/>
            <a:ext cx="1225550" cy="9683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latin typeface="Arial" charset="0"/>
              </a:rPr>
              <a:t>N inputs:</a:t>
            </a:r>
            <a:r>
              <a:rPr lang="en-US" sz="1400">
                <a:latin typeface="Arial" charset="0"/>
              </a:rPr>
              <a:t> 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400">
                <a:latin typeface="Arial" charset="0"/>
              </a:rPr>
              <a:t>N fertilizer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400">
                <a:latin typeface="Arial" charset="0"/>
              </a:rPr>
              <a:t>&amp; BNF               </a:t>
            </a:r>
          </a:p>
        </p:txBody>
      </p:sp>
      <p:sp>
        <p:nvSpPr>
          <p:cNvPr id="55309" name="Text Box 40"/>
          <p:cNvSpPr txBox="1">
            <a:spLocks noChangeAspect="1" noChangeArrowheads="1"/>
          </p:cNvSpPr>
          <p:nvPr/>
        </p:nvSpPr>
        <p:spPr bwMode="auto">
          <a:xfrm>
            <a:off x="7950200" y="2489200"/>
            <a:ext cx="1117600" cy="482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 b="1">
                <a:latin typeface="Verdana" charset="0"/>
              </a:rPr>
              <a:t>Consumed  Crops</a:t>
            </a:r>
          </a:p>
        </p:txBody>
      </p:sp>
      <p:sp>
        <p:nvSpPr>
          <p:cNvPr id="55310" name="Text Box 41"/>
          <p:cNvSpPr txBox="1">
            <a:spLocks noChangeArrowheads="1"/>
          </p:cNvSpPr>
          <p:nvPr/>
        </p:nvSpPr>
        <p:spPr bwMode="auto">
          <a:xfrm>
            <a:off x="1692275" y="4518025"/>
            <a:ext cx="2447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latin typeface="Arial" charset="0"/>
              </a:rPr>
              <a:t>NH</a:t>
            </a:r>
            <a:r>
              <a:rPr lang="en-US" sz="1400" baseline="-25000">
                <a:latin typeface="Arial" charset="0"/>
              </a:rPr>
              <a:t>4</a:t>
            </a:r>
            <a:r>
              <a:rPr lang="en-US" sz="1400" baseline="30000">
                <a:latin typeface="Arial" charset="0"/>
              </a:rPr>
              <a:t>+</a:t>
            </a:r>
            <a:r>
              <a:rPr lang="en-US" sz="1400">
                <a:latin typeface="Arial" charset="0"/>
              </a:rPr>
              <a:t>   NO</a:t>
            </a:r>
            <a:r>
              <a:rPr lang="en-US" sz="1400" baseline="-25000">
                <a:latin typeface="Arial" charset="0"/>
              </a:rPr>
              <a:t>3</a:t>
            </a:r>
            <a:r>
              <a:rPr lang="en-US" sz="1400" baseline="30000">
                <a:latin typeface="Arial" charset="0"/>
              </a:rPr>
              <a:t>-</a:t>
            </a:r>
            <a:r>
              <a:rPr lang="en-US" sz="1400">
                <a:latin typeface="Arial" charset="0"/>
              </a:rPr>
              <a:t>   DON   N</a:t>
            </a:r>
            <a:r>
              <a:rPr lang="en-US" sz="1400" baseline="-25000">
                <a:latin typeface="Arial" charset="0"/>
              </a:rPr>
              <a:t>part</a:t>
            </a:r>
          </a:p>
        </p:txBody>
      </p:sp>
      <p:sp>
        <p:nvSpPr>
          <p:cNvPr id="55311" name="Text Box 42"/>
          <p:cNvSpPr txBox="1">
            <a:spLocks noChangeArrowheads="1"/>
          </p:cNvSpPr>
          <p:nvPr/>
        </p:nvSpPr>
        <p:spPr bwMode="auto">
          <a:xfrm>
            <a:off x="2159000" y="1428750"/>
            <a:ext cx="19446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latin typeface="Arial" charset="0"/>
              </a:rPr>
              <a:t>NH</a:t>
            </a:r>
            <a:r>
              <a:rPr lang="en-US" sz="1400" baseline="-25000">
                <a:latin typeface="Arial" charset="0"/>
              </a:rPr>
              <a:t>3</a:t>
            </a:r>
            <a:r>
              <a:rPr lang="en-US" sz="1400">
                <a:latin typeface="Arial" charset="0"/>
              </a:rPr>
              <a:t>    N</a:t>
            </a:r>
            <a:r>
              <a:rPr lang="en-US" sz="1400" baseline="-25000">
                <a:latin typeface="Arial" charset="0"/>
              </a:rPr>
              <a:t>2</a:t>
            </a:r>
            <a:r>
              <a:rPr lang="en-US" sz="1400">
                <a:latin typeface="Arial" charset="0"/>
              </a:rPr>
              <a:t>O   NO</a:t>
            </a:r>
            <a:r>
              <a:rPr lang="en-US" sz="1400" baseline="-25000">
                <a:latin typeface="Arial" charset="0"/>
              </a:rPr>
              <a:t>X</a:t>
            </a:r>
            <a:r>
              <a:rPr lang="en-US" sz="1400">
                <a:latin typeface="Arial" charset="0"/>
              </a:rPr>
              <a:t>   N</a:t>
            </a:r>
            <a:r>
              <a:rPr lang="en-US" sz="1400" baseline="-25000">
                <a:latin typeface="Arial" charset="0"/>
              </a:rPr>
              <a:t>2</a:t>
            </a:r>
          </a:p>
        </p:txBody>
      </p:sp>
      <p:sp>
        <p:nvSpPr>
          <p:cNvPr id="55312" name="Text Box 43"/>
          <p:cNvSpPr txBox="1">
            <a:spLocks noChangeArrowheads="1"/>
          </p:cNvSpPr>
          <p:nvPr/>
        </p:nvSpPr>
        <p:spPr bwMode="auto">
          <a:xfrm>
            <a:off x="4787900" y="4518025"/>
            <a:ext cx="2447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latin typeface="Arial" charset="0"/>
              </a:rPr>
              <a:t>NH</a:t>
            </a:r>
            <a:r>
              <a:rPr lang="en-US" sz="1400" baseline="-25000">
                <a:latin typeface="Arial" charset="0"/>
              </a:rPr>
              <a:t>4</a:t>
            </a:r>
            <a:r>
              <a:rPr lang="en-US" sz="1400" baseline="30000">
                <a:latin typeface="Arial" charset="0"/>
              </a:rPr>
              <a:t>+</a:t>
            </a:r>
            <a:r>
              <a:rPr lang="en-US" sz="1400">
                <a:latin typeface="Arial" charset="0"/>
              </a:rPr>
              <a:t>   NO</a:t>
            </a:r>
            <a:r>
              <a:rPr lang="en-US" sz="1400" baseline="-25000">
                <a:latin typeface="Arial" charset="0"/>
              </a:rPr>
              <a:t>3</a:t>
            </a:r>
            <a:r>
              <a:rPr lang="en-US" sz="1400" baseline="30000">
                <a:latin typeface="Arial" charset="0"/>
              </a:rPr>
              <a:t>-</a:t>
            </a:r>
            <a:r>
              <a:rPr lang="en-US" sz="1400">
                <a:latin typeface="Arial" charset="0"/>
              </a:rPr>
              <a:t>   DON   N</a:t>
            </a:r>
            <a:r>
              <a:rPr lang="en-US" sz="1400" baseline="-25000">
                <a:latin typeface="Arial" charset="0"/>
              </a:rPr>
              <a:t>part</a:t>
            </a:r>
          </a:p>
        </p:txBody>
      </p:sp>
      <p:sp>
        <p:nvSpPr>
          <p:cNvPr id="55313" name="Rectangle 56"/>
          <p:cNvSpPr>
            <a:spLocks noChangeArrowheads="1"/>
          </p:cNvSpPr>
          <p:nvPr/>
        </p:nvSpPr>
        <p:spPr bwMode="auto">
          <a:xfrm>
            <a:off x="1676400" y="4368800"/>
            <a:ext cx="5562600" cy="1223963"/>
          </a:xfrm>
          <a:prstGeom prst="rect">
            <a:avLst/>
          </a:prstGeom>
          <a:solidFill>
            <a:srgbClr val="0000FF">
              <a:alpha val="30980"/>
            </a:srgbClr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14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8458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3200" b="1">
                <a:solidFill>
                  <a:srgbClr val="0000FF"/>
                </a:solidFill>
                <a:latin typeface="Verdana" charset="0"/>
              </a:rPr>
              <a:t>Nitrogen: A Very Leaky Element</a:t>
            </a:r>
          </a:p>
        </p:txBody>
      </p:sp>
      <p:sp>
        <p:nvSpPr>
          <p:cNvPr id="55315" name="Text Box 96"/>
          <p:cNvSpPr txBox="1">
            <a:spLocks noChangeAspect="1" noChangeArrowheads="1"/>
          </p:cNvSpPr>
          <p:nvPr/>
        </p:nvSpPr>
        <p:spPr bwMode="auto">
          <a:xfrm>
            <a:off x="3886200" y="1066800"/>
            <a:ext cx="1470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Atmosphere</a:t>
            </a:r>
          </a:p>
        </p:txBody>
      </p:sp>
      <p:sp>
        <p:nvSpPr>
          <p:cNvPr id="55316" name="Text Box 68"/>
          <p:cNvSpPr txBox="1">
            <a:spLocks noChangeAspect="1" noChangeArrowheads="1"/>
          </p:cNvSpPr>
          <p:nvPr/>
        </p:nvSpPr>
        <p:spPr bwMode="auto">
          <a:xfrm>
            <a:off x="3851275" y="3941763"/>
            <a:ext cx="1368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Agriculture</a:t>
            </a:r>
          </a:p>
        </p:txBody>
      </p:sp>
      <p:sp>
        <p:nvSpPr>
          <p:cNvPr id="55317" name="Text Box 131"/>
          <p:cNvSpPr txBox="1">
            <a:spLocks noChangeArrowheads="1"/>
          </p:cNvSpPr>
          <p:nvPr/>
        </p:nvSpPr>
        <p:spPr bwMode="auto">
          <a:xfrm>
            <a:off x="7239000" y="2230438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20%</a:t>
            </a:r>
          </a:p>
        </p:txBody>
      </p:sp>
      <p:sp>
        <p:nvSpPr>
          <p:cNvPr id="55318" name="Rectangle 4"/>
          <p:cNvSpPr>
            <a:spLocks noChangeArrowheads="1"/>
          </p:cNvSpPr>
          <p:nvPr/>
        </p:nvSpPr>
        <p:spPr bwMode="auto">
          <a:xfrm>
            <a:off x="7978775" y="6565900"/>
            <a:ext cx="10128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 b="1">
                <a:latin typeface="Verdana" charset="0"/>
              </a:rPr>
              <a:t>Oenema, 2009</a:t>
            </a:r>
          </a:p>
        </p:txBody>
      </p:sp>
    </p:spTree>
    <p:extLst>
      <p:ext uri="{BB962C8B-B14F-4D97-AF65-F5344CB8AC3E}">
        <p14:creationId xmlns:p14="http://schemas.microsoft.com/office/powerpoint/2010/main" val="470662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Untitled-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6667" r="887" b="6667"/>
          <a:stretch>
            <a:fillRect/>
          </a:stretch>
        </p:blipFill>
        <p:spPr bwMode="auto">
          <a:xfrm>
            <a:off x="381000" y="1173163"/>
            <a:ext cx="8382000" cy="5075237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7" name="Rectangle 9"/>
          <p:cNvSpPr>
            <a:spLocks noChangeArrowheads="1"/>
          </p:cNvSpPr>
          <p:nvPr/>
        </p:nvSpPr>
        <p:spPr bwMode="auto">
          <a:xfrm>
            <a:off x="609600" y="2286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pPr algn="ctr"/>
            <a:r>
              <a:rPr lang="en-GB" sz="2800" b="1">
                <a:solidFill>
                  <a:srgbClr val="0000FF"/>
                </a:solidFill>
                <a:latin typeface="Verdana" charset="0"/>
              </a:rPr>
              <a:t>And What About Meat?</a:t>
            </a:r>
            <a:endParaRPr lang="en-GB" sz="2800">
              <a:solidFill>
                <a:schemeClr val="tx2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46410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5"/>
          <p:cNvSpPr>
            <a:spLocks noChangeArrowheads="1"/>
          </p:cNvSpPr>
          <p:nvPr/>
        </p:nvSpPr>
        <p:spPr bwMode="auto">
          <a:xfrm>
            <a:off x="1692275" y="2214563"/>
            <a:ext cx="2814638" cy="2159000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5" name="AutoShape 2"/>
          <p:cNvSpPr>
            <a:spLocks noChangeArrowheads="1"/>
          </p:cNvSpPr>
          <p:nvPr/>
        </p:nvSpPr>
        <p:spPr bwMode="auto">
          <a:xfrm>
            <a:off x="6781800" y="2667000"/>
            <a:ext cx="1143000" cy="176213"/>
          </a:xfrm>
          <a:prstGeom prst="rightArrow">
            <a:avLst>
              <a:gd name="adj1" fmla="val 50000"/>
              <a:gd name="adj2" fmla="val 16216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6" name="Rectangle 3"/>
          <p:cNvSpPr>
            <a:spLocks noChangeArrowheads="1"/>
          </p:cNvSpPr>
          <p:nvPr/>
        </p:nvSpPr>
        <p:spPr bwMode="auto">
          <a:xfrm>
            <a:off x="4135438" y="2714625"/>
            <a:ext cx="2655887" cy="80963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7" name="Rectangle 4"/>
          <p:cNvSpPr>
            <a:spLocks noChangeArrowheads="1"/>
          </p:cNvSpPr>
          <p:nvPr/>
        </p:nvSpPr>
        <p:spPr bwMode="auto">
          <a:xfrm>
            <a:off x="4508500" y="2232025"/>
            <a:ext cx="2743200" cy="2151063"/>
          </a:xfrm>
          <a:prstGeom prst="rect">
            <a:avLst/>
          </a:prstGeom>
          <a:solidFill>
            <a:srgbClr val="CCE6CC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1692275" y="998538"/>
            <a:ext cx="5546725" cy="1223962"/>
          </a:xfrm>
          <a:prstGeom prst="rect">
            <a:avLst/>
          </a:prstGeom>
          <a:solidFill>
            <a:srgbClr val="00FFFF">
              <a:alpha val="25882"/>
            </a:srgbClr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9" name="AutoShape 7"/>
          <p:cNvSpPr>
            <a:spLocks noChangeAspect="1" noChangeArrowheads="1"/>
          </p:cNvSpPr>
          <p:nvPr/>
        </p:nvSpPr>
        <p:spPr bwMode="auto">
          <a:xfrm rot="-5400000">
            <a:off x="2248694" y="2058194"/>
            <a:ext cx="1433513" cy="2333625"/>
          </a:xfrm>
          <a:prstGeom prst="can">
            <a:avLst>
              <a:gd name="adj" fmla="val 19829"/>
            </a:avLst>
          </a:prstGeom>
          <a:solidFill>
            <a:srgbClr val="669900">
              <a:alpha val="7999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9400" name="Group 8"/>
          <p:cNvGrpSpPr>
            <a:grpSpLocks/>
          </p:cNvGrpSpPr>
          <p:nvPr/>
        </p:nvGrpSpPr>
        <p:grpSpPr bwMode="auto">
          <a:xfrm>
            <a:off x="2159000" y="1789113"/>
            <a:ext cx="1803400" cy="923925"/>
            <a:chOff x="1139" y="1389"/>
            <a:chExt cx="1136" cy="582"/>
          </a:xfrm>
        </p:grpSpPr>
        <p:sp>
          <p:nvSpPr>
            <p:cNvPr id="59452" name="Oval 9"/>
            <p:cNvSpPr>
              <a:spLocks noChangeAspect="1" noChangeArrowheads="1"/>
            </p:cNvSpPr>
            <p:nvPr/>
          </p:nvSpPr>
          <p:spPr bwMode="auto">
            <a:xfrm>
              <a:off x="1139" y="1852"/>
              <a:ext cx="166" cy="1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53" name="Oval 10"/>
            <p:cNvSpPr>
              <a:spLocks noChangeAspect="1" noChangeArrowheads="1"/>
            </p:cNvSpPr>
            <p:nvPr/>
          </p:nvSpPr>
          <p:spPr bwMode="auto">
            <a:xfrm>
              <a:off x="1474" y="1859"/>
              <a:ext cx="166" cy="1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54" name="Oval 11"/>
            <p:cNvSpPr>
              <a:spLocks noChangeAspect="1" noChangeArrowheads="1"/>
            </p:cNvSpPr>
            <p:nvPr/>
          </p:nvSpPr>
          <p:spPr bwMode="auto">
            <a:xfrm>
              <a:off x="1791" y="1859"/>
              <a:ext cx="167" cy="1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55" name="Oval 12"/>
            <p:cNvSpPr>
              <a:spLocks noChangeAspect="1" noChangeArrowheads="1"/>
            </p:cNvSpPr>
            <p:nvPr/>
          </p:nvSpPr>
          <p:spPr bwMode="auto">
            <a:xfrm>
              <a:off x="2109" y="1859"/>
              <a:ext cx="166" cy="1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56" name="Freeform 13"/>
            <p:cNvSpPr>
              <a:spLocks noChangeAspect="1"/>
            </p:cNvSpPr>
            <p:nvPr/>
          </p:nvSpPr>
          <p:spPr bwMode="auto">
            <a:xfrm>
              <a:off x="1202" y="1389"/>
              <a:ext cx="67" cy="500"/>
            </a:xfrm>
            <a:custGeom>
              <a:avLst/>
              <a:gdLst>
                <a:gd name="T0" fmla="*/ 0 w 181"/>
                <a:gd name="T1" fmla="*/ 302179 h 363"/>
                <a:gd name="T2" fmla="*/ 0 w 181"/>
                <a:gd name="T3" fmla="*/ 113059 h 363"/>
                <a:gd name="T4" fmla="*/ 0 w 181"/>
                <a:gd name="T5" fmla="*/ 113059 h 363"/>
                <a:gd name="T6" fmla="*/ 0 w 181"/>
                <a:gd name="T7" fmla="*/ 0 h 3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1"/>
                <a:gd name="T13" fmla="*/ 0 h 363"/>
                <a:gd name="T14" fmla="*/ 181 w 181"/>
                <a:gd name="T15" fmla="*/ 363 h 3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1" h="363">
                  <a:moveTo>
                    <a:pt x="0" y="363"/>
                  </a:moveTo>
                  <a:cubicBezTo>
                    <a:pt x="11" y="268"/>
                    <a:pt x="22" y="174"/>
                    <a:pt x="45" y="136"/>
                  </a:cubicBezTo>
                  <a:cubicBezTo>
                    <a:pt x="68" y="98"/>
                    <a:pt x="113" y="159"/>
                    <a:pt x="136" y="136"/>
                  </a:cubicBezTo>
                  <a:cubicBezTo>
                    <a:pt x="159" y="113"/>
                    <a:pt x="174" y="23"/>
                    <a:pt x="181" y="0"/>
                  </a:cubicBezTo>
                </a:path>
              </a:pathLst>
            </a:custGeom>
            <a:noFill/>
            <a:ln w="28575">
              <a:solidFill>
                <a:srgbClr val="66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57" name="Freeform 14"/>
            <p:cNvSpPr>
              <a:spLocks noChangeAspect="1"/>
            </p:cNvSpPr>
            <p:nvPr/>
          </p:nvSpPr>
          <p:spPr bwMode="auto">
            <a:xfrm>
              <a:off x="1564" y="1419"/>
              <a:ext cx="67" cy="502"/>
            </a:xfrm>
            <a:custGeom>
              <a:avLst/>
              <a:gdLst>
                <a:gd name="T0" fmla="*/ 0 w 181"/>
                <a:gd name="T1" fmla="*/ 328672 h 363"/>
                <a:gd name="T2" fmla="*/ 0 w 181"/>
                <a:gd name="T3" fmla="*/ 123348 h 363"/>
                <a:gd name="T4" fmla="*/ 0 w 181"/>
                <a:gd name="T5" fmla="*/ 123348 h 363"/>
                <a:gd name="T6" fmla="*/ 0 w 181"/>
                <a:gd name="T7" fmla="*/ 0 h 3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1"/>
                <a:gd name="T13" fmla="*/ 0 h 363"/>
                <a:gd name="T14" fmla="*/ 181 w 181"/>
                <a:gd name="T15" fmla="*/ 363 h 3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1" h="363">
                  <a:moveTo>
                    <a:pt x="0" y="363"/>
                  </a:moveTo>
                  <a:cubicBezTo>
                    <a:pt x="11" y="268"/>
                    <a:pt x="22" y="174"/>
                    <a:pt x="45" y="136"/>
                  </a:cubicBezTo>
                  <a:cubicBezTo>
                    <a:pt x="68" y="98"/>
                    <a:pt x="113" y="159"/>
                    <a:pt x="136" y="136"/>
                  </a:cubicBezTo>
                  <a:cubicBezTo>
                    <a:pt x="159" y="113"/>
                    <a:pt x="174" y="23"/>
                    <a:pt x="181" y="0"/>
                  </a:cubicBezTo>
                </a:path>
              </a:pathLst>
            </a:custGeom>
            <a:noFill/>
            <a:ln w="28575">
              <a:solidFill>
                <a:srgbClr val="66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58" name="Freeform 15"/>
            <p:cNvSpPr>
              <a:spLocks noChangeAspect="1"/>
            </p:cNvSpPr>
            <p:nvPr/>
          </p:nvSpPr>
          <p:spPr bwMode="auto">
            <a:xfrm>
              <a:off x="1882" y="1419"/>
              <a:ext cx="66" cy="500"/>
            </a:xfrm>
            <a:custGeom>
              <a:avLst/>
              <a:gdLst>
                <a:gd name="T0" fmla="*/ 0 w 181"/>
                <a:gd name="T1" fmla="*/ 302179 h 363"/>
                <a:gd name="T2" fmla="*/ 0 w 181"/>
                <a:gd name="T3" fmla="*/ 113059 h 363"/>
                <a:gd name="T4" fmla="*/ 0 w 181"/>
                <a:gd name="T5" fmla="*/ 113059 h 363"/>
                <a:gd name="T6" fmla="*/ 0 w 181"/>
                <a:gd name="T7" fmla="*/ 0 h 3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1"/>
                <a:gd name="T13" fmla="*/ 0 h 363"/>
                <a:gd name="T14" fmla="*/ 181 w 181"/>
                <a:gd name="T15" fmla="*/ 363 h 3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1" h="363">
                  <a:moveTo>
                    <a:pt x="0" y="363"/>
                  </a:moveTo>
                  <a:cubicBezTo>
                    <a:pt x="11" y="268"/>
                    <a:pt x="22" y="174"/>
                    <a:pt x="45" y="136"/>
                  </a:cubicBezTo>
                  <a:cubicBezTo>
                    <a:pt x="68" y="98"/>
                    <a:pt x="113" y="159"/>
                    <a:pt x="136" y="136"/>
                  </a:cubicBezTo>
                  <a:cubicBezTo>
                    <a:pt x="159" y="113"/>
                    <a:pt x="174" y="23"/>
                    <a:pt x="181" y="0"/>
                  </a:cubicBezTo>
                </a:path>
              </a:pathLst>
            </a:custGeom>
            <a:noFill/>
            <a:ln w="28575">
              <a:solidFill>
                <a:srgbClr val="66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59" name="Freeform 16"/>
            <p:cNvSpPr>
              <a:spLocks noChangeAspect="1"/>
            </p:cNvSpPr>
            <p:nvPr/>
          </p:nvSpPr>
          <p:spPr bwMode="auto">
            <a:xfrm>
              <a:off x="2154" y="1419"/>
              <a:ext cx="67" cy="500"/>
            </a:xfrm>
            <a:custGeom>
              <a:avLst/>
              <a:gdLst>
                <a:gd name="T0" fmla="*/ 0 w 181"/>
                <a:gd name="T1" fmla="*/ 302179 h 363"/>
                <a:gd name="T2" fmla="*/ 0 w 181"/>
                <a:gd name="T3" fmla="*/ 113059 h 363"/>
                <a:gd name="T4" fmla="*/ 0 w 181"/>
                <a:gd name="T5" fmla="*/ 113059 h 363"/>
                <a:gd name="T6" fmla="*/ 0 w 181"/>
                <a:gd name="T7" fmla="*/ 0 h 3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1"/>
                <a:gd name="T13" fmla="*/ 0 h 363"/>
                <a:gd name="T14" fmla="*/ 181 w 181"/>
                <a:gd name="T15" fmla="*/ 363 h 3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1" h="363">
                  <a:moveTo>
                    <a:pt x="0" y="363"/>
                  </a:moveTo>
                  <a:cubicBezTo>
                    <a:pt x="11" y="268"/>
                    <a:pt x="22" y="174"/>
                    <a:pt x="45" y="136"/>
                  </a:cubicBezTo>
                  <a:cubicBezTo>
                    <a:pt x="68" y="98"/>
                    <a:pt x="113" y="159"/>
                    <a:pt x="136" y="136"/>
                  </a:cubicBezTo>
                  <a:cubicBezTo>
                    <a:pt x="159" y="113"/>
                    <a:pt x="174" y="23"/>
                    <a:pt x="181" y="0"/>
                  </a:cubicBezTo>
                </a:path>
              </a:pathLst>
            </a:custGeom>
            <a:noFill/>
            <a:ln w="28575">
              <a:solidFill>
                <a:srgbClr val="66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1" name="Group 17"/>
          <p:cNvGrpSpPr>
            <a:grpSpLocks/>
          </p:cNvGrpSpPr>
          <p:nvPr/>
        </p:nvGrpSpPr>
        <p:grpSpPr bwMode="auto">
          <a:xfrm>
            <a:off x="2124075" y="3725863"/>
            <a:ext cx="1774825" cy="803275"/>
            <a:chOff x="1360" y="2490"/>
            <a:chExt cx="1118" cy="506"/>
          </a:xfrm>
        </p:grpSpPr>
        <p:sp>
          <p:nvSpPr>
            <p:cNvPr id="59444" name="Oval 18"/>
            <p:cNvSpPr>
              <a:spLocks noChangeAspect="1" noChangeArrowheads="1"/>
            </p:cNvSpPr>
            <p:nvPr/>
          </p:nvSpPr>
          <p:spPr bwMode="auto">
            <a:xfrm>
              <a:off x="1360" y="2490"/>
              <a:ext cx="166" cy="11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45" name="Oval 19"/>
            <p:cNvSpPr>
              <a:spLocks noChangeAspect="1" noChangeArrowheads="1"/>
            </p:cNvSpPr>
            <p:nvPr/>
          </p:nvSpPr>
          <p:spPr bwMode="auto">
            <a:xfrm>
              <a:off x="1677" y="2490"/>
              <a:ext cx="166" cy="11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46" name="Oval 20"/>
            <p:cNvSpPr>
              <a:spLocks noChangeAspect="1" noChangeArrowheads="1"/>
            </p:cNvSpPr>
            <p:nvPr/>
          </p:nvSpPr>
          <p:spPr bwMode="auto">
            <a:xfrm>
              <a:off x="1995" y="2490"/>
              <a:ext cx="167" cy="11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47" name="Oval 21"/>
            <p:cNvSpPr>
              <a:spLocks noChangeAspect="1" noChangeArrowheads="1"/>
            </p:cNvSpPr>
            <p:nvPr/>
          </p:nvSpPr>
          <p:spPr bwMode="auto">
            <a:xfrm>
              <a:off x="2312" y="2490"/>
              <a:ext cx="166" cy="11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48" name="Freeform 22"/>
            <p:cNvSpPr>
              <a:spLocks noChangeAspect="1"/>
            </p:cNvSpPr>
            <p:nvPr/>
          </p:nvSpPr>
          <p:spPr bwMode="auto">
            <a:xfrm>
              <a:off x="1360" y="2552"/>
              <a:ext cx="66" cy="443"/>
            </a:xfrm>
            <a:custGeom>
              <a:avLst/>
              <a:gdLst>
                <a:gd name="T0" fmla="*/ 0 w 182"/>
                <a:gd name="T1" fmla="*/ 0 h 318"/>
                <a:gd name="T2" fmla="*/ 0 w 182"/>
                <a:gd name="T3" fmla="*/ 192564 h 318"/>
                <a:gd name="T4" fmla="*/ 0 w 182"/>
                <a:gd name="T5" fmla="*/ 192564 h 318"/>
                <a:gd name="T6" fmla="*/ 0 w 182"/>
                <a:gd name="T7" fmla="*/ 335807 h 3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318"/>
                <a:gd name="T14" fmla="*/ 182 w 182"/>
                <a:gd name="T15" fmla="*/ 318 h 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318">
                  <a:moveTo>
                    <a:pt x="182" y="0"/>
                  </a:moveTo>
                  <a:cubicBezTo>
                    <a:pt x="171" y="76"/>
                    <a:pt x="160" y="152"/>
                    <a:pt x="137" y="182"/>
                  </a:cubicBezTo>
                  <a:cubicBezTo>
                    <a:pt x="114" y="212"/>
                    <a:pt x="69" y="159"/>
                    <a:pt x="46" y="182"/>
                  </a:cubicBezTo>
                  <a:cubicBezTo>
                    <a:pt x="23" y="205"/>
                    <a:pt x="8" y="295"/>
                    <a:pt x="0" y="318"/>
                  </a:cubicBezTo>
                </a:path>
              </a:pathLst>
            </a:custGeom>
            <a:noFill/>
            <a:ln w="28575">
              <a:solidFill>
                <a:srgbClr val="66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49" name="Freeform 23"/>
            <p:cNvSpPr>
              <a:spLocks noChangeAspect="1"/>
            </p:cNvSpPr>
            <p:nvPr/>
          </p:nvSpPr>
          <p:spPr bwMode="auto">
            <a:xfrm>
              <a:off x="1677" y="2554"/>
              <a:ext cx="67" cy="442"/>
            </a:xfrm>
            <a:custGeom>
              <a:avLst/>
              <a:gdLst>
                <a:gd name="T0" fmla="*/ 0 w 182"/>
                <a:gd name="T1" fmla="*/ 0 h 318"/>
                <a:gd name="T2" fmla="*/ 0 w 182"/>
                <a:gd name="T3" fmla="*/ 183329 h 318"/>
                <a:gd name="T4" fmla="*/ 0 w 182"/>
                <a:gd name="T5" fmla="*/ 183329 h 318"/>
                <a:gd name="T6" fmla="*/ 0 w 182"/>
                <a:gd name="T7" fmla="*/ 319838 h 3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318"/>
                <a:gd name="T14" fmla="*/ 182 w 182"/>
                <a:gd name="T15" fmla="*/ 318 h 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318">
                  <a:moveTo>
                    <a:pt x="182" y="0"/>
                  </a:moveTo>
                  <a:cubicBezTo>
                    <a:pt x="171" y="76"/>
                    <a:pt x="160" y="152"/>
                    <a:pt x="137" y="182"/>
                  </a:cubicBezTo>
                  <a:cubicBezTo>
                    <a:pt x="114" y="212"/>
                    <a:pt x="69" y="159"/>
                    <a:pt x="46" y="182"/>
                  </a:cubicBezTo>
                  <a:cubicBezTo>
                    <a:pt x="23" y="205"/>
                    <a:pt x="8" y="295"/>
                    <a:pt x="0" y="318"/>
                  </a:cubicBezTo>
                </a:path>
              </a:pathLst>
            </a:custGeom>
            <a:noFill/>
            <a:ln w="28575">
              <a:solidFill>
                <a:srgbClr val="66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50" name="Freeform 24"/>
            <p:cNvSpPr>
              <a:spLocks noChangeAspect="1"/>
            </p:cNvSpPr>
            <p:nvPr/>
          </p:nvSpPr>
          <p:spPr bwMode="auto">
            <a:xfrm>
              <a:off x="1995" y="2554"/>
              <a:ext cx="67" cy="442"/>
            </a:xfrm>
            <a:custGeom>
              <a:avLst/>
              <a:gdLst>
                <a:gd name="T0" fmla="*/ 0 w 182"/>
                <a:gd name="T1" fmla="*/ 0 h 318"/>
                <a:gd name="T2" fmla="*/ 0 w 182"/>
                <a:gd name="T3" fmla="*/ 183329 h 318"/>
                <a:gd name="T4" fmla="*/ 0 w 182"/>
                <a:gd name="T5" fmla="*/ 183329 h 318"/>
                <a:gd name="T6" fmla="*/ 0 w 182"/>
                <a:gd name="T7" fmla="*/ 319838 h 3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318"/>
                <a:gd name="T14" fmla="*/ 182 w 182"/>
                <a:gd name="T15" fmla="*/ 318 h 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318">
                  <a:moveTo>
                    <a:pt x="182" y="0"/>
                  </a:moveTo>
                  <a:cubicBezTo>
                    <a:pt x="171" y="76"/>
                    <a:pt x="160" y="152"/>
                    <a:pt x="137" y="182"/>
                  </a:cubicBezTo>
                  <a:cubicBezTo>
                    <a:pt x="114" y="212"/>
                    <a:pt x="69" y="159"/>
                    <a:pt x="46" y="182"/>
                  </a:cubicBezTo>
                  <a:cubicBezTo>
                    <a:pt x="23" y="205"/>
                    <a:pt x="8" y="295"/>
                    <a:pt x="0" y="318"/>
                  </a:cubicBezTo>
                </a:path>
              </a:pathLst>
            </a:custGeom>
            <a:noFill/>
            <a:ln w="28575">
              <a:solidFill>
                <a:srgbClr val="66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51" name="Freeform 25"/>
            <p:cNvSpPr>
              <a:spLocks noChangeAspect="1"/>
            </p:cNvSpPr>
            <p:nvPr/>
          </p:nvSpPr>
          <p:spPr bwMode="auto">
            <a:xfrm>
              <a:off x="2312" y="2552"/>
              <a:ext cx="67" cy="443"/>
            </a:xfrm>
            <a:custGeom>
              <a:avLst/>
              <a:gdLst>
                <a:gd name="T0" fmla="*/ 0 w 182"/>
                <a:gd name="T1" fmla="*/ 0 h 318"/>
                <a:gd name="T2" fmla="*/ 0 w 182"/>
                <a:gd name="T3" fmla="*/ 192564 h 318"/>
                <a:gd name="T4" fmla="*/ 0 w 182"/>
                <a:gd name="T5" fmla="*/ 192564 h 318"/>
                <a:gd name="T6" fmla="*/ 0 w 182"/>
                <a:gd name="T7" fmla="*/ 335807 h 3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318"/>
                <a:gd name="T14" fmla="*/ 182 w 182"/>
                <a:gd name="T15" fmla="*/ 318 h 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318">
                  <a:moveTo>
                    <a:pt x="182" y="0"/>
                  </a:moveTo>
                  <a:cubicBezTo>
                    <a:pt x="171" y="76"/>
                    <a:pt x="160" y="152"/>
                    <a:pt x="137" y="182"/>
                  </a:cubicBezTo>
                  <a:cubicBezTo>
                    <a:pt x="114" y="212"/>
                    <a:pt x="69" y="159"/>
                    <a:pt x="46" y="182"/>
                  </a:cubicBezTo>
                  <a:cubicBezTo>
                    <a:pt x="23" y="205"/>
                    <a:pt x="8" y="295"/>
                    <a:pt x="0" y="318"/>
                  </a:cubicBezTo>
                </a:path>
              </a:pathLst>
            </a:custGeom>
            <a:noFill/>
            <a:ln w="28575">
              <a:solidFill>
                <a:srgbClr val="66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402" name="Text Box 26"/>
          <p:cNvSpPr txBox="1">
            <a:spLocks noChangeAspect="1" noChangeArrowheads="1"/>
          </p:cNvSpPr>
          <p:nvPr/>
        </p:nvSpPr>
        <p:spPr bwMode="auto">
          <a:xfrm>
            <a:off x="2195513" y="2717800"/>
            <a:ext cx="1773237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u="sng">
                <a:latin typeface="Arial" charset="0"/>
              </a:rPr>
              <a:t>Crop production</a:t>
            </a:r>
            <a:r>
              <a:rPr lang="en-US" sz="1600">
                <a:latin typeface="Arial" charset="0"/>
              </a:rPr>
              <a:t>:</a:t>
            </a:r>
            <a:r>
              <a:rPr lang="en-US" sz="1600" i="1">
                <a:latin typeface="Arial" charset="0"/>
              </a:rPr>
              <a:t> </a:t>
            </a:r>
            <a:r>
              <a:rPr lang="en-US" sz="1400" i="1">
                <a:latin typeface="Arial" charset="0"/>
              </a:rPr>
              <a:t>- Crop type              - Cropped area        - Management</a:t>
            </a:r>
          </a:p>
        </p:txBody>
      </p:sp>
      <p:sp>
        <p:nvSpPr>
          <p:cNvPr id="59403" name="Text Box 27"/>
          <p:cNvSpPr txBox="1">
            <a:spLocks noChangeAspect="1" noChangeArrowheads="1"/>
          </p:cNvSpPr>
          <p:nvPr/>
        </p:nvSpPr>
        <p:spPr bwMode="auto">
          <a:xfrm>
            <a:off x="7950200" y="3241675"/>
            <a:ext cx="1116013" cy="6651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 b="1">
                <a:latin typeface="Verdana" charset="0"/>
              </a:rPr>
              <a:t>Consumed Animal Products</a:t>
            </a:r>
            <a:endParaRPr lang="en-US" sz="1200">
              <a:latin typeface="Verdana" charset="0"/>
            </a:endParaRPr>
          </a:p>
        </p:txBody>
      </p:sp>
      <p:sp>
        <p:nvSpPr>
          <p:cNvPr id="59404" name="AutoShape 28"/>
          <p:cNvSpPr>
            <a:spLocks noChangeAspect="1" noChangeArrowheads="1"/>
          </p:cNvSpPr>
          <p:nvPr/>
        </p:nvSpPr>
        <p:spPr bwMode="auto">
          <a:xfrm>
            <a:off x="1476375" y="2933700"/>
            <a:ext cx="574675" cy="598488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5" name="Text Box 29"/>
          <p:cNvSpPr txBox="1">
            <a:spLocks noChangeAspect="1" noChangeArrowheads="1"/>
          </p:cNvSpPr>
          <p:nvPr/>
        </p:nvSpPr>
        <p:spPr bwMode="auto">
          <a:xfrm>
            <a:off x="2843213" y="4949825"/>
            <a:ext cx="3673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Groundwater &amp; surface waters</a:t>
            </a:r>
          </a:p>
        </p:txBody>
      </p:sp>
      <p:sp>
        <p:nvSpPr>
          <p:cNvPr id="59406" name="Text Box 30"/>
          <p:cNvSpPr txBox="1">
            <a:spLocks noChangeAspect="1" noChangeArrowheads="1"/>
          </p:cNvSpPr>
          <p:nvPr/>
        </p:nvSpPr>
        <p:spPr bwMode="auto">
          <a:xfrm>
            <a:off x="179388" y="2717800"/>
            <a:ext cx="1225550" cy="9683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latin typeface="Arial" charset="0"/>
              </a:rPr>
              <a:t>N inputs:</a:t>
            </a:r>
            <a:r>
              <a:rPr lang="en-US" sz="1400">
                <a:latin typeface="Arial" charset="0"/>
              </a:rPr>
              <a:t> 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400">
                <a:latin typeface="Arial" charset="0"/>
              </a:rPr>
              <a:t>N fertilizer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400">
                <a:latin typeface="Arial" charset="0"/>
              </a:rPr>
              <a:t>&amp; BNF               </a:t>
            </a:r>
          </a:p>
        </p:txBody>
      </p:sp>
      <p:sp>
        <p:nvSpPr>
          <p:cNvPr id="59407" name="AutoShape 31"/>
          <p:cNvSpPr>
            <a:spLocks noChangeAspect="1" noChangeArrowheads="1"/>
          </p:cNvSpPr>
          <p:nvPr/>
        </p:nvSpPr>
        <p:spPr bwMode="auto">
          <a:xfrm rot="-5400000">
            <a:off x="5291931" y="2069307"/>
            <a:ext cx="1439863" cy="2305050"/>
          </a:xfrm>
          <a:prstGeom prst="can">
            <a:avLst>
              <a:gd name="adj" fmla="val 22864"/>
            </a:avLst>
          </a:prstGeom>
          <a:solidFill>
            <a:srgbClr val="808000">
              <a:alpha val="7490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8" name="Text Box 32"/>
          <p:cNvSpPr txBox="1">
            <a:spLocks noChangeAspect="1" noChangeArrowheads="1"/>
          </p:cNvSpPr>
          <p:nvPr/>
        </p:nvSpPr>
        <p:spPr bwMode="auto">
          <a:xfrm>
            <a:off x="5219700" y="2717800"/>
            <a:ext cx="1871663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u="sng">
                <a:latin typeface="Arial" charset="0"/>
              </a:rPr>
              <a:t>Animal production</a:t>
            </a:r>
            <a:r>
              <a:rPr lang="en-US" sz="1600">
                <a:latin typeface="Arial" charset="0"/>
              </a:rPr>
              <a:t>:</a:t>
            </a:r>
            <a:r>
              <a:rPr lang="en-US" sz="1400" i="1">
                <a:latin typeface="Arial" charset="0"/>
              </a:rPr>
              <a:t> - Animal species       - Animal number</a:t>
            </a:r>
            <a:r>
              <a:rPr lang="en-US" sz="1400">
                <a:latin typeface="Arial" charset="0"/>
              </a:rPr>
              <a:t>        - </a:t>
            </a:r>
            <a:r>
              <a:rPr lang="en-US" sz="1400" i="1">
                <a:latin typeface="Arial" charset="0"/>
              </a:rPr>
              <a:t>Management</a:t>
            </a:r>
          </a:p>
        </p:txBody>
      </p:sp>
      <p:sp>
        <p:nvSpPr>
          <p:cNvPr id="59409" name="Text Box 33"/>
          <p:cNvSpPr txBox="1">
            <a:spLocks noChangeAspect="1" noChangeArrowheads="1"/>
          </p:cNvSpPr>
          <p:nvPr/>
        </p:nvSpPr>
        <p:spPr bwMode="auto">
          <a:xfrm>
            <a:off x="7950200" y="2489200"/>
            <a:ext cx="1117600" cy="482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 b="1">
                <a:latin typeface="Verdana" charset="0"/>
              </a:rPr>
              <a:t>Consumed  Crops</a:t>
            </a:r>
          </a:p>
        </p:txBody>
      </p:sp>
      <p:sp>
        <p:nvSpPr>
          <p:cNvPr id="59410" name="Text Box 34"/>
          <p:cNvSpPr txBox="1">
            <a:spLocks noChangeArrowheads="1"/>
          </p:cNvSpPr>
          <p:nvPr/>
        </p:nvSpPr>
        <p:spPr bwMode="auto">
          <a:xfrm>
            <a:off x="1692275" y="4518025"/>
            <a:ext cx="2447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latin typeface="Arial" charset="0"/>
              </a:rPr>
              <a:t>NH</a:t>
            </a:r>
            <a:r>
              <a:rPr lang="en-US" sz="1400" baseline="-25000">
                <a:latin typeface="Arial" charset="0"/>
              </a:rPr>
              <a:t>4</a:t>
            </a:r>
            <a:r>
              <a:rPr lang="en-US" sz="1400" baseline="30000">
                <a:latin typeface="Arial" charset="0"/>
              </a:rPr>
              <a:t>+</a:t>
            </a:r>
            <a:r>
              <a:rPr lang="en-US" sz="1400">
                <a:latin typeface="Arial" charset="0"/>
              </a:rPr>
              <a:t>   NO</a:t>
            </a:r>
            <a:r>
              <a:rPr lang="en-US" sz="1400" baseline="-25000">
                <a:latin typeface="Arial" charset="0"/>
              </a:rPr>
              <a:t>3</a:t>
            </a:r>
            <a:r>
              <a:rPr lang="en-US" sz="1400" baseline="30000">
                <a:latin typeface="Arial" charset="0"/>
              </a:rPr>
              <a:t>-</a:t>
            </a:r>
            <a:r>
              <a:rPr lang="en-US" sz="1400">
                <a:latin typeface="Arial" charset="0"/>
              </a:rPr>
              <a:t>   DON   N</a:t>
            </a:r>
            <a:r>
              <a:rPr lang="en-US" sz="1400" baseline="-25000">
                <a:latin typeface="Arial" charset="0"/>
              </a:rPr>
              <a:t>part</a:t>
            </a:r>
          </a:p>
        </p:txBody>
      </p:sp>
      <p:sp>
        <p:nvSpPr>
          <p:cNvPr id="59411" name="Text Box 35"/>
          <p:cNvSpPr txBox="1">
            <a:spLocks noChangeArrowheads="1"/>
          </p:cNvSpPr>
          <p:nvPr/>
        </p:nvSpPr>
        <p:spPr bwMode="auto">
          <a:xfrm>
            <a:off x="2159000" y="1428750"/>
            <a:ext cx="19446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latin typeface="Arial" charset="0"/>
              </a:rPr>
              <a:t>NH</a:t>
            </a:r>
            <a:r>
              <a:rPr lang="en-US" sz="1400" baseline="-25000">
                <a:latin typeface="Arial" charset="0"/>
              </a:rPr>
              <a:t>3</a:t>
            </a:r>
            <a:r>
              <a:rPr lang="en-US" sz="1400">
                <a:latin typeface="Arial" charset="0"/>
              </a:rPr>
              <a:t>    N</a:t>
            </a:r>
            <a:r>
              <a:rPr lang="en-US" sz="1400" baseline="-25000">
                <a:latin typeface="Arial" charset="0"/>
              </a:rPr>
              <a:t>2</a:t>
            </a:r>
            <a:r>
              <a:rPr lang="en-US" sz="1400">
                <a:latin typeface="Arial" charset="0"/>
              </a:rPr>
              <a:t>O   NO</a:t>
            </a:r>
            <a:r>
              <a:rPr lang="en-US" sz="1400" baseline="-25000">
                <a:latin typeface="Arial" charset="0"/>
              </a:rPr>
              <a:t>X</a:t>
            </a:r>
            <a:r>
              <a:rPr lang="en-US" sz="1400">
                <a:latin typeface="Arial" charset="0"/>
              </a:rPr>
              <a:t>   N</a:t>
            </a:r>
            <a:r>
              <a:rPr lang="en-US" sz="1400" baseline="-25000">
                <a:latin typeface="Arial" charset="0"/>
              </a:rPr>
              <a:t>2</a:t>
            </a:r>
          </a:p>
        </p:txBody>
      </p:sp>
      <p:sp>
        <p:nvSpPr>
          <p:cNvPr id="59412" name="Text Box 36"/>
          <p:cNvSpPr txBox="1">
            <a:spLocks noChangeArrowheads="1"/>
          </p:cNvSpPr>
          <p:nvPr/>
        </p:nvSpPr>
        <p:spPr bwMode="auto">
          <a:xfrm>
            <a:off x="4787900" y="4518025"/>
            <a:ext cx="2447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latin typeface="Arial" charset="0"/>
              </a:rPr>
              <a:t>NH</a:t>
            </a:r>
            <a:r>
              <a:rPr lang="en-US" sz="1400" baseline="-25000">
                <a:latin typeface="Arial" charset="0"/>
              </a:rPr>
              <a:t>4</a:t>
            </a:r>
            <a:r>
              <a:rPr lang="en-US" sz="1400" baseline="30000">
                <a:latin typeface="Arial" charset="0"/>
              </a:rPr>
              <a:t>+</a:t>
            </a:r>
            <a:r>
              <a:rPr lang="en-US" sz="1400">
                <a:latin typeface="Arial" charset="0"/>
              </a:rPr>
              <a:t>   NO</a:t>
            </a:r>
            <a:r>
              <a:rPr lang="en-US" sz="1400" baseline="-25000">
                <a:latin typeface="Arial" charset="0"/>
              </a:rPr>
              <a:t>3</a:t>
            </a:r>
            <a:r>
              <a:rPr lang="en-US" sz="1400" baseline="30000">
                <a:latin typeface="Arial" charset="0"/>
              </a:rPr>
              <a:t>-</a:t>
            </a:r>
            <a:r>
              <a:rPr lang="en-US" sz="1400">
                <a:latin typeface="Arial" charset="0"/>
              </a:rPr>
              <a:t>   DON   N</a:t>
            </a:r>
            <a:r>
              <a:rPr lang="en-US" sz="1400" baseline="-25000">
                <a:latin typeface="Arial" charset="0"/>
              </a:rPr>
              <a:t>part</a:t>
            </a:r>
          </a:p>
        </p:txBody>
      </p:sp>
      <p:sp>
        <p:nvSpPr>
          <p:cNvPr id="59413" name="Text Box 37"/>
          <p:cNvSpPr txBox="1">
            <a:spLocks noChangeArrowheads="1"/>
          </p:cNvSpPr>
          <p:nvPr/>
        </p:nvSpPr>
        <p:spPr bwMode="auto">
          <a:xfrm>
            <a:off x="5148263" y="1422400"/>
            <a:ext cx="19446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latin typeface="Arial" charset="0"/>
              </a:rPr>
              <a:t>NH</a:t>
            </a:r>
            <a:r>
              <a:rPr lang="en-US" sz="1400" baseline="-25000">
                <a:latin typeface="Arial" charset="0"/>
              </a:rPr>
              <a:t>3</a:t>
            </a:r>
            <a:r>
              <a:rPr lang="en-US" sz="1400">
                <a:latin typeface="Arial" charset="0"/>
              </a:rPr>
              <a:t>    N</a:t>
            </a:r>
            <a:r>
              <a:rPr lang="en-US" sz="1400" baseline="-25000">
                <a:latin typeface="Arial" charset="0"/>
              </a:rPr>
              <a:t>2</a:t>
            </a:r>
            <a:r>
              <a:rPr lang="en-US" sz="1400">
                <a:latin typeface="Arial" charset="0"/>
              </a:rPr>
              <a:t>O   NO</a:t>
            </a:r>
            <a:r>
              <a:rPr lang="en-US" sz="1400" baseline="-25000">
                <a:latin typeface="Arial" charset="0"/>
              </a:rPr>
              <a:t>X</a:t>
            </a:r>
            <a:r>
              <a:rPr lang="en-US" sz="1400">
                <a:latin typeface="Arial" charset="0"/>
              </a:rPr>
              <a:t>   N</a:t>
            </a:r>
            <a:r>
              <a:rPr lang="en-US" sz="1400" baseline="-25000">
                <a:latin typeface="Arial" charset="0"/>
              </a:rPr>
              <a:t>2</a:t>
            </a:r>
          </a:p>
        </p:txBody>
      </p:sp>
      <p:sp>
        <p:nvSpPr>
          <p:cNvPr id="59414" name="Rectangle 38"/>
          <p:cNvSpPr>
            <a:spLocks noChangeArrowheads="1"/>
          </p:cNvSpPr>
          <p:nvPr/>
        </p:nvSpPr>
        <p:spPr bwMode="auto">
          <a:xfrm>
            <a:off x="1676400" y="4368800"/>
            <a:ext cx="5562600" cy="1223963"/>
          </a:xfrm>
          <a:prstGeom prst="rect">
            <a:avLst/>
          </a:prstGeom>
          <a:solidFill>
            <a:srgbClr val="0000FF">
              <a:alpha val="30980"/>
            </a:srgbClr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15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8458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3200" b="1">
                <a:solidFill>
                  <a:srgbClr val="0000FF"/>
                </a:solidFill>
                <a:latin typeface="Verdana" charset="0"/>
              </a:rPr>
              <a:t>Nitrogen: A Very Leaky Element</a:t>
            </a:r>
          </a:p>
        </p:txBody>
      </p:sp>
      <p:sp>
        <p:nvSpPr>
          <p:cNvPr id="59416" name="Text Box 40"/>
          <p:cNvSpPr txBox="1">
            <a:spLocks noChangeArrowheads="1"/>
          </p:cNvSpPr>
          <p:nvPr/>
        </p:nvSpPr>
        <p:spPr bwMode="auto">
          <a:xfrm>
            <a:off x="5148263" y="1414463"/>
            <a:ext cx="19446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latin typeface="Arial" charset="0"/>
              </a:rPr>
              <a:t>NH</a:t>
            </a:r>
            <a:r>
              <a:rPr lang="en-US" sz="1400" baseline="-25000">
                <a:latin typeface="Arial" charset="0"/>
              </a:rPr>
              <a:t>3</a:t>
            </a:r>
            <a:r>
              <a:rPr lang="en-US" sz="1400">
                <a:latin typeface="Arial" charset="0"/>
              </a:rPr>
              <a:t>    N</a:t>
            </a:r>
            <a:r>
              <a:rPr lang="en-US" sz="1400" baseline="-25000">
                <a:latin typeface="Arial" charset="0"/>
              </a:rPr>
              <a:t>2</a:t>
            </a:r>
            <a:r>
              <a:rPr lang="en-US" sz="1400">
                <a:latin typeface="Arial" charset="0"/>
              </a:rPr>
              <a:t>O   NO</a:t>
            </a:r>
            <a:r>
              <a:rPr lang="en-US" sz="1400" baseline="-25000">
                <a:latin typeface="Arial" charset="0"/>
              </a:rPr>
              <a:t>X</a:t>
            </a:r>
            <a:r>
              <a:rPr lang="en-US" sz="1400">
                <a:latin typeface="Arial" charset="0"/>
              </a:rPr>
              <a:t>   N</a:t>
            </a:r>
            <a:r>
              <a:rPr lang="en-US" sz="1400" baseline="-25000">
                <a:latin typeface="Arial" charset="0"/>
              </a:rPr>
              <a:t>2</a:t>
            </a:r>
          </a:p>
        </p:txBody>
      </p:sp>
      <p:sp>
        <p:nvSpPr>
          <p:cNvPr id="59417" name="Text Box 41"/>
          <p:cNvSpPr txBox="1">
            <a:spLocks noChangeAspect="1" noChangeArrowheads="1"/>
          </p:cNvSpPr>
          <p:nvPr/>
        </p:nvSpPr>
        <p:spPr bwMode="auto">
          <a:xfrm>
            <a:off x="3886200" y="1066800"/>
            <a:ext cx="1470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Atmosphere</a:t>
            </a:r>
          </a:p>
        </p:txBody>
      </p:sp>
      <p:sp>
        <p:nvSpPr>
          <p:cNvPr id="59418" name="AutoShape 42"/>
          <p:cNvSpPr>
            <a:spLocks noChangeAspect="1" noChangeArrowheads="1"/>
          </p:cNvSpPr>
          <p:nvPr/>
        </p:nvSpPr>
        <p:spPr bwMode="auto">
          <a:xfrm>
            <a:off x="7162800" y="3490913"/>
            <a:ext cx="762000" cy="149225"/>
          </a:xfrm>
          <a:prstGeom prst="rightArrow">
            <a:avLst>
              <a:gd name="adj1" fmla="val 50000"/>
              <a:gd name="adj2" fmla="val 12766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9419" name="Group 43"/>
          <p:cNvGrpSpPr>
            <a:grpSpLocks/>
          </p:cNvGrpSpPr>
          <p:nvPr/>
        </p:nvGrpSpPr>
        <p:grpSpPr bwMode="auto">
          <a:xfrm>
            <a:off x="5238750" y="3733800"/>
            <a:ext cx="1847850" cy="803275"/>
            <a:chOff x="3265" y="2490"/>
            <a:chExt cx="1164" cy="506"/>
          </a:xfrm>
        </p:grpSpPr>
        <p:sp>
          <p:nvSpPr>
            <p:cNvPr id="59436" name="Oval 44"/>
            <p:cNvSpPr>
              <a:spLocks noChangeAspect="1" noChangeArrowheads="1"/>
            </p:cNvSpPr>
            <p:nvPr/>
          </p:nvSpPr>
          <p:spPr bwMode="auto">
            <a:xfrm>
              <a:off x="4263" y="2490"/>
              <a:ext cx="166" cy="1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37" name="Oval 45"/>
            <p:cNvSpPr>
              <a:spLocks noChangeAspect="1" noChangeArrowheads="1"/>
            </p:cNvSpPr>
            <p:nvPr/>
          </p:nvSpPr>
          <p:spPr bwMode="auto">
            <a:xfrm>
              <a:off x="3900" y="2490"/>
              <a:ext cx="166" cy="1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38" name="Oval 46"/>
            <p:cNvSpPr>
              <a:spLocks noChangeAspect="1" noChangeArrowheads="1"/>
            </p:cNvSpPr>
            <p:nvPr/>
          </p:nvSpPr>
          <p:spPr bwMode="auto">
            <a:xfrm>
              <a:off x="3582" y="2490"/>
              <a:ext cx="166" cy="1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39" name="Oval 47"/>
            <p:cNvSpPr>
              <a:spLocks noChangeAspect="1" noChangeArrowheads="1"/>
            </p:cNvSpPr>
            <p:nvPr/>
          </p:nvSpPr>
          <p:spPr bwMode="auto">
            <a:xfrm>
              <a:off x="3265" y="2490"/>
              <a:ext cx="166" cy="1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40" name="Freeform 48"/>
            <p:cNvSpPr>
              <a:spLocks noChangeAspect="1"/>
            </p:cNvSpPr>
            <p:nvPr/>
          </p:nvSpPr>
          <p:spPr bwMode="auto">
            <a:xfrm>
              <a:off x="3265" y="2554"/>
              <a:ext cx="66" cy="442"/>
            </a:xfrm>
            <a:custGeom>
              <a:avLst/>
              <a:gdLst>
                <a:gd name="T0" fmla="*/ 0 w 182"/>
                <a:gd name="T1" fmla="*/ 0 h 318"/>
                <a:gd name="T2" fmla="*/ 0 w 182"/>
                <a:gd name="T3" fmla="*/ 183329 h 318"/>
                <a:gd name="T4" fmla="*/ 0 w 182"/>
                <a:gd name="T5" fmla="*/ 183329 h 318"/>
                <a:gd name="T6" fmla="*/ 0 w 182"/>
                <a:gd name="T7" fmla="*/ 319838 h 3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318"/>
                <a:gd name="T14" fmla="*/ 182 w 182"/>
                <a:gd name="T15" fmla="*/ 318 h 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318">
                  <a:moveTo>
                    <a:pt x="182" y="0"/>
                  </a:moveTo>
                  <a:cubicBezTo>
                    <a:pt x="171" y="76"/>
                    <a:pt x="160" y="152"/>
                    <a:pt x="137" y="182"/>
                  </a:cubicBezTo>
                  <a:cubicBezTo>
                    <a:pt x="114" y="212"/>
                    <a:pt x="69" y="159"/>
                    <a:pt x="46" y="182"/>
                  </a:cubicBezTo>
                  <a:cubicBezTo>
                    <a:pt x="23" y="205"/>
                    <a:pt x="8" y="295"/>
                    <a:pt x="0" y="318"/>
                  </a:cubicBezTo>
                </a:path>
              </a:pathLst>
            </a:custGeom>
            <a:noFill/>
            <a:ln w="28575">
              <a:solidFill>
                <a:srgbClr val="66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41" name="Freeform 49"/>
            <p:cNvSpPr>
              <a:spLocks noChangeAspect="1"/>
            </p:cNvSpPr>
            <p:nvPr/>
          </p:nvSpPr>
          <p:spPr bwMode="auto">
            <a:xfrm>
              <a:off x="3582" y="2552"/>
              <a:ext cx="66" cy="443"/>
            </a:xfrm>
            <a:custGeom>
              <a:avLst/>
              <a:gdLst>
                <a:gd name="T0" fmla="*/ 0 w 182"/>
                <a:gd name="T1" fmla="*/ 0 h 318"/>
                <a:gd name="T2" fmla="*/ 0 w 182"/>
                <a:gd name="T3" fmla="*/ 192564 h 318"/>
                <a:gd name="T4" fmla="*/ 0 w 182"/>
                <a:gd name="T5" fmla="*/ 192564 h 318"/>
                <a:gd name="T6" fmla="*/ 0 w 182"/>
                <a:gd name="T7" fmla="*/ 335807 h 3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318"/>
                <a:gd name="T14" fmla="*/ 182 w 182"/>
                <a:gd name="T15" fmla="*/ 318 h 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318">
                  <a:moveTo>
                    <a:pt x="182" y="0"/>
                  </a:moveTo>
                  <a:cubicBezTo>
                    <a:pt x="171" y="76"/>
                    <a:pt x="160" y="152"/>
                    <a:pt x="137" y="182"/>
                  </a:cubicBezTo>
                  <a:cubicBezTo>
                    <a:pt x="114" y="212"/>
                    <a:pt x="69" y="159"/>
                    <a:pt x="46" y="182"/>
                  </a:cubicBezTo>
                  <a:cubicBezTo>
                    <a:pt x="23" y="205"/>
                    <a:pt x="8" y="295"/>
                    <a:pt x="0" y="318"/>
                  </a:cubicBezTo>
                </a:path>
              </a:pathLst>
            </a:custGeom>
            <a:noFill/>
            <a:ln w="28575">
              <a:solidFill>
                <a:srgbClr val="66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42" name="Freeform 50"/>
            <p:cNvSpPr>
              <a:spLocks noChangeAspect="1"/>
            </p:cNvSpPr>
            <p:nvPr/>
          </p:nvSpPr>
          <p:spPr bwMode="auto">
            <a:xfrm>
              <a:off x="3900" y="2552"/>
              <a:ext cx="66" cy="443"/>
            </a:xfrm>
            <a:custGeom>
              <a:avLst/>
              <a:gdLst>
                <a:gd name="T0" fmla="*/ 0 w 182"/>
                <a:gd name="T1" fmla="*/ 0 h 318"/>
                <a:gd name="T2" fmla="*/ 0 w 182"/>
                <a:gd name="T3" fmla="*/ 192564 h 318"/>
                <a:gd name="T4" fmla="*/ 0 w 182"/>
                <a:gd name="T5" fmla="*/ 192564 h 318"/>
                <a:gd name="T6" fmla="*/ 0 w 182"/>
                <a:gd name="T7" fmla="*/ 335807 h 3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318"/>
                <a:gd name="T14" fmla="*/ 182 w 182"/>
                <a:gd name="T15" fmla="*/ 318 h 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318">
                  <a:moveTo>
                    <a:pt x="182" y="0"/>
                  </a:moveTo>
                  <a:cubicBezTo>
                    <a:pt x="171" y="76"/>
                    <a:pt x="160" y="152"/>
                    <a:pt x="137" y="182"/>
                  </a:cubicBezTo>
                  <a:cubicBezTo>
                    <a:pt x="114" y="212"/>
                    <a:pt x="69" y="159"/>
                    <a:pt x="46" y="182"/>
                  </a:cubicBezTo>
                  <a:cubicBezTo>
                    <a:pt x="23" y="205"/>
                    <a:pt x="8" y="295"/>
                    <a:pt x="0" y="318"/>
                  </a:cubicBezTo>
                </a:path>
              </a:pathLst>
            </a:custGeom>
            <a:noFill/>
            <a:ln w="28575">
              <a:solidFill>
                <a:srgbClr val="66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43" name="Freeform 51"/>
            <p:cNvSpPr>
              <a:spLocks noChangeAspect="1"/>
            </p:cNvSpPr>
            <p:nvPr/>
          </p:nvSpPr>
          <p:spPr bwMode="auto">
            <a:xfrm>
              <a:off x="4263" y="2552"/>
              <a:ext cx="66" cy="443"/>
            </a:xfrm>
            <a:custGeom>
              <a:avLst/>
              <a:gdLst>
                <a:gd name="T0" fmla="*/ 0 w 182"/>
                <a:gd name="T1" fmla="*/ 0 h 318"/>
                <a:gd name="T2" fmla="*/ 0 w 182"/>
                <a:gd name="T3" fmla="*/ 192564 h 318"/>
                <a:gd name="T4" fmla="*/ 0 w 182"/>
                <a:gd name="T5" fmla="*/ 192564 h 318"/>
                <a:gd name="T6" fmla="*/ 0 w 182"/>
                <a:gd name="T7" fmla="*/ 335807 h 3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318"/>
                <a:gd name="T14" fmla="*/ 182 w 182"/>
                <a:gd name="T15" fmla="*/ 318 h 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318">
                  <a:moveTo>
                    <a:pt x="182" y="0"/>
                  </a:moveTo>
                  <a:cubicBezTo>
                    <a:pt x="171" y="76"/>
                    <a:pt x="160" y="152"/>
                    <a:pt x="137" y="182"/>
                  </a:cubicBezTo>
                  <a:cubicBezTo>
                    <a:pt x="114" y="212"/>
                    <a:pt x="69" y="159"/>
                    <a:pt x="46" y="182"/>
                  </a:cubicBezTo>
                  <a:cubicBezTo>
                    <a:pt x="23" y="205"/>
                    <a:pt x="8" y="295"/>
                    <a:pt x="0" y="318"/>
                  </a:cubicBezTo>
                </a:path>
              </a:pathLst>
            </a:custGeom>
            <a:noFill/>
            <a:ln w="28575">
              <a:solidFill>
                <a:srgbClr val="66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20" name="Group 52"/>
          <p:cNvGrpSpPr>
            <a:grpSpLocks/>
          </p:cNvGrpSpPr>
          <p:nvPr/>
        </p:nvGrpSpPr>
        <p:grpSpPr bwMode="auto">
          <a:xfrm>
            <a:off x="6188075" y="1828800"/>
            <a:ext cx="695325" cy="871538"/>
            <a:chOff x="3900" y="1315"/>
            <a:chExt cx="438" cy="629"/>
          </a:xfrm>
        </p:grpSpPr>
        <p:sp>
          <p:nvSpPr>
            <p:cNvPr id="59432" name="Oval 53"/>
            <p:cNvSpPr>
              <a:spLocks noChangeAspect="1" noChangeArrowheads="1"/>
            </p:cNvSpPr>
            <p:nvPr/>
          </p:nvSpPr>
          <p:spPr bwMode="auto">
            <a:xfrm>
              <a:off x="4172" y="1832"/>
              <a:ext cx="166" cy="1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33" name="Oval 54"/>
            <p:cNvSpPr>
              <a:spLocks noChangeAspect="1" noChangeArrowheads="1"/>
            </p:cNvSpPr>
            <p:nvPr/>
          </p:nvSpPr>
          <p:spPr bwMode="auto">
            <a:xfrm>
              <a:off x="3900" y="1832"/>
              <a:ext cx="166" cy="1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34" name="Freeform 55"/>
            <p:cNvSpPr>
              <a:spLocks noChangeAspect="1"/>
            </p:cNvSpPr>
            <p:nvPr/>
          </p:nvSpPr>
          <p:spPr bwMode="auto">
            <a:xfrm>
              <a:off x="3991" y="1315"/>
              <a:ext cx="67" cy="570"/>
            </a:xfrm>
            <a:custGeom>
              <a:avLst/>
              <a:gdLst>
                <a:gd name="T0" fmla="*/ 0 w 181"/>
                <a:gd name="T1" fmla="*/ 4732138 h 363"/>
                <a:gd name="T2" fmla="*/ 0 w 181"/>
                <a:gd name="T3" fmla="*/ 1778279 h 363"/>
                <a:gd name="T4" fmla="*/ 0 w 181"/>
                <a:gd name="T5" fmla="*/ 1778279 h 363"/>
                <a:gd name="T6" fmla="*/ 0 w 181"/>
                <a:gd name="T7" fmla="*/ 0 h 3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1"/>
                <a:gd name="T13" fmla="*/ 0 h 363"/>
                <a:gd name="T14" fmla="*/ 181 w 181"/>
                <a:gd name="T15" fmla="*/ 363 h 3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1" h="363">
                  <a:moveTo>
                    <a:pt x="0" y="363"/>
                  </a:moveTo>
                  <a:cubicBezTo>
                    <a:pt x="11" y="268"/>
                    <a:pt x="22" y="174"/>
                    <a:pt x="45" y="136"/>
                  </a:cubicBezTo>
                  <a:cubicBezTo>
                    <a:pt x="68" y="98"/>
                    <a:pt x="113" y="159"/>
                    <a:pt x="136" y="136"/>
                  </a:cubicBezTo>
                  <a:cubicBezTo>
                    <a:pt x="159" y="113"/>
                    <a:pt x="174" y="23"/>
                    <a:pt x="181" y="0"/>
                  </a:cubicBezTo>
                </a:path>
              </a:pathLst>
            </a:custGeom>
            <a:noFill/>
            <a:ln w="28575">
              <a:solidFill>
                <a:srgbClr val="66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35" name="Freeform 56"/>
            <p:cNvSpPr>
              <a:spLocks noChangeAspect="1"/>
            </p:cNvSpPr>
            <p:nvPr/>
          </p:nvSpPr>
          <p:spPr bwMode="auto">
            <a:xfrm>
              <a:off x="4263" y="1315"/>
              <a:ext cx="67" cy="570"/>
            </a:xfrm>
            <a:custGeom>
              <a:avLst/>
              <a:gdLst>
                <a:gd name="T0" fmla="*/ 0 w 181"/>
                <a:gd name="T1" fmla="*/ 4732138 h 363"/>
                <a:gd name="T2" fmla="*/ 0 w 181"/>
                <a:gd name="T3" fmla="*/ 1778279 h 363"/>
                <a:gd name="T4" fmla="*/ 0 w 181"/>
                <a:gd name="T5" fmla="*/ 1778279 h 363"/>
                <a:gd name="T6" fmla="*/ 0 w 181"/>
                <a:gd name="T7" fmla="*/ 0 h 3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1"/>
                <a:gd name="T13" fmla="*/ 0 h 363"/>
                <a:gd name="T14" fmla="*/ 181 w 181"/>
                <a:gd name="T15" fmla="*/ 363 h 3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1" h="363">
                  <a:moveTo>
                    <a:pt x="0" y="363"/>
                  </a:moveTo>
                  <a:cubicBezTo>
                    <a:pt x="11" y="268"/>
                    <a:pt x="22" y="174"/>
                    <a:pt x="45" y="136"/>
                  </a:cubicBezTo>
                  <a:cubicBezTo>
                    <a:pt x="68" y="98"/>
                    <a:pt x="113" y="159"/>
                    <a:pt x="136" y="136"/>
                  </a:cubicBezTo>
                  <a:cubicBezTo>
                    <a:pt x="159" y="113"/>
                    <a:pt x="174" y="23"/>
                    <a:pt x="181" y="0"/>
                  </a:cubicBezTo>
                </a:path>
              </a:pathLst>
            </a:custGeom>
            <a:noFill/>
            <a:ln w="28575">
              <a:solidFill>
                <a:srgbClr val="66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21" name="Group 57"/>
          <p:cNvGrpSpPr>
            <a:grpSpLocks/>
          </p:cNvGrpSpPr>
          <p:nvPr/>
        </p:nvGrpSpPr>
        <p:grpSpPr bwMode="auto">
          <a:xfrm>
            <a:off x="5216525" y="1828800"/>
            <a:ext cx="695325" cy="871538"/>
            <a:chOff x="3900" y="1315"/>
            <a:chExt cx="438" cy="629"/>
          </a:xfrm>
        </p:grpSpPr>
        <p:sp>
          <p:nvSpPr>
            <p:cNvPr id="59428" name="Oval 58"/>
            <p:cNvSpPr>
              <a:spLocks noChangeAspect="1" noChangeArrowheads="1"/>
            </p:cNvSpPr>
            <p:nvPr/>
          </p:nvSpPr>
          <p:spPr bwMode="auto">
            <a:xfrm>
              <a:off x="4172" y="1832"/>
              <a:ext cx="166" cy="1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9" name="Oval 59"/>
            <p:cNvSpPr>
              <a:spLocks noChangeAspect="1" noChangeArrowheads="1"/>
            </p:cNvSpPr>
            <p:nvPr/>
          </p:nvSpPr>
          <p:spPr bwMode="auto">
            <a:xfrm>
              <a:off x="3900" y="1832"/>
              <a:ext cx="166" cy="1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30" name="Freeform 60"/>
            <p:cNvSpPr>
              <a:spLocks noChangeAspect="1"/>
            </p:cNvSpPr>
            <p:nvPr/>
          </p:nvSpPr>
          <p:spPr bwMode="auto">
            <a:xfrm>
              <a:off x="3991" y="1315"/>
              <a:ext cx="67" cy="570"/>
            </a:xfrm>
            <a:custGeom>
              <a:avLst/>
              <a:gdLst>
                <a:gd name="T0" fmla="*/ 0 w 181"/>
                <a:gd name="T1" fmla="*/ 4732138 h 363"/>
                <a:gd name="T2" fmla="*/ 0 w 181"/>
                <a:gd name="T3" fmla="*/ 1778279 h 363"/>
                <a:gd name="T4" fmla="*/ 0 w 181"/>
                <a:gd name="T5" fmla="*/ 1778279 h 363"/>
                <a:gd name="T6" fmla="*/ 0 w 181"/>
                <a:gd name="T7" fmla="*/ 0 h 3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1"/>
                <a:gd name="T13" fmla="*/ 0 h 363"/>
                <a:gd name="T14" fmla="*/ 181 w 181"/>
                <a:gd name="T15" fmla="*/ 363 h 3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1" h="363">
                  <a:moveTo>
                    <a:pt x="0" y="363"/>
                  </a:moveTo>
                  <a:cubicBezTo>
                    <a:pt x="11" y="268"/>
                    <a:pt x="22" y="174"/>
                    <a:pt x="45" y="136"/>
                  </a:cubicBezTo>
                  <a:cubicBezTo>
                    <a:pt x="68" y="98"/>
                    <a:pt x="113" y="159"/>
                    <a:pt x="136" y="136"/>
                  </a:cubicBezTo>
                  <a:cubicBezTo>
                    <a:pt x="159" y="113"/>
                    <a:pt x="174" y="23"/>
                    <a:pt x="181" y="0"/>
                  </a:cubicBezTo>
                </a:path>
              </a:pathLst>
            </a:custGeom>
            <a:noFill/>
            <a:ln w="28575">
              <a:solidFill>
                <a:srgbClr val="66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31" name="Freeform 61"/>
            <p:cNvSpPr>
              <a:spLocks noChangeAspect="1"/>
            </p:cNvSpPr>
            <p:nvPr/>
          </p:nvSpPr>
          <p:spPr bwMode="auto">
            <a:xfrm>
              <a:off x="4263" y="1315"/>
              <a:ext cx="67" cy="570"/>
            </a:xfrm>
            <a:custGeom>
              <a:avLst/>
              <a:gdLst>
                <a:gd name="T0" fmla="*/ 0 w 181"/>
                <a:gd name="T1" fmla="*/ 4732138 h 363"/>
                <a:gd name="T2" fmla="*/ 0 w 181"/>
                <a:gd name="T3" fmla="*/ 1778279 h 363"/>
                <a:gd name="T4" fmla="*/ 0 w 181"/>
                <a:gd name="T5" fmla="*/ 1778279 h 363"/>
                <a:gd name="T6" fmla="*/ 0 w 181"/>
                <a:gd name="T7" fmla="*/ 0 h 3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1"/>
                <a:gd name="T13" fmla="*/ 0 h 363"/>
                <a:gd name="T14" fmla="*/ 181 w 181"/>
                <a:gd name="T15" fmla="*/ 363 h 3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1" h="363">
                  <a:moveTo>
                    <a:pt x="0" y="363"/>
                  </a:moveTo>
                  <a:cubicBezTo>
                    <a:pt x="11" y="268"/>
                    <a:pt x="22" y="174"/>
                    <a:pt x="45" y="136"/>
                  </a:cubicBezTo>
                  <a:cubicBezTo>
                    <a:pt x="68" y="98"/>
                    <a:pt x="113" y="159"/>
                    <a:pt x="136" y="136"/>
                  </a:cubicBezTo>
                  <a:cubicBezTo>
                    <a:pt x="159" y="113"/>
                    <a:pt x="174" y="23"/>
                    <a:pt x="181" y="0"/>
                  </a:cubicBezTo>
                </a:path>
              </a:pathLst>
            </a:custGeom>
            <a:noFill/>
            <a:ln w="28575">
              <a:solidFill>
                <a:srgbClr val="66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422" name="AutoShape 62"/>
          <p:cNvSpPr>
            <a:spLocks noChangeArrowheads="1"/>
          </p:cNvSpPr>
          <p:nvPr/>
        </p:nvSpPr>
        <p:spPr bwMode="auto">
          <a:xfrm>
            <a:off x="4114800" y="3314700"/>
            <a:ext cx="703263" cy="495300"/>
          </a:xfrm>
          <a:prstGeom prst="rightArrow">
            <a:avLst>
              <a:gd name="adj1" fmla="val 50000"/>
              <a:gd name="adj2" fmla="val 3549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23" name="Text Box 63"/>
          <p:cNvSpPr txBox="1">
            <a:spLocks noChangeArrowheads="1"/>
          </p:cNvSpPr>
          <p:nvPr/>
        </p:nvSpPr>
        <p:spPr bwMode="auto">
          <a:xfrm>
            <a:off x="4021138" y="3395663"/>
            <a:ext cx="86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>
                <a:solidFill>
                  <a:schemeClr val="accent2"/>
                </a:solidFill>
                <a:latin typeface="Arial" charset="0"/>
              </a:rPr>
              <a:t>feed</a:t>
            </a:r>
            <a:endParaRPr lang="en-US" sz="1400">
              <a:latin typeface="Arial" charset="0"/>
            </a:endParaRPr>
          </a:p>
        </p:txBody>
      </p:sp>
      <p:sp>
        <p:nvSpPr>
          <p:cNvPr id="59424" name="Text Box 64"/>
          <p:cNvSpPr txBox="1">
            <a:spLocks noChangeAspect="1" noChangeArrowheads="1"/>
          </p:cNvSpPr>
          <p:nvPr/>
        </p:nvSpPr>
        <p:spPr bwMode="auto">
          <a:xfrm>
            <a:off x="3851275" y="3941763"/>
            <a:ext cx="1368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Agriculture</a:t>
            </a:r>
          </a:p>
        </p:txBody>
      </p:sp>
      <p:sp>
        <p:nvSpPr>
          <p:cNvPr id="59425" name="Text Box 65"/>
          <p:cNvSpPr txBox="1">
            <a:spLocks noChangeArrowheads="1"/>
          </p:cNvSpPr>
          <p:nvPr/>
        </p:nvSpPr>
        <p:spPr bwMode="auto">
          <a:xfrm>
            <a:off x="7239000" y="2230438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20%</a:t>
            </a:r>
          </a:p>
        </p:txBody>
      </p:sp>
      <p:sp>
        <p:nvSpPr>
          <p:cNvPr id="59426" name="Text Box 66"/>
          <p:cNvSpPr txBox="1">
            <a:spLocks noChangeArrowheads="1"/>
          </p:cNvSpPr>
          <p:nvPr/>
        </p:nvSpPr>
        <p:spPr bwMode="auto">
          <a:xfrm>
            <a:off x="7239000" y="3113088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10%</a:t>
            </a:r>
          </a:p>
        </p:txBody>
      </p:sp>
      <p:sp>
        <p:nvSpPr>
          <p:cNvPr id="59427" name="Rectangle 4"/>
          <p:cNvSpPr>
            <a:spLocks noChangeArrowheads="1"/>
          </p:cNvSpPr>
          <p:nvPr/>
        </p:nvSpPr>
        <p:spPr bwMode="auto">
          <a:xfrm>
            <a:off x="7978775" y="6565900"/>
            <a:ext cx="10128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 b="1">
                <a:latin typeface="Verdana" charset="0"/>
              </a:rPr>
              <a:t>Oenema, 2009</a:t>
            </a:r>
          </a:p>
        </p:txBody>
      </p:sp>
    </p:spTree>
    <p:extLst>
      <p:ext uri="{BB962C8B-B14F-4D97-AF65-F5344CB8AC3E}">
        <p14:creationId xmlns:p14="http://schemas.microsoft.com/office/powerpoint/2010/main" val="492486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© 2010  R. R. Dickerson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fld id="{49BECAC3-F578-2E49-91F1-ACC47D19B1B0}" type="slidenum">
              <a:rPr lang="en-US"/>
              <a:pPr/>
              <a:t>26</a:t>
            </a:fld>
            <a:endParaRPr lang="en-US"/>
          </a:p>
        </p:txBody>
      </p:sp>
      <p:sp>
        <p:nvSpPr>
          <p:cNvPr id="508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08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89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8991600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0231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487362"/>
          </a:xfrm>
        </p:spPr>
        <p:txBody>
          <a:bodyPr/>
          <a:lstStyle/>
          <a:p>
            <a:r>
              <a:rPr lang="en-US" sz="3200" b="1" dirty="0" smtClean="0"/>
              <a:t>American NOx Emissions </a:t>
            </a:r>
            <a:endParaRPr lang="en-US" sz="32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45980D-AE1B-4CE4-A0FD-FE85EE637BD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70265781"/>
              </p:ext>
            </p:extLst>
          </p:nvPr>
        </p:nvGraphicFramePr>
        <p:xfrm>
          <a:off x="381000" y="1295400"/>
          <a:ext cx="57912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ctangle 10"/>
          <p:cNvSpPr/>
          <p:nvPr/>
        </p:nvSpPr>
        <p:spPr>
          <a:xfrm>
            <a:off x="6248400" y="2057400"/>
            <a:ext cx="23797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Total = 15 Tg as NO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6400800" y="2819400"/>
            <a:ext cx="2452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/>
              <a:t>g(NO</a:t>
            </a:r>
            <a:r>
              <a:rPr lang="en-US" u="sng" baseline="-25000" dirty="0" smtClean="0"/>
              <a:t>2 </a:t>
            </a:r>
            <a:r>
              <a:rPr lang="en-US" u="sng" dirty="0" smtClean="0"/>
              <a:t>) </a:t>
            </a:r>
            <a:r>
              <a:rPr lang="en-US" sz="1400" u="sng" dirty="0" smtClean="0"/>
              <a:t>● </a:t>
            </a:r>
            <a:r>
              <a:rPr lang="en-US" u="sng" dirty="0" smtClean="0"/>
              <a:t>14/46 = g(N)</a:t>
            </a:r>
            <a:endParaRPr lang="en-US" u="sng" baseline="-25000" dirty="0"/>
          </a:p>
        </p:txBody>
      </p:sp>
    </p:spTree>
    <p:extLst>
      <p:ext uri="{BB962C8B-B14F-4D97-AF65-F5344CB8AC3E}">
        <p14:creationId xmlns:p14="http://schemas.microsoft.com/office/powerpoint/2010/main" val="1766679130"/>
      </p:ext>
    </p:extLst>
  </p:cSld>
  <p:clrMapOvr>
    <a:masterClrMapping/>
  </p:clrMapOvr>
  <p:transition xmlns:p14="http://schemas.microsoft.com/office/powerpoint/2010/main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4000" dirty="0" smtClean="0"/>
              <a:t>Global NOx Emissions ~2005</a:t>
            </a:r>
            <a:endParaRPr lang="en-US" sz="40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7044644"/>
              </p:ext>
            </p:extLst>
          </p:nvPr>
        </p:nvGraphicFramePr>
        <p:xfrm>
          <a:off x="457200" y="1676400"/>
          <a:ext cx="8229600" cy="458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1752600"/>
                <a:gridCol w="2057400"/>
                <a:gridCol w="2362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Source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Magnitude</a:t>
                      </a:r>
                    </a:p>
                    <a:p>
                      <a:r>
                        <a:rPr lang="en-US" dirty="0" smtClean="0"/>
                        <a:t>Tg(N)/yr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Comments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Reference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Fossil Fuel Combustion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28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Surface source &gt; 95% NH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IPCC (1995)</a:t>
                      </a:r>
                    </a:p>
                    <a:p>
                      <a:r>
                        <a:rPr lang="en-US" dirty="0" smtClean="0"/>
                        <a:t>Martin et</a:t>
                      </a:r>
                      <a:r>
                        <a:rPr lang="en-US" baseline="0" dirty="0" smtClean="0"/>
                        <a:t> al. (2006)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Soils</a:t>
                      </a:r>
                      <a:r>
                        <a:rPr lang="en-US" baseline="0" dirty="0" smtClean="0"/>
                        <a:t> both natural and agricultural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Continental surface source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Yienger and Levy (1995)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Biomass Burning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Tropical surface source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IPCC (1995)</a:t>
                      </a:r>
                    </a:p>
                    <a:p>
                      <a:r>
                        <a:rPr lang="en-US" dirty="0" smtClean="0"/>
                        <a:t>Duncan et al. (2003)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Lightning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9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Upper troposphere</a:t>
                      </a:r>
                      <a:r>
                        <a:rPr lang="en-US" baseline="0" dirty="0" smtClean="0"/>
                        <a:t> source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Allen and Pickering (2002)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NH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dirty="0" smtClean="0"/>
                        <a:t> Oxidation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~1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EPA (2011)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Aircraft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0.85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Upper trop.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Koffi et al., (2010)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Transport from Stratosphere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0.1 (0.6 NOy)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Free trop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IPCC (19995)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0627830"/>
      </p:ext>
    </p:extLst>
  </p:cSld>
  <p:clrMapOvr>
    <a:masterClrMapping/>
  </p:clrMapOvr>
  <p:transition xmlns:p14="http://schemas.microsoft.com/office/powerpoint/2010/main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1"/>
          <p:cNvSpPr>
            <a:spLocks noChangeArrowheads="1"/>
          </p:cNvSpPr>
          <p:nvPr/>
        </p:nvSpPr>
        <p:spPr bwMode="auto">
          <a:xfrm>
            <a:off x="1447800" y="3505200"/>
            <a:ext cx="2209800" cy="3048000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3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657600"/>
            <a:ext cx="1042988" cy="13716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9" descr="Unknow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05200"/>
            <a:ext cx="2432050" cy="160813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5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230813"/>
            <a:ext cx="1752600" cy="1162050"/>
          </a:xfrm>
          <a:prstGeom prst="rect">
            <a:avLst/>
          </a:prstGeom>
          <a:noFill/>
          <a:ln w="38100">
            <a:solidFill>
              <a:srgbClr val="0000F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6" name="Rectangle 16"/>
          <p:cNvSpPr>
            <a:spLocks noChangeArrowheads="1"/>
          </p:cNvSpPr>
          <p:nvPr/>
        </p:nvSpPr>
        <p:spPr bwMode="auto">
          <a:xfrm>
            <a:off x="7848600" y="228600"/>
            <a:ext cx="838200" cy="6400800"/>
          </a:xfrm>
          <a:prstGeom prst="rect">
            <a:avLst/>
          </a:prstGeom>
          <a:solidFill>
            <a:srgbClr val="35C40A"/>
          </a:solidFill>
          <a:ln w="38100">
            <a:solidFill>
              <a:srgbClr val="35C40A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 dirty="0">
              <a:latin typeface="Verdana" charset="0"/>
            </a:endParaRPr>
          </a:p>
          <a:p>
            <a:pPr algn="ctr"/>
            <a:r>
              <a:rPr lang="en-US" sz="2400" b="1" dirty="0">
                <a:latin typeface="Verdana" charset="0"/>
              </a:rPr>
              <a:t>E</a:t>
            </a:r>
          </a:p>
          <a:p>
            <a:pPr algn="ctr"/>
            <a:r>
              <a:rPr lang="en-US" sz="2400" b="1" dirty="0">
                <a:latin typeface="Verdana" charset="0"/>
              </a:rPr>
              <a:t>N</a:t>
            </a:r>
          </a:p>
          <a:p>
            <a:pPr algn="ctr"/>
            <a:r>
              <a:rPr lang="en-US" sz="2400" b="1" dirty="0">
                <a:latin typeface="Verdana" charset="0"/>
              </a:rPr>
              <a:t>V</a:t>
            </a:r>
          </a:p>
          <a:p>
            <a:pPr algn="ctr"/>
            <a:r>
              <a:rPr lang="en-US" sz="2400" b="1" dirty="0">
                <a:latin typeface="Verdana" charset="0"/>
              </a:rPr>
              <a:t>I</a:t>
            </a:r>
          </a:p>
          <a:p>
            <a:pPr algn="ctr"/>
            <a:r>
              <a:rPr lang="en-US" sz="2400" b="1" dirty="0">
                <a:latin typeface="Verdana" charset="0"/>
              </a:rPr>
              <a:t>R</a:t>
            </a:r>
          </a:p>
          <a:p>
            <a:pPr algn="ctr"/>
            <a:r>
              <a:rPr lang="en-US" sz="2400" b="1" dirty="0">
                <a:latin typeface="Verdana" charset="0"/>
              </a:rPr>
              <a:t>O</a:t>
            </a:r>
          </a:p>
          <a:p>
            <a:pPr algn="ctr"/>
            <a:r>
              <a:rPr lang="en-US" sz="2400" b="1" dirty="0">
                <a:latin typeface="Verdana" charset="0"/>
              </a:rPr>
              <a:t>N</a:t>
            </a:r>
          </a:p>
          <a:p>
            <a:pPr algn="ctr"/>
            <a:r>
              <a:rPr lang="en-US" sz="2400" b="1" dirty="0">
                <a:latin typeface="Verdana" charset="0"/>
              </a:rPr>
              <a:t>M</a:t>
            </a:r>
          </a:p>
          <a:p>
            <a:pPr algn="ctr"/>
            <a:r>
              <a:rPr lang="en-US" sz="2400" b="1" dirty="0">
                <a:latin typeface="Verdana" charset="0"/>
              </a:rPr>
              <a:t>E</a:t>
            </a:r>
          </a:p>
          <a:p>
            <a:pPr algn="ctr"/>
            <a:r>
              <a:rPr lang="en-US" sz="2400" b="1" dirty="0">
                <a:latin typeface="Verdana" charset="0"/>
              </a:rPr>
              <a:t>N</a:t>
            </a:r>
          </a:p>
          <a:p>
            <a:pPr algn="ctr"/>
            <a:r>
              <a:rPr lang="en-US" sz="2400" b="1" dirty="0">
                <a:latin typeface="Verdana" charset="0"/>
              </a:rPr>
              <a:t>T</a:t>
            </a:r>
          </a:p>
        </p:txBody>
      </p:sp>
      <p:sp>
        <p:nvSpPr>
          <p:cNvPr id="61447" name="AutoShape 17"/>
          <p:cNvSpPr>
            <a:spLocks noChangeArrowheads="1"/>
          </p:cNvSpPr>
          <p:nvPr/>
        </p:nvSpPr>
        <p:spPr bwMode="auto">
          <a:xfrm>
            <a:off x="762000" y="4495800"/>
            <a:ext cx="533400" cy="1066800"/>
          </a:xfrm>
          <a:prstGeom prst="rightArrow">
            <a:avLst>
              <a:gd name="adj1" fmla="val 75000"/>
              <a:gd name="adj2" fmla="val 25000"/>
            </a:avLst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1448" name="AutoShape 18"/>
          <p:cNvSpPr>
            <a:spLocks noChangeArrowheads="1"/>
          </p:cNvSpPr>
          <p:nvPr/>
        </p:nvSpPr>
        <p:spPr bwMode="auto">
          <a:xfrm>
            <a:off x="3810000" y="5257800"/>
            <a:ext cx="3886200" cy="1524000"/>
          </a:xfrm>
          <a:prstGeom prst="rightArrow">
            <a:avLst>
              <a:gd name="adj1" fmla="val 41667"/>
              <a:gd name="adj2" fmla="val 63750"/>
            </a:avLst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1449" name="AutoShape 19"/>
          <p:cNvSpPr>
            <a:spLocks noChangeArrowheads="1"/>
          </p:cNvSpPr>
          <p:nvPr/>
        </p:nvSpPr>
        <p:spPr bwMode="auto">
          <a:xfrm>
            <a:off x="3733800" y="4191000"/>
            <a:ext cx="533400" cy="304800"/>
          </a:xfrm>
          <a:prstGeom prst="rightArrow">
            <a:avLst>
              <a:gd name="adj1" fmla="val 51583"/>
              <a:gd name="adj2" fmla="val 60416"/>
            </a:avLst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1450" name="AutoShape 25"/>
          <p:cNvSpPr>
            <a:spLocks noChangeArrowheads="1"/>
          </p:cNvSpPr>
          <p:nvPr/>
        </p:nvSpPr>
        <p:spPr bwMode="auto">
          <a:xfrm>
            <a:off x="7010400" y="4114800"/>
            <a:ext cx="685800" cy="304800"/>
          </a:xfrm>
          <a:prstGeom prst="rightArrow">
            <a:avLst>
              <a:gd name="adj1" fmla="val 51583"/>
              <a:gd name="adj2" fmla="val 77677"/>
            </a:avLst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1451" name="Text Box 29"/>
          <p:cNvSpPr txBox="1">
            <a:spLocks noChangeArrowheads="1"/>
          </p:cNvSpPr>
          <p:nvPr/>
        </p:nvSpPr>
        <p:spPr bwMode="auto">
          <a:xfrm>
            <a:off x="7086600" y="3629025"/>
            <a:ext cx="593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  <a:latin typeface="Verdana" charset="0"/>
              </a:rPr>
              <a:t>Nr</a:t>
            </a:r>
          </a:p>
        </p:txBody>
      </p:sp>
      <p:sp>
        <p:nvSpPr>
          <p:cNvPr id="61452" name="Text Box 30"/>
          <p:cNvSpPr txBox="1">
            <a:spLocks noChangeArrowheads="1"/>
          </p:cNvSpPr>
          <p:nvPr/>
        </p:nvSpPr>
        <p:spPr bwMode="auto">
          <a:xfrm>
            <a:off x="7162800" y="5076825"/>
            <a:ext cx="593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  <a:latin typeface="Verdana" charset="0"/>
              </a:rPr>
              <a:t>Nr</a:t>
            </a:r>
          </a:p>
        </p:txBody>
      </p:sp>
      <p:sp>
        <p:nvSpPr>
          <p:cNvPr id="61453" name="Line 31"/>
          <p:cNvSpPr>
            <a:spLocks noChangeShapeType="1"/>
          </p:cNvSpPr>
          <p:nvPr/>
        </p:nvSpPr>
        <p:spPr bwMode="auto">
          <a:xfrm flipV="1">
            <a:off x="0" y="3351213"/>
            <a:ext cx="7848600" cy="396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1454" name="Rectangle 32"/>
          <p:cNvSpPr>
            <a:spLocks noChangeArrowheads="1"/>
          </p:cNvSpPr>
          <p:nvPr/>
        </p:nvSpPr>
        <p:spPr bwMode="auto">
          <a:xfrm>
            <a:off x="152400" y="4191000"/>
            <a:ext cx="533400" cy="182880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>
                <a:latin typeface="Verdana" charset="0"/>
              </a:rPr>
              <a:t>N</a:t>
            </a:r>
            <a:r>
              <a:rPr lang="en-US" sz="2400" b="1" baseline="-25000" dirty="0">
                <a:latin typeface="Verdana" charset="0"/>
              </a:rPr>
              <a:t>2</a:t>
            </a:r>
            <a:endParaRPr lang="en-US" sz="2400" dirty="0">
              <a:latin typeface="Verdana" charset="0"/>
            </a:endParaRPr>
          </a:p>
        </p:txBody>
      </p:sp>
      <p:sp>
        <p:nvSpPr>
          <p:cNvPr id="61455" name="Text Box 34"/>
          <p:cNvSpPr txBox="1">
            <a:spLocks noChangeArrowheads="1"/>
          </p:cNvSpPr>
          <p:nvPr/>
        </p:nvSpPr>
        <p:spPr bwMode="auto">
          <a:xfrm>
            <a:off x="25400" y="3660775"/>
            <a:ext cx="14255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1" dirty="0">
                <a:solidFill>
                  <a:srgbClr val="FF0000"/>
                </a:solidFill>
                <a:latin typeface="Verdana" charset="0"/>
              </a:rPr>
              <a:t>Food</a:t>
            </a:r>
          </a:p>
          <a:p>
            <a:r>
              <a:rPr lang="en-US" sz="1600" b="1" dirty="0">
                <a:solidFill>
                  <a:srgbClr val="FF0000"/>
                </a:solidFill>
                <a:latin typeface="Verdana" charset="0"/>
              </a:rPr>
              <a:t>Production</a:t>
            </a:r>
          </a:p>
        </p:txBody>
      </p:sp>
      <p:sp>
        <p:nvSpPr>
          <p:cNvPr id="61456" name="Rectangle 17"/>
          <p:cNvSpPr>
            <a:spLocks noChangeArrowheads="1"/>
          </p:cNvSpPr>
          <p:nvPr/>
        </p:nvSpPr>
        <p:spPr bwMode="auto">
          <a:xfrm>
            <a:off x="5105400" y="4927600"/>
            <a:ext cx="20574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None/>
            </a:pPr>
            <a:r>
              <a:rPr lang="en-US" sz="1000" dirty="0" err="1">
                <a:solidFill>
                  <a:schemeClr val="bg2"/>
                </a:solidFill>
              </a:rPr>
              <a:t>Menzel</a:t>
            </a:r>
            <a:r>
              <a:rPr lang="en-US" sz="1000" dirty="0">
                <a:solidFill>
                  <a:schemeClr val="bg2"/>
                </a:solidFill>
              </a:rPr>
              <a:t> &amp; </a:t>
            </a:r>
            <a:r>
              <a:rPr lang="en-US" sz="1000" dirty="0" err="1">
                <a:solidFill>
                  <a:schemeClr val="bg2"/>
                </a:solidFill>
              </a:rPr>
              <a:t>D'Aluisio</a:t>
            </a:r>
            <a:r>
              <a:rPr lang="en-US" sz="1000" dirty="0">
                <a:solidFill>
                  <a:schemeClr val="bg2"/>
                </a:solidFill>
              </a:rPr>
              <a:t>, 2005</a:t>
            </a:r>
            <a:endParaRPr lang="en-US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6639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2525713" cy="43878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304800" y="304800"/>
            <a:ext cx="838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 b="1">
                <a:solidFill>
                  <a:srgbClr val="0000FF"/>
                </a:solidFill>
                <a:latin typeface="Verdana" charset="0"/>
              </a:rPr>
              <a:t>Nitrogen: Setting the Stage</a:t>
            </a:r>
          </a:p>
        </p:txBody>
      </p:sp>
      <p:sp>
        <p:nvSpPr>
          <p:cNvPr id="18436" name="Text Box 2"/>
          <p:cNvSpPr txBox="1">
            <a:spLocks noChangeArrowheads="1"/>
          </p:cNvSpPr>
          <p:nvPr/>
        </p:nvSpPr>
        <p:spPr bwMode="auto">
          <a:xfrm>
            <a:off x="3111500" y="1143000"/>
            <a:ext cx="6032500" cy="531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SzPct val="75000"/>
              <a:buFont typeface="Monotype Sorts" charset="0"/>
              <a:buChar char=""/>
            </a:pPr>
            <a:r>
              <a:rPr lang="en-US" sz="1600" b="1" i="1" dirty="0">
                <a:latin typeface="Verdana" charset="0"/>
                <a:cs typeface="Verdana" charset="0"/>
              </a:rPr>
              <a:t> </a:t>
            </a:r>
            <a:r>
              <a:rPr lang="en-US" sz="1600" b="1" dirty="0">
                <a:latin typeface="Verdana" charset="0"/>
                <a:cs typeface="Verdana" charset="0"/>
              </a:rPr>
              <a:t>Earth has &gt;10,000,000 biological species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SzPct val="75000"/>
              <a:buFont typeface="Wingdings" charset="0"/>
              <a:buChar char="Ø"/>
            </a:pPr>
            <a:r>
              <a:rPr lang="en-US" sz="1600" b="1" dirty="0">
                <a:latin typeface="Verdana" charset="0"/>
                <a:cs typeface="Verdana" charset="0"/>
              </a:rPr>
              <a:t> </a:t>
            </a:r>
            <a:r>
              <a:rPr lang="en-US" sz="1600" b="1" i="1" dirty="0">
                <a:latin typeface="Verdana" charset="0"/>
                <a:cs typeface="Verdana" charset="0"/>
              </a:rPr>
              <a:t>they all need nitrogen to survive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SzPct val="75000"/>
              <a:buFont typeface="Wingdings" charset="0"/>
              <a:buChar char="Ø"/>
            </a:pPr>
            <a:endParaRPr lang="en-US" sz="1600" b="1" i="1" dirty="0">
              <a:latin typeface="Verdana" charset="0"/>
              <a:cs typeface="Verdana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SzPct val="75000"/>
              <a:buFont typeface="Wingdings" charset="0"/>
              <a:buChar char="u"/>
            </a:pPr>
            <a:r>
              <a:rPr lang="en-US" sz="1600" b="1" i="1" dirty="0">
                <a:latin typeface="Verdana" charset="0"/>
                <a:cs typeface="Verdana" charset="0"/>
              </a:rPr>
              <a:t> Good news: 78% of the atmosphere is nitrogen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SzPct val="75000"/>
              <a:buFont typeface="Wingdings" charset="0"/>
              <a:buChar char="u"/>
            </a:pPr>
            <a:endParaRPr lang="en-US" sz="1600" b="1" i="1" dirty="0">
              <a:latin typeface="Verdana" charset="0"/>
              <a:cs typeface="Verdana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SzPct val="75000"/>
              <a:buFont typeface="Wingdings" charset="0"/>
              <a:buChar char="u"/>
            </a:pPr>
            <a:r>
              <a:rPr lang="en-US" sz="1600" b="1" i="1" dirty="0">
                <a:latin typeface="Verdana" charset="0"/>
                <a:cs typeface="Verdana" charset="0"/>
              </a:rPr>
              <a:t> Bad News: only 1,000 species (0.01%) can convert N</a:t>
            </a:r>
            <a:r>
              <a:rPr lang="en-US" sz="1600" b="1" i="1" baseline="-25000" dirty="0">
                <a:latin typeface="Verdana" charset="0"/>
                <a:cs typeface="Verdana" charset="0"/>
              </a:rPr>
              <a:t>2</a:t>
            </a:r>
            <a:r>
              <a:rPr lang="en-US" sz="1600" b="1" i="1" dirty="0">
                <a:latin typeface="Verdana" charset="0"/>
                <a:cs typeface="Verdana" charset="0"/>
              </a:rPr>
              <a:t> to a useable form (reactive N, Nr).</a:t>
            </a:r>
            <a:endParaRPr lang="en-US" sz="1600" b="1" dirty="0">
              <a:latin typeface="Verdana" charset="0"/>
              <a:cs typeface="Verdana" charset="0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SzPct val="75000"/>
              <a:buFont typeface="Monotype Sorts" charset="0"/>
              <a:buNone/>
            </a:pPr>
            <a:r>
              <a:rPr lang="en-US" sz="1600" b="1" dirty="0">
                <a:latin typeface="Verdana" charset="0"/>
                <a:cs typeface="Verdana" charset="0"/>
              </a:rPr>
              <a:t>	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SzPct val="75000"/>
              <a:buFont typeface="Monotype Sorts" charset="0"/>
              <a:buChar char=""/>
            </a:pPr>
            <a:r>
              <a:rPr lang="en-US" sz="1600" b="1" dirty="0">
                <a:latin typeface="Verdana" charset="0"/>
                <a:cs typeface="Verdana" charset="0"/>
              </a:rPr>
              <a:t>  So N is the limiting nutrient to many ecosystems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SzPct val="75000"/>
              <a:buFont typeface="Wingdings" charset="0"/>
              <a:buChar char="Ø"/>
            </a:pPr>
            <a:r>
              <a:rPr lang="en-US" sz="1600" b="1" i="1" dirty="0" smtClean="0">
                <a:latin typeface="Verdana" charset="0"/>
                <a:cs typeface="Verdana" charset="0"/>
              </a:rPr>
              <a:t>Many crop lands </a:t>
            </a:r>
            <a:r>
              <a:rPr lang="en-US" sz="1600" b="1" i="1" dirty="0">
                <a:latin typeface="Verdana" charset="0"/>
                <a:cs typeface="Verdana" charset="0"/>
              </a:rPr>
              <a:t>do not have enough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SzPct val="75000"/>
              <a:buFont typeface="Wingdings" charset="0"/>
              <a:buChar char="Ø"/>
            </a:pPr>
            <a:endParaRPr lang="en-US" sz="1600" b="1" i="1" dirty="0">
              <a:latin typeface="Verdana" charset="0"/>
              <a:cs typeface="Verdana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SzPct val="75000"/>
              <a:buFont typeface="Monotype Sorts" charset="0"/>
              <a:buChar char=""/>
            </a:pPr>
            <a:r>
              <a:rPr lang="en-US" sz="1600" b="1" u="sng" dirty="0">
                <a:latin typeface="Verdana" charset="0"/>
                <a:cs typeface="Verdana" charset="0"/>
              </a:rPr>
              <a:t>N</a:t>
            </a:r>
            <a:r>
              <a:rPr lang="en-US" sz="1600" b="1" baseline="-25000" dirty="0">
                <a:latin typeface="Verdana" charset="0"/>
                <a:cs typeface="Verdana" charset="0"/>
              </a:rPr>
              <a:t>2</a:t>
            </a:r>
            <a:r>
              <a:rPr lang="en-US" sz="1600" b="1" u="sng" dirty="0">
                <a:latin typeface="Verdana" charset="0"/>
                <a:cs typeface="Verdana" charset="0"/>
              </a:rPr>
              <a:t> is</a:t>
            </a:r>
            <a:r>
              <a:rPr lang="en-US" sz="1600" b="1" dirty="0">
                <a:latin typeface="Verdana" charset="0"/>
                <a:cs typeface="Verdana" charset="0"/>
              </a:rPr>
              <a:t> </a:t>
            </a:r>
            <a:r>
              <a:rPr lang="en-US" sz="1600" b="1" u="sng" dirty="0">
                <a:latin typeface="Verdana" charset="0"/>
                <a:cs typeface="Verdana" charset="0"/>
              </a:rPr>
              <a:t>naturally converted</a:t>
            </a:r>
            <a:r>
              <a:rPr lang="en-US" sz="1600" b="1" dirty="0">
                <a:latin typeface="Verdana" charset="0"/>
                <a:cs typeface="Verdana" charset="0"/>
              </a:rPr>
              <a:t> to Nr primarily </a:t>
            </a:r>
            <a:r>
              <a:rPr lang="en-US" sz="1600" b="1" dirty="0" smtClean="0">
                <a:latin typeface="Verdana" charset="0"/>
                <a:cs typeface="Verdana" charset="0"/>
              </a:rPr>
              <a:t>by lightning and  </a:t>
            </a:r>
            <a:r>
              <a:rPr lang="en-US" sz="1600" b="1" dirty="0">
                <a:latin typeface="Verdana" charset="0"/>
                <a:cs typeface="Verdana" charset="0"/>
              </a:rPr>
              <a:t>biological nitrogen fixation (BNF), those 1000 species.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SzPct val="75000"/>
            </a:pPr>
            <a:endParaRPr lang="en-US" sz="1600" b="1" dirty="0">
              <a:latin typeface="Verdana" charset="0"/>
              <a:cs typeface="Verdana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SzPct val="75000"/>
              <a:buFont typeface="Monotype Sorts" charset="0"/>
              <a:buChar char=""/>
            </a:pPr>
            <a:r>
              <a:rPr lang="en-US" sz="1600" b="1" u="sng" dirty="0">
                <a:latin typeface="Verdana" charset="0"/>
                <a:cs typeface="Verdana" charset="0"/>
              </a:rPr>
              <a:t>N</a:t>
            </a:r>
            <a:r>
              <a:rPr lang="en-US" sz="1600" b="1" baseline="-25000" dirty="0">
                <a:latin typeface="Verdana" charset="0"/>
                <a:cs typeface="Verdana" charset="0"/>
              </a:rPr>
              <a:t>2</a:t>
            </a:r>
            <a:r>
              <a:rPr lang="en-US" sz="1600" b="1" u="sng" dirty="0">
                <a:latin typeface="Verdana" charset="0"/>
                <a:cs typeface="Verdana" charset="0"/>
              </a:rPr>
              <a:t> is converted</a:t>
            </a:r>
            <a:r>
              <a:rPr lang="en-US" sz="1600" b="1" dirty="0">
                <a:latin typeface="Verdana" charset="0"/>
                <a:cs typeface="Verdana" charset="0"/>
              </a:rPr>
              <a:t> to Nr by humans by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SzPct val="75000"/>
              <a:buFont typeface="Monotype Sorts" charset="0"/>
              <a:buChar char=""/>
            </a:pPr>
            <a:r>
              <a:rPr lang="en-US" sz="1600" b="1" dirty="0">
                <a:latin typeface="Verdana" charset="0"/>
                <a:cs typeface="Verdana" charset="0"/>
              </a:rPr>
              <a:t>fossil fuel combustion,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SzPct val="75000"/>
              <a:buFont typeface="Monotype Sorts" charset="0"/>
              <a:buChar char=""/>
            </a:pPr>
            <a:r>
              <a:rPr lang="en-US" sz="1600" b="1" dirty="0">
                <a:latin typeface="Verdana" charset="0"/>
                <a:cs typeface="Verdana" charset="0"/>
              </a:rPr>
              <a:t>the Haber Bosch process,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SzPct val="75000"/>
              <a:buFont typeface="Monotype Sorts" charset="0"/>
              <a:buChar char=""/>
            </a:pPr>
            <a:r>
              <a:rPr lang="en-US" sz="1600" b="1" dirty="0">
                <a:latin typeface="Verdana" charset="0"/>
                <a:cs typeface="Verdana" charset="0"/>
              </a:rPr>
              <a:t>cultivation-induced BNF.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SzPct val="75000"/>
              <a:buFont typeface="Wingdings" charset="0"/>
              <a:buChar char="Ø"/>
            </a:pPr>
            <a:endParaRPr lang="en-US" sz="1600" b="1" dirty="0">
              <a:latin typeface="Verdana" charset="0"/>
              <a:cs typeface="Verdan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1447800" y="152400"/>
            <a:ext cx="2209800" cy="3124200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1447800" y="3505200"/>
            <a:ext cx="2209800" cy="3048000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657600"/>
            <a:ext cx="1042988" cy="13716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114300" y="762000"/>
            <a:ext cx="533400" cy="182880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Verdana" charset="0"/>
              </a:rPr>
              <a:t>N</a:t>
            </a:r>
            <a:r>
              <a:rPr lang="en-US" sz="2400" b="1" baseline="-25000">
                <a:latin typeface="Verdana" charset="0"/>
              </a:rPr>
              <a:t>2</a:t>
            </a:r>
            <a:endParaRPr lang="en-US" sz="2400">
              <a:latin typeface="Verdana" charset="0"/>
            </a:endParaRPr>
          </a:p>
        </p:txBody>
      </p:sp>
      <p:pic>
        <p:nvPicPr>
          <p:cNvPr id="63494" name="Picture 6" descr="Unknow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05200"/>
            <a:ext cx="2432050" cy="160813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230813"/>
            <a:ext cx="1752600" cy="1162050"/>
          </a:xfrm>
          <a:prstGeom prst="rect">
            <a:avLst/>
          </a:prstGeom>
          <a:noFill/>
          <a:ln w="38100">
            <a:solidFill>
              <a:srgbClr val="0000F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7848600" y="228600"/>
            <a:ext cx="838200" cy="6400800"/>
          </a:xfrm>
          <a:prstGeom prst="rect">
            <a:avLst/>
          </a:prstGeom>
          <a:solidFill>
            <a:srgbClr val="35C40A"/>
          </a:solidFill>
          <a:ln w="38100">
            <a:solidFill>
              <a:srgbClr val="35C40A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Verdana" charset="0"/>
            </a:endParaRPr>
          </a:p>
          <a:p>
            <a:pPr algn="ctr"/>
            <a:r>
              <a:rPr lang="en-US" sz="2400" b="1">
                <a:latin typeface="Verdana" charset="0"/>
              </a:rPr>
              <a:t>E</a:t>
            </a:r>
          </a:p>
          <a:p>
            <a:pPr algn="ctr"/>
            <a:r>
              <a:rPr lang="en-US" sz="2400" b="1">
                <a:latin typeface="Verdana" charset="0"/>
              </a:rPr>
              <a:t>N</a:t>
            </a:r>
          </a:p>
          <a:p>
            <a:pPr algn="ctr"/>
            <a:r>
              <a:rPr lang="en-US" sz="2400" b="1">
                <a:latin typeface="Verdana" charset="0"/>
              </a:rPr>
              <a:t>V</a:t>
            </a:r>
          </a:p>
          <a:p>
            <a:pPr algn="ctr"/>
            <a:r>
              <a:rPr lang="en-US" sz="2400" b="1">
                <a:latin typeface="Verdana" charset="0"/>
              </a:rPr>
              <a:t>I</a:t>
            </a:r>
          </a:p>
          <a:p>
            <a:pPr algn="ctr"/>
            <a:r>
              <a:rPr lang="en-US" sz="2400" b="1">
                <a:latin typeface="Verdana" charset="0"/>
              </a:rPr>
              <a:t>R</a:t>
            </a:r>
          </a:p>
          <a:p>
            <a:pPr algn="ctr"/>
            <a:r>
              <a:rPr lang="en-US" sz="2400" b="1">
                <a:latin typeface="Verdana" charset="0"/>
              </a:rPr>
              <a:t>O</a:t>
            </a:r>
          </a:p>
          <a:p>
            <a:pPr algn="ctr"/>
            <a:r>
              <a:rPr lang="en-US" sz="2400" b="1">
                <a:latin typeface="Verdana" charset="0"/>
              </a:rPr>
              <a:t>N</a:t>
            </a:r>
          </a:p>
          <a:p>
            <a:pPr algn="ctr"/>
            <a:r>
              <a:rPr lang="en-US" sz="2400" b="1">
                <a:latin typeface="Verdana" charset="0"/>
              </a:rPr>
              <a:t>M</a:t>
            </a:r>
          </a:p>
          <a:p>
            <a:pPr algn="ctr"/>
            <a:r>
              <a:rPr lang="en-US" sz="2400" b="1">
                <a:latin typeface="Verdana" charset="0"/>
              </a:rPr>
              <a:t>E</a:t>
            </a:r>
          </a:p>
          <a:p>
            <a:pPr algn="ctr"/>
            <a:r>
              <a:rPr lang="en-US" sz="2400" b="1">
                <a:latin typeface="Verdana" charset="0"/>
              </a:rPr>
              <a:t>N</a:t>
            </a:r>
          </a:p>
          <a:p>
            <a:pPr algn="ctr"/>
            <a:r>
              <a:rPr lang="en-US" sz="2400" b="1">
                <a:latin typeface="Verdana" charset="0"/>
              </a:rPr>
              <a:t>T</a:t>
            </a:r>
          </a:p>
        </p:txBody>
      </p:sp>
      <p:sp>
        <p:nvSpPr>
          <p:cNvPr id="63497" name="AutoShape 9"/>
          <p:cNvSpPr>
            <a:spLocks noChangeArrowheads="1"/>
          </p:cNvSpPr>
          <p:nvPr/>
        </p:nvSpPr>
        <p:spPr bwMode="auto">
          <a:xfrm>
            <a:off x="762000" y="4495800"/>
            <a:ext cx="533400" cy="1066800"/>
          </a:xfrm>
          <a:prstGeom prst="rightArrow">
            <a:avLst>
              <a:gd name="adj1" fmla="val 75000"/>
              <a:gd name="adj2" fmla="val 25000"/>
            </a:avLst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8" name="AutoShape 10"/>
          <p:cNvSpPr>
            <a:spLocks noChangeArrowheads="1"/>
          </p:cNvSpPr>
          <p:nvPr/>
        </p:nvSpPr>
        <p:spPr bwMode="auto">
          <a:xfrm>
            <a:off x="3810000" y="5257800"/>
            <a:ext cx="3886200" cy="1524000"/>
          </a:xfrm>
          <a:prstGeom prst="rightArrow">
            <a:avLst>
              <a:gd name="adj1" fmla="val 41667"/>
              <a:gd name="adj2" fmla="val 63750"/>
            </a:avLst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9" name="AutoShape 11"/>
          <p:cNvSpPr>
            <a:spLocks noChangeArrowheads="1"/>
          </p:cNvSpPr>
          <p:nvPr/>
        </p:nvSpPr>
        <p:spPr bwMode="auto">
          <a:xfrm>
            <a:off x="3733800" y="4191000"/>
            <a:ext cx="533400" cy="304800"/>
          </a:xfrm>
          <a:prstGeom prst="rightArrow">
            <a:avLst>
              <a:gd name="adj1" fmla="val 51583"/>
              <a:gd name="adj2" fmla="val 60416"/>
            </a:avLst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3500" name="Picture 12" descr="traffi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2057400"/>
            <a:ext cx="1676400" cy="11176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1" name="Picture 13" descr="abbottb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304800"/>
            <a:ext cx="1030287" cy="16002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02" name="AutoShape 14"/>
          <p:cNvSpPr>
            <a:spLocks noChangeArrowheads="1"/>
          </p:cNvSpPr>
          <p:nvPr/>
        </p:nvSpPr>
        <p:spPr bwMode="auto">
          <a:xfrm>
            <a:off x="7010400" y="4114800"/>
            <a:ext cx="685800" cy="304800"/>
          </a:xfrm>
          <a:prstGeom prst="rightArrow">
            <a:avLst>
              <a:gd name="adj1" fmla="val 51583"/>
              <a:gd name="adj2" fmla="val 77677"/>
            </a:avLst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03" name="AutoShape 15"/>
          <p:cNvSpPr>
            <a:spLocks noChangeArrowheads="1"/>
          </p:cNvSpPr>
          <p:nvPr/>
        </p:nvSpPr>
        <p:spPr bwMode="auto">
          <a:xfrm>
            <a:off x="762000" y="1600200"/>
            <a:ext cx="533400" cy="304800"/>
          </a:xfrm>
          <a:prstGeom prst="rightArrow">
            <a:avLst>
              <a:gd name="adj1" fmla="val 51583"/>
              <a:gd name="adj2" fmla="val 60416"/>
            </a:avLst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04" name="AutoShape 16"/>
          <p:cNvSpPr>
            <a:spLocks noChangeArrowheads="1"/>
          </p:cNvSpPr>
          <p:nvPr/>
        </p:nvSpPr>
        <p:spPr bwMode="auto">
          <a:xfrm>
            <a:off x="3810000" y="1676400"/>
            <a:ext cx="3962400" cy="304800"/>
          </a:xfrm>
          <a:prstGeom prst="rightArrow">
            <a:avLst>
              <a:gd name="adj1" fmla="val 51583"/>
              <a:gd name="adj2" fmla="val 448801"/>
            </a:avLst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05" name="Text Box 17"/>
          <p:cNvSpPr txBox="1">
            <a:spLocks noChangeArrowheads="1"/>
          </p:cNvSpPr>
          <p:nvPr/>
        </p:nvSpPr>
        <p:spPr bwMode="auto">
          <a:xfrm>
            <a:off x="7004050" y="1250950"/>
            <a:ext cx="593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Verdana" charset="0"/>
              </a:rPr>
              <a:t>Nr</a:t>
            </a:r>
          </a:p>
        </p:txBody>
      </p:sp>
      <p:sp>
        <p:nvSpPr>
          <p:cNvPr id="63506" name="Text Box 18"/>
          <p:cNvSpPr txBox="1">
            <a:spLocks noChangeArrowheads="1"/>
          </p:cNvSpPr>
          <p:nvPr/>
        </p:nvSpPr>
        <p:spPr bwMode="auto">
          <a:xfrm>
            <a:off x="7086600" y="3629025"/>
            <a:ext cx="593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Verdana" charset="0"/>
              </a:rPr>
              <a:t>Nr</a:t>
            </a:r>
          </a:p>
        </p:txBody>
      </p:sp>
      <p:sp>
        <p:nvSpPr>
          <p:cNvPr id="63507" name="Text Box 19"/>
          <p:cNvSpPr txBox="1">
            <a:spLocks noChangeArrowheads="1"/>
          </p:cNvSpPr>
          <p:nvPr/>
        </p:nvSpPr>
        <p:spPr bwMode="auto">
          <a:xfrm>
            <a:off x="7162800" y="5076825"/>
            <a:ext cx="593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Verdana" charset="0"/>
              </a:rPr>
              <a:t>Nr</a:t>
            </a:r>
          </a:p>
        </p:txBody>
      </p:sp>
      <p:sp>
        <p:nvSpPr>
          <p:cNvPr id="63508" name="Line 20"/>
          <p:cNvSpPr>
            <a:spLocks noChangeShapeType="1"/>
          </p:cNvSpPr>
          <p:nvPr/>
        </p:nvSpPr>
        <p:spPr bwMode="auto">
          <a:xfrm flipV="1">
            <a:off x="0" y="3351213"/>
            <a:ext cx="7848600" cy="396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9" name="Rectangle 21"/>
          <p:cNvSpPr>
            <a:spLocks noChangeArrowheads="1"/>
          </p:cNvSpPr>
          <p:nvPr/>
        </p:nvSpPr>
        <p:spPr bwMode="auto">
          <a:xfrm>
            <a:off x="152400" y="4191000"/>
            <a:ext cx="533400" cy="182880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Verdana" charset="0"/>
              </a:rPr>
              <a:t>N</a:t>
            </a:r>
            <a:r>
              <a:rPr lang="en-US" sz="2400" b="1" baseline="-25000">
                <a:latin typeface="Verdana" charset="0"/>
              </a:rPr>
              <a:t>2</a:t>
            </a:r>
            <a:endParaRPr lang="en-US" sz="2400">
              <a:latin typeface="Verdana" charset="0"/>
            </a:endParaRPr>
          </a:p>
        </p:txBody>
      </p: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0" y="215900"/>
            <a:ext cx="14255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FF0000"/>
                </a:solidFill>
                <a:latin typeface="Verdana" charset="0"/>
              </a:rPr>
              <a:t>Energy</a:t>
            </a:r>
          </a:p>
          <a:p>
            <a:r>
              <a:rPr lang="en-US" sz="1600" b="1">
                <a:solidFill>
                  <a:srgbClr val="FF0000"/>
                </a:solidFill>
                <a:latin typeface="Verdana" charset="0"/>
              </a:rPr>
              <a:t>Production</a:t>
            </a:r>
          </a:p>
        </p:txBody>
      </p:sp>
      <p:sp>
        <p:nvSpPr>
          <p:cNvPr id="63511" name="Text Box 23"/>
          <p:cNvSpPr txBox="1">
            <a:spLocks noChangeArrowheads="1"/>
          </p:cNvSpPr>
          <p:nvPr/>
        </p:nvSpPr>
        <p:spPr bwMode="auto">
          <a:xfrm>
            <a:off x="25400" y="3660775"/>
            <a:ext cx="14255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FF0000"/>
                </a:solidFill>
                <a:latin typeface="Verdana" charset="0"/>
              </a:rPr>
              <a:t>Food</a:t>
            </a:r>
          </a:p>
          <a:p>
            <a:r>
              <a:rPr lang="en-US" sz="1600" b="1">
                <a:solidFill>
                  <a:srgbClr val="FF0000"/>
                </a:solidFill>
                <a:latin typeface="Verdana" charset="0"/>
              </a:rPr>
              <a:t>Production</a:t>
            </a:r>
          </a:p>
        </p:txBody>
      </p:sp>
      <p:sp>
        <p:nvSpPr>
          <p:cNvPr id="63512" name="Rectangle 24"/>
          <p:cNvSpPr>
            <a:spLocks noChangeArrowheads="1"/>
          </p:cNvSpPr>
          <p:nvPr/>
        </p:nvSpPr>
        <p:spPr bwMode="auto">
          <a:xfrm>
            <a:off x="5105400" y="4927600"/>
            <a:ext cx="20574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None/>
            </a:pPr>
            <a:r>
              <a:rPr lang="en-US" sz="1000">
                <a:solidFill>
                  <a:schemeClr val="bg2"/>
                </a:solidFill>
              </a:rPr>
              <a:t>Menzel &amp; D'Aluisio, 2005</a:t>
            </a:r>
            <a:endParaRPr lang="en-US" sz="28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9134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026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458200" cy="533400"/>
          </a:xfrm>
          <a:noFill/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Take Away Message #2</a:t>
            </a:r>
          </a:p>
        </p:txBody>
      </p:sp>
      <p:sp>
        <p:nvSpPr>
          <p:cNvPr id="65539" name="Rectangle 1027"/>
          <p:cNvSpPr>
            <a:spLocks noChangeArrowheads="1"/>
          </p:cNvSpPr>
          <p:nvPr/>
        </p:nvSpPr>
        <p:spPr bwMode="auto">
          <a:xfrm>
            <a:off x="457200" y="1241425"/>
            <a:ext cx="83058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latin typeface="Verdana" charset="0"/>
              </a:rPr>
              <a:t>Essentially all the reactive N created is lost to the environment, where some portion accumulates in soils, waters, biomass and the atmosphere.</a:t>
            </a:r>
          </a:p>
          <a:p>
            <a:endParaRPr lang="en-US" b="1">
              <a:latin typeface="Verdana" charset="0"/>
            </a:endParaRPr>
          </a:p>
          <a:p>
            <a:r>
              <a:rPr lang="en-US" b="1">
                <a:latin typeface="Verdana" charset="0"/>
              </a:rPr>
              <a:t>Meat production is growing regionally and globally,and has a profound impact on Nr creation.</a:t>
            </a:r>
          </a:p>
          <a:p>
            <a:endParaRPr lang="en-US" b="1">
              <a:latin typeface="Verdana" charset="0"/>
            </a:endParaRPr>
          </a:p>
          <a:p>
            <a:r>
              <a:rPr lang="en-US" b="1">
                <a:latin typeface="Verdana" charset="0"/>
              </a:rPr>
              <a:t>International transport of N-commodities is more efficient at distributing N globally than air or water.</a:t>
            </a:r>
          </a:p>
          <a:p>
            <a:endParaRPr lang="en-US" b="1">
              <a:latin typeface="Verdana" charset="0"/>
            </a:endParaRPr>
          </a:p>
          <a:p>
            <a:endParaRPr lang="en-US" b="1">
              <a:latin typeface="Verdana" charset="0"/>
            </a:endParaRPr>
          </a:p>
          <a:p>
            <a:r>
              <a:rPr lang="en-US" b="1" i="1">
                <a:latin typeface="Verdana" charset="0"/>
              </a:rPr>
              <a:t>Now, let</a:t>
            </a:r>
            <a:r>
              <a:rPr lang="ja-JP" altLang="en-US" b="1" i="1">
                <a:latin typeface="Verdana" charset="0"/>
              </a:rPr>
              <a:t>’</a:t>
            </a:r>
            <a:r>
              <a:rPr lang="en-US" b="1" i="1">
                <a:latin typeface="Verdana" charset="0"/>
              </a:rPr>
              <a:t>s look at impact of Nr on environment</a:t>
            </a:r>
            <a:endParaRPr lang="en-US" b="1">
              <a:latin typeface="Verdana" charset="0"/>
            </a:endParaRPr>
          </a:p>
        </p:txBody>
      </p:sp>
      <p:sp>
        <p:nvSpPr>
          <p:cNvPr id="65540" name="Line 1028"/>
          <p:cNvSpPr>
            <a:spLocks noChangeShapeType="1"/>
          </p:cNvSpPr>
          <p:nvPr/>
        </p:nvSpPr>
        <p:spPr bwMode="auto">
          <a:xfrm>
            <a:off x="304800" y="4572000"/>
            <a:ext cx="8153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644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228600" y="228600"/>
            <a:ext cx="838200" cy="6400800"/>
          </a:xfrm>
          <a:prstGeom prst="rect">
            <a:avLst/>
          </a:prstGeom>
          <a:solidFill>
            <a:srgbClr val="35C40A"/>
          </a:solidFill>
          <a:ln w="38100">
            <a:solidFill>
              <a:srgbClr val="35C40A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="1">
              <a:latin typeface="Verdana" charset="0"/>
            </a:endParaRPr>
          </a:p>
          <a:p>
            <a:pPr algn="ctr"/>
            <a:r>
              <a:rPr lang="en-US" b="1">
                <a:latin typeface="Verdana" charset="0"/>
              </a:rPr>
              <a:t>E</a:t>
            </a:r>
          </a:p>
          <a:p>
            <a:pPr algn="ctr"/>
            <a:r>
              <a:rPr lang="en-US" b="1">
                <a:latin typeface="Verdana" charset="0"/>
              </a:rPr>
              <a:t>N</a:t>
            </a:r>
          </a:p>
          <a:p>
            <a:pPr algn="ctr"/>
            <a:r>
              <a:rPr lang="en-US" b="1">
                <a:latin typeface="Verdana" charset="0"/>
              </a:rPr>
              <a:t>V</a:t>
            </a:r>
          </a:p>
          <a:p>
            <a:pPr algn="ctr"/>
            <a:r>
              <a:rPr lang="en-US" b="1">
                <a:latin typeface="Verdana" charset="0"/>
              </a:rPr>
              <a:t>I</a:t>
            </a:r>
          </a:p>
          <a:p>
            <a:pPr algn="ctr"/>
            <a:r>
              <a:rPr lang="en-US" b="1">
                <a:latin typeface="Verdana" charset="0"/>
              </a:rPr>
              <a:t>R</a:t>
            </a:r>
          </a:p>
          <a:p>
            <a:pPr algn="ctr"/>
            <a:r>
              <a:rPr lang="en-US" b="1">
                <a:latin typeface="Verdana" charset="0"/>
              </a:rPr>
              <a:t>O</a:t>
            </a:r>
          </a:p>
          <a:p>
            <a:pPr algn="ctr"/>
            <a:r>
              <a:rPr lang="en-US" b="1">
                <a:latin typeface="Verdana" charset="0"/>
              </a:rPr>
              <a:t>N</a:t>
            </a:r>
          </a:p>
          <a:p>
            <a:pPr algn="ctr"/>
            <a:r>
              <a:rPr lang="en-US" b="1">
                <a:latin typeface="Verdana" charset="0"/>
              </a:rPr>
              <a:t>M</a:t>
            </a:r>
          </a:p>
          <a:p>
            <a:pPr algn="ctr"/>
            <a:r>
              <a:rPr lang="en-US" b="1">
                <a:latin typeface="Verdana" charset="0"/>
              </a:rPr>
              <a:t>E</a:t>
            </a:r>
          </a:p>
          <a:p>
            <a:pPr algn="ctr"/>
            <a:r>
              <a:rPr lang="en-US" b="1">
                <a:latin typeface="Verdana" charset="0"/>
              </a:rPr>
              <a:t>N</a:t>
            </a:r>
          </a:p>
          <a:p>
            <a:pPr algn="ctr"/>
            <a:r>
              <a:rPr lang="en-US" b="1">
                <a:latin typeface="Verdana" charset="0"/>
              </a:rPr>
              <a:t>T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1143000" y="109538"/>
            <a:ext cx="7827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 b="1">
                <a:solidFill>
                  <a:srgbClr val="0000FF"/>
                </a:solidFill>
                <a:latin typeface="Verdana" charset="0"/>
              </a:rPr>
              <a:t>Too Much Nitrogen; Too Many Consequences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447800" y="914400"/>
            <a:ext cx="1981200" cy="1866900"/>
            <a:chOff x="1056" y="672"/>
            <a:chExt cx="1248" cy="1176"/>
          </a:xfrm>
        </p:grpSpPr>
        <p:pic>
          <p:nvPicPr>
            <p:cNvPr id="69653" name="Picture 5" descr="ozone-pollution-smo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672"/>
              <a:ext cx="1248" cy="824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654" name="Text Box 6"/>
            <p:cNvSpPr txBox="1">
              <a:spLocks noChangeArrowheads="1"/>
            </p:cNvSpPr>
            <p:nvPr/>
          </p:nvSpPr>
          <p:spPr bwMode="auto">
            <a:xfrm>
              <a:off x="1104" y="1598"/>
              <a:ext cx="117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b="1">
                  <a:latin typeface="Verdana" charset="0"/>
                </a:rPr>
                <a:t>Smog, Haze</a:t>
              </a: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6656388" y="3548063"/>
            <a:ext cx="2278062" cy="2954337"/>
            <a:chOff x="2496" y="2059"/>
            <a:chExt cx="1435" cy="1861"/>
          </a:xfrm>
        </p:grpSpPr>
        <p:pic>
          <p:nvPicPr>
            <p:cNvPr id="69651" name="Picture 8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2059"/>
              <a:ext cx="1104" cy="1541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652" name="Text Box 9"/>
            <p:cNvSpPr txBox="1">
              <a:spLocks noChangeArrowheads="1"/>
            </p:cNvSpPr>
            <p:nvPr/>
          </p:nvSpPr>
          <p:spPr bwMode="auto">
            <a:xfrm>
              <a:off x="2496" y="3670"/>
              <a:ext cx="143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b="1">
                  <a:latin typeface="Verdana" charset="0"/>
                </a:rPr>
                <a:t>Eutrophication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3962400" y="914400"/>
            <a:ext cx="2427288" cy="1879600"/>
            <a:chOff x="2656" y="2544"/>
            <a:chExt cx="1529" cy="1184"/>
          </a:xfrm>
        </p:grpSpPr>
        <p:pic>
          <p:nvPicPr>
            <p:cNvPr id="69649" name="Picture 11" descr="HarvForPine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2544"/>
              <a:ext cx="1198" cy="899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650" name="Text Box 12"/>
            <p:cNvSpPr txBox="1">
              <a:spLocks noChangeArrowheads="1"/>
            </p:cNvSpPr>
            <p:nvPr/>
          </p:nvSpPr>
          <p:spPr bwMode="auto">
            <a:xfrm>
              <a:off x="2656" y="3478"/>
              <a:ext cx="152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b="1">
                  <a:latin typeface="Verdana" charset="0"/>
                </a:rPr>
                <a:t>Forest Die-back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6781800" y="990600"/>
            <a:ext cx="1952625" cy="1803400"/>
            <a:chOff x="4272" y="720"/>
            <a:chExt cx="1230" cy="1136"/>
          </a:xfrm>
        </p:grpSpPr>
        <p:pic>
          <p:nvPicPr>
            <p:cNvPr id="69647" name="Picture 14" descr="lak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5" y="720"/>
              <a:ext cx="1129" cy="847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648" name="Text Box 15"/>
            <p:cNvSpPr txBox="1">
              <a:spLocks noChangeArrowheads="1"/>
            </p:cNvSpPr>
            <p:nvPr/>
          </p:nvSpPr>
          <p:spPr bwMode="auto">
            <a:xfrm>
              <a:off x="4272" y="1606"/>
              <a:ext cx="123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b="1">
                  <a:latin typeface="Verdana" charset="0"/>
                </a:rPr>
                <a:t>Acidification</a:t>
              </a: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3886200" y="3556000"/>
            <a:ext cx="2468563" cy="2946400"/>
            <a:chOff x="4032" y="2064"/>
            <a:chExt cx="1555" cy="1856"/>
          </a:xfrm>
        </p:grpSpPr>
        <p:pic>
          <p:nvPicPr>
            <p:cNvPr id="69645" name="Picture 17" descr="polarbrsDM010207_468x76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2064"/>
              <a:ext cx="941" cy="1532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646" name="Text Box 18"/>
            <p:cNvSpPr txBox="1">
              <a:spLocks noChangeArrowheads="1"/>
            </p:cNvSpPr>
            <p:nvPr/>
          </p:nvSpPr>
          <p:spPr bwMode="auto">
            <a:xfrm>
              <a:off x="4032" y="3670"/>
              <a:ext cx="155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b="1">
                  <a:latin typeface="Verdana" charset="0"/>
                </a:rPr>
                <a:t>Global Warming</a:t>
              </a:r>
            </a:p>
          </p:txBody>
        </p:sp>
      </p:grp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1524000" y="3543300"/>
            <a:ext cx="1906588" cy="2971800"/>
            <a:chOff x="960" y="2064"/>
            <a:chExt cx="1201" cy="1872"/>
          </a:xfrm>
        </p:grpSpPr>
        <p:pic>
          <p:nvPicPr>
            <p:cNvPr id="69643" name="Picture 20" descr="fig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2064"/>
              <a:ext cx="1201" cy="1528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644" name="Text Box 21"/>
            <p:cNvSpPr txBox="1">
              <a:spLocks noChangeArrowheads="1"/>
            </p:cNvSpPr>
            <p:nvPr/>
          </p:nvSpPr>
          <p:spPr bwMode="auto">
            <a:xfrm>
              <a:off x="960" y="3686"/>
              <a:ext cx="113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b="1">
                  <a:latin typeface="Verdana" charset="0"/>
                </a:rPr>
                <a:t>Ozone Hole</a:t>
              </a:r>
            </a:p>
          </p:txBody>
        </p:sp>
      </p:grpSp>
      <p:sp>
        <p:nvSpPr>
          <p:cNvPr id="69642" name="Rectangle 22"/>
          <p:cNvSpPr>
            <a:spLocks noChangeArrowheads="1"/>
          </p:cNvSpPr>
          <p:nvPr/>
        </p:nvSpPr>
        <p:spPr bwMode="auto">
          <a:xfrm>
            <a:off x="5346700" y="2171700"/>
            <a:ext cx="9017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None/>
            </a:pPr>
            <a:r>
              <a:rPr lang="en-US" sz="1000">
                <a:solidFill>
                  <a:schemeClr val="bg2"/>
                </a:solidFill>
              </a:rPr>
              <a:t>John Aber</a:t>
            </a:r>
            <a:endParaRPr lang="en-US" sz="280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228600" y="228600"/>
            <a:ext cx="838200" cy="6400800"/>
          </a:xfrm>
          <a:prstGeom prst="rect">
            <a:avLst/>
          </a:prstGeom>
          <a:solidFill>
            <a:srgbClr val="35C40A"/>
          </a:solidFill>
          <a:ln w="38100">
            <a:solidFill>
              <a:srgbClr val="35C40A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="1">
              <a:latin typeface="Verdana" charset="0"/>
            </a:endParaRPr>
          </a:p>
          <a:p>
            <a:pPr algn="ctr"/>
            <a:r>
              <a:rPr lang="en-US" b="1">
                <a:latin typeface="Verdana" charset="0"/>
              </a:rPr>
              <a:t>E</a:t>
            </a:r>
          </a:p>
          <a:p>
            <a:pPr algn="ctr"/>
            <a:r>
              <a:rPr lang="en-US" b="1">
                <a:latin typeface="Verdana" charset="0"/>
              </a:rPr>
              <a:t>N</a:t>
            </a:r>
          </a:p>
          <a:p>
            <a:pPr algn="ctr"/>
            <a:r>
              <a:rPr lang="en-US" b="1">
                <a:latin typeface="Verdana" charset="0"/>
              </a:rPr>
              <a:t>V</a:t>
            </a:r>
          </a:p>
          <a:p>
            <a:pPr algn="ctr"/>
            <a:r>
              <a:rPr lang="en-US" b="1">
                <a:latin typeface="Verdana" charset="0"/>
              </a:rPr>
              <a:t>I</a:t>
            </a:r>
          </a:p>
          <a:p>
            <a:pPr algn="ctr"/>
            <a:r>
              <a:rPr lang="en-US" b="1">
                <a:latin typeface="Verdana" charset="0"/>
              </a:rPr>
              <a:t>R</a:t>
            </a:r>
          </a:p>
          <a:p>
            <a:pPr algn="ctr"/>
            <a:r>
              <a:rPr lang="en-US" b="1">
                <a:latin typeface="Verdana" charset="0"/>
              </a:rPr>
              <a:t>O</a:t>
            </a:r>
          </a:p>
          <a:p>
            <a:pPr algn="ctr"/>
            <a:r>
              <a:rPr lang="en-US" b="1">
                <a:latin typeface="Verdana" charset="0"/>
              </a:rPr>
              <a:t>N</a:t>
            </a:r>
          </a:p>
          <a:p>
            <a:pPr algn="ctr"/>
            <a:r>
              <a:rPr lang="en-US" b="1">
                <a:latin typeface="Verdana" charset="0"/>
              </a:rPr>
              <a:t>M</a:t>
            </a:r>
          </a:p>
          <a:p>
            <a:pPr algn="ctr"/>
            <a:r>
              <a:rPr lang="en-US" b="1">
                <a:latin typeface="Verdana" charset="0"/>
              </a:rPr>
              <a:t>E</a:t>
            </a:r>
          </a:p>
          <a:p>
            <a:pPr algn="ctr"/>
            <a:r>
              <a:rPr lang="en-US" b="1">
                <a:latin typeface="Verdana" charset="0"/>
              </a:rPr>
              <a:t>N</a:t>
            </a:r>
          </a:p>
          <a:p>
            <a:pPr algn="ctr"/>
            <a:r>
              <a:rPr lang="en-US" b="1">
                <a:latin typeface="Verdana" charset="0"/>
              </a:rPr>
              <a:t>T</a:t>
            </a:r>
          </a:p>
        </p:txBody>
      </p:sp>
      <p:grpSp>
        <p:nvGrpSpPr>
          <p:cNvPr id="71683" name="Group 27"/>
          <p:cNvGrpSpPr>
            <a:grpSpLocks/>
          </p:cNvGrpSpPr>
          <p:nvPr/>
        </p:nvGrpSpPr>
        <p:grpSpPr bwMode="auto">
          <a:xfrm>
            <a:off x="1447800" y="134938"/>
            <a:ext cx="7486650" cy="6380162"/>
            <a:chOff x="912" y="85"/>
            <a:chExt cx="4716" cy="4019"/>
          </a:xfrm>
        </p:grpSpPr>
        <p:sp>
          <p:nvSpPr>
            <p:cNvPr id="71685" name="Text Box 3"/>
            <p:cNvSpPr txBox="1">
              <a:spLocks noChangeArrowheads="1"/>
            </p:cNvSpPr>
            <p:nvPr/>
          </p:nvSpPr>
          <p:spPr bwMode="auto">
            <a:xfrm>
              <a:off x="1008" y="85"/>
              <a:ext cx="427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800" b="1">
                  <a:solidFill>
                    <a:srgbClr val="0000FF"/>
                  </a:solidFill>
                  <a:latin typeface="Verdana" charset="0"/>
                </a:rPr>
                <a:t>Too Much Nitrogen: In a Cascade</a:t>
              </a:r>
            </a:p>
          </p:txBody>
        </p:sp>
        <p:grpSp>
          <p:nvGrpSpPr>
            <p:cNvPr id="71686" name="Group 4"/>
            <p:cNvGrpSpPr>
              <a:grpSpLocks/>
            </p:cNvGrpSpPr>
            <p:nvPr/>
          </p:nvGrpSpPr>
          <p:grpSpPr bwMode="auto">
            <a:xfrm>
              <a:off x="912" y="576"/>
              <a:ext cx="1248" cy="1176"/>
              <a:chOff x="1056" y="672"/>
              <a:chExt cx="1248" cy="1176"/>
            </a:xfrm>
          </p:grpSpPr>
          <p:pic>
            <p:nvPicPr>
              <p:cNvPr id="71707" name="Picture 5" descr="ozone-pollution-smo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6" y="672"/>
                <a:ext cx="1248" cy="824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1708" name="Text Box 6"/>
              <p:cNvSpPr txBox="1">
                <a:spLocks noChangeArrowheads="1"/>
              </p:cNvSpPr>
              <p:nvPr/>
            </p:nvSpPr>
            <p:spPr bwMode="auto">
              <a:xfrm>
                <a:off x="1104" y="1598"/>
                <a:ext cx="117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 b="1">
                    <a:latin typeface="Verdana" charset="0"/>
                  </a:rPr>
                  <a:t>Smog, Haze</a:t>
                </a:r>
              </a:p>
            </p:txBody>
          </p:sp>
        </p:grpSp>
        <p:grpSp>
          <p:nvGrpSpPr>
            <p:cNvPr id="71687" name="Group 7"/>
            <p:cNvGrpSpPr>
              <a:grpSpLocks/>
            </p:cNvGrpSpPr>
            <p:nvPr/>
          </p:nvGrpSpPr>
          <p:grpSpPr bwMode="auto">
            <a:xfrm>
              <a:off x="4193" y="2235"/>
              <a:ext cx="1435" cy="1861"/>
              <a:chOff x="2496" y="2059"/>
              <a:chExt cx="1435" cy="1861"/>
            </a:xfrm>
          </p:grpSpPr>
          <p:pic>
            <p:nvPicPr>
              <p:cNvPr id="71705" name="Picture 8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059"/>
                <a:ext cx="1104" cy="1541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1706" name="Text Box 9"/>
              <p:cNvSpPr txBox="1">
                <a:spLocks noChangeArrowheads="1"/>
              </p:cNvSpPr>
              <p:nvPr/>
            </p:nvSpPr>
            <p:spPr bwMode="auto">
              <a:xfrm>
                <a:off x="2496" y="3670"/>
                <a:ext cx="143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 b="1">
                    <a:latin typeface="Verdana" charset="0"/>
                  </a:rPr>
                  <a:t>Eutrophication</a:t>
                </a:r>
              </a:p>
            </p:txBody>
          </p:sp>
        </p:grpSp>
        <p:grpSp>
          <p:nvGrpSpPr>
            <p:cNvPr id="71688" name="Group 10"/>
            <p:cNvGrpSpPr>
              <a:grpSpLocks/>
            </p:cNvGrpSpPr>
            <p:nvPr/>
          </p:nvGrpSpPr>
          <p:grpSpPr bwMode="auto">
            <a:xfrm>
              <a:off x="2496" y="576"/>
              <a:ext cx="1529" cy="1184"/>
              <a:chOff x="2656" y="2544"/>
              <a:chExt cx="1529" cy="1184"/>
            </a:xfrm>
          </p:grpSpPr>
          <p:pic>
            <p:nvPicPr>
              <p:cNvPr id="71703" name="Picture 11" descr="HarvForPines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4" y="2544"/>
                <a:ext cx="1198" cy="899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1704" name="Text Box 12"/>
              <p:cNvSpPr txBox="1">
                <a:spLocks noChangeArrowheads="1"/>
              </p:cNvSpPr>
              <p:nvPr/>
            </p:nvSpPr>
            <p:spPr bwMode="auto">
              <a:xfrm>
                <a:off x="2656" y="3478"/>
                <a:ext cx="152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 b="1">
                    <a:latin typeface="Verdana" charset="0"/>
                  </a:rPr>
                  <a:t>Forest Die-back</a:t>
                </a:r>
              </a:p>
            </p:txBody>
          </p:sp>
        </p:grpSp>
        <p:grpSp>
          <p:nvGrpSpPr>
            <p:cNvPr id="71689" name="Group 13"/>
            <p:cNvGrpSpPr>
              <a:grpSpLocks/>
            </p:cNvGrpSpPr>
            <p:nvPr/>
          </p:nvGrpSpPr>
          <p:grpSpPr bwMode="auto">
            <a:xfrm>
              <a:off x="4272" y="624"/>
              <a:ext cx="1230" cy="1136"/>
              <a:chOff x="4272" y="720"/>
              <a:chExt cx="1230" cy="1136"/>
            </a:xfrm>
          </p:grpSpPr>
          <p:pic>
            <p:nvPicPr>
              <p:cNvPr id="71701" name="Picture 14" descr="lake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35" y="720"/>
                <a:ext cx="1129" cy="847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1702" name="Text Box 15"/>
              <p:cNvSpPr txBox="1">
                <a:spLocks noChangeArrowheads="1"/>
              </p:cNvSpPr>
              <p:nvPr/>
            </p:nvSpPr>
            <p:spPr bwMode="auto">
              <a:xfrm>
                <a:off x="4272" y="1606"/>
                <a:ext cx="123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 b="1">
                    <a:latin typeface="Verdana" charset="0"/>
                  </a:rPr>
                  <a:t>Acidification</a:t>
                </a:r>
              </a:p>
            </p:txBody>
          </p:sp>
        </p:grpSp>
        <p:grpSp>
          <p:nvGrpSpPr>
            <p:cNvPr id="71690" name="Group 16"/>
            <p:cNvGrpSpPr>
              <a:grpSpLocks/>
            </p:cNvGrpSpPr>
            <p:nvPr/>
          </p:nvGrpSpPr>
          <p:grpSpPr bwMode="auto">
            <a:xfrm>
              <a:off x="2448" y="2240"/>
              <a:ext cx="1555" cy="1856"/>
              <a:chOff x="4032" y="2064"/>
              <a:chExt cx="1555" cy="1856"/>
            </a:xfrm>
          </p:grpSpPr>
          <p:pic>
            <p:nvPicPr>
              <p:cNvPr id="71699" name="Picture 17" descr="polarbrsDM010207_468x76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2064"/>
                <a:ext cx="941" cy="1532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1700" name="Text Box 18"/>
              <p:cNvSpPr txBox="1">
                <a:spLocks noChangeArrowheads="1"/>
              </p:cNvSpPr>
              <p:nvPr/>
            </p:nvSpPr>
            <p:spPr bwMode="auto">
              <a:xfrm>
                <a:off x="4032" y="3670"/>
                <a:ext cx="155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 b="1">
                    <a:latin typeface="Verdana" charset="0"/>
                  </a:rPr>
                  <a:t>Global Warming</a:t>
                </a:r>
              </a:p>
            </p:txBody>
          </p:sp>
        </p:grpSp>
        <p:grpSp>
          <p:nvGrpSpPr>
            <p:cNvPr id="71691" name="Group 19"/>
            <p:cNvGrpSpPr>
              <a:grpSpLocks/>
            </p:cNvGrpSpPr>
            <p:nvPr/>
          </p:nvGrpSpPr>
          <p:grpSpPr bwMode="auto">
            <a:xfrm>
              <a:off x="960" y="2232"/>
              <a:ext cx="1201" cy="1872"/>
              <a:chOff x="960" y="2064"/>
              <a:chExt cx="1201" cy="1872"/>
            </a:xfrm>
          </p:grpSpPr>
          <p:pic>
            <p:nvPicPr>
              <p:cNvPr id="71697" name="Picture 20" descr="fig1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" y="2064"/>
                <a:ext cx="1201" cy="1528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1698" name="Text Box 21"/>
              <p:cNvSpPr txBox="1">
                <a:spLocks noChangeArrowheads="1"/>
              </p:cNvSpPr>
              <p:nvPr/>
            </p:nvSpPr>
            <p:spPr bwMode="auto">
              <a:xfrm>
                <a:off x="960" y="3686"/>
                <a:ext cx="1137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 b="1">
                    <a:latin typeface="Verdana" charset="0"/>
                  </a:rPr>
                  <a:t>Ozone Hole</a:t>
                </a:r>
              </a:p>
            </p:txBody>
          </p:sp>
        </p:grpSp>
        <p:sp>
          <p:nvSpPr>
            <p:cNvPr id="71692" name="AutoShape 22"/>
            <p:cNvSpPr>
              <a:spLocks noChangeArrowheads="1"/>
            </p:cNvSpPr>
            <p:nvPr/>
          </p:nvSpPr>
          <p:spPr bwMode="auto">
            <a:xfrm>
              <a:off x="2248" y="864"/>
              <a:ext cx="288" cy="30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D31548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693" name="AutoShape 23"/>
            <p:cNvSpPr>
              <a:spLocks noChangeArrowheads="1"/>
            </p:cNvSpPr>
            <p:nvPr/>
          </p:nvSpPr>
          <p:spPr bwMode="auto">
            <a:xfrm>
              <a:off x="3912" y="870"/>
              <a:ext cx="288" cy="30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D31548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694" name="AutoShape 24"/>
            <p:cNvSpPr>
              <a:spLocks noChangeArrowheads="1"/>
            </p:cNvSpPr>
            <p:nvPr/>
          </p:nvSpPr>
          <p:spPr bwMode="auto">
            <a:xfrm rot="5400000">
              <a:off x="4761" y="1815"/>
              <a:ext cx="288" cy="30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D31548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695" name="AutoShape 25"/>
            <p:cNvSpPr>
              <a:spLocks noChangeArrowheads="1"/>
            </p:cNvSpPr>
            <p:nvPr/>
          </p:nvSpPr>
          <p:spPr bwMode="auto">
            <a:xfrm rot="10800000">
              <a:off x="3888" y="2784"/>
              <a:ext cx="288" cy="30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D31548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696" name="AutoShape 26"/>
            <p:cNvSpPr>
              <a:spLocks noChangeArrowheads="1"/>
            </p:cNvSpPr>
            <p:nvPr/>
          </p:nvSpPr>
          <p:spPr bwMode="auto">
            <a:xfrm rot="10800000">
              <a:off x="2304" y="2784"/>
              <a:ext cx="288" cy="30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D31548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684" name="Rectangle 28"/>
          <p:cNvSpPr>
            <a:spLocks noChangeArrowheads="1"/>
          </p:cNvSpPr>
          <p:nvPr/>
        </p:nvSpPr>
        <p:spPr bwMode="auto">
          <a:xfrm>
            <a:off x="5346700" y="2171700"/>
            <a:ext cx="9017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None/>
            </a:pPr>
            <a:r>
              <a:rPr lang="en-US" sz="1000">
                <a:solidFill>
                  <a:schemeClr val="bg2"/>
                </a:solidFill>
              </a:rPr>
              <a:t>John Aber</a:t>
            </a:r>
            <a:endParaRPr lang="en-US" sz="280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026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458200" cy="533400"/>
          </a:xfrm>
          <a:noFill/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Take Away Message #3</a:t>
            </a:r>
          </a:p>
        </p:txBody>
      </p:sp>
      <p:sp>
        <p:nvSpPr>
          <p:cNvPr id="73731" name="Rectangle 1027"/>
          <p:cNvSpPr>
            <a:spLocks noChangeArrowheads="1"/>
          </p:cNvSpPr>
          <p:nvPr/>
        </p:nvSpPr>
        <p:spPr bwMode="auto">
          <a:xfrm>
            <a:off x="96838" y="1241425"/>
            <a:ext cx="8894762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latin typeface="Verdana" charset="0"/>
              </a:rPr>
              <a:t>In addition to feeding about half of the world, anthropogenic reactive nitrogen </a:t>
            </a:r>
          </a:p>
          <a:p>
            <a:pPr lvl="1">
              <a:buFontTx/>
              <a:buChar char="•"/>
            </a:pPr>
            <a:r>
              <a:rPr lang="en-US" b="1">
                <a:latin typeface="Verdana" charset="0"/>
              </a:rPr>
              <a:t>  increases tropospheric ozone and particulate matter,</a:t>
            </a:r>
          </a:p>
          <a:p>
            <a:pPr lvl="1">
              <a:buFontTx/>
              <a:buChar char="•"/>
            </a:pPr>
            <a:r>
              <a:rPr lang="en-US" b="1">
                <a:latin typeface="Verdana" charset="0"/>
              </a:rPr>
              <a:t>  increases the acidity of soils, streams and lakes, </a:t>
            </a:r>
          </a:p>
          <a:p>
            <a:pPr lvl="1">
              <a:buFontTx/>
              <a:buChar char="•"/>
            </a:pPr>
            <a:r>
              <a:rPr lang="en-US" b="1">
                <a:latin typeface="Verdana" charset="0"/>
              </a:rPr>
              <a:t>  changes the ecosystem productivity, </a:t>
            </a:r>
          </a:p>
          <a:p>
            <a:pPr lvl="1">
              <a:buFontTx/>
              <a:buChar char="•"/>
            </a:pPr>
            <a:r>
              <a:rPr lang="en-US" b="1">
                <a:latin typeface="Verdana" charset="0"/>
              </a:rPr>
              <a:t>  increases tropospheric global warming potential,</a:t>
            </a:r>
          </a:p>
          <a:p>
            <a:pPr lvl="1">
              <a:buFontTx/>
              <a:buChar char="•"/>
            </a:pPr>
            <a:r>
              <a:rPr lang="en-US" b="1">
                <a:latin typeface="Verdana" charset="0"/>
              </a:rPr>
              <a:t>  decreases stratospheric ozone.</a:t>
            </a:r>
          </a:p>
          <a:p>
            <a:endParaRPr lang="en-US" b="1">
              <a:latin typeface="Verdana" charset="0"/>
            </a:endParaRPr>
          </a:p>
          <a:p>
            <a:r>
              <a:rPr lang="en-US" b="1">
                <a:latin typeface="Verdana" charset="0"/>
              </a:rPr>
              <a:t>One nitrogen atom can contribute to each of these environmental changes, in sequence.</a:t>
            </a:r>
          </a:p>
          <a:p>
            <a:endParaRPr lang="en-US" b="1">
              <a:latin typeface="Verdana" charset="0"/>
            </a:endParaRPr>
          </a:p>
          <a:p>
            <a:r>
              <a:rPr lang="en-US" b="1">
                <a:latin typeface="Verdana" charset="0"/>
              </a:rPr>
              <a:t>These changes have profound consequences for ecosystem and human health.</a:t>
            </a:r>
          </a:p>
          <a:p>
            <a:endParaRPr lang="en-US" b="1">
              <a:latin typeface="Verdana" charset="0"/>
            </a:endParaRPr>
          </a:p>
          <a:p>
            <a:endParaRPr lang="en-US" b="1">
              <a:latin typeface="Verdana" charset="0"/>
            </a:endParaRPr>
          </a:p>
          <a:p>
            <a:endParaRPr lang="en-US" b="1">
              <a:latin typeface="Verdana" charset="0"/>
            </a:endParaRPr>
          </a:p>
          <a:p>
            <a:r>
              <a:rPr lang="en-US" b="1" i="1">
                <a:latin typeface="Verdana" charset="0"/>
              </a:rPr>
              <a:t>Now, what can be done--can the science support a solution?</a:t>
            </a:r>
            <a:endParaRPr lang="en-US" b="1">
              <a:latin typeface="Verdana" charset="0"/>
            </a:endParaRPr>
          </a:p>
        </p:txBody>
      </p:sp>
      <p:sp>
        <p:nvSpPr>
          <p:cNvPr id="73732" name="Line 1028"/>
          <p:cNvSpPr>
            <a:spLocks noChangeShapeType="1"/>
          </p:cNvSpPr>
          <p:nvPr/>
        </p:nvSpPr>
        <p:spPr bwMode="auto">
          <a:xfrm>
            <a:off x="228600" y="5486400"/>
            <a:ext cx="845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838200" y="152400"/>
            <a:ext cx="7772400" cy="762000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From Science to Solution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28600" y="1066800"/>
            <a:ext cx="8382000" cy="5181600"/>
          </a:xfrm>
        </p:spPr>
        <p:txBody>
          <a:bodyPr/>
          <a:lstStyle/>
          <a:p>
            <a:pPr marL="609600" indent="-609600">
              <a:buClr>
                <a:srgbClr val="0000FF"/>
              </a:buClr>
              <a:buSzTx/>
              <a:buFont typeface="Wingdings" charset="0"/>
              <a:buChar char="Ø"/>
            </a:pPr>
            <a:r>
              <a:rPr lang="en-US" sz="2000" b="1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The over all goal is to optimize nitrogen</a:t>
            </a:r>
            <a:r>
              <a:rPr lang="ja-JP" altLang="en-US" sz="2000" b="1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2000" b="1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s benefits while minimizing its problems. </a:t>
            </a:r>
          </a:p>
          <a:p>
            <a:pPr marL="990600" lvl="1" indent="-533400">
              <a:buClr>
                <a:srgbClr val="0000FF"/>
              </a:buClr>
              <a:buSzPct val="80000"/>
              <a:buFont typeface="Wingdings" charset="0"/>
              <a:buChar char="Ø"/>
            </a:pPr>
            <a:r>
              <a:rPr lang="en-US" sz="1800" b="1">
                <a:solidFill>
                  <a:srgbClr val="000000"/>
                </a:solidFill>
                <a:latin typeface="Verdana" charset="0"/>
                <a:ea typeface="ＭＳ Ｐゴシック" charset="0"/>
              </a:rPr>
              <a:t>Produce food with minimal Nr loss to environment</a:t>
            </a:r>
          </a:p>
          <a:p>
            <a:pPr marL="990600" lvl="1" indent="-533400">
              <a:buClr>
                <a:srgbClr val="0000FF"/>
              </a:buClr>
              <a:buSzPct val="80000"/>
              <a:buFont typeface="Wingdings" charset="0"/>
              <a:buChar char="Ø"/>
            </a:pPr>
            <a:r>
              <a:rPr lang="en-US" sz="1800" b="1">
                <a:solidFill>
                  <a:srgbClr val="000000"/>
                </a:solidFill>
                <a:latin typeface="Verdana" charset="0"/>
                <a:ea typeface="ＭＳ Ｐゴシック" charset="0"/>
              </a:rPr>
              <a:t>Produce energy with no Nr loss to environment</a:t>
            </a:r>
          </a:p>
          <a:p>
            <a:pPr marL="990600" lvl="1" indent="-533400">
              <a:buClr>
                <a:srgbClr val="0000FF"/>
              </a:buClr>
              <a:buSzTx/>
              <a:buFont typeface="Wingdings" charset="0"/>
              <a:buChar char="Ø"/>
            </a:pPr>
            <a:endParaRPr lang="en-US" sz="1800" b="1">
              <a:solidFill>
                <a:srgbClr val="000000"/>
              </a:solidFill>
              <a:latin typeface="Verdana" charset="0"/>
              <a:ea typeface="ＭＳ Ｐゴシック" charset="0"/>
            </a:endParaRPr>
          </a:p>
          <a:p>
            <a:pPr marL="609600" indent="-609600">
              <a:buClr>
                <a:srgbClr val="0000FF"/>
              </a:buClr>
              <a:buSzTx/>
              <a:buFont typeface="Wingdings" charset="0"/>
              <a:buChar char="Ø"/>
            </a:pPr>
            <a:r>
              <a:rPr lang="en-US" sz="2000" b="1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Strategy</a:t>
            </a:r>
          </a:p>
          <a:p>
            <a:pPr marL="990600" lvl="1" indent="-533400">
              <a:buClr>
                <a:srgbClr val="0000FF"/>
              </a:buClr>
              <a:buSzPct val="80000"/>
              <a:buFont typeface="Wingdings" charset="0"/>
              <a:buChar char="Ø"/>
            </a:pPr>
            <a:r>
              <a:rPr lang="en-US" sz="1800" b="1">
                <a:solidFill>
                  <a:srgbClr val="000000"/>
                </a:solidFill>
                <a:latin typeface="Verdana" charset="0"/>
                <a:ea typeface="ＭＳ Ｐゴシック" charset="0"/>
              </a:rPr>
              <a:t>Be clear about the science</a:t>
            </a:r>
          </a:p>
          <a:p>
            <a:pPr marL="990600" lvl="1" indent="-533400">
              <a:buClr>
                <a:srgbClr val="0000FF"/>
              </a:buClr>
              <a:buSzPct val="80000"/>
              <a:buFont typeface="Wingdings" charset="0"/>
              <a:buChar char="Ø"/>
            </a:pPr>
            <a:r>
              <a:rPr lang="en-US" sz="1800" b="1">
                <a:solidFill>
                  <a:srgbClr val="000000"/>
                </a:solidFill>
                <a:latin typeface="Verdana" charset="0"/>
                <a:ea typeface="ＭＳ Ｐゴシック" charset="0"/>
              </a:rPr>
              <a:t>Identify control points at both ends of Nr stream</a:t>
            </a:r>
          </a:p>
          <a:p>
            <a:pPr marL="990600" lvl="1" indent="-533400">
              <a:buClr>
                <a:srgbClr val="0000FF"/>
              </a:buClr>
              <a:buSzPct val="80000"/>
              <a:buFont typeface="Wingdings" charset="0"/>
              <a:buChar char="Ø"/>
            </a:pPr>
            <a:r>
              <a:rPr lang="en-US" sz="1800" b="1">
                <a:solidFill>
                  <a:srgbClr val="000000"/>
                </a:solidFill>
                <a:latin typeface="Verdana" charset="0"/>
                <a:ea typeface="ＭＳ Ｐゴシック" charset="0"/>
              </a:rPr>
              <a:t>Take advantage of existing instruments</a:t>
            </a:r>
          </a:p>
          <a:p>
            <a:pPr marL="990600" lvl="1" indent="-533400">
              <a:buClr>
                <a:srgbClr val="0000FF"/>
              </a:buClr>
              <a:buSzPct val="80000"/>
              <a:buFont typeface="Wingdings" charset="0"/>
              <a:buChar char="Ø"/>
            </a:pPr>
            <a:r>
              <a:rPr lang="en-US" sz="1800" b="1">
                <a:solidFill>
                  <a:srgbClr val="000000"/>
                </a:solidFill>
                <a:latin typeface="Verdana" charset="0"/>
                <a:ea typeface="ＭＳ Ｐゴシック" charset="0"/>
              </a:rPr>
              <a:t>Link to broader issues.</a:t>
            </a:r>
          </a:p>
          <a:p>
            <a:pPr marL="609600" indent="-609600">
              <a:buClr>
                <a:srgbClr val="0000FF"/>
              </a:buClr>
              <a:buSzTx/>
              <a:buFont typeface="Wingdings" charset="0"/>
              <a:buChar char="Ø"/>
            </a:pPr>
            <a:endParaRPr lang="en-US" sz="2000" b="1">
              <a:solidFill>
                <a:srgbClr val="000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609600" indent="-609600">
              <a:buClr>
                <a:srgbClr val="0000FF"/>
              </a:buClr>
              <a:buSzTx/>
              <a:buFont typeface="Wingdings" charset="0"/>
              <a:buChar char="Ø"/>
            </a:pPr>
            <a:r>
              <a:rPr lang="en-US" sz="2000" b="1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Global Case Study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765175" y="609600"/>
            <a:ext cx="1231900" cy="2190750"/>
          </a:xfrm>
          <a:prstGeom prst="rect">
            <a:avLst/>
          </a:prstGeom>
          <a:solidFill>
            <a:schemeClr val="folHlink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765175" y="2960688"/>
            <a:ext cx="1231900" cy="2136775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3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3067050"/>
            <a:ext cx="581025" cy="96202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9" name="Picture 6" descr="Unknow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38" y="2960688"/>
            <a:ext cx="1357312" cy="112712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4170363"/>
            <a:ext cx="976313" cy="814387"/>
          </a:xfrm>
          <a:prstGeom prst="rect">
            <a:avLst/>
          </a:prstGeom>
          <a:noFill/>
          <a:ln w="38100">
            <a:solidFill>
              <a:srgbClr val="0000F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1" name="Rectangle 8"/>
          <p:cNvSpPr>
            <a:spLocks noChangeArrowheads="1"/>
          </p:cNvSpPr>
          <p:nvPr/>
        </p:nvSpPr>
        <p:spPr bwMode="auto">
          <a:xfrm>
            <a:off x="4333875" y="663575"/>
            <a:ext cx="466725" cy="4487863"/>
          </a:xfrm>
          <a:prstGeom prst="rect">
            <a:avLst/>
          </a:prstGeom>
          <a:solidFill>
            <a:srgbClr val="35C40A"/>
          </a:solidFill>
          <a:ln w="38100">
            <a:solidFill>
              <a:srgbClr val="35C40A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Verdana" charset="0"/>
            </a:endParaRPr>
          </a:p>
          <a:p>
            <a:pPr algn="ctr"/>
            <a:r>
              <a:rPr lang="en-US" sz="2400" b="1">
                <a:latin typeface="Verdana" charset="0"/>
              </a:rPr>
              <a:t>E</a:t>
            </a:r>
          </a:p>
          <a:p>
            <a:pPr algn="ctr"/>
            <a:r>
              <a:rPr lang="en-US" sz="2400" b="1">
                <a:latin typeface="Verdana" charset="0"/>
              </a:rPr>
              <a:t>N</a:t>
            </a:r>
          </a:p>
          <a:p>
            <a:pPr algn="ctr"/>
            <a:r>
              <a:rPr lang="en-US" sz="2400" b="1">
                <a:latin typeface="Verdana" charset="0"/>
              </a:rPr>
              <a:t>V</a:t>
            </a:r>
          </a:p>
          <a:p>
            <a:pPr algn="ctr"/>
            <a:r>
              <a:rPr lang="en-US" sz="2400" b="1">
                <a:latin typeface="Verdana" charset="0"/>
              </a:rPr>
              <a:t>I</a:t>
            </a:r>
          </a:p>
          <a:p>
            <a:pPr algn="ctr"/>
            <a:r>
              <a:rPr lang="en-US" sz="2400" b="1">
                <a:latin typeface="Verdana" charset="0"/>
              </a:rPr>
              <a:t>R</a:t>
            </a:r>
          </a:p>
          <a:p>
            <a:pPr algn="ctr"/>
            <a:r>
              <a:rPr lang="en-US" sz="2400" b="1">
                <a:latin typeface="Verdana" charset="0"/>
              </a:rPr>
              <a:t>O</a:t>
            </a:r>
          </a:p>
          <a:p>
            <a:pPr algn="ctr"/>
            <a:r>
              <a:rPr lang="en-US" sz="2400" b="1">
                <a:latin typeface="Verdana" charset="0"/>
              </a:rPr>
              <a:t>N</a:t>
            </a:r>
          </a:p>
          <a:p>
            <a:pPr algn="ctr"/>
            <a:r>
              <a:rPr lang="en-US" sz="2400" b="1">
                <a:latin typeface="Verdana" charset="0"/>
              </a:rPr>
              <a:t>M</a:t>
            </a:r>
          </a:p>
          <a:p>
            <a:pPr algn="ctr"/>
            <a:r>
              <a:rPr lang="en-US" sz="2400" b="1">
                <a:latin typeface="Verdana" charset="0"/>
              </a:rPr>
              <a:t>E</a:t>
            </a:r>
          </a:p>
          <a:p>
            <a:pPr algn="ctr"/>
            <a:r>
              <a:rPr lang="en-US" sz="2400" b="1">
                <a:latin typeface="Verdana" charset="0"/>
              </a:rPr>
              <a:t>N</a:t>
            </a:r>
          </a:p>
          <a:p>
            <a:pPr algn="ctr"/>
            <a:r>
              <a:rPr lang="en-US" sz="2400" b="1">
                <a:latin typeface="Verdana" charset="0"/>
              </a:rPr>
              <a:t>T</a:t>
            </a:r>
          </a:p>
        </p:txBody>
      </p:sp>
      <p:sp>
        <p:nvSpPr>
          <p:cNvPr id="77832" name="AutoShape 10"/>
          <p:cNvSpPr>
            <a:spLocks noChangeArrowheads="1"/>
          </p:cNvSpPr>
          <p:nvPr/>
        </p:nvSpPr>
        <p:spPr bwMode="auto">
          <a:xfrm>
            <a:off x="2081213" y="4189413"/>
            <a:ext cx="2166937" cy="1068387"/>
          </a:xfrm>
          <a:prstGeom prst="rightArrow">
            <a:avLst>
              <a:gd name="adj1" fmla="val 41667"/>
              <a:gd name="adj2" fmla="val 50706"/>
            </a:avLst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3" name="AutoShape 11"/>
          <p:cNvSpPr>
            <a:spLocks noChangeArrowheads="1"/>
          </p:cNvSpPr>
          <p:nvPr/>
        </p:nvSpPr>
        <p:spPr bwMode="auto">
          <a:xfrm>
            <a:off x="2039938" y="3441700"/>
            <a:ext cx="296862" cy="212725"/>
          </a:xfrm>
          <a:prstGeom prst="rightArrow">
            <a:avLst>
              <a:gd name="adj1" fmla="val 51583"/>
              <a:gd name="adj2" fmla="val 48178"/>
            </a:avLst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7834" name="Picture 12" descr="traffi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3" y="1944688"/>
            <a:ext cx="935037" cy="7842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5" name="Picture 13" descr="abbottb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715963"/>
            <a:ext cx="574675" cy="11223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6" name="AutoShape 14"/>
          <p:cNvSpPr>
            <a:spLocks noChangeArrowheads="1"/>
          </p:cNvSpPr>
          <p:nvPr/>
        </p:nvSpPr>
        <p:spPr bwMode="auto">
          <a:xfrm>
            <a:off x="3865563" y="3387725"/>
            <a:ext cx="382587" cy="214313"/>
          </a:xfrm>
          <a:prstGeom prst="rightArrow">
            <a:avLst>
              <a:gd name="adj1" fmla="val 51583"/>
              <a:gd name="adj2" fmla="val 61630"/>
            </a:avLst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7" name="AutoShape 16"/>
          <p:cNvSpPr>
            <a:spLocks noChangeArrowheads="1"/>
          </p:cNvSpPr>
          <p:nvPr/>
        </p:nvSpPr>
        <p:spPr bwMode="auto">
          <a:xfrm>
            <a:off x="2133600" y="1600200"/>
            <a:ext cx="1981200" cy="192088"/>
          </a:xfrm>
          <a:prstGeom prst="rightArrow">
            <a:avLst>
              <a:gd name="adj1" fmla="val 51583"/>
              <a:gd name="adj2" fmla="val 356073"/>
            </a:avLst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1700"/>
          </a:p>
        </p:txBody>
      </p:sp>
      <p:sp>
        <p:nvSpPr>
          <p:cNvPr id="77838" name="Text Box 17"/>
          <p:cNvSpPr txBox="1">
            <a:spLocks noChangeArrowheads="1"/>
          </p:cNvSpPr>
          <p:nvPr/>
        </p:nvSpPr>
        <p:spPr bwMode="auto">
          <a:xfrm>
            <a:off x="3733800" y="1295400"/>
            <a:ext cx="593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 b="1">
                <a:latin typeface="Verdana" charset="0"/>
              </a:rPr>
              <a:t>Nr</a:t>
            </a:r>
          </a:p>
        </p:txBody>
      </p:sp>
      <p:sp>
        <p:nvSpPr>
          <p:cNvPr id="77839" name="Text Box 18"/>
          <p:cNvSpPr txBox="1">
            <a:spLocks noChangeArrowheads="1"/>
          </p:cNvSpPr>
          <p:nvPr/>
        </p:nvSpPr>
        <p:spPr bwMode="auto">
          <a:xfrm>
            <a:off x="3778250" y="2963863"/>
            <a:ext cx="593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 b="1">
                <a:latin typeface="Verdana" charset="0"/>
              </a:rPr>
              <a:t>Nr</a:t>
            </a:r>
          </a:p>
        </p:txBody>
      </p:sp>
      <p:sp>
        <p:nvSpPr>
          <p:cNvPr id="77840" name="Text Box 19"/>
          <p:cNvSpPr txBox="1">
            <a:spLocks noChangeArrowheads="1"/>
          </p:cNvSpPr>
          <p:nvPr/>
        </p:nvSpPr>
        <p:spPr bwMode="auto">
          <a:xfrm>
            <a:off x="3795713" y="3979863"/>
            <a:ext cx="593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 b="1">
                <a:latin typeface="Verdana" charset="0"/>
              </a:rPr>
              <a:t>Nr</a:t>
            </a:r>
          </a:p>
        </p:txBody>
      </p:sp>
      <p:grpSp>
        <p:nvGrpSpPr>
          <p:cNvPr id="77841" name="Group 47"/>
          <p:cNvGrpSpPr>
            <a:grpSpLocks/>
          </p:cNvGrpSpPr>
          <p:nvPr/>
        </p:nvGrpSpPr>
        <p:grpSpPr bwMode="auto">
          <a:xfrm>
            <a:off x="4943475" y="887413"/>
            <a:ext cx="3971925" cy="3913187"/>
            <a:chOff x="3024" y="768"/>
            <a:chExt cx="2502" cy="2465"/>
          </a:xfrm>
        </p:grpSpPr>
        <p:pic>
          <p:nvPicPr>
            <p:cNvPr id="77851" name="Picture 24" descr="ozone-pollution-smo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768"/>
              <a:ext cx="682" cy="635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52" name="Picture 27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2" y="2046"/>
              <a:ext cx="604" cy="1187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53" name="Picture 30" descr="HarvForPines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9" y="768"/>
              <a:ext cx="656" cy="692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54" name="Picture 33" descr="lake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4" y="805"/>
              <a:ext cx="618" cy="652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55" name="Picture 36" descr="polarbrsDM010207_468x76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7" y="2050"/>
              <a:ext cx="514" cy="1180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56" name="Picture 39" descr="fig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" y="2044"/>
              <a:ext cx="656" cy="1176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857" name="AutoShape 41"/>
            <p:cNvSpPr>
              <a:spLocks noChangeArrowheads="1"/>
            </p:cNvSpPr>
            <p:nvPr/>
          </p:nvSpPr>
          <p:spPr bwMode="auto">
            <a:xfrm>
              <a:off x="3755" y="990"/>
              <a:ext cx="157" cy="23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D31548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58" name="AutoShape 42"/>
            <p:cNvSpPr>
              <a:spLocks noChangeArrowheads="1"/>
            </p:cNvSpPr>
            <p:nvPr/>
          </p:nvSpPr>
          <p:spPr bwMode="auto">
            <a:xfrm>
              <a:off x="4664" y="995"/>
              <a:ext cx="158" cy="235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D31548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59" name="AutoShape 43"/>
            <p:cNvSpPr>
              <a:spLocks noChangeArrowheads="1"/>
            </p:cNvSpPr>
            <p:nvPr/>
          </p:nvSpPr>
          <p:spPr bwMode="auto">
            <a:xfrm rot="5400000">
              <a:off x="5096" y="1757"/>
              <a:ext cx="221" cy="167"/>
            </a:xfrm>
            <a:prstGeom prst="rightArrow">
              <a:avLst>
                <a:gd name="adj1" fmla="val 50000"/>
                <a:gd name="adj2" fmla="val 33084"/>
              </a:avLst>
            </a:prstGeom>
            <a:solidFill>
              <a:srgbClr val="D31548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60" name="AutoShape 44"/>
            <p:cNvSpPr>
              <a:spLocks noChangeArrowheads="1"/>
            </p:cNvSpPr>
            <p:nvPr/>
          </p:nvSpPr>
          <p:spPr bwMode="auto">
            <a:xfrm rot="10800000">
              <a:off x="4650" y="2468"/>
              <a:ext cx="158" cy="23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D31548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61" name="AutoShape 45"/>
            <p:cNvSpPr>
              <a:spLocks noChangeArrowheads="1"/>
            </p:cNvSpPr>
            <p:nvPr/>
          </p:nvSpPr>
          <p:spPr bwMode="auto">
            <a:xfrm rot="10800000">
              <a:off x="3785" y="2468"/>
              <a:ext cx="158" cy="23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D31548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7842" name="Text Box 48"/>
          <p:cNvSpPr txBox="1">
            <a:spLocks noChangeArrowheads="1"/>
          </p:cNvSpPr>
          <p:nvPr/>
        </p:nvSpPr>
        <p:spPr bwMode="auto">
          <a:xfrm>
            <a:off x="685800" y="82550"/>
            <a:ext cx="8015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 b="1">
                <a:solidFill>
                  <a:srgbClr val="0000FF"/>
                </a:solidFill>
                <a:latin typeface="Verdana" charset="0"/>
              </a:rPr>
              <a:t>Nitrogen: The Good, the Bad, and the Difficult</a:t>
            </a:r>
          </a:p>
        </p:txBody>
      </p:sp>
      <p:sp>
        <p:nvSpPr>
          <p:cNvPr id="77843" name="Rectangle 52"/>
          <p:cNvSpPr>
            <a:spLocks noChangeArrowheads="1"/>
          </p:cNvSpPr>
          <p:nvPr/>
        </p:nvSpPr>
        <p:spPr bwMode="auto">
          <a:xfrm>
            <a:off x="914400" y="5257800"/>
            <a:ext cx="7620000" cy="1600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457200" indent="-457200">
              <a:buFont typeface="Arial" charset="0"/>
              <a:buAutoNum type="arabicPeriod"/>
            </a:pPr>
            <a:r>
              <a:rPr lang="en-US" b="1">
                <a:solidFill>
                  <a:srgbClr val="FF0000"/>
                </a:solidFill>
                <a:latin typeface="Verdana" charset="0"/>
              </a:rPr>
              <a:t>Control Fossil Fuel Combustion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b="1">
                <a:solidFill>
                  <a:schemeClr val="bg2"/>
                </a:solidFill>
                <a:latin typeface="Verdana" charset="0"/>
              </a:rPr>
              <a:t>Increase N Uptake Efficiencies in Crops &amp; Animals 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b="1">
                <a:solidFill>
                  <a:schemeClr val="bg2"/>
                </a:solidFill>
                <a:latin typeface="Verdana" charset="0"/>
              </a:rPr>
              <a:t>manage manure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b="1">
                <a:solidFill>
                  <a:schemeClr val="bg2"/>
                </a:solidFill>
                <a:latin typeface="Verdana" charset="0"/>
              </a:rPr>
              <a:t>Improve Sewage Treatment</a:t>
            </a:r>
          </a:p>
        </p:txBody>
      </p:sp>
      <p:sp>
        <p:nvSpPr>
          <p:cNvPr id="77844" name="Line 56"/>
          <p:cNvSpPr>
            <a:spLocks noChangeShapeType="1"/>
          </p:cNvSpPr>
          <p:nvPr/>
        </p:nvSpPr>
        <p:spPr bwMode="auto">
          <a:xfrm>
            <a:off x="0" y="52578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5" name="AutoShape 57"/>
          <p:cNvSpPr>
            <a:spLocks noChangeArrowheads="1"/>
          </p:cNvSpPr>
          <p:nvPr/>
        </p:nvSpPr>
        <p:spPr bwMode="auto">
          <a:xfrm>
            <a:off x="482600" y="3429000"/>
            <a:ext cx="241300" cy="965200"/>
          </a:xfrm>
          <a:prstGeom prst="rightArrow">
            <a:avLst>
              <a:gd name="adj1" fmla="val 75000"/>
              <a:gd name="adj2" fmla="val 25000"/>
            </a:avLst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46" name="Rectangle 58"/>
          <p:cNvSpPr>
            <a:spLocks noChangeArrowheads="1"/>
          </p:cNvSpPr>
          <p:nvPr/>
        </p:nvSpPr>
        <p:spPr bwMode="auto">
          <a:xfrm>
            <a:off x="12700" y="3200400"/>
            <a:ext cx="368300" cy="129540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Verdana" charset="0"/>
              </a:rPr>
              <a:t>N</a:t>
            </a:r>
            <a:r>
              <a:rPr lang="en-US" sz="2400" b="1" baseline="-25000">
                <a:latin typeface="Verdana" charset="0"/>
              </a:rPr>
              <a:t>2</a:t>
            </a:r>
            <a:endParaRPr lang="en-US" sz="2400">
              <a:latin typeface="Verdana" charset="0"/>
            </a:endParaRPr>
          </a:p>
        </p:txBody>
      </p:sp>
      <p:sp>
        <p:nvSpPr>
          <p:cNvPr id="77847" name="AutoShape 60"/>
          <p:cNvSpPr>
            <a:spLocks noChangeArrowheads="1"/>
          </p:cNvSpPr>
          <p:nvPr/>
        </p:nvSpPr>
        <p:spPr bwMode="auto">
          <a:xfrm>
            <a:off x="457200" y="1600200"/>
            <a:ext cx="228600" cy="304800"/>
          </a:xfrm>
          <a:prstGeom prst="rightArrow">
            <a:avLst>
              <a:gd name="adj1" fmla="val 51583"/>
              <a:gd name="adj2" fmla="val 34523"/>
            </a:avLst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48" name="Rectangle 61"/>
          <p:cNvSpPr>
            <a:spLocks noChangeArrowheads="1"/>
          </p:cNvSpPr>
          <p:nvPr/>
        </p:nvSpPr>
        <p:spPr bwMode="auto">
          <a:xfrm>
            <a:off x="38100" y="1066800"/>
            <a:ext cx="368300" cy="129540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Verdana" charset="0"/>
              </a:rPr>
              <a:t>N</a:t>
            </a:r>
            <a:r>
              <a:rPr lang="en-US" sz="2400" b="1" baseline="-25000">
                <a:latin typeface="Verdana" charset="0"/>
              </a:rPr>
              <a:t>2</a:t>
            </a:r>
            <a:endParaRPr lang="en-US" sz="2400">
              <a:latin typeface="Verdana" charset="0"/>
            </a:endParaRPr>
          </a:p>
        </p:txBody>
      </p:sp>
      <p:sp>
        <p:nvSpPr>
          <p:cNvPr id="77849" name="Line 62"/>
          <p:cNvSpPr>
            <a:spLocks noChangeShapeType="1"/>
          </p:cNvSpPr>
          <p:nvPr/>
        </p:nvSpPr>
        <p:spPr bwMode="auto">
          <a:xfrm>
            <a:off x="0" y="2857500"/>
            <a:ext cx="426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50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765175" y="609600"/>
            <a:ext cx="1231900" cy="2190750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765175" y="2960688"/>
            <a:ext cx="1231900" cy="2136775"/>
          </a:xfrm>
          <a:prstGeom prst="rect">
            <a:avLst/>
          </a:prstGeom>
          <a:solidFill>
            <a:schemeClr val="folHlink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3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3067050"/>
            <a:ext cx="581025" cy="9620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7" name="Picture 5" descr="Unknow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38" y="2960688"/>
            <a:ext cx="1357312" cy="112712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4170363"/>
            <a:ext cx="976313" cy="8143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9" name="Rectangle 7"/>
          <p:cNvSpPr>
            <a:spLocks noChangeArrowheads="1"/>
          </p:cNvSpPr>
          <p:nvPr/>
        </p:nvSpPr>
        <p:spPr bwMode="auto">
          <a:xfrm>
            <a:off x="4333875" y="663575"/>
            <a:ext cx="466725" cy="4487863"/>
          </a:xfrm>
          <a:prstGeom prst="rect">
            <a:avLst/>
          </a:prstGeom>
          <a:solidFill>
            <a:srgbClr val="35C40A"/>
          </a:solidFill>
          <a:ln w="38100">
            <a:solidFill>
              <a:srgbClr val="35C40A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Verdana" charset="0"/>
            </a:endParaRPr>
          </a:p>
          <a:p>
            <a:pPr algn="ctr"/>
            <a:r>
              <a:rPr lang="en-US" sz="2400" b="1">
                <a:latin typeface="Verdana" charset="0"/>
              </a:rPr>
              <a:t>E</a:t>
            </a:r>
          </a:p>
          <a:p>
            <a:pPr algn="ctr"/>
            <a:r>
              <a:rPr lang="en-US" sz="2400" b="1">
                <a:latin typeface="Verdana" charset="0"/>
              </a:rPr>
              <a:t>N</a:t>
            </a:r>
          </a:p>
          <a:p>
            <a:pPr algn="ctr"/>
            <a:r>
              <a:rPr lang="en-US" sz="2400" b="1">
                <a:latin typeface="Verdana" charset="0"/>
              </a:rPr>
              <a:t>V</a:t>
            </a:r>
          </a:p>
          <a:p>
            <a:pPr algn="ctr"/>
            <a:r>
              <a:rPr lang="en-US" sz="2400" b="1">
                <a:latin typeface="Verdana" charset="0"/>
              </a:rPr>
              <a:t>I</a:t>
            </a:r>
          </a:p>
          <a:p>
            <a:pPr algn="ctr"/>
            <a:r>
              <a:rPr lang="en-US" sz="2400" b="1">
                <a:latin typeface="Verdana" charset="0"/>
              </a:rPr>
              <a:t>R</a:t>
            </a:r>
          </a:p>
          <a:p>
            <a:pPr algn="ctr"/>
            <a:r>
              <a:rPr lang="en-US" sz="2400" b="1">
                <a:latin typeface="Verdana" charset="0"/>
              </a:rPr>
              <a:t>O</a:t>
            </a:r>
          </a:p>
          <a:p>
            <a:pPr algn="ctr"/>
            <a:r>
              <a:rPr lang="en-US" sz="2400" b="1">
                <a:latin typeface="Verdana" charset="0"/>
              </a:rPr>
              <a:t>N</a:t>
            </a:r>
          </a:p>
          <a:p>
            <a:pPr algn="ctr"/>
            <a:r>
              <a:rPr lang="en-US" sz="2400" b="1">
                <a:latin typeface="Verdana" charset="0"/>
              </a:rPr>
              <a:t>M</a:t>
            </a:r>
          </a:p>
          <a:p>
            <a:pPr algn="ctr"/>
            <a:r>
              <a:rPr lang="en-US" sz="2400" b="1">
                <a:latin typeface="Verdana" charset="0"/>
              </a:rPr>
              <a:t>E</a:t>
            </a:r>
          </a:p>
          <a:p>
            <a:pPr algn="ctr"/>
            <a:r>
              <a:rPr lang="en-US" sz="2400" b="1">
                <a:latin typeface="Verdana" charset="0"/>
              </a:rPr>
              <a:t>N</a:t>
            </a:r>
          </a:p>
          <a:p>
            <a:pPr algn="ctr"/>
            <a:r>
              <a:rPr lang="en-US" sz="2400" b="1">
                <a:latin typeface="Verdana" charset="0"/>
              </a:rPr>
              <a:t>T</a:t>
            </a:r>
          </a:p>
        </p:txBody>
      </p:sp>
      <p:sp>
        <p:nvSpPr>
          <p:cNvPr id="79880" name="AutoShape 8"/>
          <p:cNvSpPr>
            <a:spLocks noChangeArrowheads="1"/>
          </p:cNvSpPr>
          <p:nvPr/>
        </p:nvSpPr>
        <p:spPr bwMode="auto">
          <a:xfrm>
            <a:off x="2081213" y="4189413"/>
            <a:ext cx="2166937" cy="1068387"/>
          </a:xfrm>
          <a:prstGeom prst="rightArrow">
            <a:avLst>
              <a:gd name="adj1" fmla="val 41667"/>
              <a:gd name="adj2" fmla="val 50706"/>
            </a:avLst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81" name="AutoShape 9"/>
          <p:cNvSpPr>
            <a:spLocks noChangeArrowheads="1"/>
          </p:cNvSpPr>
          <p:nvPr/>
        </p:nvSpPr>
        <p:spPr bwMode="auto">
          <a:xfrm>
            <a:off x="2039938" y="3441700"/>
            <a:ext cx="296862" cy="212725"/>
          </a:xfrm>
          <a:prstGeom prst="rightArrow">
            <a:avLst>
              <a:gd name="adj1" fmla="val 51583"/>
              <a:gd name="adj2" fmla="val 48178"/>
            </a:avLst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9882" name="Picture 10" descr="traffi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3" y="1944688"/>
            <a:ext cx="935037" cy="7842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3" name="Picture 11" descr="abbottb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715963"/>
            <a:ext cx="574675" cy="1122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84" name="AutoShape 12"/>
          <p:cNvSpPr>
            <a:spLocks noChangeArrowheads="1"/>
          </p:cNvSpPr>
          <p:nvPr/>
        </p:nvSpPr>
        <p:spPr bwMode="auto">
          <a:xfrm>
            <a:off x="3865563" y="3387725"/>
            <a:ext cx="382587" cy="214313"/>
          </a:xfrm>
          <a:prstGeom prst="rightArrow">
            <a:avLst>
              <a:gd name="adj1" fmla="val 51583"/>
              <a:gd name="adj2" fmla="val 61630"/>
            </a:avLst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85" name="AutoShape 13"/>
          <p:cNvSpPr>
            <a:spLocks noChangeArrowheads="1"/>
          </p:cNvSpPr>
          <p:nvPr/>
        </p:nvSpPr>
        <p:spPr bwMode="auto">
          <a:xfrm>
            <a:off x="2057400" y="1600200"/>
            <a:ext cx="2057400" cy="200025"/>
          </a:xfrm>
          <a:prstGeom prst="rightArrow">
            <a:avLst>
              <a:gd name="adj1" fmla="val 51583"/>
              <a:gd name="adj2" fmla="val 355095"/>
            </a:avLst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1700"/>
          </a:p>
        </p:txBody>
      </p:sp>
      <p:sp>
        <p:nvSpPr>
          <p:cNvPr id="79886" name="Text Box 14"/>
          <p:cNvSpPr txBox="1">
            <a:spLocks noChangeArrowheads="1"/>
          </p:cNvSpPr>
          <p:nvPr/>
        </p:nvSpPr>
        <p:spPr bwMode="auto">
          <a:xfrm>
            <a:off x="3733800" y="1295400"/>
            <a:ext cx="593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 b="1">
                <a:latin typeface="Verdana" charset="0"/>
              </a:rPr>
              <a:t>Nr</a:t>
            </a:r>
          </a:p>
        </p:txBody>
      </p:sp>
      <p:sp>
        <p:nvSpPr>
          <p:cNvPr id="79887" name="Text Box 15"/>
          <p:cNvSpPr txBox="1">
            <a:spLocks noChangeArrowheads="1"/>
          </p:cNvSpPr>
          <p:nvPr/>
        </p:nvSpPr>
        <p:spPr bwMode="auto">
          <a:xfrm>
            <a:off x="3778250" y="2963863"/>
            <a:ext cx="593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 b="1">
                <a:latin typeface="Verdana" charset="0"/>
              </a:rPr>
              <a:t>Nr</a:t>
            </a:r>
          </a:p>
        </p:txBody>
      </p:sp>
      <p:sp>
        <p:nvSpPr>
          <p:cNvPr id="79888" name="Text Box 16"/>
          <p:cNvSpPr txBox="1">
            <a:spLocks noChangeArrowheads="1"/>
          </p:cNvSpPr>
          <p:nvPr/>
        </p:nvSpPr>
        <p:spPr bwMode="auto">
          <a:xfrm>
            <a:off x="3795713" y="3979863"/>
            <a:ext cx="593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 b="1">
                <a:latin typeface="Verdana" charset="0"/>
              </a:rPr>
              <a:t>Nr</a:t>
            </a:r>
          </a:p>
        </p:txBody>
      </p:sp>
      <p:pic>
        <p:nvPicPr>
          <p:cNvPr id="79889" name="Picture 18" descr="ozone-pollution-smo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887413"/>
            <a:ext cx="1082675" cy="1008062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90" name="Picture 19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2916238"/>
            <a:ext cx="958850" cy="1884362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91" name="Picture 20" descr="HarvForPin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887413"/>
            <a:ext cx="1041400" cy="10985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92" name="Picture 21" descr="lak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00" y="946150"/>
            <a:ext cx="981075" cy="10350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93" name="Picture 22" descr="polarbrsDM010207_468x76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88" y="2922588"/>
            <a:ext cx="815975" cy="18732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94" name="Picture 23" descr="fig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38" y="2913063"/>
            <a:ext cx="1041400" cy="18669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95" name="AutoShape 24"/>
          <p:cNvSpPr>
            <a:spLocks noChangeArrowheads="1"/>
          </p:cNvSpPr>
          <p:nvPr/>
        </p:nvSpPr>
        <p:spPr bwMode="auto">
          <a:xfrm>
            <a:off x="6103938" y="1239838"/>
            <a:ext cx="249237" cy="37465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31548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96" name="AutoShape 25"/>
          <p:cNvSpPr>
            <a:spLocks noChangeArrowheads="1"/>
          </p:cNvSpPr>
          <p:nvPr/>
        </p:nvSpPr>
        <p:spPr bwMode="auto">
          <a:xfrm>
            <a:off x="7546975" y="1247775"/>
            <a:ext cx="250825" cy="37306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31548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97" name="AutoShape 26"/>
          <p:cNvSpPr>
            <a:spLocks noChangeArrowheads="1"/>
          </p:cNvSpPr>
          <p:nvPr/>
        </p:nvSpPr>
        <p:spPr bwMode="auto">
          <a:xfrm rot="5400000">
            <a:off x="8232775" y="2457451"/>
            <a:ext cx="350837" cy="265112"/>
          </a:xfrm>
          <a:prstGeom prst="rightArrow">
            <a:avLst>
              <a:gd name="adj1" fmla="val 50000"/>
              <a:gd name="adj2" fmla="val 33084"/>
            </a:avLst>
          </a:prstGeom>
          <a:solidFill>
            <a:srgbClr val="D31548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98" name="AutoShape 27"/>
          <p:cNvSpPr>
            <a:spLocks noChangeArrowheads="1"/>
          </p:cNvSpPr>
          <p:nvPr/>
        </p:nvSpPr>
        <p:spPr bwMode="auto">
          <a:xfrm rot="10800000">
            <a:off x="7524750" y="3586163"/>
            <a:ext cx="250825" cy="37465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31548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99" name="AutoShape 28"/>
          <p:cNvSpPr>
            <a:spLocks noChangeArrowheads="1"/>
          </p:cNvSpPr>
          <p:nvPr/>
        </p:nvSpPr>
        <p:spPr bwMode="auto">
          <a:xfrm rot="10800000">
            <a:off x="6151563" y="3586163"/>
            <a:ext cx="250825" cy="37465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31548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900" name="Text Box 29"/>
          <p:cNvSpPr txBox="1">
            <a:spLocks noChangeArrowheads="1"/>
          </p:cNvSpPr>
          <p:nvPr/>
        </p:nvSpPr>
        <p:spPr bwMode="auto">
          <a:xfrm>
            <a:off x="685800" y="82550"/>
            <a:ext cx="8015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 b="1">
                <a:solidFill>
                  <a:srgbClr val="0000FF"/>
                </a:solidFill>
                <a:latin typeface="Verdana" charset="0"/>
              </a:rPr>
              <a:t>Nitrogen: The Good, the Bad, and the Difficult</a:t>
            </a:r>
          </a:p>
        </p:txBody>
      </p:sp>
      <p:sp>
        <p:nvSpPr>
          <p:cNvPr id="79901" name="Rectangle 30"/>
          <p:cNvSpPr>
            <a:spLocks noChangeArrowheads="1"/>
          </p:cNvSpPr>
          <p:nvPr/>
        </p:nvSpPr>
        <p:spPr bwMode="auto">
          <a:xfrm>
            <a:off x="914400" y="5257800"/>
            <a:ext cx="7620000" cy="1600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457200" indent="-457200">
              <a:buFont typeface="Arial" charset="0"/>
              <a:buAutoNum type="arabicPeriod"/>
            </a:pPr>
            <a:r>
              <a:rPr lang="en-US" b="1">
                <a:latin typeface="Verdana" charset="0"/>
              </a:rPr>
              <a:t>Control Fossil Fuel Combustion</a:t>
            </a:r>
            <a:endParaRPr lang="en-US" b="1">
              <a:solidFill>
                <a:srgbClr val="FF0000"/>
              </a:solidFill>
              <a:latin typeface="Verdana" charset="0"/>
            </a:endParaRPr>
          </a:p>
          <a:p>
            <a:pPr marL="457200" indent="-457200">
              <a:buFont typeface="Arial" charset="0"/>
              <a:buAutoNum type="arabicPeriod"/>
            </a:pPr>
            <a:r>
              <a:rPr lang="en-US" b="1">
                <a:solidFill>
                  <a:srgbClr val="FF0000"/>
                </a:solidFill>
                <a:latin typeface="Verdana" charset="0"/>
              </a:rPr>
              <a:t>Increase N Uptake Efficiencies in Crops &amp; Animals</a:t>
            </a:r>
            <a:r>
              <a:rPr lang="en-US" b="1">
                <a:latin typeface="Verdana" charset="0"/>
              </a:rPr>
              <a:t> 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b="1">
                <a:solidFill>
                  <a:schemeClr val="bg2"/>
                </a:solidFill>
                <a:latin typeface="Verdana" charset="0"/>
              </a:rPr>
              <a:t>Manage manure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b="1">
                <a:solidFill>
                  <a:schemeClr val="bg2"/>
                </a:solidFill>
                <a:latin typeface="Verdana" charset="0"/>
              </a:rPr>
              <a:t>Improve Sewage Treatment</a:t>
            </a:r>
          </a:p>
        </p:txBody>
      </p:sp>
      <p:sp>
        <p:nvSpPr>
          <p:cNvPr id="79902" name="Line 31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03" name="Line 32"/>
          <p:cNvSpPr>
            <a:spLocks noChangeShapeType="1"/>
          </p:cNvSpPr>
          <p:nvPr/>
        </p:nvSpPr>
        <p:spPr bwMode="auto">
          <a:xfrm>
            <a:off x="0" y="52578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04" name="AutoShape 33"/>
          <p:cNvSpPr>
            <a:spLocks noChangeArrowheads="1"/>
          </p:cNvSpPr>
          <p:nvPr/>
        </p:nvSpPr>
        <p:spPr bwMode="auto">
          <a:xfrm>
            <a:off x="482600" y="3429000"/>
            <a:ext cx="241300" cy="965200"/>
          </a:xfrm>
          <a:prstGeom prst="rightArrow">
            <a:avLst>
              <a:gd name="adj1" fmla="val 75000"/>
              <a:gd name="adj2" fmla="val 25000"/>
            </a:avLst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905" name="Rectangle 34"/>
          <p:cNvSpPr>
            <a:spLocks noChangeArrowheads="1"/>
          </p:cNvSpPr>
          <p:nvPr/>
        </p:nvSpPr>
        <p:spPr bwMode="auto">
          <a:xfrm>
            <a:off x="12700" y="3200400"/>
            <a:ext cx="368300" cy="129540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Verdana" charset="0"/>
              </a:rPr>
              <a:t>N</a:t>
            </a:r>
            <a:r>
              <a:rPr lang="en-US" sz="2400" b="1" baseline="-25000">
                <a:latin typeface="Verdana" charset="0"/>
              </a:rPr>
              <a:t>2</a:t>
            </a:r>
            <a:endParaRPr lang="en-US" sz="2400">
              <a:latin typeface="Verdana" charset="0"/>
            </a:endParaRPr>
          </a:p>
        </p:txBody>
      </p:sp>
      <p:sp>
        <p:nvSpPr>
          <p:cNvPr id="79906" name="AutoShape 35"/>
          <p:cNvSpPr>
            <a:spLocks noChangeArrowheads="1"/>
          </p:cNvSpPr>
          <p:nvPr/>
        </p:nvSpPr>
        <p:spPr bwMode="auto">
          <a:xfrm>
            <a:off x="457200" y="1600200"/>
            <a:ext cx="228600" cy="304800"/>
          </a:xfrm>
          <a:prstGeom prst="rightArrow">
            <a:avLst>
              <a:gd name="adj1" fmla="val 51583"/>
              <a:gd name="adj2" fmla="val 34523"/>
            </a:avLst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907" name="Rectangle 36"/>
          <p:cNvSpPr>
            <a:spLocks noChangeArrowheads="1"/>
          </p:cNvSpPr>
          <p:nvPr/>
        </p:nvSpPr>
        <p:spPr bwMode="auto">
          <a:xfrm>
            <a:off x="38100" y="1066800"/>
            <a:ext cx="368300" cy="129540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Verdana" charset="0"/>
              </a:rPr>
              <a:t>N</a:t>
            </a:r>
            <a:r>
              <a:rPr lang="en-US" sz="2400" b="1" baseline="-25000">
                <a:latin typeface="Verdana" charset="0"/>
              </a:rPr>
              <a:t>2</a:t>
            </a:r>
            <a:endParaRPr lang="en-US" sz="2400">
              <a:latin typeface="Verdana" charset="0"/>
            </a:endParaRPr>
          </a:p>
        </p:txBody>
      </p:sp>
      <p:sp>
        <p:nvSpPr>
          <p:cNvPr id="79908" name="Line 37"/>
          <p:cNvSpPr>
            <a:spLocks noChangeShapeType="1"/>
          </p:cNvSpPr>
          <p:nvPr/>
        </p:nvSpPr>
        <p:spPr bwMode="auto">
          <a:xfrm>
            <a:off x="0" y="2857500"/>
            <a:ext cx="426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765175" y="609600"/>
            <a:ext cx="1231900" cy="2190750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765175" y="2960688"/>
            <a:ext cx="1231900" cy="2136775"/>
          </a:xfrm>
          <a:prstGeom prst="rect">
            <a:avLst/>
          </a:prstGeom>
          <a:solidFill>
            <a:schemeClr val="folHlink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3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3067050"/>
            <a:ext cx="581025" cy="9620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5" descr="Unknow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38" y="2960688"/>
            <a:ext cx="1357312" cy="112712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4170363"/>
            <a:ext cx="976313" cy="8143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7" name="Rectangle 7"/>
          <p:cNvSpPr>
            <a:spLocks noChangeArrowheads="1"/>
          </p:cNvSpPr>
          <p:nvPr/>
        </p:nvSpPr>
        <p:spPr bwMode="auto">
          <a:xfrm>
            <a:off x="4333875" y="663575"/>
            <a:ext cx="466725" cy="4487863"/>
          </a:xfrm>
          <a:prstGeom prst="rect">
            <a:avLst/>
          </a:prstGeom>
          <a:solidFill>
            <a:srgbClr val="35C40A"/>
          </a:solidFill>
          <a:ln w="38100">
            <a:solidFill>
              <a:srgbClr val="35C40A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Verdana" charset="0"/>
            </a:endParaRPr>
          </a:p>
          <a:p>
            <a:pPr algn="ctr"/>
            <a:r>
              <a:rPr lang="en-US" sz="2400" b="1">
                <a:latin typeface="Verdana" charset="0"/>
              </a:rPr>
              <a:t>E</a:t>
            </a:r>
          </a:p>
          <a:p>
            <a:pPr algn="ctr"/>
            <a:r>
              <a:rPr lang="en-US" sz="2400" b="1">
                <a:latin typeface="Verdana" charset="0"/>
              </a:rPr>
              <a:t>N</a:t>
            </a:r>
          </a:p>
          <a:p>
            <a:pPr algn="ctr"/>
            <a:r>
              <a:rPr lang="en-US" sz="2400" b="1">
                <a:latin typeface="Verdana" charset="0"/>
              </a:rPr>
              <a:t>V</a:t>
            </a:r>
          </a:p>
          <a:p>
            <a:pPr algn="ctr"/>
            <a:r>
              <a:rPr lang="en-US" sz="2400" b="1">
                <a:latin typeface="Verdana" charset="0"/>
              </a:rPr>
              <a:t>I</a:t>
            </a:r>
          </a:p>
          <a:p>
            <a:pPr algn="ctr"/>
            <a:r>
              <a:rPr lang="en-US" sz="2400" b="1">
                <a:latin typeface="Verdana" charset="0"/>
              </a:rPr>
              <a:t>R</a:t>
            </a:r>
          </a:p>
          <a:p>
            <a:pPr algn="ctr"/>
            <a:r>
              <a:rPr lang="en-US" sz="2400" b="1">
                <a:latin typeface="Verdana" charset="0"/>
              </a:rPr>
              <a:t>O</a:t>
            </a:r>
          </a:p>
          <a:p>
            <a:pPr algn="ctr"/>
            <a:r>
              <a:rPr lang="en-US" sz="2400" b="1">
                <a:latin typeface="Verdana" charset="0"/>
              </a:rPr>
              <a:t>N</a:t>
            </a:r>
          </a:p>
          <a:p>
            <a:pPr algn="ctr"/>
            <a:r>
              <a:rPr lang="en-US" sz="2400" b="1">
                <a:latin typeface="Verdana" charset="0"/>
              </a:rPr>
              <a:t>M</a:t>
            </a:r>
          </a:p>
          <a:p>
            <a:pPr algn="ctr"/>
            <a:r>
              <a:rPr lang="en-US" sz="2400" b="1">
                <a:latin typeface="Verdana" charset="0"/>
              </a:rPr>
              <a:t>E</a:t>
            </a:r>
          </a:p>
          <a:p>
            <a:pPr algn="ctr"/>
            <a:r>
              <a:rPr lang="en-US" sz="2400" b="1">
                <a:latin typeface="Verdana" charset="0"/>
              </a:rPr>
              <a:t>N</a:t>
            </a:r>
          </a:p>
          <a:p>
            <a:pPr algn="ctr"/>
            <a:r>
              <a:rPr lang="en-US" sz="2400" b="1">
                <a:latin typeface="Verdana" charset="0"/>
              </a:rPr>
              <a:t>T</a:t>
            </a:r>
          </a:p>
        </p:txBody>
      </p:sp>
      <p:sp>
        <p:nvSpPr>
          <p:cNvPr id="81928" name="AutoShape 8"/>
          <p:cNvSpPr>
            <a:spLocks noChangeArrowheads="1"/>
          </p:cNvSpPr>
          <p:nvPr/>
        </p:nvSpPr>
        <p:spPr bwMode="auto">
          <a:xfrm>
            <a:off x="2081213" y="4189413"/>
            <a:ext cx="2166937" cy="1068387"/>
          </a:xfrm>
          <a:prstGeom prst="rightArrow">
            <a:avLst>
              <a:gd name="adj1" fmla="val 41667"/>
              <a:gd name="adj2" fmla="val 50706"/>
            </a:avLst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29" name="AutoShape 9"/>
          <p:cNvSpPr>
            <a:spLocks noChangeArrowheads="1"/>
          </p:cNvSpPr>
          <p:nvPr/>
        </p:nvSpPr>
        <p:spPr bwMode="auto">
          <a:xfrm>
            <a:off x="2039938" y="3441700"/>
            <a:ext cx="296862" cy="212725"/>
          </a:xfrm>
          <a:prstGeom prst="rightArrow">
            <a:avLst>
              <a:gd name="adj1" fmla="val 51583"/>
              <a:gd name="adj2" fmla="val 48178"/>
            </a:avLst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1930" name="Picture 10" descr="traffi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3" y="1944688"/>
            <a:ext cx="935037" cy="7842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1" name="Picture 11" descr="abbottb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715963"/>
            <a:ext cx="574675" cy="1122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2" name="AutoShape 12"/>
          <p:cNvSpPr>
            <a:spLocks noChangeArrowheads="1"/>
          </p:cNvSpPr>
          <p:nvPr/>
        </p:nvSpPr>
        <p:spPr bwMode="auto">
          <a:xfrm>
            <a:off x="3865563" y="3387725"/>
            <a:ext cx="382587" cy="214313"/>
          </a:xfrm>
          <a:prstGeom prst="rightArrow">
            <a:avLst>
              <a:gd name="adj1" fmla="val 51583"/>
              <a:gd name="adj2" fmla="val 61630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33" name="AutoShape 13"/>
          <p:cNvSpPr>
            <a:spLocks noChangeArrowheads="1"/>
          </p:cNvSpPr>
          <p:nvPr/>
        </p:nvSpPr>
        <p:spPr bwMode="auto">
          <a:xfrm>
            <a:off x="2057400" y="1600200"/>
            <a:ext cx="2057400" cy="200025"/>
          </a:xfrm>
          <a:prstGeom prst="rightArrow">
            <a:avLst>
              <a:gd name="adj1" fmla="val 51583"/>
              <a:gd name="adj2" fmla="val 355095"/>
            </a:avLst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1700"/>
          </a:p>
        </p:txBody>
      </p:sp>
      <p:sp>
        <p:nvSpPr>
          <p:cNvPr id="81934" name="Text Box 14"/>
          <p:cNvSpPr txBox="1">
            <a:spLocks noChangeArrowheads="1"/>
          </p:cNvSpPr>
          <p:nvPr/>
        </p:nvSpPr>
        <p:spPr bwMode="auto">
          <a:xfrm>
            <a:off x="3733800" y="1295400"/>
            <a:ext cx="593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 b="1">
                <a:latin typeface="Verdana" charset="0"/>
              </a:rPr>
              <a:t>Nr</a:t>
            </a:r>
          </a:p>
        </p:txBody>
      </p:sp>
      <p:sp>
        <p:nvSpPr>
          <p:cNvPr id="81935" name="Text Box 15"/>
          <p:cNvSpPr txBox="1">
            <a:spLocks noChangeArrowheads="1"/>
          </p:cNvSpPr>
          <p:nvPr/>
        </p:nvSpPr>
        <p:spPr bwMode="auto">
          <a:xfrm>
            <a:off x="3778250" y="2963863"/>
            <a:ext cx="593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Verdana" charset="0"/>
              </a:rPr>
              <a:t>Nr</a:t>
            </a:r>
          </a:p>
        </p:txBody>
      </p:sp>
      <p:sp>
        <p:nvSpPr>
          <p:cNvPr id="81936" name="Text Box 16"/>
          <p:cNvSpPr txBox="1">
            <a:spLocks noChangeArrowheads="1"/>
          </p:cNvSpPr>
          <p:nvPr/>
        </p:nvSpPr>
        <p:spPr bwMode="auto">
          <a:xfrm>
            <a:off x="3795713" y="3979863"/>
            <a:ext cx="593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 b="1">
                <a:latin typeface="Verdana" charset="0"/>
              </a:rPr>
              <a:t>Nr</a:t>
            </a:r>
          </a:p>
        </p:txBody>
      </p:sp>
      <p:pic>
        <p:nvPicPr>
          <p:cNvPr id="81937" name="Picture 17" descr="ozone-pollution-smo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887413"/>
            <a:ext cx="1082675" cy="1008062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8" name="Picture 18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2916238"/>
            <a:ext cx="958850" cy="1884362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9" name="Picture 19" descr="HarvForPin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887413"/>
            <a:ext cx="1041400" cy="10985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0" name="Picture 20" descr="lak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00" y="946150"/>
            <a:ext cx="981075" cy="10350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1" name="Picture 21" descr="polarbrsDM010207_468x76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88" y="2922588"/>
            <a:ext cx="815975" cy="18732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2" name="Picture 22" descr="fig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38" y="2913063"/>
            <a:ext cx="1041400" cy="18669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3" name="AutoShape 23"/>
          <p:cNvSpPr>
            <a:spLocks noChangeArrowheads="1"/>
          </p:cNvSpPr>
          <p:nvPr/>
        </p:nvSpPr>
        <p:spPr bwMode="auto">
          <a:xfrm>
            <a:off x="6103938" y="1239838"/>
            <a:ext cx="249237" cy="37465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31548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44" name="AutoShape 24"/>
          <p:cNvSpPr>
            <a:spLocks noChangeArrowheads="1"/>
          </p:cNvSpPr>
          <p:nvPr/>
        </p:nvSpPr>
        <p:spPr bwMode="auto">
          <a:xfrm>
            <a:off x="7546975" y="1247775"/>
            <a:ext cx="250825" cy="37306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31548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45" name="AutoShape 25"/>
          <p:cNvSpPr>
            <a:spLocks noChangeArrowheads="1"/>
          </p:cNvSpPr>
          <p:nvPr/>
        </p:nvSpPr>
        <p:spPr bwMode="auto">
          <a:xfrm rot="5400000">
            <a:off x="8232775" y="2457451"/>
            <a:ext cx="350837" cy="265112"/>
          </a:xfrm>
          <a:prstGeom prst="rightArrow">
            <a:avLst>
              <a:gd name="adj1" fmla="val 50000"/>
              <a:gd name="adj2" fmla="val 33084"/>
            </a:avLst>
          </a:prstGeom>
          <a:solidFill>
            <a:srgbClr val="D31548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46" name="AutoShape 26"/>
          <p:cNvSpPr>
            <a:spLocks noChangeArrowheads="1"/>
          </p:cNvSpPr>
          <p:nvPr/>
        </p:nvSpPr>
        <p:spPr bwMode="auto">
          <a:xfrm rot="10800000">
            <a:off x="7524750" y="3586163"/>
            <a:ext cx="250825" cy="37465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31548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47" name="AutoShape 27"/>
          <p:cNvSpPr>
            <a:spLocks noChangeArrowheads="1"/>
          </p:cNvSpPr>
          <p:nvPr/>
        </p:nvSpPr>
        <p:spPr bwMode="auto">
          <a:xfrm rot="10800000">
            <a:off x="6151563" y="3586163"/>
            <a:ext cx="250825" cy="37465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31548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48" name="Text Box 28"/>
          <p:cNvSpPr txBox="1">
            <a:spLocks noChangeArrowheads="1"/>
          </p:cNvSpPr>
          <p:nvPr/>
        </p:nvSpPr>
        <p:spPr bwMode="auto">
          <a:xfrm>
            <a:off x="685800" y="82550"/>
            <a:ext cx="8015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 b="1">
                <a:solidFill>
                  <a:srgbClr val="0000FF"/>
                </a:solidFill>
                <a:latin typeface="Verdana" charset="0"/>
              </a:rPr>
              <a:t>Nitrogen: The Good, the Bad, and the Difficult</a:t>
            </a:r>
          </a:p>
        </p:txBody>
      </p:sp>
      <p:sp>
        <p:nvSpPr>
          <p:cNvPr id="81949" name="Rectangle 29"/>
          <p:cNvSpPr>
            <a:spLocks noChangeArrowheads="1"/>
          </p:cNvSpPr>
          <p:nvPr/>
        </p:nvSpPr>
        <p:spPr bwMode="auto">
          <a:xfrm>
            <a:off x="914400" y="5257800"/>
            <a:ext cx="7620000" cy="1600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457200" indent="-457200">
              <a:buFont typeface="Arial" charset="0"/>
              <a:buAutoNum type="arabicPeriod"/>
            </a:pPr>
            <a:r>
              <a:rPr lang="en-US" b="1">
                <a:latin typeface="Verdana" charset="0"/>
              </a:rPr>
              <a:t>Control Fossil Fuel Combustion</a:t>
            </a:r>
            <a:endParaRPr lang="en-US" b="1">
              <a:solidFill>
                <a:srgbClr val="FF0000"/>
              </a:solidFill>
              <a:latin typeface="Verdana" charset="0"/>
            </a:endParaRPr>
          </a:p>
          <a:p>
            <a:pPr marL="457200" indent="-457200">
              <a:buFont typeface="Arial" charset="0"/>
              <a:buAutoNum type="arabicPeriod"/>
            </a:pPr>
            <a:r>
              <a:rPr lang="en-US" b="1">
                <a:latin typeface="Verdana" charset="0"/>
              </a:rPr>
              <a:t>Increase N Uptake Efficiencies in Crops &amp; Animals 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b="1">
                <a:solidFill>
                  <a:srgbClr val="FF0000"/>
                </a:solidFill>
                <a:latin typeface="Verdana" charset="0"/>
              </a:rPr>
              <a:t>Manage manure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b="1">
                <a:solidFill>
                  <a:srgbClr val="FF0000"/>
                </a:solidFill>
                <a:latin typeface="Verdana" charset="0"/>
              </a:rPr>
              <a:t>Improve Sewage Treatment</a:t>
            </a:r>
          </a:p>
        </p:txBody>
      </p:sp>
      <p:sp>
        <p:nvSpPr>
          <p:cNvPr id="81950" name="Line 30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1" name="Line 31"/>
          <p:cNvSpPr>
            <a:spLocks noChangeShapeType="1"/>
          </p:cNvSpPr>
          <p:nvPr/>
        </p:nvSpPr>
        <p:spPr bwMode="auto">
          <a:xfrm>
            <a:off x="0" y="52578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2" name="AutoShape 32"/>
          <p:cNvSpPr>
            <a:spLocks noChangeArrowheads="1"/>
          </p:cNvSpPr>
          <p:nvPr/>
        </p:nvSpPr>
        <p:spPr bwMode="auto">
          <a:xfrm>
            <a:off x="482600" y="3429000"/>
            <a:ext cx="241300" cy="965200"/>
          </a:xfrm>
          <a:prstGeom prst="rightArrow">
            <a:avLst>
              <a:gd name="adj1" fmla="val 75000"/>
              <a:gd name="adj2" fmla="val 25000"/>
            </a:avLst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53" name="Rectangle 33"/>
          <p:cNvSpPr>
            <a:spLocks noChangeArrowheads="1"/>
          </p:cNvSpPr>
          <p:nvPr/>
        </p:nvSpPr>
        <p:spPr bwMode="auto">
          <a:xfrm>
            <a:off x="12700" y="3200400"/>
            <a:ext cx="368300" cy="129540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Verdana" charset="0"/>
              </a:rPr>
              <a:t>N</a:t>
            </a:r>
            <a:r>
              <a:rPr lang="en-US" sz="2400" b="1" baseline="-25000">
                <a:latin typeface="Verdana" charset="0"/>
              </a:rPr>
              <a:t>2</a:t>
            </a:r>
            <a:endParaRPr lang="en-US" sz="2400">
              <a:latin typeface="Verdana" charset="0"/>
            </a:endParaRPr>
          </a:p>
        </p:txBody>
      </p:sp>
      <p:sp>
        <p:nvSpPr>
          <p:cNvPr id="81954" name="AutoShape 34"/>
          <p:cNvSpPr>
            <a:spLocks noChangeArrowheads="1"/>
          </p:cNvSpPr>
          <p:nvPr/>
        </p:nvSpPr>
        <p:spPr bwMode="auto">
          <a:xfrm>
            <a:off x="457200" y="1600200"/>
            <a:ext cx="228600" cy="304800"/>
          </a:xfrm>
          <a:prstGeom prst="rightArrow">
            <a:avLst>
              <a:gd name="adj1" fmla="val 51583"/>
              <a:gd name="adj2" fmla="val 34523"/>
            </a:avLst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55" name="Rectangle 35"/>
          <p:cNvSpPr>
            <a:spLocks noChangeArrowheads="1"/>
          </p:cNvSpPr>
          <p:nvPr/>
        </p:nvSpPr>
        <p:spPr bwMode="auto">
          <a:xfrm>
            <a:off x="38100" y="1066800"/>
            <a:ext cx="368300" cy="129540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618FFD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Verdana" charset="0"/>
              </a:rPr>
              <a:t>N</a:t>
            </a:r>
            <a:r>
              <a:rPr lang="en-US" sz="2400" b="1" baseline="-25000">
                <a:latin typeface="Verdana" charset="0"/>
              </a:rPr>
              <a:t>2</a:t>
            </a:r>
            <a:endParaRPr lang="en-US" sz="2400">
              <a:latin typeface="Verdana" charset="0"/>
            </a:endParaRPr>
          </a:p>
        </p:txBody>
      </p:sp>
      <p:sp>
        <p:nvSpPr>
          <p:cNvPr id="81956" name="Line 36"/>
          <p:cNvSpPr>
            <a:spLocks noChangeShapeType="1"/>
          </p:cNvSpPr>
          <p:nvPr/>
        </p:nvSpPr>
        <p:spPr bwMode="auto">
          <a:xfrm>
            <a:off x="0" y="2857500"/>
            <a:ext cx="426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458200" cy="533400"/>
          </a:xfrm>
          <a:noFill/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Take Away Message #4</a:t>
            </a: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304800" y="1241425"/>
            <a:ext cx="86868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latin typeface="Verdana" charset="0"/>
              </a:rPr>
              <a:t>For the US, there are several actions that can be taken to decrease both Nr creation, and Nr losses to the environment.</a:t>
            </a:r>
          </a:p>
          <a:p>
            <a:endParaRPr lang="en-US" b="1">
              <a:latin typeface="Verdana" charset="0"/>
            </a:endParaRPr>
          </a:p>
          <a:p>
            <a:pPr lvl="1">
              <a:buFontTx/>
              <a:buChar char="•"/>
            </a:pPr>
            <a:r>
              <a:rPr lang="en-US" b="1">
                <a:latin typeface="Verdana" charset="0"/>
              </a:rPr>
              <a:t> fossil fuel combustion</a:t>
            </a:r>
          </a:p>
          <a:p>
            <a:pPr lvl="1">
              <a:buFontTx/>
              <a:buChar char="•"/>
            </a:pPr>
            <a:r>
              <a:rPr lang="en-US" b="1">
                <a:latin typeface="Verdana" charset="0"/>
              </a:rPr>
              <a:t> fertilizer uptake</a:t>
            </a:r>
          </a:p>
          <a:p>
            <a:pPr lvl="1">
              <a:buFontTx/>
              <a:buChar char="•"/>
            </a:pPr>
            <a:r>
              <a:rPr lang="en-US" b="1">
                <a:latin typeface="Verdana" charset="0"/>
              </a:rPr>
              <a:t> feed retention</a:t>
            </a:r>
          </a:p>
          <a:p>
            <a:pPr lvl="1">
              <a:buFontTx/>
              <a:buChar char="•"/>
            </a:pPr>
            <a:r>
              <a:rPr lang="en-US" b="1">
                <a:latin typeface="Verdana" charset="0"/>
              </a:rPr>
              <a:t> manure management</a:t>
            </a:r>
          </a:p>
          <a:p>
            <a:pPr lvl="1">
              <a:buFontTx/>
              <a:buChar char="•"/>
            </a:pPr>
            <a:r>
              <a:rPr lang="en-US" b="1">
                <a:latin typeface="Verdana" charset="0"/>
              </a:rPr>
              <a:t> sewage treatment</a:t>
            </a:r>
          </a:p>
          <a:p>
            <a:pPr>
              <a:buFontTx/>
              <a:buChar char="•"/>
            </a:pPr>
            <a:endParaRPr lang="en-US" b="1">
              <a:latin typeface="Verdana" charset="0"/>
            </a:endParaRPr>
          </a:p>
          <a:p>
            <a:r>
              <a:rPr lang="en-US" b="1">
                <a:latin typeface="Verdana" charset="0"/>
              </a:rPr>
              <a:t>If all were taken, there would be a 25% decrease in Nr loss to environment.  </a:t>
            </a:r>
          </a:p>
          <a:p>
            <a:endParaRPr lang="en-US" b="1">
              <a:latin typeface="Verdana" charset="0"/>
            </a:endParaRPr>
          </a:p>
          <a:p>
            <a:r>
              <a:rPr lang="en-US" b="1" i="1">
                <a:latin typeface="Verdana" charset="0"/>
              </a:rPr>
              <a:t>Now let</a:t>
            </a:r>
            <a:r>
              <a:rPr lang="ja-JP" altLang="en-US" b="1" i="1">
                <a:latin typeface="Verdana" charset="0"/>
              </a:rPr>
              <a:t>’</a:t>
            </a:r>
            <a:r>
              <a:rPr lang="en-US" b="1" i="1">
                <a:latin typeface="Verdana" charset="0"/>
              </a:rPr>
              <a:t>s scale down from a global perspective to a personal perspective.  </a:t>
            </a:r>
          </a:p>
          <a:p>
            <a:endParaRPr lang="en-US" b="1" i="1">
              <a:latin typeface="Verdana" charset="0"/>
            </a:endParaRPr>
          </a:p>
          <a:p>
            <a:pPr lvl="1"/>
            <a:endParaRPr lang="en-US" b="1">
              <a:latin typeface="Verdana" charset="0"/>
            </a:endParaRPr>
          </a:p>
        </p:txBody>
      </p:sp>
      <p:sp>
        <p:nvSpPr>
          <p:cNvPr id="83972" name="Line 4"/>
          <p:cNvSpPr>
            <a:spLocks noChangeShapeType="1"/>
          </p:cNvSpPr>
          <p:nvPr/>
        </p:nvSpPr>
        <p:spPr bwMode="auto">
          <a:xfrm>
            <a:off x="228600" y="5105400"/>
            <a:ext cx="845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304800" y="304800"/>
            <a:ext cx="838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Verdana" charset="0"/>
              </a:rPr>
              <a:t>Nitrogen: </a:t>
            </a:r>
            <a:r>
              <a:rPr lang="en-US" sz="2800" b="1" dirty="0" smtClean="0">
                <a:solidFill>
                  <a:srgbClr val="0000FF"/>
                </a:solidFill>
                <a:latin typeface="Verdana" charset="0"/>
              </a:rPr>
              <a:t>A ‘Wicked’ Element</a:t>
            </a:r>
            <a:endParaRPr lang="en-US" sz="2800" b="1" dirty="0">
              <a:solidFill>
                <a:srgbClr val="0000FF"/>
              </a:solidFill>
              <a:latin typeface="Verdana" charset="0"/>
            </a:endParaRPr>
          </a:p>
        </p:txBody>
      </p:sp>
      <p:sp>
        <p:nvSpPr>
          <p:cNvPr id="18436" name="Text Box 2"/>
          <p:cNvSpPr txBox="1">
            <a:spLocks noChangeArrowheads="1"/>
          </p:cNvSpPr>
          <p:nvPr/>
        </p:nvSpPr>
        <p:spPr bwMode="auto">
          <a:xfrm>
            <a:off x="304800" y="990600"/>
            <a:ext cx="8229600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 sz="1600" b="1" i="1" dirty="0">
              <a:latin typeface="Verdana" charset="0"/>
              <a:cs typeface="Verdana" charset="0"/>
            </a:endParaRPr>
          </a:p>
          <a:p>
            <a:pPr marL="285750" lvl="0" indent="-285750">
              <a:buFont typeface="Arial"/>
              <a:buChar char="•"/>
            </a:pPr>
            <a:r>
              <a:rPr lang="en-US" sz="1800" b="1" dirty="0" smtClean="0">
                <a:latin typeface="Verdana"/>
                <a:cs typeface="Verdana"/>
              </a:rPr>
              <a:t>There </a:t>
            </a:r>
            <a:r>
              <a:rPr lang="en-US" sz="1800" b="1" dirty="0">
                <a:latin typeface="Verdana"/>
                <a:cs typeface="Verdana"/>
              </a:rPr>
              <a:t>is not universal agreement on what the problem is – different stakeholders define it </a:t>
            </a:r>
            <a:r>
              <a:rPr lang="en-US" sz="1800" b="1" dirty="0" smtClean="0">
                <a:latin typeface="Verdana"/>
                <a:cs typeface="Verdana"/>
              </a:rPr>
              <a:t>differently.</a:t>
            </a:r>
          </a:p>
          <a:p>
            <a:pPr marL="285750" lvl="0" indent="-285750">
              <a:buFont typeface="Arial"/>
              <a:buChar char="•"/>
            </a:pPr>
            <a:endParaRPr lang="en-US" sz="1800" b="1" dirty="0">
              <a:latin typeface="Verdana"/>
              <a:cs typeface="Verdana"/>
            </a:endParaRPr>
          </a:p>
          <a:p>
            <a:pPr marL="285750" lvl="0" indent="-285750">
              <a:buFont typeface="Arial"/>
              <a:buChar char="•"/>
            </a:pPr>
            <a:r>
              <a:rPr lang="en-US" sz="1800" b="1" dirty="0">
                <a:latin typeface="Verdana"/>
                <a:cs typeface="Verdana"/>
              </a:rPr>
              <a:t>There is no defined end solution, the end will be assessed as “better” or worse</a:t>
            </a:r>
            <a:r>
              <a:rPr lang="en-US" sz="1800" b="1" dirty="0" smtClean="0">
                <a:latin typeface="Verdana"/>
                <a:cs typeface="Verdana"/>
              </a:rPr>
              <a:t>”.</a:t>
            </a:r>
          </a:p>
          <a:p>
            <a:pPr marL="285750" lvl="0" indent="-285750">
              <a:buFont typeface="Arial"/>
              <a:buChar char="•"/>
            </a:pPr>
            <a:endParaRPr lang="en-US" sz="1800" b="1" dirty="0">
              <a:latin typeface="Verdana"/>
              <a:cs typeface="Verdana"/>
            </a:endParaRPr>
          </a:p>
          <a:p>
            <a:pPr marL="285750" lvl="0" indent="-285750">
              <a:buFont typeface="Arial"/>
              <a:buChar char="•"/>
            </a:pPr>
            <a:r>
              <a:rPr lang="en-US" sz="1800" b="1" dirty="0">
                <a:latin typeface="Verdana"/>
                <a:cs typeface="Verdana"/>
              </a:rPr>
              <a:t>The problem changes over </a:t>
            </a:r>
            <a:r>
              <a:rPr lang="en-US" sz="1800" b="1" dirty="0" smtClean="0">
                <a:latin typeface="Verdana"/>
                <a:cs typeface="Verdana"/>
              </a:rPr>
              <a:t>time.</a:t>
            </a:r>
          </a:p>
          <a:p>
            <a:pPr marL="285750" lvl="0" indent="-285750">
              <a:buFont typeface="Arial"/>
              <a:buChar char="•"/>
            </a:pPr>
            <a:endParaRPr lang="en-US" sz="1800" b="1" dirty="0">
              <a:latin typeface="Verdana"/>
              <a:cs typeface="Verdana"/>
            </a:endParaRPr>
          </a:p>
          <a:p>
            <a:pPr marL="285750" lvl="0" indent="-285750">
              <a:buFont typeface="Arial"/>
              <a:buChar char="•"/>
            </a:pPr>
            <a:r>
              <a:rPr lang="en-US" sz="1800" b="1" dirty="0">
                <a:latin typeface="Verdana"/>
                <a:cs typeface="Verdana"/>
              </a:rPr>
              <a:t>There is no clear stopping rule – stakeholders, political forces and resource availability will make that determination on the basis of “judgments</a:t>
            </a:r>
            <a:r>
              <a:rPr lang="en-US" sz="1800" b="1" dirty="0" smtClean="0">
                <a:latin typeface="Verdana"/>
                <a:cs typeface="Verdana"/>
              </a:rPr>
              <a:t>”.</a:t>
            </a:r>
          </a:p>
          <a:p>
            <a:pPr marL="285750" lvl="0" indent="-285750">
              <a:buFont typeface="Arial"/>
              <a:buChar char="•"/>
            </a:pPr>
            <a:endParaRPr lang="en-US" sz="1800" b="1" dirty="0">
              <a:latin typeface="Verdana"/>
              <a:cs typeface="Verdana"/>
            </a:endParaRPr>
          </a:p>
          <a:p>
            <a:pPr marL="285750" lvl="0" indent="-285750">
              <a:buFont typeface="Arial"/>
              <a:buChar char="•"/>
            </a:pPr>
            <a:r>
              <a:rPr lang="en-US" sz="1800" b="1" dirty="0">
                <a:latin typeface="Verdana"/>
                <a:cs typeface="Verdana"/>
              </a:rPr>
              <a:t>The problem is associated with high uncertainty of both components and </a:t>
            </a:r>
            <a:r>
              <a:rPr lang="en-US" sz="1800" b="1" dirty="0" smtClean="0">
                <a:latin typeface="Verdana"/>
                <a:cs typeface="Verdana"/>
              </a:rPr>
              <a:t>outcomes.</a:t>
            </a:r>
          </a:p>
          <a:p>
            <a:pPr marL="285750" lvl="0" indent="-285750">
              <a:buFont typeface="Arial"/>
              <a:buChar char="•"/>
            </a:pPr>
            <a:endParaRPr lang="en-US" sz="1800" b="1" dirty="0">
              <a:latin typeface="Verdana"/>
              <a:cs typeface="Verdana"/>
            </a:endParaRPr>
          </a:p>
          <a:p>
            <a:pPr marL="285750" lvl="0" indent="-285750">
              <a:buFont typeface="Arial"/>
              <a:buChar char="•"/>
            </a:pPr>
            <a:r>
              <a:rPr lang="en-US" sz="1800" b="1" dirty="0" smtClean="0">
                <a:latin typeface="Verdana"/>
                <a:cs typeface="Verdana"/>
              </a:rPr>
              <a:t>Values</a:t>
            </a:r>
            <a:r>
              <a:rPr lang="en-US" sz="1800" b="1" dirty="0">
                <a:latin typeface="Verdana"/>
                <a:cs typeface="Verdana"/>
              </a:rPr>
              <a:t>/societal goals are </a:t>
            </a:r>
            <a:r>
              <a:rPr lang="en-US" sz="1800" b="1" dirty="0" smtClean="0">
                <a:latin typeface="Verdana"/>
                <a:cs typeface="Verdana"/>
              </a:rPr>
              <a:t>not </a:t>
            </a:r>
            <a:r>
              <a:rPr lang="en-US" sz="1800" b="1" dirty="0">
                <a:latin typeface="Verdana"/>
                <a:cs typeface="Verdana"/>
              </a:rPr>
              <a:t>shared by those defining the problem or those attempting to make the problem </a:t>
            </a:r>
            <a:r>
              <a:rPr lang="en-US" sz="1800" b="1" dirty="0" smtClean="0">
                <a:latin typeface="Verdana"/>
                <a:cs typeface="Verdana"/>
              </a:rPr>
              <a:t>better.</a:t>
            </a:r>
            <a:endParaRPr lang="en-US" sz="1800" b="1" dirty="0">
              <a:latin typeface="Verdana"/>
              <a:cs typeface="Verdan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34789" y="6403513"/>
            <a:ext cx="34350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Verdana"/>
                <a:cs typeface="Verdana"/>
              </a:rPr>
              <a:t>Batie</a:t>
            </a:r>
            <a:r>
              <a:rPr lang="en-US" sz="1600" dirty="0" smtClean="0">
                <a:latin typeface="Verdana"/>
                <a:cs typeface="Verdana"/>
              </a:rPr>
              <a:t> 2008; </a:t>
            </a:r>
            <a:r>
              <a:rPr lang="en-US" sz="1600" dirty="0" err="1" smtClean="0">
                <a:latin typeface="Verdana"/>
                <a:cs typeface="Verdana"/>
              </a:rPr>
              <a:t>Kreuter</a:t>
            </a:r>
            <a:r>
              <a:rPr lang="en-US" sz="1600" dirty="0" smtClean="0">
                <a:latin typeface="Verdana"/>
                <a:cs typeface="Verdana"/>
              </a:rPr>
              <a:t> et al. 2004</a:t>
            </a:r>
            <a:endParaRPr lang="en-US" sz="16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319628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/>
            <a:r>
              <a:rPr lang="en-US" sz="3600" b="1" i="1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Engaging the Public</a:t>
            </a:r>
            <a:endParaRPr lang="en-US" sz="3600" b="1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4" name="Rectangle 3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1000"/>
              </a:spcAft>
              <a:buClr>
                <a:srgbClr val="0000FF"/>
              </a:buClr>
              <a:buFont typeface="Wingdings" charset="0"/>
              <a:buChar char="Ø"/>
            </a:pP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</a:rPr>
              <a:t>Human action controls Nr introduction into the </a:t>
            </a:r>
            <a:r>
              <a:rPr lang="en-US" sz="2800" b="1" dirty="0" smtClean="0">
                <a:latin typeface="Arial" charset="0"/>
                <a:ea typeface="ＭＳ Ｐゴシック" charset="0"/>
                <a:cs typeface="ＭＳ Ｐゴシック" charset="0"/>
              </a:rPr>
              <a:t>environment.</a:t>
            </a:r>
            <a:endParaRPr lang="en-US" sz="2800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spcAft>
                <a:spcPts val="1000"/>
              </a:spcAft>
              <a:buClr>
                <a:srgbClr val="0000FF"/>
              </a:buClr>
              <a:buFont typeface="Wingdings" charset="0"/>
              <a:buChar char="Ø"/>
            </a:pP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</a:rPr>
              <a:t>Added Nr has positive impacts for human health--food production.</a:t>
            </a:r>
          </a:p>
          <a:p>
            <a:pPr eaLnBrk="1" hangingPunct="1">
              <a:lnSpc>
                <a:spcPct val="90000"/>
              </a:lnSpc>
              <a:spcAft>
                <a:spcPts val="1000"/>
              </a:spcAft>
              <a:buClr>
                <a:srgbClr val="0000FF"/>
              </a:buClr>
              <a:buFont typeface="Wingdings" charset="0"/>
              <a:buChar char="Ø"/>
            </a:pP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</a:rPr>
              <a:t>Added Nr increases the risk to both human and ecosystem health--N cascade.</a:t>
            </a:r>
          </a:p>
          <a:p>
            <a:pPr eaLnBrk="1" hangingPunct="1">
              <a:lnSpc>
                <a:spcPct val="90000"/>
              </a:lnSpc>
              <a:spcAft>
                <a:spcPts val="1000"/>
              </a:spcAft>
              <a:buClr>
                <a:srgbClr val="0000FF"/>
              </a:buClr>
              <a:buFont typeface="Wingdings" charset="0"/>
              <a:buChar char="Ø"/>
            </a:pP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</a:rPr>
              <a:t>Challenge is how do we achieve positive benefits at acceptable risk.  </a:t>
            </a:r>
          </a:p>
          <a:p>
            <a:pPr eaLnBrk="1" hangingPunct="1">
              <a:lnSpc>
                <a:spcPct val="90000"/>
              </a:lnSpc>
              <a:spcAft>
                <a:spcPts val="1000"/>
              </a:spcAft>
              <a:buClr>
                <a:srgbClr val="0000FF"/>
              </a:buClr>
              <a:buFont typeface="Wingdings" charset="0"/>
              <a:buChar char="Ø"/>
            </a:pP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</a:rPr>
              <a:t>And how do we do this in an integrated fashion?</a:t>
            </a:r>
          </a:p>
          <a:p>
            <a:pPr lvl="1" eaLnBrk="1" hangingPunct="1">
              <a:lnSpc>
                <a:spcPct val="90000"/>
              </a:lnSpc>
              <a:spcAft>
                <a:spcPts val="1000"/>
              </a:spcAft>
              <a:buClr>
                <a:srgbClr val="0000FF"/>
              </a:buClr>
              <a:buFont typeface="Wingdings" charset="0"/>
              <a:buChar char="Ø"/>
            </a:pPr>
            <a:r>
              <a:rPr lang="en-US" sz="2400" b="1" dirty="0">
                <a:latin typeface="Arial" charset="0"/>
                <a:ea typeface="ＭＳ Ｐゴシック" charset="0"/>
                <a:cs typeface="ＭＳ Ｐゴシック" charset="0"/>
              </a:rPr>
              <a:t>Calculate nitrogen footprints!</a:t>
            </a:r>
          </a:p>
        </p:txBody>
      </p:sp>
      <p:pic>
        <p:nvPicPr>
          <p:cNvPr id="4" name="Picture 4" descr="logo_def_tra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638800"/>
            <a:ext cx="1447800" cy="77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73589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609600"/>
            <a:ext cx="5715000" cy="7620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An Introduction to the</a:t>
            </a:r>
            <a:br>
              <a:rPr lang="en-US" sz="36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Nitrogen Calculator</a:t>
            </a:r>
            <a:endParaRPr lang="en-US" sz="3600" dirty="0">
              <a:solidFill>
                <a:srgbClr val="0000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9091" name="Picture 4" descr="logo_def_tra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103184" cy="112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Line 5"/>
          <p:cNvSpPr>
            <a:spLocks noChangeShapeType="1"/>
          </p:cNvSpPr>
          <p:nvPr/>
        </p:nvSpPr>
        <p:spPr bwMode="auto">
          <a:xfrm>
            <a:off x="914400" y="1828800"/>
            <a:ext cx="7162800" cy="0"/>
          </a:xfrm>
          <a:prstGeom prst="line">
            <a:avLst/>
          </a:prstGeom>
          <a:noFill/>
          <a:ln w="3175">
            <a:solidFill>
              <a:srgbClr val="4CAA37"/>
            </a:solidFill>
            <a:round/>
            <a:headEnd type="diamond" w="sm" len="lg"/>
            <a:tailEnd type="diamond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33400" y="2133600"/>
            <a:ext cx="8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0000FF"/>
                </a:solidFill>
                <a:latin typeface="Helvetica" charset="0"/>
              </a:rPr>
              <a:t>A tool to estimate Nr loss to the environment due to food, energy and materials </a:t>
            </a:r>
            <a:r>
              <a:rPr lang="en-US" sz="2400" b="1" i="1" dirty="0" smtClean="0">
                <a:solidFill>
                  <a:srgbClr val="0000FF"/>
                </a:solidFill>
                <a:latin typeface="Helvetica" charset="0"/>
              </a:rPr>
              <a:t>consumption that will….</a:t>
            </a:r>
            <a:endParaRPr lang="en-US" sz="2400" dirty="0"/>
          </a:p>
        </p:txBody>
      </p:sp>
      <p:pic>
        <p:nvPicPr>
          <p:cNvPr id="15" name="Picture 5" descr="INI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912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UVa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791200"/>
            <a:ext cx="1295400" cy="813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 descr="UMD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715000"/>
            <a:ext cx="914400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 descr="ecn_en.t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791200"/>
            <a:ext cx="2209800" cy="78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9664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609600"/>
            <a:ext cx="5715000" cy="7620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An Introduction to the</a:t>
            </a:r>
            <a:br>
              <a:rPr lang="en-US" sz="36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Nitrogen Calculator</a:t>
            </a:r>
            <a:endParaRPr lang="en-US" sz="3600" dirty="0">
              <a:solidFill>
                <a:srgbClr val="0000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9091" name="Picture 4" descr="logo_def_tra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103184" cy="112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Line 5"/>
          <p:cNvSpPr>
            <a:spLocks noChangeShapeType="1"/>
          </p:cNvSpPr>
          <p:nvPr/>
        </p:nvSpPr>
        <p:spPr bwMode="auto">
          <a:xfrm>
            <a:off x="914400" y="1828800"/>
            <a:ext cx="7162800" cy="0"/>
          </a:xfrm>
          <a:prstGeom prst="line">
            <a:avLst/>
          </a:prstGeom>
          <a:noFill/>
          <a:ln w="3175">
            <a:solidFill>
              <a:srgbClr val="4CAA37"/>
            </a:solidFill>
            <a:round/>
            <a:headEnd type="diamond" w="sm" len="lg"/>
            <a:tailEnd type="diamond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33400" y="2133600"/>
            <a:ext cx="8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0000FF"/>
                </a:solidFill>
                <a:latin typeface="Helvetica" charset="0"/>
              </a:rPr>
              <a:t>A tool to estimate Nr loss to the environment due to food, energy and materials </a:t>
            </a:r>
            <a:r>
              <a:rPr lang="en-US" sz="2400" b="1" i="1" dirty="0" smtClean="0">
                <a:solidFill>
                  <a:srgbClr val="0000FF"/>
                </a:solidFill>
                <a:latin typeface="Helvetica" charset="0"/>
              </a:rPr>
              <a:t>consumption that will….</a:t>
            </a:r>
            <a:endParaRPr lang="en-US" sz="2400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304800" y="3200400"/>
            <a:ext cx="8458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800"/>
              </a:spcAft>
              <a:buClr>
                <a:srgbClr val="0000FF"/>
              </a:buClr>
            </a:pPr>
            <a:r>
              <a:rPr lang="en-US" sz="2200" b="1" dirty="0" smtClean="0">
                <a:latin typeface="Arial" charset="0"/>
                <a:ea typeface="ＭＳ Ｐゴシック" charset="0"/>
                <a:cs typeface="Arial" charset="0"/>
              </a:rPr>
              <a:t>Communicate the importance of N</a:t>
            </a:r>
          </a:p>
          <a:p>
            <a:pPr>
              <a:spcAft>
                <a:spcPts val="800"/>
              </a:spcAft>
              <a:buClr>
                <a:srgbClr val="0000FF"/>
              </a:buClr>
            </a:pPr>
            <a:r>
              <a:rPr lang="en-US" sz="2200" b="1" dirty="0" smtClean="0">
                <a:latin typeface="Arial" charset="0"/>
                <a:ea typeface="ＭＳ Ｐゴシック" charset="0"/>
                <a:cs typeface="Arial" charset="0"/>
              </a:rPr>
              <a:t>Calculate an entity</a:t>
            </a:r>
            <a:r>
              <a:rPr lang="ja-JP" altLang="en-US" sz="2200" b="1" dirty="0" smtClean="0">
                <a:latin typeface="Arial" charset="0"/>
                <a:ea typeface="ＭＳ Ｐゴシック" charset="0"/>
                <a:cs typeface="Arial" charset="0"/>
              </a:rPr>
              <a:t>’</a:t>
            </a:r>
            <a:r>
              <a:rPr lang="en-US" sz="2200" b="1" dirty="0" smtClean="0">
                <a:latin typeface="Arial" charset="0"/>
                <a:ea typeface="ＭＳ Ｐゴシック" charset="0"/>
                <a:cs typeface="Arial" charset="0"/>
              </a:rPr>
              <a:t>s contribution to N losses, through resource consumption (N Calculator)</a:t>
            </a:r>
          </a:p>
          <a:p>
            <a:pPr>
              <a:spcAft>
                <a:spcPts val="800"/>
              </a:spcAft>
              <a:buClr>
                <a:srgbClr val="0000FF"/>
              </a:buClr>
            </a:pPr>
            <a:r>
              <a:rPr lang="en-US" sz="2200" b="1" dirty="0" smtClean="0">
                <a:latin typeface="Arial" charset="0"/>
                <a:ea typeface="ＭＳ Ｐゴシック" charset="0"/>
                <a:cs typeface="Arial" charset="0"/>
              </a:rPr>
              <a:t>Assess the resulting contribution to environmental impacts</a:t>
            </a:r>
          </a:p>
          <a:p>
            <a:pPr marL="609600" indent="-609600">
              <a:buClr>
                <a:srgbClr val="0000FF"/>
              </a:buClr>
              <a:buFont typeface="Monotype Sorts" charset="0"/>
              <a:buNone/>
            </a:pPr>
            <a:endParaRPr lang="en-US" sz="2200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5" name="Picture 5" descr="INI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912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UVa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791200"/>
            <a:ext cx="1295400" cy="813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 descr="UMD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715000"/>
            <a:ext cx="914400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 descr="ecn_en.t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791200"/>
            <a:ext cx="2209800" cy="78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3295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382000" cy="5181600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0000FF"/>
              </a:buClr>
            </a:pPr>
            <a:r>
              <a:rPr lang="en-US" sz="2800" dirty="0" smtClean="0">
                <a:latin typeface="Verdana"/>
                <a:ea typeface="ＭＳ Ｐゴシック" charset="0"/>
                <a:cs typeface="Verdana"/>
              </a:rPr>
              <a:t>N-Calculator </a:t>
            </a:r>
            <a:r>
              <a:rPr lang="en-US" sz="2800" dirty="0">
                <a:latin typeface="Verdana"/>
                <a:ea typeface="ＭＳ Ｐゴシック" charset="0"/>
                <a:cs typeface="Verdana"/>
              </a:rPr>
              <a:t>based </a:t>
            </a:r>
            <a:r>
              <a:rPr lang="en-US" sz="2800" dirty="0" smtClean="0">
                <a:latin typeface="Verdana"/>
                <a:ea typeface="ＭＳ Ｐゴシック" charset="0"/>
                <a:cs typeface="Verdana"/>
              </a:rPr>
              <a:t>on a country’s </a:t>
            </a:r>
            <a:r>
              <a:rPr lang="en-US" sz="2800" dirty="0">
                <a:latin typeface="Verdana"/>
                <a:ea typeface="ＭＳ Ｐゴシック" charset="0"/>
                <a:cs typeface="Verdana"/>
              </a:rPr>
              <a:t>averages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Verdana"/>
                <a:ea typeface="ＭＳ Ｐゴシック" charset="0"/>
                <a:cs typeface="Verdana"/>
              </a:rPr>
              <a:t>User </a:t>
            </a:r>
            <a:r>
              <a:rPr lang="en-US" sz="2400" dirty="0" smtClean="0">
                <a:latin typeface="Verdana"/>
                <a:ea typeface="ＭＳ Ｐゴシック" charset="0"/>
                <a:cs typeface="Verdana"/>
              </a:rPr>
              <a:t>answers </a:t>
            </a:r>
            <a:r>
              <a:rPr lang="en-US" sz="2400" dirty="0">
                <a:latin typeface="Verdana"/>
                <a:ea typeface="ＭＳ Ｐゴシック" charset="0"/>
                <a:cs typeface="Verdana"/>
              </a:rPr>
              <a:t>questions, and the </a:t>
            </a:r>
            <a:r>
              <a:rPr lang="en-US" sz="2400" dirty="0" smtClean="0">
                <a:latin typeface="Verdana"/>
                <a:ea typeface="ＭＳ Ｐゴシック" charset="0"/>
                <a:cs typeface="Verdana"/>
              </a:rPr>
              <a:t>country’s averages </a:t>
            </a:r>
            <a:r>
              <a:rPr lang="en-US" sz="2400" dirty="0">
                <a:latin typeface="Verdana"/>
                <a:ea typeface="ＭＳ Ｐゴシック" charset="0"/>
                <a:cs typeface="Verdana"/>
              </a:rPr>
              <a:t>are scaled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Verdana"/>
              <a:ea typeface="ＭＳ Ｐゴシック" charset="0"/>
              <a:cs typeface="Verdana"/>
            </a:endParaRPr>
          </a:p>
          <a:p>
            <a:pPr>
              <a:lnSpc>
                <a:spcPct val="90000"/>
              </a:lnSpc>
              <a:buClr>
                <a:srgbClr val="0000FF"/>
              </a:buClr>
            </a:pPr>
            <a:r>
              <a:rPr lang="en-US" sz="2800" dirty="0">
                <a:latin typeface="Verdana"/>
                <a:ea typeface="ＭＳ Ｐゴシック" charset="0"/>
                <a:cs typeface="Verdana"/>
              </a:rPr>
              <a:t>Output graphs describe the following 3 areas: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Verdana"/>
                <a:ea typeface="ＭＳ Ｐゴシック" charset="0"/>
                <a:cs typeface="Verdana"/>
              </a:rPr>
              <a:t>Food Consumption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Verdana"/>
                <a:ea typeface="ＭＳ Ｐゴシック" charset="0"/>
                <a:cs typeface="Verdana"/>
              </a:rPr>
              <a:t>Resource Use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Verdana"/>
                <a:ea typeface="ＭＳ Ｐゴシック" charset="0"/>
                <a:cs typeface="Verdana"/>
              </a:rPr>
              <a:t>Food Production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Verdana"/>
              <a:ea typeface="ＭＳ Ｐゴシック" charset="0"/>
              <a:cs typeface="Verdana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0000FF"/>
                </a:solidFill>
                <a:latin typeface="Verdana"/>
                <a:ea typeface="ＭＳ Ｐゴシック" charset="0"/>
                <a:cs typeface="Verdana"/>
              </a:rPr>
              <a:t>The Average US N Footprint</a:t>
            </a:r>
            <a:endParaRPr lang="en-US" sz="3600" b="1" dirty="0">
              <a:solidFill>
                <a:srgbClr val="0000FF"/>
              </a:solidFill>
              <a:latin typeface="Verdana"/>
              <a:ea typeface="ＭＳ Ｐゴシック" charset="0"/>
              <a:cs typeface="Verdana"/>
            </a:endParaRPr>
          </a:p>
        </p:txBody>
      </p:sp>
      <p:pic>
        <p:nvPicPr>
          <p:cNvPr id="7" name="Picture 6" descr="Ca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1400" y="4953000"/>
            <a:ext cx="2267938" cy="1504844"/>
          </a:xfrm>
          <a:prstGeom prst="rect">
            <a:avLst/>
          </a:prstGeom>
        </p:spPr>
      </p:pic>
      <p:pic>
        <p:nvPicPr>
          <p:cNvPr id="9" name="Picture 8" descr="Produ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3701" y="4953000"/>
            <a:ext cx="2296833" cy="1524000"/>
          </a:xfrm>
          <a:prstGeom prst="rect">
            <a:avLst/>
          </a:prstGeom>
        </p:spPr>
      </p:pic>
      <p:pic>
        <p:nvPicPr>
          <p:cNvPr id="11" name="Picture 10" descr="Grilled mea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53200" y="4953000"/>
            <a:ext cx="2096040" cy="139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696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1197655"/>
              </p:ext>
            </p:extLst>
          </p:nvPr>
        </p:nvGraphicFramePr>
        <p:xfrm>
          <a:off x="0" y="1295400"/>
          <a:ext cx="914400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Verdana"/>
                <a:ea typeface="ＭＳ Ｐゴシック" charset="0"/>
                <a:cs typeface="Verdana"/>
              </a:rPr>
              <a:t>Annual US per capita N Footprint</a:t>
            </a:r>
            <a:endParaRPr lang="en-US" sz="3200" b="1" dirty="0">
              <a:solidFill>
                <a:srgbClr val="0000FF"/>
              </a:solidFill>
              <a:latin typeface="Verdana"/>
              <a:ea typeface="ＭＳ Ｐゴシック" charset="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230664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4043882"/>
              </p:ext>
            </p:extLst>
          </p:nvPr>
        </p:nvGraphicFramePr>
        <p:xfrm>
          <a:off x="228600" y="1295400"/>
          <a:ext cx="914400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5800" y="76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smtClean="0">
                <a:solidFill>
                  <a:srgbClr val="0000FF"/>
                </a:solidFill>
                <a:latin typeface="Verdana"/>
                <a:ea typeface="ＭＳ Ｐゴシック" charset="0"/>
                <a:cs typeface="Verdana"/>
              </a:rPr>
              <a:t>Annual US per capita N Footprint</a:t>
            </a:r>
            <a:endParaRPr lang="en-US" sz="3200" b="1" dirty="0">
              <a:solidFill>
                <a:srgbClr val="0000FF"/>
              </a:solidFill>
              <a:latin typeface="Verdana"/>
              <a:ea typeface="ＭＳ Ｐゴシック" charset="0"/>
              <a:cs typeface="Verdana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553200" y="5105400"/>
            <a:ext cx="2209800" cy="147732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800" b="1" i="1" dirty="0">
                <a:latin typeface="Arial" charset="0"/>
              </a:rPr>
              <a:t>T</a:t>
            </a:r>
            <a:r>
              <a:rPr lang="en-US" sz="1800" b="1" i="1" dirty="0" smtClean="0">
                <a:latin typeface="Arial" charset="0"/>
              </a:rPr>
              <a:t>he </a:t>
            </a:r>
            <a:r>
              <a:rPr lang="en-US" sz="1800" b="1" i="1" dirty="0">
                <a:latin typeface="Arial" charset="0"/>
              </a:rPr>
              <a:t>average </a:t>
            </a:r>
            <a:r>
              <a:rPr lang="en-US" sz="1800" b="1" i="1" dirty="0" smtClean="0">
                <a:latin typeface="Arial" charset="0"/>
              </a:rPr>
              <a:t>adult consumes 5 kg N/yr but  </a:t>
            </a:r>
            <a:r>
              <a:rPr lang="en-US" sz="1800" b="1" i="1" dirty="0">
                <a:latin typeface="Arial" charset="0"/>
              </a:rPr>
              <a:t>needs to consume only </a:t>
            </a:r>
          </a:p>
          <a:p>
            <a:pPr algn="ctr"/>
            <a:r>
              <a:rPr lang="en-US" sz="1800" b="1" i="1" dirty="0" smtClean="0">
                <a:latin typeface="Arial" charset="0"/>
              </a:rPr>
              <a:t>3 </a:t>
            </a:r>
            <a:r>
              <a:rPr lang="en-US" sz="1800" b="1" i="1" dirty="0">
                <a:latin typeface="Arial" charset="0"/>
              </a:rPr>
              <a:t>kg N/yr</a:t>
            </a:r>
          </a:p>
        </p:txBody>
      </p:sp>
    </p:spTree>
    <p:extLst>
      <p:ext uri="{BB962C8B-B14F-4D97-AF65-F5344CB8AC3E}">
        <p14:creationId xmlns:p14="http://schemas.microsoft.com/office/powerpoint/2010/main" val="36566069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9696553"/>
              </p:ext>
            </p:extLst>
          </p:nvPr>
        </p:nvGraphicFramePr>
        <p:xfrm>
          <a:off x="76200" y="1468582"/>
          <a:ext cx="8946687" cy="5389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04930" y="-1"/>
            <a:ext cx="8954635" cy="1468583"/>
          </a:xfrm>
          <a:prstGeom prst="rect">
            <a:avLst/>
          </a:prstGeom>
        </p:spPr>
        <p:txBody>
          <a:bodyPr vert="horz" lIns="26664" tIns="13332" rIns="26664" bIns="1333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dirty="0" smtClean="0">
                <a:solidFill>
                  <a:srgbClr val="000099"/>
                </a:solidFill>
                <a:ea typeface="ＭＳ Ｐゴシック" pitchFamily="34" charset="-128"/>
              </a:rPr>
              <a:t>Per capita N footprint comparison </a:t>
            </a:r>
          </a:p>
          <a:p>
            <a:r>
              <a:rPr lang="en-US" sz="3100" b="1" dirty="0" smtClean="0">
                <a:solidFill>
                  <a:srgbClr val="000099"/>
                </a:solidFill>
                <a:ea typeface="ＭＳ Ｐゴシック" pitchFamily="34" charset="-128"/>
              </a:rPr>
              <a:t>of the United States, Netherlands, &amp; Germany</a:t>
            </a:r>
            <a:endParaRPr lang="en-US" sz="2900" i="1" dirty="0" smtClean="0">
              <a:solidFill>
                <a:srgbClr val="000099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9600" y="5181600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0310879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979" y="80962"/>
            <a:ext cx="8757354" cy="927203"/>
          </a:xfrm>
          <a:prstGeom prst="rect">
            <a:avLst/>
          </a:prstGeom>
          <a:noFill/>
        </p:spPr>
        <p:txBody>
          <a:bodyPr wrap="square" lIns="34316" tIns="17158" rIns="34316" bIns="17158" rtlCol="0">
            <a:spAutoFit/>
          </a:bodyPr>
          <a:lstStyle/>
          <a:p>
            <a:pPr algn="ctr"/>
            <a:r>
              <a:rPr lang="en-US" sz="29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The Average Personal Nitrogen Footprint </a:t>
            </a:r>
          </a:p>
          <a:p>
            <a:pPr algn="ctr"/>
            <a:r>
              <a:rPr lang="en-US" sz="29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of Selected Countries</a:t>
            </a:r>
            <a:endParaRPr lang="en-US" sz="29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" y="4429125"/>
            <a:ext cx="1862667" cy="642478"/>
          </a:xfrm>
          <a:prstGeom prst="rect">
            <a:avLst/>
          </a:prstGeom>
          <a:noFill/>
        </p:spPr>
        <p:txBody>
          <a:bodyPr wrap="square" lIns="26664" tIns="13332" rIns="26664" bIns="13332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United States</a:t>
            </a:r>
          </a:p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41 kg N/yr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3500" y="4429125"/>
            <a:ext cx="1640442" cy="642478"/>
          </a:xfrm>
          <a:prstGeom prst="rect">
            <a:avLst/>
          </a:prstGeom>
          <a:noFill/>
        </p:spPr>
        <p:txBody>
          <a:bodyPr wrap="square" lIns="26664" tIns="13332" rIns="26664" bIns="13332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Netherlands</a:t>
            </a:r>
          </a:p>
          <a:p>
            <a:pPr algn="ctr"/>
            <a:r>
              <a:rPr lang="en-US" sz="20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24 kg N/yr</a:t>
            </a:r>
            <a:endParaRPr lang="en-US" sz="2000" b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1834" y="4429125"/>
            <a:ext cx="1586625" cy="642478"/>
          </a:xfrm>
          <a:prstGeom prst="rect">
            <a:avLst/>
          </a:prstGeom>
          <a:noFill/>
        </p:spPr>
        <p:txBody>
          <a:bodyPr wrap="square" lIns="26664" tIns="13332" rIns="26664" bIns="13332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500050"/>
                </a:solidFill>
                <a:latin typeface="Arial" pitchFamily="34" charset="0"/>
                <a:cs typeface="Arial" pitchFamily="34" charset="0"/>
              </a:rPr>
              <a:t>Germany</a:t>
            </a:r>
          </a:p>
          <a:p>
            <a:pPr algn="ctr"/>
            <a:r>
              <a:rPr lang="en-US" sz="2000" b="1" dirty="0" smtClean="0">
                <a:solidFill>
                  <a:srgbClr val="500050"/>
                </a:solidFill>
                <a:latin typeface="Arial" pitchFamily="34" charset="0"/>
                <a:cs typeface="Arial" pitchFamily="34" charset="0"/>
              </a:rPr>
              <a:t>27 kg N/yr</a:t>
            </a:r>
            <a:endParaRPr lang="en-US" sz="2000" b="1" dirty="0">
              <a:solidFill>
                <a:srgbClr val="500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4333" y="4452938"/>
            <a:ext cx="1706477" cy="950254"/>
          </a:xfrm>
          <a:prstGeom prst="rect">
            <a:avLst/>
          </a:prstGeom>
          <a:noFill/>
        </p:spPr>
        <p:txBody>
          <a:bodyPr wrap="square" lIns="26664" tIns="13332" rIns="26664" bIns="13332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India</a:t>
            </a:r>
          </a:p>
          <a:p>
            <a:pPr algn="ctr"/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13 kg N/yr</a:t>
            </a:r>
          </a:p>
          <a:p>
            <a:pPr algn="ctr"/>
            <a:r>
              <a:rPr lang="en-US" sz="2000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Preliminary</a:t>
            </a:r>
            <a:endParaRPr lang="en-US" sz="2000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13833" y="1214438"/>
            <a:ext cx="7810500" cy="0"/>
          </a:xfrm>
          <a:prstGeom prst="line">
            <a:avLst/>
          </a:prstGeom>
          <a:ln w="254000" cmpd="thickThin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ssorted food groups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5686425"/>
            <a:ext cx="1473200" cy="1171575"/>
          </a:xfrm>
          <a:prstGeom prst="rect">
            <a:avLst/>
          </a:prstGeom>
        </p:spPr>
      </p:pic>
      <p:pic>
        <p:nvPicPr>
          <p:cNvPr id="22" name="Picture 21" descr="Bicycl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460500" y="5686425"/>
            <a:ext cx="1583307" cy="1171575"/>
          </a:xfrm>
          <a:prstGeom prst="rect">
            <a:avLst/>
          </a:prstGeom>
        </p:spPr>
      </p:pic>
      <p:pic>
        <p:nvPicPr>
          <p:cNvPr id="24" name="Picture 23" descr="Car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574514" y="5686425"/>
            <a:ext cx="1569486" cy="1171575"/>
          </a:xfrm>
          <a:prstGeom prst="rect">
            <a:avLst/>
          </a:prstGeom>
        </p:spPr>
      </p:pic>
      <p:pic>
        <p:nvPicPr>
          <p:cNvPr id="25" name="Picture 24" descr="Grilled mea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7167" y="5686425"/>
            <a:ext cx="1569486" cy="1171575"/>
          </a:xfrm>
          <a:prstGeom prst="rect">
            <a:avLst/>
          </a:prstGeom>
        </p:spPr>
      </p:pic>
      <p:pic>
        <p:nvPicPr>
          <p:cNvPr id="26" name="Picture 25" descr="Spinah field sprayin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05666" y="5686425"/>
            <a:ext cx="1569486" cy="1171575"/>
          </a:xfrm>
          <a:prstGeom prst="rect">
            <a:avLst/>
          </a:prstGeom>
        </p:spPr>
      </p:pic>
      <p:pic>
        <p:nvPicPr>
          <p:cNvPr id="27" name="Picture 26" descr="Wind turbine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5686425"/>
            <a:ext cx="1569486" cy="1171575"/>
          </a:xfrm>
          <a:prstGeom prst="rect">
            <a:avLst/>
          </a:prstGeom>
        </p:spPr>
      </p:pic>
      <p:pic>
        <p:nvPicPr>
          <p:cNvPr id="16" name="Picture 15" descr="foot-print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8500" y="1547813"/>
            <a:ext cx="946728" cy="2644486"/>
          </a:xfrm>
          <a:prstGeom prst="rect">
            <a:avLst/>
          </a:prstGeom>
        </p:spPr>
      </p:pic>
      <p:pic>
        <p:nvPicPr>
          <p:cNvPr id="32" name="Picture 31" descr="foot-print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3833" y="2643188"/>
            <a:ext cx="553836" cy="1547024"/>
          </a:xfrm>
          <a:prstGeom prst="rect">
            <a:avLst/>
          </a:prstGeom>
        </p:spPr>
      </p:pic>
      <p:pic>
        <p:nvPicPr>
          <p:cNvPr id="33" name="Picture 32" descr="foot-print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3333" y="2452688"/>
            <a:ext cx="622474" cy="1738750"/>
          </a:xfrm>
          <a:prstGeom prst="rect">
            <a:avLst/>
          </a:prstGeom>
        </p:spPr>
      </p:pic>
      <p:pic>
        <p:nvPicPr>
          <p:cNvPr id="34" name="Picture 33" descr="foot-print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000" y="3351376"/>
            <a:ext cx="300586" cy="83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84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4582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Nr Creation Rates</a:t>
            </a:r>
            <a:br>
              <a:rPr lang="en-US" sz="36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1995 (left) and 2050 (right)</a:t>
            </a:r>
            <a:br>
              <a:rPr lang="en-US" sz="36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TgN</a:t>
            </a:r>
            <a:r>
              <a:rPr lang="en-US" sz="20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/yr</a:t>
            </a:r>
            <a:endParaRPr lang="en-US" sz="1800" b="1" dirty="0">
              <a:solidFill>
                <a:srgbClr val="0000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83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598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4" name="Rectangle 4"/>
          <p:cNvSpPr>
            <a:spLocks noChangeArrowheads="1"/>
          </p:cNvSpPr>
          <p:nvPr/>
        </p:nvSpPr>
        <p:spPr bwMode="auto">
          <a:xfrm>
            <a:off x="2438400" y="5486400"/>
            <a:ext cx="4572000" cy="990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98306" name="Object 2"/>
          <p:cNvGraphicFramePr>
            <a:graphicFrameLocks noChangeAspect="1"/>
          </p:cNvGraphicFramePr>
          <p:nvPr/>
        </p:nvGraphicFramePr>
        <p:xfrm>
          <a:off x="5181600" y="2133600"/>
          <a:ext cx="2897188" cy="193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579" r:id="rId5" imgW="2895361" imgH="1932272" progId="Excel.Chart.8">
                  <p:embed/>
                </p:oleObj>
              </mc:Choice>
              <mc:Fallback>
                <p:oleObj r:id="rId5" imgW="2895361" imgH="1932272" progId="Excel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133600"/>
                        <a:ext cx="2897188" cy="193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07" name="Object 3"/>
          <p:cNvGraphicFramePr>
            <a:graphicFrameLocks noChangeAspect="1"/>
          </p:cNvGraphicFramePr>
          <p:nvPr/>
        </p:nvGraphicFramePr>
        <p:xfrm>
          <a:off x="3810000" y="3048000"/>
          <a:ext cx="2897188" cy="193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580" r:id="rId7" imgW="2895361" imgH="1932272" progId="Excel.Chart.8">
                  <p:embed/>
                </p:oleObj>
              </mc:Choice>
              <mc:Fallback>
                <p:oleObj r:id="rId7" imgW="2895361" imgH="1932272" progId="Excel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3048000"/>
                        <a:ext cx="2897188" cy="193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08" name="Object 4"/>
          <p:cNvGraphicFramePr>
            <a:graphicFrameLocks noChangeAspect="1"/>
          </p:cNvGraphicFramePr>
          <p:nvPr/>
        </p:nvGraphicFramePr>
        <p:xfrm>
          <a:off x="3581400" y="1066800"/>
          <a:ext cx="2897188" cy="193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581" r:id="rId9" imgW="2895361" imgH="1932272" progId="Excel.Chart.8">
                  <p:embed/>
                </p:oleObj>
              </mc:Choice>
              <mc:Fallback>
                <p:oleObj r:id="rId9" imgW="2895361" imgH="1932272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1066800"/>
                        <a:ext cx="2897188" cy="193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09" name="Object 5"/>
          <p:cNvGraphicFramePr>
            <a:graphicFrameLocks noChangeAspect="1"/>
          </p:cNvGraphicFramePr>
          <p:nvPr/>
        </p:nvGraphicFramePr>
        <p:xfrm>
          <a:off x="1676400" y="3200400"/>
          <a:ext cx="2897188" cy="193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582" r:id="rId11" imgW="2895361" imgH="1932272" progId="Excel.Chart.8">
                  <p:embed/>
                </p:oleObj>
              </mc:Choice>
              <mc:Fallback>
                <p:oleObj r:id="rId11" imgW="2895361" imgH="1932272" progId="Excel.Char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3200400"/>
                        <a:ext cx="2897188" cy="193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10" name="Object 6"/>
          <p:cNvGraphicFramePr>
            <a:graphicFrameLocks noChangeAspect="1"/>
          </p:cNvGraphicFramePr>
          <p:nvPr/>
        </p:nvGraphicFramePr>
        <p:xfrm>
          <a:off x="762000" y="1524000"/>
          <a:ext cx="2897188" cy="193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583" r:id="rId13" imgW="2895361" imgH="1932272" progId="Excel.Chart.8">
                  <p:embed/>
                </p:oleObj>
              </mc:Choice>
              <mc:Fallback>
                <p:oleObj r:id="rId13" imgW="2895361" imgH="1932272" progId="Excel.Char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524000"/>
                        <a:ext cx="2897188" cy="193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311" name="Object 7"/>
          <p:cNvGraphicFramePr>
            <a:graphicFrameLocks noChangeAspect="1"/>
          </p:cNvGraphicFramePr>
          <p:nvPr/>
        </p:nvGraphicFramePr>
        <p:xfrm>
          <a:off x="6251575" y="3505200"/>
          <a:ext cx="2897188" cy="193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584" name="Chart" r:id="rId15" imgW="2895361" imgH="1932272" progId="Excel.Chart.8">
                  <p:embed/>
                </p:oleObj>
              </mc:Choice>
              <mc:Fallback>
                <p:oleObj name="Chart" r:id="rId15" imgW="2895361" imgH="1932272" progId="Excel.Char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1575" y="3505200"/>
                        <a:ext cx="2897188" cy="193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315" name="Text Box 11"/>
          <p:cNvSpPr txBox="1">
            <a:spLocks noChangeArrowheads="1"/>
          </p:cNvSpPr>
          <p:nvPr/>
        </p:nvSpPr>
        <p:spPr bwMode="auto">
          <a:xfrm>
            <a:off x="2555875" y="5478463"/>
            <a:ext cx="414337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/>
              <a:t>2050 rates scaled by: </a:t>
            </a:r>
          </a:p>
          <a:p>
            <a:r>
              <a:rPr lang="en-US" sz="1800" b="1"/>
              <a:t>    -&gt; population increase relative to 1995</a:t>
            </a:r>
          </a:p>
          <a:p>
            <a:endParaRPr lang="en-US" sz="1800"/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0" y="6613525"/>
            <a:ext cx="19446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/>
              <a:t>after Galloway and Cowling, 2002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6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4582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Nr Creation Rates</a:t>
            </a:r>
            <a:br>
              <a:rPr lang="en-US" sz="36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1995 (left) and 2050 (right)</a:t>
            </a:r>
            <a:br>
              <a:rPr lang="en-US" sz="36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TgN</a:t>
            </a:r>
            <a:r>
              <a:rPr lang="en-US" sz="20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/yr</a:t>
            </a:r>
            <a:endParaRPr lang="en-US" sz="1800" b="1" dirty="0">
              <a:solidFill>
                <a:srgbClr val="0000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036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598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0354" name="Object 2"/>
          <p:cNvGraphicFramePr>
            <a:graphicFrameLocks noChangeAspect="1"/>
          </p:cNvGraphicFramePr>
          <p:nvPr/>
        </p:nvGraphicFramePr>
        <p:xfrm>
          <a:off x="5181600" y="2133600"/>
          <a:ext cx="2897188" cy="193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27" r:id="rId5" imgW="2895361" imgH="1932272" progId="Excel.Chart.8">
                  <p:embed/>
                </p:oleObj>
              </mc:Choice>
              <mc:Fallback>
                <p:oleObj r:id="rId5" imgW="2895361" imgH="1932272" progId="Excel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133600"/>
                        <a:ext cx="2897188" cy="193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5" name="Object 3"/>
          <p:cNvGraphicFramePr>
            <a:graphicFrameLocks noChangeAspect="1"/>
          </p:cNvGraphicFramePr>
          <p:nvPr/>
        </p:nvGraphicFramePr>
        <p:xfrm>
          <a:off x="3810000" y="3048000"/>
          <a:ext cx="2897188" cy="193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28" r:id="rId7" imgW="2895361" imgH="1932272" progId="Excel.Chart.8">
                  <p:embed/>
                </p:oleObj>
              </mc:Choice>
              <mc:Fallback>
                <p:oleObj r:id="rId7" imgW="2895361" imgH="1932272" progId="Excel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3048000"/>
                        <a:ext cx="2897188" cy="193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6" name="Object 4"/>
          <p:cNvGraphicFramePr>
            <a:graphicFrameLocks noChangeAspect="1"/>
          </p:cNvGraphicFramePr>
          <p:nvPr/>
        </p:nvGraphicFramePr>
        <p:xfrm>
          <a:off x="3581400" y="1066800"/>
          <a:ext cx="2897188" cy="193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29" r:id="rId9" imgW="2895361" imgH="1932272" progId="Excel.Chart.8">
                  <p:embed/>
                </p:oleObj>
              </mc:Choice>
              <mc:Fallback>
                <p:oleObj r:id="rId9" imgW="2895361" imgH="1932272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1066800"/>
                        <a:ext cx="2897188" cy="193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7" name="Object 5"/>
          <p:cNvGraphicFramePr>
            <a:graphicFrameLocks noChangeAspect="1"/>
          </p:cNvGraphicFramePr>
          <p:nvPr/>
        </p:nvGraphicFramePr>
        <p:xfrm>
          <a:off x="1676400" y="3200400"/>
          <a:ext cx="2897188" cy="193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30" r:id="rId11" imgW="2895361" imgH="1932272" progId="Excel.Chart.8">
                  <p:embed/>
                </p:oleObj>
              </mc:Choice>
              <mc:Fallback>
                <p:oleObj r:id="rId11" imgW="2895361" imgH="1932272" progId="Excel.Char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3200400"/>
                        <a:ext cx="2897188" cy="193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8" name="Object 6"/>
          <p:cNvGraphicFramePr>
            <a:graphicFrameLocks noChangeAspect="1"/>
          </p:cNvGraphicFramePr>
          <p:nvPr/>
        </p:nvGraphicFramePr>
        <p:xfrm>
          <a:off x="762000" y="1524000"/>
          <a:ext cx="2897188" cy="193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31" r:id="rId13" imgW="2895361" imgH="1932272" progId="Excel.Chart.8">
                  <p:embed/>
                </p:oleObj>
              </mc:Choice>
              <mc:Fallback>
                <p:oleObj r:id="rId13" imgW="2895361" imgH="1932272" progId="Excel.Char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524000"/>
                        <a:ext cx="2897188" cy="193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9" name="Object 7"/>
          <p:cNvGraphicFramePr>
            <a:graphicFrameLocks noChangeAspect="1"/>
          </p:cNvGraphicFramePr>
          <p:nvPr/>
        </p:nvGraphicFramePr>
        <p:xfrm>
          <a:off x="6251575" y="3505200"/>
          <a:ext cx="2897188" cy="193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32" name="Chart" r:id="rId15" imgW="2895361" imgH="1932272" progId="Excel.Chart.8">
                  <p:embed/>
                </p:oleObj>
              </mc:Choice>
              <mc:Fallback>
                <p:oleObj name="Chart" r:id="rId15" imgW="2895361" imgH="1932272" progId="Excel.Char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1575" y="3505200"/>
                        <a:ext cx="2897188" cy="193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62" name="Rectangle 10"/>
          <p:cNvSpPr>
            <a:spLocks noChangeArrowheads="1"/>
          </p:cNvSpPr>
          <p:nvPr/>
        </p:nvSpPr>
        <p:spPr bwMode="auto">
          <a:xfrm>
            <a:off x="2438400" y="5486400"/>
            <a:ext cx="4572000" cy="990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63" name="Text Box 11"/>
          <p:cNvSpPr txBox="1">
            <a:spLocks noChangeArrowheads="1"/>
          </p:cNvSpPr>
          <p:nvPr/>
        </p:nvSpPr>
        <p:spPr bwMode="auto">
          <a:xfrm>
            <a:off x="2555875" y="5478463"/>
            <a:ext cx="4497388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/>
              <a:t>2050 rates scaled by: </a:t>
            </a:r>
          </a:p>
          <a:p>
            <a:r>
              <a:rPr lang="en-US" sz="1800" b="1"/>
              <a:t>    -&gt; population increase relative to 1995</a:t>
            </a:r>
          </a:p>
          <a:p>
            <a:r>
              <a:rPr lang="en-US" sz="1800" b="1"/>
              <a:t>    -&gt; N. Amer. percapita Nr creation in 1995</a:t>
            </a:r>
          </a:p>
        </p:txBody>
      </p:sp>
      <p:sp>
        <p:nvSpPr>
          <p:cNvPr id="100364" name="Rectangle 12"/>
          <p:cNvSpPr>
            <a:spLocks noChangeArrowheads="1"/>
          </p:cNvSpPr>
          <p:nvPr/>
        </p:nvSpPr>
        <p:spPr bwMode="auto">
          <a:xfrm>
            <a:off x="0" y="6613525"/>
            <a:ext cx="19446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/>
              <a:t>after Galloway and Cowling, 2002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The Main Topics</a:t>
            </a:r>
            <a:endParaRPr lang="en-US" sz="4000" b="1" i="1" dirty="0">
              <a:solidFill>
                <a:srgbClr val="0000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143000"/>
            <a:ext cx="8534400" cy="4114800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0000FF"/>
              </a:buClr>
              <a:buFont typeface="Monotype Sorts" charset="0"/>
              <a:buChar char="u"/>
            </a:pPr>
            <a:r>
              <a:rPr lang="en-US" sz="2000" b="1" dirty="0">
                <a:latin typeface="Verdana" charset="0"/>
                <a:ea typeface="ＭＳ Ｐゴシック" charset="0"/>
                <a:cs typeface="ＭＳ Ｐゴシック" charset="0"/>
              </a:rPr>
              <a:t>Nr creation through time</a:t>
            </a:r>
          </a:p>
          <a:p>
            <a:pPr lvl="1">
              <a:lnSpc>
                <a:spcPct val="90000"/>
              </a:lnSpc>
              <a:buClr>
                <a:srgbClr val="0000FF"/>
              </a:buClr>
              <a:buSzPct val="80000"/>
              <a:buFont typeface="Wingdings" charset="0"/>
              <a:buChar char="Ø"/>
            </a:pPr>
            <a:r>
              <a:rPr lang="en-US" sz="1800" b="1" dirty="0">
                <a:latin typeface="Verdana" charset="0"/>
                <a:ea typeface="ＭＳ Ｐゴシック" charset="0"/>
              </a:rPr>
              <a:t>Including a most important invention  (</a:t>
            </a:r>
            <a:r>
              <a:rPr lang="en-US" sz="1800" b="1" i="1" dirty="0">
                <a:solidFill>
                  <a:srgbClr val="0000FF"/>
                </a:solidFill>
                <a:latin typeface="Verdana" charset="0"/>
                <a:ea typeface="ＭＳ Ｐゴシック" charset="0"/>
              </a:rPr>
              <a:t>Feed the World</a:t>
            </a:r>
            <a:r>
              <a:rPr lang="en-US" sz="1800" b="1" dirty="0">
                <a:latin typeface="Verdana" charset="0"/>
                <a:ea typeface="ＭＳ Ｐゴシック" charset="0"/>
              </a:rPr>
              <a:t>)</a:t>
            </a:r>
          </a:p>
          <a:p>
            <a:pPr>
              <a:lnSpc>
                <a:spcPct val="90000"/>
              </a:lnSpc>
              <a:buClr>
                <a:srgbClr val="0000FF"/>
              </a:buClr>
              <a:buFont typeface="Monotype Sorts" charset="0"/>
              <a:buChar char="u"/>
            </a:pPr>
            <a:endParaRPr lang="en-US" sz="2000" b="1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rgbClr val="0000FF"/>
              </a:buClr>
              <a:buFont typeface="Monotype Sorts" charset="0"/>
              <a:buChar char="u"/>
            </a:pPr>
            <a:r>
              <a:rPr lang="en-US" sz="2000" b="1" dirty="0">
                <a:latin typeface="Verdana" charset="0"/>
                <a:ea typeface="ＭＳ Ｐゴシック" charset="0"/>
                <a:cs typeface="ＭＳ Ｐゴシック" charset="0"/>
              </a:rPr>
              <a:t>Nr fate during energy and food production</a:t>
            </a:r>
          </a:p>
          <a:p>
            <a:pPr lvl="1">
              <a:lnSpc>
                <a:spcPct val="90000"/>
              </a:lnSpc>
              <a:buClr>
                <a:srgbClr val="0000FF"/>
              </a:buClr>
              <a:buSzPct val="80000"/>
              <a:buFont typeface="Wingdings" charset="0"/>
              <a:buChar char="Ø"/>
            </a:pPr>
            <a:r>
              <a:rPr lang="en-US" sz="1800" b="1" dirty="0">
                <a:latin typeface="Verdana" charset="0"/>
                <a:ea typeface="ＭＳ Ｐゴシック" charset="0"/>
              </a:rPr>
              <a:t>By accident and on </a:t>
            </a:r>
            <a:r>
              <a:rPr lang="en-US" sz="1800" b="1" dirty="0" smtClean="0">
                <a:latin typeface="Verdana" charset="0"/>
                <a:ea typeface="ＭＳ Ｐゴシック" charset="0"/>
              </a:rPr>
              <a:t>purpose.</a:t>
            </a:r>
            <a:endParaRPr lang="en-US" sz="1800" b="1" dirty="0">
              <a:latin typeface="Verdana" charset="0"/>
              <a:ea typeface="ＭＳ Ｐゴシック" charset="0"/>
            </a:endParaRPr>
          </a:p>
          <a:p>
            <a:pPr lvl="1">
              <a:lnSpc>
                <a:spcPct val="90000"/>
              </a:lnSpc>
              <a:buClr>
                <a:srgbClr val="0000FF"/>
              </a:buClr>
              <a:buFont typeface="Monotype Sorts" charset="0"/>
              <a:buChar char="u"/>
            </a:pPr>
            <a:endParaRPr lang="en-US" sz="1800" b="1" dirty="0">
              <a:latin typeface="Verdana" charset="0"/>
              <a:ea typeface="ＭＳ Ｐゴシック" charset="0"/>
            </a:endParaRPr>
          </a:p>
          <a:p>
            <a:pPr>
              <a:lnSpc>
                <a:spcPct val="90000"/>
              </a:lnSpc>
              <a:buClr>
                <a:srgbClr val="0000FF"/>
              </a:buClr>
              <a:buFont typeface="Monotype Sorts" charset="0"/>
              <a:buChar char="u"/>
            </a:pPr>
            <a:r>
              <a:rPr lang="en-US" sz="2000" b="1" dirty="0">
                <a:latin typeface="Verdana" charset="0"/>
                <a:ea typeface="ＭＳ Ｐゴシック" charset="0"/>
                <a:cs typeface="ＭＳ Ｐゴシック" charset="0"/>
              </a:rPr>
              <a:t>The Nitrogen Cascade</a:t>
            </a:r>
          </a:p>
          <a:p>
            <a:pPr lvl="1">
              <a:lnSpc>
                <a:spcPct val="90000"/>
              </a:lnSpc>
              <a:buClr>
                <a:srgbClr val="0000FF"/>
              </a:buClr>
              <a:buSzPct val="80000"/>
              <a:buFont typeface="Wingdings" charset="0"/>
              <a:buChar char="Ø"/>
            </a:pPr>
            <a:r>
              <a:rPr lang="en-US" sz="1800" b="1" dirty="0">
                <a:latin typeface="Verdana" charset="0"/>
                <a:ea typeface="ＭＳ Ｐゴシック" charset="0"/>
              </a:rPr>
              <a:t>One thing leads to </a:t>
            </a:r>
            <a:r>
              <a:rPr lang="en-US" sz="1800" b="1" dirty="0" smtClean="0">
                <a:latin typeface="Verdana" charset="0"/>
                <a:ea typeface="ＭＳ Ｐゴシック" charset="0"/>
              </a:rPr>
              <a:t>another.</a:t>
            </a:r>
            <a:endParaRPr lang="en-US" sz="1800" b="1" dirty="0">
              <a:latin typeface="Verdana" charset="0"/>
              <a:ea typeface="ＭＳ Ｐゴシック" charset="0"/>
            </a:endParaRPr>
          </a:p>
          <a:p>
            <a:pPr>
              <a:lnSpc>
                <a:spcPct val="90000"/>
              </a:lnSpc>
              <a:buClr>
                <a:srgbClr val="0000FF"/>
              </a:buClr>
              <a:buFont typeface="Monotype Sorts" charset="0"/>
              <a:buChar char="u"/>
            </a:pPr>
            <a:endParaRPr lang="en-US" sz="2000" b="1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rgbClr val="0000FF"/>
              </a:buClr>
              <a:buFont typeface="Monotype Sorts" charset="0"/>
              <a:buChar char="u"/>
            </a:pPr>
            <a:r>
              <a:rPr lang="en-US" sz="2000" b="1" dirty="0">
                <a:latin typeface="Verdana" charset="0"/>
                <a:ea typeface="ＭＳ Ｐゴシック" charset="0"/>
                <a:cs typeface="ＭＳ Ｐゴシック" charset="0"/>
              </a:rPr>
              <a:t>From Science to Solution</a:t>
            </a:r>
          </a:p>
          <a:p>
            <a:pPr lvl="1">
              <a:lnSpc>
                <a:spcPct val="90000"/>
              </a:lnSpc>
              <a:buClr>
                <a:srgbClr val="0000FF"/>
              </a:buClr>
              <a:buSzPct val="80000"/>
              <a:buFont typeface="Wingdings" charset="0"/>
              <a:buChar char="Ø"/>
            </a:pPr>
            <a:r>
              <a:rPr lang="en-US" sz="1800" b="1" dirty="0">
                <a:solidFill>
                  <a:srgbClr val="000608"/>
                </a:solidFill>
                <a:latin typeface="Verdana" charset="0"/>
                <a:ea typeface="ＭＳ Ｐゴシック" charset="0"/>
              </a:rPr>
              <a:t>Integrated Nr management </a:t>
            </a:r>
            <a:r>
              <a:rPr lang="en-US" sz="1800" b="1" dirty="0">
                <a:latin typeface="Verdana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i="1" dirty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Protect the Environment</a:t>
            </a:r>
            <a:r>
              <a:rPr lang="en-US" sz="1800" b="1" dirty="0">
                <a:latin typeface="Verdana" charset="0"/>
                <a:ea typeface="ＭＳ Ｐゴシック" charset="0"/>
                <a:cs typeface="ＭＳ Ｐゴシック" charset="0"/>
              </a:rPr>
              <a:t>)</a:t>
            </a:r>
            <a:endParaRPr lang="en-US" sz="1800" b="1" dirty="0">
              <a:solidFill>
                <a:srgbClr val="000608"/>
              </a:solidFill>
              <a:latin typeface="Verdana" charset="0"/>
              <a:ea typeface="ＭＳ Ｐゴシック" charset="0"/>
            </a:endParaRPr>
          </a:p>
          <a:p>
            <a:pPr>
              <a:lnSpc>
                <a:spcPct val="90000"/>
              </a:lnSpc>
              <a:buClr>
                <a:srgbClr val="0000FF"/>
              </a:buClr>
              <a:buSzPct val="80000"/>
              <a:buFont typeface="Wingdings" charset="0"/>
              <a:buChar char="Ø"/>
            </a:pPr>
            <a:endParaRPr lang="en-US" sz="2000" b="1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rgbClr val="0000FF"/>
              </a:buClr>
              <a:buSzPct val="80000"/>
              <a:buFont typeface="Wingdings" charset="0"/>
              <a:buChar char="Ø"/>
            </a:pPr>
            <a:r>
              <a:rPr lang="en-US" sz="2000" b="1" dirty="0">
                <a:latin typeface="Verdana" charset="0"/>
                <a:ea typeface="ＭＳ Ｐゴシック" charset="0"/>
                <a:cs typeface="ＭＳ Ｐゴシック" charset="0"/>
              </a:rPr>
              <a:t>Are your feet's too big?</a:t>
            </a:r>
          </a:p>
          <a:p>
            <a:pPr lvl="1">
              <a:lnSpc>
                <a:spcPct val="90000"/>
              </a:lnSpc>
              <a:buClr>
                <a:srgbClr val="0000FF"/>
              </a:buClr>
              <a:buSzPct val="80000"/>
              <a:buFont typeface="Wingdings" charset="0"/>
              <a:buChar char="Ø"/>
            </a:pPr>
            <a:r>
              <a:rPr lang="en-US" sz="1800" b="1" dirty="0">
                <a:latin typeface="Verdana" charset="0"/>
                <a:ea typeface="ＭＳ Ｐゴシック" charset="0"/>
              </a:rPr>
              <a:t>A metric to determine your N footprint.</a:t>
            </a:r>
          </a:p>
          <a:p>
            <a:pPr marL="0" indent="0">
              <a:lnSpc>
                <a:spcPct val="90000"/>
              </a:lnSpc>
              <a:buClr>
                <a:srgbClr val="0000FF"/>
              </a:buClr>
              <a:buNone/>
            </a:pPr>
            <a:endParaRPr lang="en-US" sz="2000" b="1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rgbClr val="0000FF"/>
              </a:buClr>
              <a:buFont typeface="Monotype Sorts" charset="0"/>
              <a:buNone/>
            </a:pPr>
            <a:endParaRPr lang="en-US" sz="20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447800"/>
            <a:ext cx="2806700" cy="4876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5" name="Text Box 7"/>
          <p:cNvSpPr txBox="1">
            <a:spLocks noChangeArrowheads="1"/>
          </p:cNvSpPr>
          <p:nvPr/>
        </p:nvSpPr>
        <p:spPr bwMode="auto">
          <a:xfrm>
            <a:off x="381000" y="76200"/>
            <a:ext cx="853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0000FF"/>
                </a:solidFill>
                <a:latin typeface="Verdana" charset="0"/>
              </a:rPr>
              <a:t>Another Aspect of N-Related Problems in the Environment</a:t>
            </a:r>
          </a:p>
        </p:txBody>
      </p:sp>
      <p:sp>
        <p:nvSpPr>
          <p:cNvPr id="100356" name="Line 8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8" name="Text Box 8"/>
          <p:cNvSpPr txBox="1">
            <a:spLocks noChangeArrowheads="1"/>
          </p:cNvSpPr>
          <p:nvPr/>
        </p:nvSpPr>
        <p:spPr bwMode="auto">
          <a:xfrm>
            <a:off x="5486400" y="4800600"/>
            <a:ext cx="279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i="1"/>
              <a:t>One week</a:t>
            </a:r>
            <a:r>
              <a:rPr lang="ja-JP" altLang="en-US" i="1"/>
              <a:t>’</a:t>
            </a:r>
            <a:r>
              <a:rPr lang="en-US" i="1"/>
              <a:t>s worth of food</a:t>
            </a:r>
          </a:p>
        </p:txBody>
      </p:sp>
      <p:sp>
        <p:nvSpPr>
          <p:cNvPr id="100359" name="Text Box 3"/>
          <p:cNvSpPr txBox="1">
            <a:spLocks noChangeArrowheads="1"/>
          </p:cNvSpPr>
          <p:nvPr/>
        </p:nvSpPr>
        <p:spPr bwMode="auto">
          <a:xfrm>
            <a:off x="271463" y="806450"/>
            <a:ext cx="35798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b="1">
                <a:solidFill>
                  <a:srgbClr val="0000FF"/>
                </a:solidFill>
                <a:latin typeface="Verdana" charset="0"/>
              </a:rPr>
              <a:t>Lots of Water (salt)</a:t>
            </a:r>
          </a:p>
          <a:p>
            <a:pPr algn="ctr"/>
            <a:r>
              <a:rPr lang="en-US" sz="1800" b="1">
                <a:solidFill>
                  <a:srgbClr val="0000FF"/>
                </a:solidFill>
                <a:latin typeface="Verdana" charset="0"/>
              </a:rPr>
              <a:t>Not the Right Type (fresh)</a:t>
            </a:r>
          </a:p>
        </p:txBody>
      </p:sp>
      <p:sp>
        <p:nvSpPr>
          <p:cNvPr id="100360" name="Rectangle 10"/>
          <p:cNvSpPr>
            <a:spLocks noChangeArrowheads="1"/>
          </p:cNvSpPr>
          <p:nvPr/>
        </p:nvSpPr>
        <p:spPr bwMode="auto">
          <a:xfrm>
            <a:off x="7050088" y="4267200"/>
            <a:ext cx="1600200" cy="2032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None/>
            </a:pPr>
            <a:r>
              <a:rPr lang="en-US" sz="1000">
                <a:solidFill>
                  <a:schemeClr val="bg2"/>
                </a:solidFill>
              </a:rPr>
              <a:t>Menzel &amp; D'Aluisio, 2005</a:t>
            </a:r>
            <a:endParaRPr lang="en-US" sz="2800">
              <a:solidFill>
                <a:schemeClr val="bg2"/>
              </a:solidFill>
            </a:endParaRPr>
          </a:p>
        </p:txBody>
      </p:sp>
      <p:pic>
        <p:nvPicPr>
          <p:cNvPr id="10" name="Picture 5" descr="Unknow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47799"/>
            <a:ext cx="4648200" cy="3124201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7915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447800"/>
            <a:ext cx="2806700" cy="4876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271463" y="806450"/>
            <a:ext cx="35798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b="1">
                <a:solidFill>
                  <a:srgbClr val="0000FF"/>
                </a:solidFill>
                <a:latin typeface="Verdana" charset="0"/>
              </a:rPr>
              <a:t>Lots of Water (salt)</a:t>
            </a:r>
          </a:p>
          <a:p>
            <a:pPr algn="ctr"/>
            <a:r>
              <a:rPr lang="en-US" sz="1800" b="1">
                <a:solidFill>
                  <a:srgbClr val="0000FF"/>
                </a:solidFill>
                <a:latin typeface="Verdana" charset="0"/>
              </a:rPr>
              <a:t>Not the Right Type (fresh)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4733925" y="806450"/>
            <a:ext cx="3225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b="1">
                <a:solidFill>
                  <a:srgbClr val="0000FF"/>
                </a:solidFill>
                <a:latin typeface="Verdana" charset="0"/>
              </a:rPr>
              <a:t>Lots of Nitrogen (N</a:t>
            </a:r>
            <a:r>
              <a:rPr lang="en-US" sz="1800" b="1" baseline="-25000">
                <a:solidFill>
                  <a:srgbClr val="0000FF"/>
                </a:solidFill>
                <a:latin typeface="Verdana" charset="0"/>
              </a:rPr>
              <a:t>2</a:t>
            </a:r>
            <a:r>
              <a:rPr lang="en-US" sz="1800" b="1">
                <a:solidFill>
                  <a:srgbClr val="0000FF"/>
                </a:solidFill>
                <a:latin typeface="Verdana" charset="0"/>
              </a:rPr>
              <a:t>)</a:t>
            </a:r>
          </a:p>
          <a:p>
            <a:pPr algn="ctr"/>
            <a:r>
              <a:rPr lang="en-US" sz="1800" b="1">
                <a:solidFill>
                  <a:srgbClr val="0000FF"/>
                </a:solidFill>
                <a:latin typeface="Verdana" charset="0"/>
              </a:rPr>
              <a:t>Not the Right Type (Nr)</a:t>
            </a:r>
          </a:p>
        </p:txBody>
      </p:sp>
      <p:pic>
        <p:nvPicPr>
          <p:cNvPr id="102405" name="Picture 5" descr="Ch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47800"/>
            <a:ext cx="4648200" cy="30734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6" name="Text Box 6"/>
          <p:cNvSpPr txBox="1">
            <a:spLocks noChangeArrowheads="1"/>
          </p:cNvSpPr>
          <p:nvPr/>
        </p:nvSpPr>
        <p:spPr bwMode="auto">
          <a:xfrm>
            <a:off x="3886200" y="4953000"/>
            <a:ext cx="52451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b="1">
                <a:solidFill>
                  <a:srgbClr val="FF0000"/>
                </a:solidFill>
                <a:latin typeface="Verdana" charset="0"/>
              </a:rPr>
              <a:t>The other side of the nitrogen problem,</a:t>
            </a:r>
          </a:p>
          <a:p>
            <a:pPr algn="ctr"/>
            <a:endParaRPr lang="en-US" sz="1800" b="1">
              <a:solidFill>
                <a:srgbClr val="FF0000"/>
              </a:solidFill>
              <a:latin typeface="Verdana" charset="0"/>
            </a:endParaRPr>
          </a:p>
          <a:p>
            <a:pPr algn="ctr"/>
            <a:r>
              <a:rPr lang="en-US" sz="1800" b="1">
                <a:solidFill>
                  <a:srgbClr val="FF0000"/>
                </a:solidFill>
                <a:latin typeface="Verdana" charset="0"/>
              </a:rPr>
              <a:t>Too little nitrogen in too many regions</a:t>
            </a:r>
            <a:endParaRPr lang="en-US" sz="1800" b="1">
              <a:solidFill>
                <a:srgbClr val="0000FF"/>
              </a:solidFill>
              <a:latin typeface="Verdana" charset="0"/>
            </a:endParaRPr>
          </a:p>
        </p:txBody>
      </p:sp>
      <p:sp>
        <p:nvSpPr>
          <p:cNvPr id="102407" name="Text Box 7"/>
          <p:cNvSpPr txBox="1">
            <a:spLocks noChangeArrowheads="1"/>
          </p:cNvSpPr>
          <p:nvPr/>
        </p:nvSpPr>
        <p:spPr bwMode="auto">
          <a:xfrm>
            <a:off x="381000" y="76200"/>
            <a:ext cx="853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0000FF"/>
                </a:solidFill>
                <a:latin typeface="Verdana" charset="0"/>
              </a:rPr>
              <a:t>Another Aspect of N-Related Problems in the Environment</a:t>
            </a:r>
          </a:p>
        </p:txBody>
      </p:sp>
      <p:sp>
        <p:nvSpPr>
          <p:cNvPr id="102408" name="Line 8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9" name="Rectangle 9"/>
          <p:cNvSpPr>
            <a:spLocks noChangeArrowheads="1"/>
          </p:cNvSpPr>
          <p:nvPr/>
        </p:nvSpPr>
        <p:spPr bwMode="auto">
          <a:xfrm>
            <a:off x="6959600" y="4318000"/>
            <a:ext cx="2057400" cy="2032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None/>
            </a:pPr>
            <a:r>
              <a:rPr lang="en-US" sz="1000">
                <a:solidFill>
                  <a:schemeClr val="bg2"/>
                </a:solidFill>
              </a:rPr>
              <a:t>Menzel &amp; D'Aluisio, 2005</a:t>
            </a:r>
            <a:endParaRPr lang="en-US" sz="28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9586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457200"/>
            <a:ext cx="7772400" cy="1143000"/>
          </a:xfrm>
        </p:spPr>
        <p:txBody>
          <a:bodyPr/>
          <a:lstStyle/>
          <a:p>
            <a:r>
              <a:rPr lang="en-US" b="1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Concluding Thoughts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524000"/>
            <a:ext cx="8382000" cy="2133600"/>
          </a:xfrm>
        </p:spPr>
        <p:txBody>
          <a:bodyPr/>
          <a:lstStyle/>
          <a:p>
            <a:pPr marL="609600" indent="-609600" algn="l">
              <a:buClr>
                <a:srgbClr val="0000FF"/>
              </a:buClr>
              <a:buSzTx/>
              <a:buFont typeface="Wingdings" charset="0"/>
              <a:buChar char="Ø"/>
            </a:pPr>
            <a:r>
              <a:rPr lang="en-US" sz="2400" b="1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Humans now dominate Nr introduction into environment.</a:t>
            </a:r>
          </a:p>
          <a:p>
            <a:pPr marL="609600" indent="-609600" algn="l">
              <a:buClr>
                <a:srgbClr val="0000FF"/>
              </a:buClr>
              <a:buSzTx/>
              <a:buFont typeface="Wingdings" charset="0"/>
              <a:buChar char="Ø"/>
            </a:pPr>
            <a:r>
              <a:rPr lang="en-US" sz="2400" b="1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There is a rapid rate of environmental change that is magnified by the N cascade.</a:t>
            </a:r>
          </a:p>
          <a:p>
            <a:pPr marL="609600" indent="-609600" algn="l">
              <a:buClr>
                <a:srgbClr val="0000FF"/>
              </a:buClr>
              <a:buSzTx/>
              <a:buFont typeface="Wingdings" charset="0"/>
              <a:buChar char="Ø"/>
            </a:pPr>
            <a:r>
              <a:rPr lang="en-US" sz="2400" b="1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There are large parts of the world that suffer from N deficiency.</a:t>
            </a:r>
          </a:p>
          <a:p>
            <a:pPr marL="609600" indent="-609600" algn="l">
              <a:buClr>
                <a:srgbClr val="0000FF"/>
              </a:buClr>
              <a:buSzTx/>
              <a:buFont typeface="Wingdings" charset="0"/>
              <a:buChar char="Ø"/>
            </a:pPr>
            <a:r>
              <a:rPr lang="en-US" sz="2400" b="1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There are actions that can be taken now to address nitrogen-related issues in the environment; additional actions are required.</a:t>
            </a:r>
          </a:p>
          <a:p>
            <a:pPr marL="609600" indent="-609600" algn="l">
              <a:buClr>
                <a:srgbClr val="0000FF"/>
              </a:buClr>
              <a:buSzTx/>
              <a:buFont typeface="Wingdings" charset="0"/>
              <a:buChar char="Ø"/>
            </a:pPr>
            <a:r>
              <a:rPr lang="en-US" sz="2400" b="1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A key challenge is to communicate the issues of N to the stakeholders—consumers, producers, governments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1316038" cy="2286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7" name="Picture 7" descr="Ch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029200"/>
            <a:ext cx="2286000" cy="15113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8" name="Picture 9" descr="Unknow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29200"/>
            <a:ext cx="1828800" cy="151923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505200"/>
            <a:ext cx="1866900" cy="155733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0" name="Picture 11" descr="abbottb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048000"/>
            <a:ext cx="936625" cy="1828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1" name="Picture 12" descr="ozone-pollution-smo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257800"/>
            <a:ext cx="1524000" cy="141922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2" name="Picture 13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819400"/>
            <a:ext cx="1492250" cy="19812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3" name="Picture 14" descr="HarvForPin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971800"/>
            <a:ext cx="1806575" cy="1905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4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1162050" cy="1447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5" name="Picture 17" descr="msotw9_temp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387" r="461" b="4164"/>
          <a:stretch>
            <a:fillRect/>
          </a:stretch>
        </p:blipFill>
        <p:spPr bwMode="auto">
          <a:xfrm>
            <a:off x="411163" y="5248275"/>
            <a:ext cx="1009650" cy="12954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6" name="Picture 18" descr="msotw9_temp0"/>
          <p:cNvPicPr>
            <a:picLocks noChangeAspect="1" noChangeArrowheads="1"/>
          </p:cNvPicPr>
          <p:nvPr/>
        </p:nvPicPr>
        <p:blipFill>
          <a:blip r:embed="rId13">
            <a:lum bright="18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" r="3825" b="24440"/>
          <a:stretch>
            <a:fillRect/>
          </a:stretch>
        </p:blipFill>
        <p:spPr bwMode="auto">
          <a:xfrm>
            <a:off x="1524000" y="5257800"/>
            <a:ext cx="987425" cy="127793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57" name="Text Box 19"/>
          <p:cNvSpPr txBox="1">
            <a:spLocks noChangeArrowheads="1"/>
          </p:cNvSpPr>
          <p:nvPr/>
        </p:nvSpPr>
        <p:spPr bwMode="auto">
          <a:xfrm>
            <a:off x="762000" y="212725"/>
            <a:ext cx="792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Verdana" charset="0"/>
              </a:rPr>
              <a:t>Nitrogen:  Time to Diminish the Cascade</a:t>
            </a:r>
          </a:p>
        </p:txBody>
      </p:sp>
      <p:sp>
        <p:nvSpPr>
          <p:cNvPr id="108558" name="Line 20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8559" name="Picture 1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19188"/>
            <a:ext cx="1905000" cy="1547812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Untitled-2 copy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6667" r="887" b="6667"/>
          <a:stretch>
            <a:fillRect/>
          </a:stretch>
        </p:blipFill>
        <p:spPr bwMode="auto">
          <a:xfrm>
            <a:off x="3733800" y="1295400"/>
            <a:ext cx="2209800" cy="1338263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 of things to co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599"/>
            <a:ext cx="7884650" cy="594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895600" y="6290846"/>
            <a:ext cx="4038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(2006</a:t>
            </a:r>
            <a:r>
              <a:rPr lang="en-US" b="1" dirty="0" smtClean="0"/>
              <a:t> cover </a:t>
            </a:r>
            <a:r>
              <a:rPr lang="en-US" b="1" dirty="0"/>
              <a:t>of </a:t>
            </a:r>
            <a:r>
              <a:rPr lang="en-US" b="1" i="1" dirty="0" smtClean="0"/>
              <a:t>The Economist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966933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714937"/>
              </p:ext>
            </p:extLst>
          </p:nvPr>
        </p:nvGraphicFramePr>
        <p:xfrm>
          <a:off x="0" y="1125415"/>
          <a:ext cx="8915400" cy="5732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152400"/>
            <a:ext cx="9144000" cy="1141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US per capita Food N Footprint</a:t>
            </a:r>
          </a:p>
          <a:p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 </a:t>
            </a:r>
            <a:r>
              <a:rPr lang="en-US" b="1" dirty="0" smtClean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US" sz="3600" i="1" dirty="0" smtClean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Current situation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5410200"/>
            <a:ext cx="3429000" cy="1308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Current situation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	  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Food consumption</a:t>
            </a:r>
          </a:p>
          <a:p>
            <a:pPr>
              <a:lnSpc>
                <a:spcPct val="150000"/>
              </a:lnSpc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	   Food production</a:t>
            </a:r>
            <a:endParaRPr lang="en-US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3948" y="6364224"/>
            <a:ext cx="281353" cy="21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71600" y="5943600"/>
            <a:ext cx="281353" cy="211016"/>
          </a:xfrm>
          <a:prstGeom prst="rect">
            <a:avLst/>
          </a:prstGeom>
          <a:solidFill>
            <a:srgbClr val="00009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521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6473227"/>
              </p:ext>
            </p:extLst>
          </p:nvPr>
        </p:nvGraphicFramePr>
        <p:xfrm>
          <a:off x="0" y="1125415"/>
          <a:ext cx="8915400" cy="5732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152400"/>
            <a:ext cx="9144000" cy="1141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US per capita Food N Footprint</a:t>
            </a:r>
          </a:p>
          <a:p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 </a:t>
            </a:r>
            <a:r>
              <a:rPr lang="en-US" b="1" dirty="0" smtClean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US" sz="3600" i="1" dirty="0" smtClean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Current situation vs. USDA nutritional target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5410200"/>
            <a:ext cx="3429000" cy="1308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Current situation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	   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Food consumption</a:t>
            </a:r>
          </a:p>
          <a:p>
            <a:pPr>
              <a:lnSpc>
                <a:spcPct val="150000"/>
              </a:lnSpc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	   Food production</a:t>
            </a:r>
            <a:endParaRPr lang="en-US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3948" y="6364224"/>
            <a:ext cx="281353" cy="21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71600" y="5943600"/>
            <a:ext cx="281353" cy="211016"/>
          </a:xfrm>
          <a:prstGeom prst="rect">
            <a:avLst/>
          </a:prstGeom>
          <a:solidFill>
            <a:srgbClr val="00009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89320" y="5410200"/>
            <a:ext cx="3464080" cy="1308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USDA nutritional target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   Food consumption</a:t>
            </a:r>
          </a:p>
          <a:p>
            <a:pPr>
              <a:lnSpc>
                <a:spcPct val="150000"/>
              </a:lnSpc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	   Food production</a:t>
            </a:r>
            <a:endParaRPr lang="en-US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57447" y="6364224"/>
            <a:ext cx="281353" cy="211016"/>
          </a:xfrm>
          <a:prstGeom prst="rect">
            <a:avLst/>
          </a:prstGeom>
          <a:solidFill>
            <a:srgbClr val="FF680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355099" y="5943600"/>
            <a:ext cx="281353" cy="211016"/>
          </a:xfrm>
          <a:prstGeom prst="rect">
            <a:avLst/>
          </a:prstGeom>
          <a:solidFill>
            <a:srgbClr val="0099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082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7" descr="corn_field.339213037_std.jpg"/>
          <p:cNvPicPr>
            <a:picLocks noChangeAspect="1"/>
          </p:cNvPicPr>
          <p:nvPr/>
        </p:nvPicPr>
        <p:blipFill>
          <a:blip r:embed="rId2">
            <a:alphaModFix amt="48000"/>
          </a:blip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2133600" y="152400"/>
            <a:ext cx="5562600" cy="895009"/>
          </a:xfrm>
        </p:spPr>
        <p:txBody>
          <a:bodyPr/>
          <a:lstStyle/>
          <a:p>
            <a:pPr eaLnBrk="1" hangingPunct="1"/>
            <a:r>
              <a:rPr lang="en-US" dirty="0" smtClean="0"/>
              <a:t>And then there’s this</a:t>
            </a:r>
          </a:p>
        </p:txBody>
      </p:sp>
      <p:pic>
        <p:nvPicPr>
          <p:cNvPr id="28677" name="Picture 5" descr="Corn Dog Shoo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4677" y="1188910"/>
            <a:ext cx="4267200" cy="3968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835979" y="3394657"/>
            <a:ext cx="465596" cy="19468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Object 2"/>
          <p:cNvGraphicFramePr>
            <a:graphicFrameLocks noChangeAspect="1"/>
          </p:cNvGraphicFramePr>
          <p:nvPr/>
        </p:nvGraphicFramePr>
        <p:xfrm>
          <a:off x="0" y="1905000"/>
          <a:ext cx="4572000" cy="3146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533400" y="4876800"/>
            <a:ext cx="1841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200" dirty="0"/>
              <a:t>Source: OECD and FAO</a:t>
            </a:r>
            <a:endParaRPr lang="en-GB" sz="1200" dirty="0"/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-175530" y="1597004"/>
            <a:ext cx="5257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dirty="0"/>
              <a:t>World ethanol and biodiesel </a:t>
            </a:r>
            <a:r>
              <a:rPr lang="en-US" sz="1600" dirty="0" smtClean="0"/>
              <a:t>production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9196391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534400" cy="5410200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0000FF"/>
              </a:buClr>
            </a:pP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USA per capita N footprint: </a:t>
            </a:r>
            <a:r>
              <a:rPr lang="en-US" b="1" dirty="0">
                <a:latin typeface="Arial" charset="0"/>
                <a:ea typeface="ＭＳ Ｐゴシック" charset="0"/>
                <a:cs typeface="Arial" charset="0"/>
              </a:rPr>
              <a:t>39 kg N/yr</a:t>
            </a:r>
          </a:p>
          <a:p>
            <a:pPr>
              <a:lnSpc>
                <a:spcPct val="90000"/>
              </a:lnSpc>
              <a:buClr>
                <a:srgbClr val="0000FF"/>
              </a:buClr>
              <a:buFont typeface="Monotype Sorts" charset="0"/>
              <a:buNone/>
            </a:pPr>
            <a:endParaRPr lang="en-US" sz="1500" dirty="0">
              <a:latin typeface="Arial" charset="0"/>
              <a:ea typeface="ＭＳ Ｐゴシック" charset="0"/>
              <a:cs typeface="Arial" charset="0"/>
            </a:endParaRPr>
          </a:p>
          <a:p>
            <a:pPr lvl="1">
              <a:lnSpc>
                <a:spcPct val="90000"/>
              </a:lnSpc>
              <a:buClr>
                <a:srgbClr val="0000FF"/>
              </a:buClr>
            </a:pP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Food (28 kg N/yr)</a:t>
            </a:r>
          </a:p>
          <a:p>
            <a:pPr lvl="2">
              <a:lnSpc>
                <a:spcPct val="90000"/>
              </a:lnSpc>
              <a:buClr>
                <a:srgbClr val="0000FF"/>
              </a:buClr>
            </a:pP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Consumption: 			                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5.2 kg N/yr</a:t>
            </a:r>
          </a:p>
          <a:p>
            <a:pPr lvl="2">
              <a:lnSpc>
                <a:spcPct val="90000"/>
              </a:lnSpc>
              <a:buClr>
                <a:srgbClr val="0000FF"/>
              </a:buClr>
            </a:pP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Production, pre-consumption (virtual):     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22.8 kg N/yr</a:t>
            </a:r>
          </a:p>
          <a:p>
            <a:pPr lvl="1">
              <a:lnSpc>
                <a:spcPct val="90000"/>
              </a:lnSpc>
              <a:buClr>
                <a:srgbClr val="0000FF"/>
              </a:buClr>
            </a:pPr>
            <a:endParaRPr lang="en-US" sz="2400" dirty="0">
              <a:latin typeface="Arial" charset="0"/>
              <a:ea typeface="ＭＳ Ｐゴシック" charset="0"/>
              <a:cs typeface="Arial" charset="0"/>
            </a:endParaRPr>
          </a:p>
          <a:p>
            <a:pPr lvl="1">
              <a:lnSpc>
                <a:spcPct val="90000"/>
              </a:lnSpc>
              <a:buClr>
                <a:srgbClr val="0000FF"/>
              </a:buClr>
            </a:pPr>
            <a:endParaRPr lang="en-US" sz="2400" dirty="0">
              <a:latin typeface="Arial" charset="0"/>
              <a:ea typeface="ＭＳ Ｐゴシック" charset="0"/>
              <a:cs typeface="Arial" charset="0"/>
            </a:endParaRPr>
          </a:p>
          <a:p>
            <a:pPr lvl="1">
              <a:lnSpc>
                <a:spcPct val="90000"/>
              </a:lnSpc>
              <a:buClr>
                <a:srgbClr val="0000FF"/>
              </a:buClr>
              <a:buFontTx/>
              <a:buNone/>
            </a:pPr>
            <a:endParaRPr lang="en-US" sz="2400" dirty="0">
              <a:latin typeface="Arial" charset="0"/>
              <a:ea typeface="ＭＳ Ｐゴシック" charset="0"/>
              <a:cs typeface="Arial" charset="0"/>
            </a:endParaRPr>
          </a:p>
          <a:p>
            <a:pPr lvl="1">
              <a:lnSpc>
                <a:spcPct val="90000"/>
              </a:lnSpc>
              <a:buClr>
                <a:srgbClr val="0000FF"/>
              </a:buClr>
            </a:pP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Other</a:t>
            </a:r>
          </a:p>
          <a:p>
            <a:pPr lvl="2">
              <a:lnSpc>
                <a:spcPct val="90000"/>
              </a:lnSpc>
              <a:buClr>
                <a:srgbClr val="0000FF"/>
              </a:buClr>
            </a:pP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Housing, mobility, goods, and services:  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11 kg N/yr</a:t>
            </a:r>
          </a:p>
          <a:p>
            <a:pPr lvl="1">
              <a:lnSpc>
                <a:spcPct val="90000"/>
              </a:lnSpc>
              <a:buClr>
                <a:srgbClr val="0000FF"/>
              </a:buClr>
            </a:pPr>
            <a:endParaRPr lang="en-US" sz="2400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6259" name="Rectangle 5"/>
          <p:cNvSpPr>
            <a:spLocks noChangeArrowheads="1"/>
          </p:cNvSpPr>
          <p:nvPr/>
        </p:nvSpPr>
        <p:spPr bwMode="auto">
          <a:xfrm>
            <a:off x="457200" y="3436938"/>
            <a:ext cx="8229600" cy="8302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i="1" dirty="0">
                <a:latin typeface="Arial" charset="0"/>
              </a:rPr>
              <a:t>In contrast, the average adult needs to consume only </a:t>
            </a:r>
          </a:p>
          <a:p>
            <a:pPr algn="ctr"/>
            <a:r>
              <a:rPr lang="en-US" sz="2400" b="1" i="1" dirty="0">
                <a:latin typeface="Arial" charset="0"/>
              </a:rPr>
              <a:t>2-3 kg N/yr</a:t>
            </a:r>
          </a:p>
        </p:txBody>
      </p:sp>
      <p:sp>
        <p:nvSpPr>
          <p:cNvPr id="96260" name="Rectangle 2"/>
          <p:cNvSpPr txBox="1">
            <a:spLocks noChangeArrowheads="1"/>
          </p:cNvSpPr>
          <p:nvPr/>
        </p:nvSpPr>
        <p:spPr bwMode="auto">
          <a:xfrm>
            <a:off x="685800" y="762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4000" b="1">
                <a:solidFill>
                  <a:srgbClr val="0000FF"/>
                </a:solidFill>
                <a:latin typeface="Arial" charset="0"/>
              </a:rPr>
              <a:t>USA per capita N Footprint</a:t>
            </a:r>
          </a:p>
        </p:txBody>
      </p:sp>
      <p:sp>
        <p:nvSpPr>
          <p:cNvPr id="96261" name="Rectangle 8"/>
          <p:cNvSpPr>
            <a:spLocks noChangeArrowheads="1"/>
          </p:cNvSpPr>
          <p:nvPr/>
        </p:nvSpPr>
        <p:spPr bwMode="auto">
          <a:xfrm>
            <a:off x="457200" y="5570538"/>
            <a:ext cx="8229600" cy="8302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i="1">
                <a:latin typeface="Arial" charset="0"/>
              </a:rPr>
              <a:t>Almost all of the </a:t>
            </a:r>
            <a:r>
              <a:rPr lang="ja-JP" altLang="en-US" sz="2400" b="1" i="1">
                <a:latin typeface="Arial" charset="0"/>
              </a:rPr>
              <a:t>‘</a:t>
            </a:r>
            <a:r>
              <a:rPr lang="en-US" sz="2400" b="1" i="1">
                <a:latin typeface="Arial" charset="0"/>
              </a:rPr>
              <a:t>other</a:t>
            </a:r>
            <a:r>
              <a:rPr lang="ja-JP" altLang="en-US" sz="2400" b="1" i="1">
                <a:latin typeface="Arial" charset="0"/>
              </a:rPr>
              <a:t>’</a:t>
            </a:r>
            <a:r>
              <a:rPr lang="en-US" sz="2400" b="1" i="1">
                <a:latin typeface="Arial" charset="0"/>
              </a:rPr>
              <a:t> is driven by fossil fuel combustion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381000" y="1350963"/>
          <a:ext cx="8534400" cy="545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0" name="Chart" r:id="rId4" imgW="13538200" imgH="8661400" progId="MSGraph.Chart.8">
                  <p:embed followColorScheme="full"/>
                </p:oleObj>
              </mc:Choice>
              <mc:Fallback>
                <p:oleObj name="Chart" r:id="rId4" imgW="13538200" imgH="8661400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350963"/>
                        <a:ext cx="8534400" cy="5459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22"/>
          <p:cNvSpPr txBox="1">
            <a:spLocks noChangeArrowheads="1"/>
          </p:cNvSpPr>
          <p:nvPr/>
        </p:nvSpPr>
        <p:spPr bwMode="auto">
          <a:xfrm>
            <a:off x="325438" y="428625"/>
            <a:ext cx="82772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b="1">
                <a:solidFill>
                  <a:srgbClr val="0000FF"/>
                </a:solidFill>
                <a:latin typeface="Verdana" charset="0"/>
              </a:rPr>
              <a:t>Timeline of Global Nr Creation by Human Activity 1850 to 2005</a:t>
            </a:r>
          </a:p>
          <a:p>
            <a:pPr algn="ctr"/>
            <a:r>
              <a:rPr lang="en-US" sz="1800" b="1" i="1">
                <a:solidFill>
                  <a:srgbClr val="FF0000"/>
                </a:solidFill>
                <a:latin typeface="Verdana" charset="0"/>
              </a:rPr>
              <a:t>1898: where did 1.6 billion people get their nitrogen……</a:t>
            </a:r>
            <a:endParaRPr lang="en-US" sz="1800" b="1">
              <a:solidFill>
                <a:srgbClr val="0000FF"/>
              </a:solidFill>
              <a:latin typeface="Verdana" charset="0"/>
            </a:endParaRPr>
          </a:p>
        </p:txBody>
      </p:sp>
      <p:sp>
        <p:nvSpPr>
          <p:cNvPr id="24580" name="Rectangle 9"/>
          <p:cNvSpPr>
            <a:spLocks noChangeArrowheads="1"/>
          </p:cNvSpPr>
          <p:nvPr/>
        </p:nvSpPr>
        <p:spPr bwMode="auto">
          <a:xfrm>
            <a:off x="2887663" y="3657600"/>
            <a:ext cx="4503737" cy="129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Oval 12"/>
          <p:cNvSpPr>
            <a:spLocks noChangeArrowheads="1"/>
          </p:cNvSpPr>
          <p:nvPr/>
        </p:nvSpPr>
        <p:spPr bwMode="auto">
          <a:xfrm>
            <a:off x="2792413" y="4683125"/>
            <a:ext cx="184150" cy="1698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Line 13"/>
          <p:cNvSpPr>
            <a:spLocks noChangeShapeType="1"/>
          </p:cNvSpPr>
          <p:nvPr/>
        </p:nvSpPr>
        <p:spPr bwMode="auto">
          <a:xfrm>
            <a:off x="2873375" y="3644900"/>
            <a:ext cx="0" cy="102235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3" name="Rectangle 15"/>
          <p:cNvSpPr>
            <a:spLocks noChangeArrowheads="1"/>
          </p:cNvSpPr>
          <p:nvPr/>
        </p:nvSpPr>
        <p:spPr bwMode="auto">
          <a:xfrm>
            <a:off x="2971800" y="4953000"/>
            <a:ext cx="3962400" cy="533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Text Box 16"/>
          <p:cNvSpPr txBox="1">
            <a:spLocks noChangeArrowheads="1"/>
          </p:cNvSpPr>
          <p:nvPr/>
        </p:nvSpPr>
        <p:spPr bwMode="auto">
          <a:xfrm>
            <a:off x="4605338" y="2033588"/>
            <a:ext cx="3122612" cy="2457450"/>
          </a:xfrm>
          <a:prstGeom prst="rect">
            <a:avLst/>
          </a:prstGeom>
          <a:solidFill>
            <a:srgbClr val="0000FF">
              <a:alpha val="20000"/>
            </a:srgbClr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Clr>
                <a:srgbClr val="0000FF"/>
              </a:buClr>
              <a:buFont typeface="Wingdings" charset="0"/>
              <a:buChar char="Ø"/>
            </a:pPr>
            <a:r>
              <a:rPr lang="en-US" sz="1400" b="1" u="sng">
                <a:latin typeface="Verdana" charset="0"/>
              </a:rPr>
              <a:t>Nitrogen Sources</a:t>
            </a:r>
            <a:endParaRPr lang="en-US" sz="1400" b="1">
              <a:latin typeface="Verdana" charset="0"/>
            </a:endParaRPr>
          </a:p>
          <a:p>
            <a:pPr lvl="1">
              <a:buClr>
                <a:srgbClr val="0000FF"/>
              </a:buClr>
              <a:buSzPct val="80000"/>
              <a:buFont typeface="Wingdings" charset="0"/>
              <a:buChar char="Ø"/>
            </a:pPr>
            <a:r>
              <a:rPr lang="en-US" sz="1400" b="1">
                <a:latin typeface="Verdana" charset="0"/>
              </a:rPr>
              <a:t>Natural creation</a:t>
            </a:r>
          </a:p>
          <a:p>
            <a:pPr lvl="2">
              <a:buClr>
                <a:srgbClr val="0000FF"/>
              </a:buClr>
              <a:buSzPct val="60000"/>
              <a:buFont typeface="Wingdings" charset="0"/>
              <a:buChar char="Ø"/>
            </a:pPr>
            <a:r>
              <a:rPr lang="en-US" sz="1400" b="1">
                <a:latin typeface="Verdana" charset="0"/>
              </a:rPr>
              <a:t> lightning</a:t>
            </a:r>
          </a:p>
          <a:p>
            <a:pPr lvl="2">
              <a:buClr>
                <a:srgbClr val="0000FF"/>
              </a:buClr>
              <a:buSzPct val="60000"/>
              <a:buFont typeface="Wingdings" charset="0"/>
              <a:buChar char="Ø"/>
            </a:pPr>
            <a:r>
              <a:rPr lang="en-US" sz="1400" b="1">
                <a:latin typeface="Verdana" charset="0"/>
              </a:rPr>
              <a:t> BNF</a:t>
            </a:r>
          </a:p>
          <a:p>
            <a:pPr lvl="1">
              <a:buClr>
                <a:srgbClr val="0000FF"/>
              </a:buClr>
              <a:buSzPct val="80000"/>
              <a:buFont typeface="Wingdings" charset="0"/>
              <a:buChar char="Ø"/>
            </a:pPr>
            <a:r>
              <a:rPr lang="en-US" sz="1400" b="1">
                <a:latin typeface="Verdana" charset="0"/>
              </a:rPr>
              <a:t> Anthropogenic Mining</a:t>
            </a:r>
          </a:p>
          <a:p>
            <a:pPr lvl="2">
              <a:buClr>
                <a:srgbClr val="0000FF"/>
              </a:buClr>
              <a:buSzPct val="60000"/>
              <a:buFont typeface="Wingdings" charset="0"/>
              <a:buChar char="Ø"/>
            </a:pPr>
            <a:r>
              <a:rPr lang="en-US" sz="1400" b="1">
                <a:solidFill>
                  <a:srgbClr val="FF0000"/>
                </a:solidFill>
                <a:latin typeface="Verdana" charset="0"/>
              </a:rPr>
              <a:t> guano</a:t>
            </a:r>
          </a:p>
          <a:p>
            <a:pPr lvl="2">
              <a:buClr>
                <a:srgbClr val="0000FF"/>
              </a:buClr>
              <a:buSzPct val="60000"/>
              <a:buFont typeface="Wingdings" charset="0"/>
              <a:buChar char="Ø"/>
            </a:pPr>
            <a:r>
              <a:rPr lang="en-US" sz="1400" b="1">
                <a:solidFill>
                  <a:srgbClr val="FF0000"/>
                </a:solidFill>
                <a:latin typeface="Verdana" charset="0"/>
              </a:rPr>
              <a:t> nitrate deposits</a:t>
            </a:r>
          </a:p>
          <a:p>
            <a:pPr lvl="1">
              <a:buClr>
                <a:srgbClr val="0000FF"/>
              </a:buClr>
              <a:buSzPct val="80000"/>
              <a:buFont typeface="Wingdings" charset="0"/>
              <a:buChar char="Ø"/>
            </a:pPr>
            <a:r>
              <a:rPr lang="en-US" sz="1400" b="1">
                <a:latin typeface="Verdana" charset="0"/>
              </a:rPr>
              <a:t>Anthropogenic creation</a:t>
            </a:r>
          </a:p>
          <a:p>
            <a:pPr lvl="2">
              <a:buClr>
                <a:srgbClr val="0000FF"/>
              </a:buClr>
              <a:buSzPct val="60000"/>
              <a:buFont typeface="Wingdings" charset="0"/>
              <a:buChar char="Ø"/>
            </a:pPr>
            <a:r>
              <a:rPr lang="en-US" sz="1400" b="1">
                <a:latin typeface="Verdana" charset="0"/>
              </a:rPr>
              <a:t> </a:t>
            </a:r>
            <a:r>
              <a:rPr lang="en-US" sz="1400" b="1">
                <a:solidFill>
                  <a:srgbClr val="FF0000"/>
                </a:solidFill>
                <a:latin typeface="Verdana" charset="0"/>
              </a:rPr>
              <a:t>cultivation</a:t>
            </a:r>
            <a:endParaRPr lang="en-US" sz="1400" b="1">
              <a:latin typeface="Verdana" charset="0"/>
            </a:endParaRPr>
          </a:p>
          <a:p>
            <a:pPr lvl="2">
              <a:buClr>
                <a:srgbClr val="0000FF"/>
              </a:buClr>
              <a:buSzPct val="60000"/>
              <a:buFont typeface="Wingdings" charset="0"/>
              <a:buChar char="Ø"/>
            </a:pPr>
            <a:r>
              <a:rPr lang="en-US" sz="1400" b="1">
                <a:latin typeface="Verdana" charset="0"/>
              </a:rPr>
              <a:t> other</a:t>
            </a:r>
          </a:p>
          <a:p>
            <a:pPr>
              <a:buClr>
                <a:srgbClr val="0000FF"/>
              </a:buClr>
              <a:buFont typeface="Wingdings" charset="0"/>
              <a:buChar char="Ø"/>
            </a:pPr>
            <a:endParaRPr lang="en-US" sz="1400" b="1">
              <a:latin typeface="Verdana" charset="0"/>
            </a:endParaRPr>
          </a:p>
        </p:txBody>
      </p:sp>
      <p:sp>
        <p:nvSpPr>
          <p:cNvPr id="24585" name="Rectangle 4"/>
          <p:cNvSpPr>
            <a:spLocks noChangeArrowheads="1"/>
          </p:cNvSpPr>
          <p:nvPr/>
        </p:nvSpPr>
        <p:spPr bwMode="auto">
          <a:xfrm>
            <a:off x="7696200" y="6565900"/>
            <a:ext cx="13906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 b="1">
                <a:latin typeface="Verdana" charset="0"/>
              </a:rPr>
              <a:t>Galloway et al., 2003</a:t>
            </a:r>
          </a:p>
        </p:txBody>
      </p:sp>
      <p:sp>
        <p:nvSpPr>
          <p:cNvPr id="24586" name="Text Box 16"/>
          <p:cNvSpPr txBox="1">
            <a:spLocks noChangeArrowheads="1"/>
          </p:cNvSpPr>
          <p:nvPr/>
        </p:nvSpPr>
        <p:spPr bwMode="auto">
          <a:xfrm>
            <a:off x="3048000" y="5181600"/>
            <a:ext cx="1206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D31548"/>
                </a:solidFill>
                <a:latin typeface="Verdana" charset="0"/>
              </a:rPr>
              <a:t>Legumes</a:t>
            </a:r>
          </a:p>
        </p:txBody>
      </p:sp>
      <p:sp>
        <p:nvSpPr>
          <p:cNvPr id="1080325" name="Text Box 5"/>
          <p:cNvSpPr txBox="1">
            <a:spLocks noChangeArrowheads="1"/>
          </p:cNvSpPr>
          <p:nvPr/>
        </p:nvSpPr>
        <p:spPr bwMode="auto">
          <a:xfrm rot="-5400000">
            <a:off x="7554912" y="3200401"/>
            <a:ext cx="2925763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Nr Creation, Tg N yr</a:t>
            </a:r>
            <a:r>
              <a:rPr lang="en-US" sz="1800" b="1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-1</a:t>
            </a:r>
            <a:endParaRPr lang="en-US" sz="1800" b="1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381000" y="1350963"/>
          <a:ext cx="8534400" cy="545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8" name="Chart" r:id="rId4" imgW="13538200" imgH="8661400" progId="MSGraph.Chart.8">
                  <p:embed followColorScheme="full"/>
                </p:oleObj>
              </mc:Choice>
              <mc:Fallback>
                <p:oleObj name="Chart" r:id="rId4" imgW="13538200" imgH="8661400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350963"/>
                        <a:ext cx="8534400" cy="5459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7696200" y="6565900"/>
            <a:ext cx="13906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 b="1">
                <a:latin typeface="Verdana" charset="0"/>
              </a:rPr>
              <a:t>Galloway et al., 2003</a:t>
            </a:r>
          </a:p>
        </p:txBody>
      </p:sp>
      <p:sp>
        <p:nvSpPr>
          <p:cNvPr id="28676" name="Rectangle 1030"/>
          <p:cNvSpPr>
            <a:spLocks noChangeArrowheads="1"/>
          </p:cNvSpPr>
          <p:nvPr/>
        </p:nvSpPr>
        <p:spPr bwMode="auto">
          <a:xfrm>
            <a:off x="7845425" y="1295400"/>
            <a:ext cx="1298575" cy="4394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Rectangle 1037"/>
          <p:cNvSpPr>
            <a:spLocks noChangeArrowheads="1"/>
          </p:cNvSpPr>
          <p:nvPr/>
        </p:nvSpPr>
        <p:spPr bwMode="auto">
          <a:xfrm>
            <a:off x="2887663" y="3657600"/>
            <a:ext cx="4503737" cy="129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8" name="Oval 1039"/>
          <p:cNvSpPr>
            <a:spLocks noChangeArrowheads="1"/>
          </p:cNvSpPr>
          <p:nvPr/>
        </p:nvSpPr>
        <p:spPr bwMode="auto">
          <a:xfrm>
            <a:off x="2792413" y="4683125"/>
            <a:ext cx="184150" cy="1698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9" name="Text Box 1040"/>
          <p:cNvSpPr txBox="1">
            <a:spLocks noChangeArrowheads="1"/>
          </p:cNvSpPr>
          <p:nvPr/>
        </p:nvSpPr>
        <p:spPr bwMode="auto">
          <a:xfrm>
            <a:off x="1524000" y="3370263"/>
            <a:ext cx="3108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u="sng">
                <a:solidFill>
                  <a:srgbClr val="FF0000"/>
                </a:solidFill>
                <a:latin typeface="Verdana" charset="0"/>
              </a:rPr>
              <a:t>The world is running out of N</a:t>
            </a:r>
            <a:endParaRPr lang="en-US" sz="1400">
              <a:solidFill>
                <a:srgbClr val="FF0000"/>
              </a:solidFill>
              <a:latin typeface="Verdana" charset="0"/>
            </a:endParaRPr>
          </a:p>
        </p:txBody>
      </p:sp>
      <p:pic>
        <p:nvPicPr>
          <p:cNvPr id="28680" name="Picture 10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1587500"/>
            <a:ext cx="1312862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Line 1043"/>
          <p:cNvSpPr>
            <a:spLocks noChangeShapeType="1"/>
          </p:cNvSpPr>
          <p:nvPr/>
        </p:nvSpPr>
        <p:spPr bwMode="auto">
          <a:xfrm>
            <a:off x="2873375" y="3644900"/>
            <a:ext cx="0" cy="102235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2" name="Text Box 22"/>
          <p:cNvSpPr txBox="1">
            <a:spLocks noChangeArrowheads="1"/>
          </p:cNvSpPr>
          <p:nvPr/>
        </p:nvSpPr>
        <p:spPr bwMode="auto">
          <a:xfrm>
            <a:off x="325438" y="428625"/>
            <a:ext cx="82772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b="1">
                <a:solidFill>
                  <a:srgbClr val="0000FF"/>
                </a:solidFill>
                <a:latin typeface="Verdana" charset="0"/>
              </a:rPr>
              <a:t>Timeline of Global Nr Creation by Human Activity 1850 to 2005</a:t>
            </a:r>
          </a:p>
          <a:p>
            <a:pPr algn="ctr"/>
            <a:r>
              <a:rPr lang="en-US" sz="1800" b="1" i="1">
                <a:solidFill>
                  <a:srgbClr val="FF0000"/>
                </a:solidFill>
                <a:latin typeface="Verdana" charset="0"/>
              </a:rPr>
              <a:t>1898: A challenge to the chemists of the world………</a:t>
            </a:r>
            <a:endParaRPr lang="en-US" sz="1800" b="1">
              <a:solidFill>
                <a:srgbClr val="0000FF"/>
              </a:solidFill>
              <a:latin typeface="Verdana" charset="0"/>
            </a:endParaRPr>
          </a:p>
        </p:txBody>
      </p:sp>
      <p:sp>
        <p:nvSpPr>
          <p:cNvPr id="28683" name="Rectangle 1048"/>
          <p:cNvSpPr>
            <a:spLocks noChangeArrowheads="1"/>
          </p:cNvSpPr>
          <p:nvPr/>
        </p:nvSpPr>
        <p:spPr bwMode="auto">
          <a:xfrm>
            <a:off x="2971800" y="4953000"/>
            <a:ext cx="3962400" cy="533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" name="Text Box 1047"/>
          <p:cNvSpPr txBox="1">
            <a:spLocks noChangeArrowheads="1"/>
          </p:cNvSpPr>
          <p:nvPr/>
        </p:nvSpPr>
        <p:spPr bwMode="auto">
          <a:xfrm>
            <a:off x="4648200" y="1295400"/>
            <a:ext cx="4191000" cy="4151313"/>
          </a:xfrm>
          <a:prstGeom prst="rect">
            <a:avLst/>
          </a:prstGeom>
          <a:solidFill>
            <a:srgbClr val="0000FF">
              <a:alpha val="20000"/>
            </a:srgbClr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ja-JP" altLang="en-US" sz="1200" b="1">
                <a:latin typeface="Verdana" charset="0"/>
              </a:rPr>
              <a:t>“</a:t>
            </a:r>
            <a:r>
              <a:rPr lang="en-US" sz="1200" b="1">
                <a:latin typeface="Verdana" charset="0"/>
              </a:rPr>
              <a:t>England and all civilised nations stand in deadly peril of not having enough to eat. As mouths multiply, food resources dwindle.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1200" b="1">
              <a:latin typeface="Verdana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1200" b="1">
                <a:latin typeface="Verdana" charset="0"/>
              </a:rPr>
              <a:t>Land is a limited quantity, and the land that will grow wheat is absolutely dependent on difficult and capricious natural phenomena... I hope to point a way out of the colossal dilemma.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1200" b="1">
              <a:latin typeface="Verdana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1200" b="1">
                <a:latin typeface="Verdana" charset="0"/>
              </a:rPr>
              <a:t>It is the </a:t>
            </a:r>
            <a:r>
              <a:rPr lang="en-US" sz="1200" b="1">
                <a:solidFill>
                  <a:srgbClr val="FF0000"/>
                </a:solidFill>
                <a:latin typeface="Verdana" charset="0"/>
              </a:rPr>
              <a:t>chemist</a:t>
            </a:r>
            <a:r>
              <a:rPr lang="en-US" sz="1200" b="1">
                <a:latin typeface="Verdana" charset="0"/>
              </a:rPr>
              <a:t> who must come to the rescue of the threatened communities.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1200" b="1">
              <a:latin typeface="Verdana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1200" b="1">
                <a:latin typeface="Verdana" charset="0"/>
              </a:rPr>
              <a:t>It is through the laboratory that starvation may ultimately be turned into plenty... The fixation of atmospheric nitrogen is one of the great discoveries, awaiting </a:t>
            </a:r>
            <a:r>
              <a:rPr lang="en-US" sz="1200" b="1">
                <a:solidFill>
                  <a:srgbClr val="FF0000"/>
                </a:solidFill>
                <a:latin typeface="Verdana" charset="0"/>
              </a:rPr>
              <a:t>the genius of chemists</a:t>
            </a:r>
            <a:r>
              <a:rPr lang="en-US" sz="1200" b="1">
                <a:latin typeface="Verdana" charset="0"/>
              </a:rPr>
              <a:t>.</a:t>
            </a:r>
            <a:r>
              <a:rPr lang="ja-JP" altLang="en-US" sz="1200" b="1">
                <a:latin typeface="Verdana" charset="0"/>
              </a:rPr>
              <a:t>”</a:t>
            </a:r>
            <a:endParaRPr lang="en-US" sz="1200" b="1">
              <a:latin typeface="Verdana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1200" b="1">
              <a:latin typeface="Verdana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1200" b="1">
                <a:solidFill>
                  <a:srgbClr val="673300"/>
                </a:solidFill>
                <a:latin typeface="Verdana" charset="0"/>
              </a:rPr>
              <a:t>— Sir William Crookes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1000" b="1">
                <a:solidFill>
                  <a:srgbClr val="696969"/>
                </a:solidFill>
                <a:latin typeface="Verdana" charset="0"/>
              </a:rPr>
              <a:t>Presidential Address to the British Association for the Advancement of Science 1898. Published in </a:t>
            </a:r>
            <a:r>
              <a:rPr lang="en-US" sz="1000" b="1" i="1">
                <a:solidFill>
                  <a:srgbClr val="696969"/>
                </a:solidFill>
                <a:latin typeface="Verdana" charset="0"/>
              </a:rPr>
              <a:t>Chemical News</a:t>
            </a:r>
            <a:r>
              <a:rPr lang="en-US" sz="1000" b="1">
                <a:solidFill>
                  <a:srgbClr val="696969"/>
                </a:solidFill>
                <a:latin typeface="Verdana" charset="0"/>
              </a:rPr>
              <a:t>, 1898, 78, 125.</a:t>
            </a:r>
            <a:endParaRPr lang="en-US" sz="1200" b="1">
              <a:solidFill>
                <a:srgbClr val="696969"/>
              </a:solidFill>
              <a:latin typeface="Verdana" charset="0"/>
            </a:endParaRPr>
          </a:p>
        </p:txBody>
      </p:sp>
      <p:sp>
        <p:nvSpPr>
          <p:cNvPr id="28685" name="Text Box 16"/>
          <p:cNvSpPr txBox="1">
            <a:spLocks noChangeArrowheads="1"/>
          </p:cNvSpPr>
          <p:nvPr/>
        </p:nvSpPr>
        <p:spPr bwMode="auto">
          <a:xfrm>
            <a:off x="3048000" y="5181600"/>
            <a:ext cx="1206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D31548"/>
                </a:solidFill>
                <a:latin typeface="Verdana" charset="0"/>
              </a:rPr>
              <a:t>Legumes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381000" y="1350963"/>
          <a:ext cx="8534400" cy="545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5" r:id="rId4" imgW="8533695" imgH="5455469" progId="Excel.Chart.8">
                  <p:embed/>
                </p:oleObj>
              </mc:Choice>
              <mc:Fallback>
                <p:oleObj r:id="rId4" imgW="8533695" imgH="5455469" progId="Excel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350963"/>
                        <a:ext cx="8534400" cy="5459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0325" name="Text Box 5"/>
          <p:cNvSpPr txBox="1">
            <a:spLocks noChangeArrowheads="1"/>
          </p:cNvSpPr>
          <p:nvPr/>
        </p:nvSpPr>
        <p:spPr bwMode="auto">
          <a:xfrm rot="-5400000">
            <a:off x="7551737" y="3203576"/>
            <a:ext cx="2925763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Nr Creation, Tg N yr</a:t>
            </a:r>
            <a:r>
              <a:rPr lang="en-US" sz="1800" b="1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-1</a:t>
            </a:r>
            <a:endParaRPr lang="en-US" sz="1800" b="1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</a:endParaRPr>
          </a:p>
        </p:txBody>
      </p:sp>
      <p:sp>
        <p:nvSpPr>
          <p:cNvPr id="30724" name="Text Box 22"/>
          <p:cNvSpPr txBox="1">
            <a:spLocks noChangeArrowheads="1"/>
          </p:cNvSpPr>
          <p:nvPr/>
        </p:nvSpPr>
        <p:spPr bwMode="auto">
          <a:xfrm>
            <a:off x="325438" y="428625"/>
            <a:ext cx="82772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b="1">
                <a:solidFill>
                  <a:srgbClr val="0000FF"/>
                </a:solidFill>
                <a:latin typeface="Verdana" charset="0"/>
              </a:rPr>
              <a:t>Timeline of Global Nr Creation by Human Activity 1850 to 2005</a:t>
            </a:r>
          </a:p>
          <a:p>
            <a:pPr algn="ctr"/>
            <a:r>
              <a:rPr lang="en-US" sz="1800" b="1" i="1">
                <a:solidFill>
                  <a:srgbClr val="FF0000"/>
                </a:solidFill>
                <a:latin typeface="Verdana" charset="0"/>
              </a:rPr>
              <a:t>1908: Fritz Haber and Carl Bosch rose to the challenge.</a:t>
            </a:r>
          </a:p>
        </p:txBody>
      </p:sp>
      <p:pic>
        <p:nvPicPr>
          <p:cNvPr id="30725" name="Picture 15" descr="msotw9_temp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387" r="461" b="4164"/>
          <a:stretch>
            <a:fillRect/>
          </a:stretch>
        </p:blipFill>
        <p:spPr bwMode="auto">
          <a:xfrm>
            <a:off x="1981200" y="1447800"/>
            <a:ext cx="1009650" cy="129540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6" name="Text Box 16"/>
          <p:cNvSpPr txBox="1">
            <a:spLocks noChangeArrowheads="1"/>
          </p:cNvSpPr>
          <p:nvPr/>
        </p:nvSpPr>
        <p:spPr bwMode="auto">
          <a:xfrm>
            <a:off x="2438400" y="3276600"/>
            <a:ext cx="1752600" cy="338554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1" dirty="0">
                <a:solidFill>
                  <a:srgbClr val="0000FF"/>
                </a:solidFill>
              </a:rPr>
              <a:t>N</a:t>
            </a:r>
            <a:r>
              <a:rPr lang="en-US" sz="1600" b="1" baseline="-25000" dirty="0">
                <a:solidFill>
                  <a:srgbClr val="0000FF"/>
                </a:solidFill>
              </a:rPr>
              <a:t>2</a:t>
            </a:r>
            <a:r>
              <a:rPr lang="en-US" sz="1600" b="1" dirty="0">
                <a:solidFill>
                  <a:srgbClr val="0000FF"/>
                </a:solidFill>
              </a:rPr>
              <a:t> + 3H</a:t>
            </a:r>
            <a:r>
              <a:rPr lang="en-US" sz="1600" b="1" baseline="-25000" dirty="0">
                <a:solidFill>
                  <a:srgbClr val="0000FF"/>
                </a:solidFill>
              </a:rPr>
              <a:t>2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b="1" dirty="0" smtClean="0">
                <a:solidFill>
                  <a:srgbClr val="0000FF"/>
                </a:solidFill>
              </a:rPr>
              <a:t>2NH</a:t>
            </a:r>
            <a:r>
              <a:rPr lang="en-US" sz="1600" b="1" baseline="-25000" dirty="0" smtClean="0">
                <a:solidFill>
                  <a:srgbClr val="0000FF"/>
                </a:solidFill>
              </a:rPr>
              <a:t>3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30727" name="Picture 17" descr="msotw9_temp0"/>
          <p:cNvPicPr>
            <a:picLocks noChangeAspect="1" noChangeArrowheads="1"/>
          </p:cNvPicPr>
          <p:nvPr/>
        </p:nvPicPr>
        <p:blipFill>
          <a:blip r:embed="rId7">
            <a:lum bright="18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" r="3825" b="24440"/>
          <a:stretch>
            <a:fillRect/>
          </a:stretch>
        </p:blipFill>
        <p:spPr bwMode="auto">
          <a:xfrm>
            <a:off x="3608388" y="1495425"/>
            <a:ext cx="987425" cy="1277938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8" name="Oval 18"/>
          <p:cNvSpPr>
            <a:spLocks noChangeArrowheads="1"/>
          </p:cNvSpPr>
          <p:nvPr/>
        </p:nvSpPr>
        <p:spPr bwMode="auto">
          <a:xfrm>
            <a:off x="3124200" y="4583113"/>
            <a:ext cx="184150" cy="1698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9" name="Line 19"/>
          <p:cNvSpPr>
            <a:spLocks noChangeShapeType="1"/>
          </p:cNvSpPr>
          <p:nvPr/>
        </p:nvSpPr>
        <p:spPr bwMode="auto">
          <a:xfrm>
            <a:off x="3205163" y="3657600"/>
            <a:ext cx="0" cy="914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0" name="Text Box 16"/>
          <p:cNvSpPr txBox="1">
            <a:spLocks noChangeArrowheads="1"/>
          </p:cNvSpPr>
          <p:nvPr/>
        </p:nvSpPr>
        <p:spPr bwMode="auto">
          <a:xfrm>
            <a:off x="6324600" y="3581400"/>
            <a:ext cx="1616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007C00"/>
                </a:solidFill>
                <a:latin typeface="Verdana" charset="0"/>
              </a:rPr>
              <a:t>Haber Bosch</a:t>
            </a:r>
          </a:p>
        </p:txBody>
      </p:sp>
      <p:sp>
        <p:nvSpPr>
          <p:cNvPr id="30731" name="Text Box 16"/>
          <p:cNvSpPr txBox="1">
            <a:spLocks noChangeArrowheads="1"/>
          </p:cNvSpPr>
          <p:nvPr/>
        </p:nvSpPr>
        <p:spPr bwMode="auto">
          <a:xfrm>
            <a:off x="6477000" y="4800600"/>
            <a:ext cx="1206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D31548"/>
                </a:solidFill>
                <a:latin typeface="Verdana" charset="0"/>
              </a:rPr>
              <a:t>Legumes</a:t>
            </a:r>
          </a:p>
        </p:txBody>
      </p:sp>
      <p:sp>
        <p:nvSpPr>
          <p:cNvPr id="30732" name="Rectangle 4"/>
          <p:cNvSpPr>
            <a:spLocks noChangeArrowheads="1"/>
          </p:cNvSpPr>
          <p:nvPr/>
        </p:nvSpPr>
        <p:spPr bwMode="auto">
          <a:xfrm>
            <a:off x="7696200" y="6565900"/>
            <a:ext cx="13906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 b="1">
                <a:latin typeface="Verdana" charset="0"/>
              </a:rPr>
              <a:t>Galloway et al., 2003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404813" y="1398588"/>
          <a:ext cx="8534400" cy="545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2" r:id="rId4" imgW="8533695" imgH="5461565" progId="Excel.Chart.8">
                  <p:embed/>
                </p:oleObj>
              </mc:Choice>
              <mc:Fallback>
                <p:oleObj r:id="rId4" imgW="8533695" imgH="5461565" progId="Excel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813" y="1398588"/>
                        <a:ext cx="8534400" cy="5459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1" name="Text Box 22"/>
          <p:cNvSpPr txBox="1">
            <a:spLocks noChangeArrowheads="1"/>
          </p:cNvSpPr>
          <p:nvPr/>
        </p:nvSpPr>
        <p:spPr bwMode="auto">
          <a:xfrm>
            <a:off x="138113" y="428625"/>
            <a:ext cx="86566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b="1" dirty="0">
                <a:solidFill>
                  <a:srgbClr val="0000FF"/>
                </a:solidFill>
                <a:latin typeface="Verdana" charset="0"/>
              </a:rPr>
              <a:t>Timeline of Global Nr Creation by Human Activity 1850 to 2005</a:t>
            </a:r>
          </a:p>
          <a:p>
            <a:pPr algn="ctr"/>
            <a:r>
              <a:rPr lang="en-US" sz="1800" b="1" i="1" dirty="0">
                <a:solidFill>
                  <a:srgbClr val="FF0000"/>
                </a:solidFill>
                <a:latin typeface="Verdana" charset="0"/>
              </a:rPr>
              <a:t>In 2005 ~190 Tg Nr </a:t>
            </a:r>
            <a:r>
              <a:rPr lang="en-US" sz="1800" b="1" i="1" dirty="0" smtClean="0">
                <a:solidFill>
                  <a:srgbClr val="FF0000"/>
                </a:solidFill>
                <a:latin typeface="Verdana" charset="0"/>
              </a:rPr>
              <a:t>were </a:t>
            </a:r>
            <a:r>
              <a:rPr lang="en-US" sz="1800" b="1" i="1" dirty="0">
                <a:solidFill>
                  <a:srgbClr val="FF0000"/>
                </a:solidFill>
                <a:latin typeface="Verdana" charset="0"/>
              </a:rPr>
              <a:t>created by humans.</a:t>
            </a:r>
          </a:p>
        </p:txBody>
      </p:sp>
      <p:sp>
        <p:nvSpPr>
          <p:cNvPr id="32772" name="Text Box 16"/>
          <p:cNvSpPr txBox="1">
            <a:spLocks noChangeArrowheads="1"/>
          </p:cNvSpPr>
          <p:nvPr/>
        </p:nvSpPr>
        <p:spPr bwMode="auto">
          <a:xfrm>
            <a:off x="5867400" y="3505200"/>
            <a:ext cx="1616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007C00"/>
                </a:solidFill>
                <a:latin typeface="Verdana" charset="0"/>
              </a:rPr>
              <a:t>Haber Bosch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6477000" y="5181600"/>
            <a:ext cx="13858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FF6600"/>
                </a:solidFill>
                <a:latin typeface="Verdana" charset="0"/>
              </a:rPr>
              <a:t>Fossil Fuel</a:t>
            </a:r>
          </a:p>
        </p:txBody>
      </p:sp>
      <p:sp>
        <p:nvSpPr>
          <p:cNvPr id="32774" name="Text Box 18"/>
          <p:cNvSpPr txBox="1">
            <a:spLocks noChangeArrowheads="1"/>
          </p:cNvSpPr>
          <p:nvPr/>
        </p:nvSpPr>
        <p:spPr bwMode="auto">
          <a:xfrm>
            <a:off x="1339850" y="1196975"/>
            <a:ext cx="4451350" cy="154940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1" dirty="0">
                <a:latin typeface="Verdana" charset="0"/>
              </a:rPr>
              <a:t>Total Nr Production</a:t>
            </a:r>
          </a:p>
          <a:p>
            <a:pPr>
              <a:buFontTx/>
              <a:buChar char="•"/>
            </a:pPr>
            <a:r>
              <a:rPr lang="en-US" sz="1400" b="1" dirty="0">
                <a:latin typeface="Verdana" charset="0"/>
              </a:rPr>
              <a:t> Fossil fuel combustion, 	    25 Tg N yr</a:t>
            </a:r>
            <a:r>
              <a:rPr lang="en-US" sz="1400" b="1" baseline="30000" dirty="0">
                <a:latin typeface="Verdana" charset="0"/>
              </a:rPr>
              <a:t>-1</a:t>
            </a:r>
            <a:endParaRPr lang="en-US" sz="1400" b="1" dirty="0">
              <a:latin typeface="Verdana" charset="0"/>
            </a:endParaRPr>
          </a:p>
          <a:p>
            <a:pPr>
              <a:buFontTx/>
              <a:buChar char="•"/>
            </a:pPr>
            <a:r>
              <a:rPr lang="en-US" sz="1400" b="1" dirty="0">
                <a:latin typeface="Verdana" charset="0"/>
              </a:rPr>
              <a:t> Cultivation-induced BNF,      </a:t>
            </a:r>
            <a:r>
              <a:rPr lang="en-US" sz="1400" b="1" dirty="0">
                <a:solidFill>
                  <a:srgbClr val="D31548"/>
                </a:solidFill>
                <a:latin typeface="Verdana" charset="0"/>
              </a:rPr>
              <a:t>40 Tg N yr</a:t>
            </a:r>
            <a:r>
              <a:rPr lang="en-US" sz="1400" b="1" baseline="30000" dirty="0">
                <a:solidFill>
                  <a:srgbClr val="D31548"/>
                </a:solidFill>
                <a:latin typeface="Verdana" charset="0"/>
              </a:rPr>
              <a:t>-1</a:t>
            </a:r>
            <a:endParaRPr lang="en-US" sz="1400" b="1" dirty="0">
              <a:latin typeface="Verdana" charset="0"/>
            </a:endParaRPr>
          </a:p>
          <a:p>
            <a:pPr>
              <a:buFontTx/>
              <a:buChar char="•"/>
            </a:pPr>
            <a:r>
              <a:rPr lang="en-US" sz="1400" b="1" dirty="0">
                <a:latin typeface="Verdana" charset="0"/>
              </a:rPr>
              <a:t> Haber-Bosch process</a:t>
            </a:r>
          </a:p>
          <a:p>
            <a:pPr lvl="1">
              <a:buFontTx/>
              <a:buChar char="•"/>
            </a:pPr>
            <a:r>
              <a:rPr lang="en-US" sz="1400" b="1" dirty="0">
                <a:latin typeface="Verdana" charset="0"/>
              </a:rPr>
              <a:t> Fertilizer 	                  </a:t>
            </a:r>
            <a:r>
              <a:rPr lang="en-US" sz="1400" b="1" dirty="0">
                <a:solidFill>
                  <a:srgbClr val="D31548"/>
                </a:solidFill>
                <a:latin typeface="Verdana" charset="0"/>
              </a:rPr>
              <a:t>100 Tg N yr</a:t>
            </a:r>
            <a:r>
              <a:rPr lang="en-US" sz="1400" b="1" baseline="30000" dirty="0">
                <a:solidFill>
                  <a:srgbClr val="D31548"/>
                </a:solidFill>
                <a:latin typeface="Verdana" charset="0"/>
              </a:rPr>
              <a:t>-1</a:t>
            </a:r>
            <a:endParaRPr lang="en-US" sz="1400" b="1" dirty="0">
              <a:latin typeface="Verdana" charset="0"/>
            </a:endParaRPr>
          </a:p>
          <a:p>
            <a:pPr lvl="1">
              <a:buFontTx/>
              <a:buChar char="•"/>
            </a:pPr>
            <a:r>
              <a:rPr lang="en-US" sz="1400" b="1" dirty="0">
                <a:latin typeface="Verdana" charset="0"/>
              </a:rPr>
              <a:t> Industrial feedstock	     23 Tg N yr</a:t>
            </a:r>
            <a:r>
              <a:rPr lang="en-US" sz="1400" b="1" baseline="30000" dirty="0">
                <a:latin typeface="Verdana" charset="0"/>
              </a:rPr>
              <a:t>-1</a:t>
            </a:r>
          </a:p>
          <a:p>
            <a:pPr>
              <a:buFontTx/>
              <a:buChar char="•"/>
            </a:pPr>
            <a:endParaRPr lang="en-US" sz="1400" b="1" baseline="30000" dirty="0">
              <a:latin typeface="Verdana" charset="0"/>
            </a:endParaRPr>
          </a:p>
        </p:txBody>
      </p:sp>
      <p:sp>
        <p:nvSpPr>
          <p:cNvPr id="1080325" name="Text Box 5"/>
          <p:cNvSpPr txBox="1">
            <a:spLocks noChangeArrowheads="1"/>
          </p:cNvSpPr>
          <p:nvPr/>
        </p:nvSpPr>
        <p:spPr bwMode="auto">
          <a:xfrm rot="-5400000">
            <a:off x="7550151" y="3205162"/>
            <a:ext cx="2925762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Nr Creation, Tg N yr</a:t>
            </a:r>
            <a:r>
              <a:rPr lang="en-US" sz="1800" b="1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-1</a:t>
            </a:r>
            <a:endParaRPr lang="en-US" sz="1800" b="1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</a:endParaRPr>
          </a:p>
        </p:txBody>
      </p:sp>
      <p:sp>
        <p:nvSpPr>
          <p:cNvPr id="32776" name="Text Box 16"/>
          <p:cNvSpPr txBox="1">
            <a:spLocks noChangeArrowheads="1"/>
          </p:cNvSpPr>
          <p:nvPr/>
        </p:nvSpPr>
        <p:spPr bwMode="auto">
          <a:xfrm>
            <a:off x="6477000" y="4800600"/>
            <a:ext cx="1206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D31548"/>
                </a:solidFill>
                <a:latin typeface="Verdana" charset="0"/>
              </a:rPr>
              <a:t>Legumes</a:t>
            </a:r>
          </a:p>
        </p:txBody>
      </p:sp>
      <p:sp>
        <p:nvSpPr>
          <p:cNvPr id="32777" name="Text Box 16"/>
          <p:cNvSpPr txBox="1">
            <a:spLocks noChangeArrowheads="1"/>
          </p:cNvSpPr>
          <p:nvPr/>
        </p:nvSpPr>
        <p:spPr bwMode="auto">
          <a:xfrm>
            <a:off x="6477000" y="2667000"/>
            <a:ext cx="7604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1">
                <a:latin typeface="Verdana" charset="0"/>
              </a:rPr>
              <a:t>Total</a:t>
            </a:r>
          </a:p>
        </p:txBody>
      </p:sp>
      <p:sp>
        <p:nvSpPr>
          <p:cNvPr id="32778" name="Rectangle 22"/>
          <p:cNvSpPr>
            <a:spLocks noChangeArrowheads="1"/>
          </p:cNvSpPr>
          <p:nvPr/>
        </p:nvSpPr>
        <p:spPr bwMode="auto">
          <a:xfrm>
            <a:off x="6400800" y="3962400"/>
            <a:ext cx="1295400" cy="457200"/>
          </a:xfrm>
          <a:prstGeom prst="rect">
            <a:avLst/>
          </a:prstGeom>
          <a:solidFill>
            <a:schemeClr val="bg2"/>
          </a:solidFill>
          <a:ln w="12700">
            <a:solidFill>
              <a:srgbClr val="66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solidFill>
                  <a:srgbClr val="660066"/>
                </a:solidFill>
              </a:rPr>
              <a:t>Natural Range,</a:t>
            </a:r>
          </a:p>
          <a:p>
            <a:pPr algn="ctr"/>
            <a:r>
              <a:rPr lang="en-US" sz="1400" b="1">
                <a:solidFill>
                  <a:srgbClr val="660066"/>
                </a:solidFill>
              </a:rPr>
              <a:t>terrestrial</a:t>
            </a:r>
            <a:endParaRPr lang="en-US" sz="1400">
              <a:solidFill>
                <a:srgbClr val="660066"/>
              </a:solidFill>
            </a:endParaRPr>
          </a:p>
        </p:txBody>
      </p:sp>
      <p:sp>
        <p:nvSpPr>
          <p:cNvPr id="32779" name="Text Box 23"/>
          <p:cNvSpPr txBox="1">
            <a:spLocks noChangeArrowheads="1"/>
          </p:cNvSpPr>
          <p:nvPr/>
        </p:nvSpPr>
        <p:spPr bwMode="auto">
          <a:xfrm>
            <a:off x="7623175" y="3810000"/>
            <a:ext cx="355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4000">
                <a:solidFill>
                  <a:srgbClr val="660066"/>
                </a:solidFill>
              </a:rPr>
              <a:t>{</a:t>
            </a:r>
            <a:endParaRPr lang="en-US" sz="2400">
              <a:solidFill>
                <a:srgbClr val="660066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worldc.ppt - World">
  <a:themeElements>
    <a:clrScheme name="">
      <a:dk1>
        <a:srgbClr val="000000"/>
      </a:dk1>
      <a:lt1>
        <a:srgbClr val="80FFC1"/>
      </a:lt1>
      <a:dk2>
        <a:srgbClr val="008A84"/>
      </a:dk2>
      <a:lt2>
        <a:srgbClr val="FFFFFF"/>
      </a:lt2>
      <a:accent1>
        <a:srgbClr val="618FFD"/>
      </a:accent1>
      <a:accent2>
        <a:srgbClr val="FAFD00"/>
      </a:accent2>
      <a:accent3>
        <a:srgbClr val="C0FFDD"/>
      </a:accent3>
      <a:accent4>
        <a:srgbClr val="000000"/>
      </a:accent4>
      <a:accent5>
        <a:srgbClr val="B7C6FE"/>
      </a:accent5>
      <a:accent6>
        <a:srgbClr val="E3E500"/>
      </a:accent6>
      <a:hlink>
        <a:srgbClr val="00FFFF"/>
      </a:hlink>
      <a:folHlink>
        <a:srgbClr val="8CF4EA"/>
      </a:folHlink>
    </a:clrScheme>
    <a:fontScheme name="worldc.ppt - World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6" charset="0"/>
          </a:defRPr>
        </a:defPPr>
      </a:lstStyle>
    </a:lnDef>
  </a:objectDefaults>
  <a:extraClrSchemeLst>
    <a:extraClrScheme>
      <a:clrScheme name="worldc.ppt - Worl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rldc.ppt - World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rldc.ppt - World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rldc.ppt - World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rldc.ppt - Worl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rldc.ppt - Worl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rldc.ppt - Worl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HD:SOFTWARE:PowerPoint 4.0:Templates:Color Overheads:worldc.ppt - World</Template>
  <TotalTime>17604</TotalTime>
  <Pages>22</Pages>
  <Words>2695</Words>
  <Application>Microsoft Macintosh PowerPoint</Application>
  <PresentationFormat>On-screen Show (4:3)</PresentationFormat>
  <Paragraphs>660</Paragraphs>
  <Slides>58</Slides>
  <Notes>47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1" baseType="lpstr">
      <vt:lpstr>worldc.ppt - World</vt:lpstr>
      <vt:lpstr>Chart</vt:lpstr>
      <vt:lpstr>Excel.Chart.8</vt:lpstr>
      <vt:lpstr>Lecture  AOSC/CHEM 637 Atmospheric Chemistry R. Dickerson</vt:lpstr>
      <vt:lpstr>PowerPoint Presentation</vt:lpstr>
      <vt:lpstr>PowerPoint Presentation</vt:lpstr>
      <vt:lpstr>PowerPoint Presentation</vt:lpstr>
      <vt:lpstr>The Main Topics</vt:lpstr>
      <vt:lpstr>PowerPoint Presentation</vt:lpstr>
      <vt:lpstr>PowerPoint Presentation</vt:lpstr>
      <vt:lpstr>PowerPoint Presentation</vt:lpstr>
      <vt:lpstr>PowerPoint Presentation</vt:lpstr>
      <vt:lpstr>Take Away Message #1</vt:lpstr>
      <vt:lpstr>Nitrogen Drivers in 1860</vt:lpstr>
      <vt:lpstr>PowerPoint Presentation</vt:lpstr>
      <vt:lpstr>Nitrogen Deposition mg N/m2/yr</vt:lpstr>
      <vt:lpstr>Nitrogen Drivers in 1860 &amp; Now</vt:lpstr>
      <vt:lpstr>PowerPoint Presentation</vt:lpstr>
      <vt:lpstr>Nitrogen Deposition mg N/m2/yr</vt:lpstr>
      <vt:lpstr>PowerPoint Presentation</vt:lpstr>
      <vt:lpstr>Sidebar on Nr Distribution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American NOx Emissions </vt:lpstr>
      <vt:lpstr>Global NOx Emissions ~2005</vt:lpstr>
      <vt:lpstr>PowerPoint Presentation</vt:lpstr>
      <vt:lpstr>PowerPoint Presentation</vt:lpstr>
      <vt:lpstr>Take Away Message #2</vt:lpstr>
      <vt:lpstr>PowerPoint Presentation</vt:lpstr>
      <vt:lpstr>PowerPoint Presentation</vt:lpstr>
      <vt:lpstr>Take Away Message #3</vt:lpstr>
      <vt:lpstr>From Science to Solution</vt:lpstr>
      <vt:lpstr>PowerPoint Presentation</vt:lpstr>
      <vt:lpstr>PowerPoint Presentation</vt:lpstr>
      <vt:lpstr>PowerPoint Presentation</vt:lpstr>
      <vt:lpstr>Take Away Message #4</vt:lpstr>
      <vt:lpstr>Engaging the Public</vt:lpstr>
      <vt:lpstr>An Introduction to the Nitrogen Calculator</vt:lpstr>
      <vt:lpstr>An Introduction to the Nitrogen Calculator</vt:lpstr>
      <vt:lpstr>The Average US N Footprint</vt:lpstr>
      <vt:lpstr>Annual US per capita N Footprint</vt:lpstr>
      <vt:lpstr>PowerPoint Presentation</vt:lpstr>
      <vt:lpstr>PowerPoint Presentation</vt:lpstr>
      <vt:lpstr>PowerPoint Presentation</vt:lpstr>
      <vt:lpstr>Nr Creation Rates 1995 (left) and 2050 (right) TgN/yr</vt:lpstr>
      <vt:lpstr>Nr Creation Rates 1995 (left) and 2050 (right) TgN/yr</vt:lpstr>
      <vt:lpstr>PowerPoint Presentation</vt:lpstr>
      <vt:lpstr>PowerPoint Presentation</vt:lpstr>
      <vt:lpstr>Concluding Thoughts</vt:lpstr>
      <vt:lpstr>PowerPoint Presentation</vt:lpstr>
      <vt:lpstr>PowerPoint Presentation</vt:lpstr>
      <vt:lpstr>PowerPoint Presentation</vt:lpstr>
      <vt:lpstr>PowerPoint Presentation</vt:lpstr>
      <vt:lpstr>And then there’s this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Global Nitrogen Cycle:  Changes and Consequences</dc:title>
  <dc:creator>James N. Galloway</dc:creator>
  <cp:lastModifiedBy>Russell Dickerson</cp:lastModifiedBy>
  <cp:revision>2471</cp:revision>
  <cp:lastPrinted>2010-07-29T19:15:14Z</cp:lastPrinted>
  <dcterms:created xsi:type="dcterms:W3CDTF">2010-07-30T13:12:30Z</dcterms:created>
  <dcterms:modified xsi:type="dcterms:W3CDTF">2012-10-30T20:33:34Z</dcterms:modified>
</cp:coreProperties>
</file>