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jpg" ContentType="image/jpg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D6D6F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653DB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3232CC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D6D6F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653DB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D6D6F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1653DB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D6D6F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D6D6F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69391" y="6356603"/>
            <a:ext cx="5687695" cy="283845"/>
          </a:xfrm>
          <a:custGeom>
            <a:avLst/>
            <a:gdLst/>
            <a:ahLst/>
            <a:cxnLst/>
            <a:rect l="l" t="t" r="r" b="b"/>
            <a:pathLst>
              <a:path w="5687695" h="283845">
                <a:moveTo>
                  <a:pt x="5687568" y="0"/>
                </a:moveTo>
                <a:lnTo>
                  <a:pt x="137159" y="0"/>
                </a:lnTo>
                <a:lnTo>
                  <a:pt x="0" y="283464"/>
                </a:lnTo>
                <a:lnTo>
                  <a:pt x="5550408" y="283464"/>
                </a:lnTo>
                <a:lnTo>
                  <a:pt x="5687568" y="0"/>
                </a:lnTo>
                <a:close/>
              </a:path>
            </a:pathLst>
          </a:custGeom>
          <a:solidFill>
            <a:srgbClr val="0E34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19275" y="490449"/>
            <a:ext cx="6505448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1653DB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9612" y="1550542"/>
            <a:ext cx="8224774" cy="4641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3232CC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721868" y="6418531"/>
            <a:ext cx="383159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D6D6F5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327396" y="6412436"/>
            <a:ext cx="61722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mailto:massimo.bonavita@ecmwf.int" TargetMode="Externa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5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jpg"/><Relationship Id="rId4" Type="http://schemas.openxmlformats.org/officeDocument/2006/relationships/image" Target="../media/image74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hyperlink" Target="http://www.ecmwf.int/publications/)" TargetMode="External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hyperlink" Target="http://www.ecmwf.int/publications/)" TargetMode="External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jpg"/><Relationship Id="rId5" Type="http://schemas.openxmlformats.org/officeDocument/2006/relationships/image" Target="../media/image106.pn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4227" y="808148"/>
            <a:ext cx="8046720" cy="43243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 b="1">
                <a:latin typeface="Arial Black"/>
                <a:cs typeface="Arial Black"/>
              </a:rPr>
              <a:t>Th</a:t>
            </a:r>
            <a:r>
              <a:rPr dirty="0" sz="3200" b="1">
                <a:latin typeface="Arial Black"/>
                <a:cs typeface="Arial Black"/>
              </a:rPr>
              <a:t>e</a:t>
            </a:r>
            <a:r>
              <a:rPr dirty="0" sz="3200" spc="-5" b="1">
                <a:latin typeface="Arial Black"/>
                <a:cs typeface="Arial Black"/>
              </a:rPr>
              <a:t> </a:t>
            </a:r>
            <a:r>
              <a:rPr dirty="0" sz="3200" spc="-5" b="1">
                <a:latin typeface="Arial Black"/>
                <a:cs typeface="Arial Black"/>
              </a:rPr>
              <a:t>Ensembl</a:t>
            </a:r>
            <a:r>
              <a:rPr dirty="0" sz="3200" b="1">
                <a:latin typeface="Arial Black"/>
                <a:cs typeface="Arial Black"/>
              </a:rPr>
              <a:t>e</a:t>
            </a:r>
            <a:r>
              <a:rPr dirty="0" sz="3200" spc="-5" b="1">
                <a:latin typeface="Arial Black"/>
                <a:cs typeface="Arial Black"/>
              </a:rPr>
              <a:t> </a:t>
            </a:r>
            <a:r>
              <a:rPr dirty="0" sz="3200" spc="-5" b="1">
                <a:latin typeface="Arial Black"/>
                <a:cs typeface="Arial Black"/>
              </a:rPr>
              <a:t>o</a:t>
            </a:r>
            <a:r>
              <a:rPr dirty="0" sz="3200" b="1">
                <a:latin typeface="Arial Black"/>
                <a:cs typeface="Arial Black"/>
              </a:rPr>
              <a:t>f</a:t>
            </a:r>
            <a:r>
              <a:rPr dirty="0" sz="3200" spc="-5" b="1">
                <a:latin typeface="Arial Black"/>
                <a:cs typeface="Arial Black"/>
              </a:rPr>
              <a:t> </a:t>
            </a:r>
            <a:r>
              <a:rPr dirty="0" sz="3200" spc="-5" b="1">
                <a:latin typeface="Arial Black"/>
                <a:cs typeface="Arial Black"/>
              </a:rPr>
              <a:t>Dat</a:t>
            </a:r>
            <a:r>
              <a:rPr dirty="0" sz="3200" b="1">
                <a:latin typeface="Arial Black"/>
                <a:cs typeface="Arial Black"/>
              </a:rPr>
              <a:t>a</a:t>
            </a:r>
            <a:r>
              <a:rPr dirty="0" sz="3200" spc="-5" b="1">
                <a:latin typeface="Arial Black"/>
                <a:cs typeface="Arial Black"/>
              </a:rPr>
              <a:t> </a:t>
            </a:r>
            <a:r>
              <a:rPr dirty="0" sz="3200" spc="-5" b="1">
                <a:latin typeface="Arial Black"/>
                <a:cs typeface="Arial Black"/>
              </a:rPr>
              <a:t>Assimilations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849372" y="1770283"/>
            <a:ext cx="3453765" cy="939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400" spc="-5">
                <a:latin typeface="Arial"/>
                <a:cs typeface="Arial"/>
              </a:rPr>
              <a:t>Massim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5">
                <a:latin typeface="Arial"/>
                <a:cs typeface="Arial"/>
              </a:rPr>
              <a:t> Bonavita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6"/>
              </a:spcBef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000" spc="-5" u="heavy">
                <a:solidFill>
                  <a:srgbClr val="CCCCFF"/>
                </a:solidFill>
                <a:latin typeface="Comic Sans MS"/>
                <a:cs typeface="Comic Sans MS"/>
                <a:hlinkClick r:id="rId3"/>
              </a:rPr>
              <a:t>massimo.bonavita@ecmwf.int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0876" y="5174504"/>
            <a:ext cx="3841115" cy="895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60960">
              <a:lnSpc>
                <a:spcPts val="2370"/>
              </a:lnSpc>
            </a:pPr>
            <a:r>
              <a:rPr dirty="0" sz="2000">
                <a:latin typeface="Arial"/>
                <a:cs typeface="Arial"/>
              </a:rPr>
              <a:t>Contributions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from:</a:t>
            </a:r>
            <a:endParaRPr sz="2000">
              <a:latin typeface="Arial"/>
              <a:cs typeface="Arial"/>
            </a:endParaRPr>
          </a:p>
          <a:p>
            <a:pPr algn="ctr" marL="12700" marR="5080">
              <a:lnSpc>
                <a:spcPts val="2390"/>
              </a:lnSpc>
              <a:spcBef>
                <a:spcPts val="55"/>
              </a:spcBef>
            </a:pPr>
            <a:r>
              <a:rPr dirty="0" sz="2000">
                <a:latin typeface="Calibri"/>
                <a:cs typeface="Calibri"/>
              </a:rPr>
              <a:t>Lars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Isaksen,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Elias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Holm,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Mike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Fisher,</a:t>
            </a:r>
            <a:r>
              <a:rPr dirty="0" sz="2000">
                <a:latin typeface="Calibri"/>
                <a:cs typeface="Calibri"/>
              </a:rPr>
              <a:t> Laure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Raynaud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3228" y="1483143"/>
            <a:ext cx="8722360" cy="2549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marR="67310" indent="-287655">
              <a:lnSpc>
                <a:spcPct val="104200"/>
              </a:lnSpc>
              <a:buClr>
                <a:srgbClr val="0F3592"/>
              </a:buClr>
              <a:buSzPct val="118750"/>
              <a:buFont typeface="Arial"/>
              <a:buChar char="•"/>
              <a:tabLst>
                <a:tab pos="300990" algn="l"/>
              </a:tabLst>
            </a:pPr>
            <a:r>
              <a:rPr dirty="0" sz="2400" b="1">
                <a:latin typeface="Calibri"/>
                <a:cs typeface="Calibri"/>
              </a:rPr>
              <a:t>The EDA simulates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the error evolution</a:t>
            </a:r>
            <a:r>
              <a:rPr dirty="0" sz="24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of the 4DVar analysis cycle</a:t>
            </a:r>
            <a:r>
              <a:rPr dirty="0" sz="2400">
                <a:latin typeface="Calibri"/>
                <a:cs typeface="Calibri"/>
              </a:rPr>
              <a:t>.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A</a:t>
            </a:r>
            <a:r>
              <a:rPr dirty="0" sz="2400">
                <a:latin typeface="Calibri"/>
                <a:cs typeface="Calibri"/>
              </a:rPr>
              <a:t>s</a:t>
            </a:r>
            <a:r>
              <a:rPr dirty="0" sz="2400" spc="-5">
                <a:latin typeface="Calibri"/>
                <a:cs typeface="Calibri"/>
              </a:rPr>
              <a:t> suc</a:t>
            </a:r>
            <a:r>
              <a:rPr dirty="0" sz="2400">
                <a:latin typeface="Calibri"/>
                <a:cs typeface="Calibri"/>
              </a:rPr>
              <a:t>h</a:t>
            </a:r>
            <a:r>
              <a:rPr dirty="0" sz="2400" spc="-5">
                <a:latin typeface="Calibri"/>
                <a:cs typeface="Calibri"/>
              </a:rPr>
              <a:t> i</a:t>
            </a:r>
            <a:r>
              <a:rPr dirty="0" sz="2400">
                <a:latin typeface="Calibri"/>
                <a:cs typeface="Calibri"/>
              </a:rPr>
              <a:t>t</a:t>
            </a:r>
            <a:r>
              <a:rPr dirty="0" sz="2400" spc="-5">
                <a:latin typeface="Calibri"/>
                <a:cs typeface="Calibri"/>
              </a:rPr>
              <a:t> ha</a:t>
            </a:r>
            <a:r>
              <a:rPr dirty="0" sz="2400">
                <a:latin typeface="Calibri"/>
                <a:cs typeface="Calibri"/>
              </a:rPr>
              <a:t>s</a:t>
            </a:r>
            <a:r>
              <a:rPr dirty="0" sz="2400" spc="-5">
                <a:latin typeface="Calibri"/>
                <a:cs typeface="Calibri"/>
              </a:rPr>
              <a:t> tw</a:t>
            </a:r>
            <a:r>
              <a:rPr dirty="0" sz="2400">
                <a:latin typeface="Calibri"/>
                <a:cs typeface="Calibri"/>
              </a:rPr>
              <a:t>o</a:t>
            </a:r>
            <a:r>
              <a:rPr dirty="0" sz="2400" spc="-5">
                <a:latin typeface="Calibri"/>
                <a:cs typeface="Calibri"/>
              </a:rPr>
              <a:t> mai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 applications:</a:t>
            </a:r>
            <a:endParaRPr sz="2400">
              <a:latin typeface="Calibri"/>
              <a:cs typeface="Calibri"/>
            </a:endParaRPr>
          </a:p>
          <a:p>
            <a:pPr lvl="1" marL="951230" marR="5080" indent="-457200">
              <a:lnSpc>
                <a:spcPct val="113599"/>
              </a:lnSpc>
              <a:spcBef>
                <a:spcPts val="955"/>
              </a:spcBef>
              <a:buClr>
                <a:srgbClr val="0F3592"/>
              </a:buClr>
              <a:buAutoNum type="arabicPeriod"/>
              <a:tabLst>
                <a:tab pos="951865" algn="l"/>
              </a:tabLst>
            </a:pPr>
            <a:r>
              <a:rPr dirty="0" sz="2200" spc="-5">
                <a:latin typeface="Calibri"/>
                <a:cs typeface="Calibri"/>
              </a:rPr>
              <a:t>Provide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flow-</a:t>
            </a:r>
            <a:r>
              <a:rPr dirty="0" sz="2200" spc="-10">
                <a:solidFill>
                  <a:srgbClr val="00B04F"/>
                </a:solidFill>
                <a:latin typeface="Calibri"/>
                <a:cs typeface="Calibri"/>
              </a:rPr>
              <a:t>dependen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t</a:t>
            </a:r>
            <a:r>
              <a:rPr dirty="0" sz="2200" spc="30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estimate</a:t>
            </a:r>
            <a:r>
              <a:rPr dirty="0" sz="2200" spc="25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of</a:t>
            </a:r>
            <a:r>
              <a:rPr dirty="0" sz="2200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analysis</a:t>
            </a:r>
            <a:r>
              <a:rPr dirty="0" sz="2200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errors</a:t>
            </a:r>
            <a:r>
              <a:rPr dirty="0" sz="2200" spc="-15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to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initialize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ensembl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predictio</a:t>
            </a:r>
            <a:r>
              <a:rPr dirty="0" sz="2200" spc="-5">
                <a:latin typeface="Calibri"/>
                <a:cs typeface="Calibri"/>
              </a:rPr>
              <a:t>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syste</a:t>
            </a:r>
            <a:r>
              <a:rPr dirty="0" sz="2200" spc="-5">
                <a:latin typeface="Calibri"/>
                <a:cs typeface="Calibri"/>
              </a:rPr>
              <a:t>m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(EPS)</a:t>
            </a:r>
            <a:endParaRPr sz="2200">
              <a:latin typeface="Calibri"/>
              <a:cs typeface="Calibri"/>
            </a:endParaRPr>
          </a:p>
          <a:p>
            <a:pPr lvl="1" marL="951230" marR="113664" indent="-457200">
              <a:lnSpc>
                <a:spcPct val="113599"/>
              </a:lnSpc>
              <a:spcBef>
                <a:spcPts val="994"/>
              </a:spcBef>
              <a:buClr>
                <a:srgbClr val="0F3592"/>
              </a:buClr>
              <a:buAutoNum type="arabicPeriod"/>
              <a:tabLst>
                <a:tab pos="951865" algn="l"/>
              </a:tabLst>
            </a:pPr>
            <a:r>
              <a:rPr dirty="0" sz="2200" spc="-5">
                <a:latin typeface="Calibri"/>
                <a:cs typeface="Calibri"/>
              </a:rPr>
              <a:t>Provide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flow-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dependen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t</a:t>
            </a:r>
            <a:r>
              <a:rPr dirty="0" sz="2200" spc="3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estimate</a:t>
            </a:r>
            <a:r>
              <a:rPr dirty="0" sz="2200" spc="2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of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background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errors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for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use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</a:t>
            </a:r>
            <a:r>
              <a:rPr dirty="0" sz="2200" spc="-5">
                <a:latin typeface="Calibri"/>
                <a:cs typeface="Calibri"/>
              </a:rPr>
              <a:t> 4</a:t>
            </a:r>
            <a:r>
              <a:rPr dirty="0" sz="2200">
                <a:latin typeface="Calibri"/>
                <a:cs typeface="Calibri"/>
              </a:rPr>
              <a:t>D</a:t>
            </a:r>
            <a:r>
              <a:rPr dirty="0" sz="2200" spc="-5">
                <a:latin typeface="Calibri"/>
                <a:cs typeface="Calibri"/>
              </a:rPr>
              <a:t>-Var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assimilation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10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59535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92124" y="1059180"/>
            <a:ext cx="7001256" cy="4751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68016" y="397555"/>
            <a:ext cx="3763010" cy="3810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3228" y="1483143"/>
            <a:ext cx="8444230" cy="2658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indent="-287655">
              <a:lnSpc>
                <a:spcPct val="100000"/>
              </a:lnSpc>
              <a:buClr>
                <a:srgbClr val="0F3592"/>
              </a:buClr>
              <a:buSzPct val="118750"/>
              <a:buFont typeface="Arial"/>
              <a:buChar char="•"/>
              <a:tabLst>
                <a:tab pos="300990" algn="l"/>
              </a:tabLst>
            </a:pPr>
            <a:r>
              <a:rPr dirty="0" sz="2400" b="1">
                <a:latin typeface="Calibri"/>
                <a:cs typeface="Calibri"/>
              </a:rPr>
              <a:t>Note that the EDA impacts the EPS in two distinct way</a:t>
            </a:r>
            <a:r>
              <a:rPr dirty="0" sz="2400" spc="-10" b="1">
                <a:latin typeface="Calibri"/>
                <a:cs typeface="Calibri"/>
              </a:rPr>
              <a:t>s</a:t>
            </a:r>
            <a:r>
              <a:rPr dirty="0" sz="2400"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  <a:p>
            <a:pPr lvl="1" marL="951230" marR="496570" indent="-457200">
              <a:lnSpc>
                <a:spcPct val="106400"/>
              </a:lnSpc>
              <a:spcBef>
                <a:spcPts val="990"/>
              </a:spcBef>
              <a:buClr>
                <a:srgbClr val="0F3592"/>
              </a:buClr>
              <a:buAutoNum type="arabicPeriod"/>
              <a:tabLst>
                <a:tab pos="951865" algn="l"/>
              </a:tabLst>
            </a:pP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Directl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dirty="0" sz="2200" spc="-5">
                <a:latin typeface="Calibri"/>
                <a:cs typeface="Calibri"/>
              </a:rPr>
              <a:t>,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b</a:t>
            </a:r>
            <a:r>
              <a:rPr dirty="0" sz="2200" spc="-5">
                <a:latin typeface="Calibri"/>
                <a:cs typeface="Calibri"/>
              </a:rPr>
              <a:t>y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providin</a:t>
            </a:r>
            <a:r>
              <a:rPr dirty="0" sz="2200" spc="-5">
                <a:latin typeface="Calibri"/>
                <a:cs typeface="Calibri"/>
              </a:rPr>
              <a:t>g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flow-</a:t>
            </a:r>
            <a:r>
              <a:rPr dirty="0" sz="2200" spc="-10">
                <a:solidFill>
                  <a:srgbClr val="00B04F"/>
                </a:solidFill>
                <a:latin typeface="Calibri"/>
                <a:cs typeface="Calibri"/>
              </a:rPr>
              <a:t>dependen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t</a:t>
            </a:r>
            <a:r>
              <a:rPr dirty="0" sz="2200" spc="30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estimate</a:t>
            </a:r>
            <a:r>
              <a:rPr dirty="0" sz="2200" spc="25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of</a:t>
            </a:r>
            <a:r>
              <a:rPr dirty="0" sz="2200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the</a:t>
            </a:r>
            <a:r>
              <a:rPr dirty="0" sz="2200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initial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 perturbations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B04F"/>
                </a:solidFill>
                <a:latin typeface="Calibri"/>
                <a:cs typeface="Calibri"/>
              </a:rPr>
              <a:t>of</a:t>
            </a:r>
            <a:r>
              <a:rPr dirty="0" sz="2200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ensemble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predictio</a:t>
            </a:r>
            <a:r>
              <a:rPr dirty="0" sz="2200" spc="-5">
                <a:latin typeface="Calibri"/>
                <a:cs typeface="Calibri"/>
              </a:rPr>
              <a:t>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syste</a:t>
            </a:r>
            <a:r>
              <a:rPr dirty="0" sz="2200" spc="-5">
                <a:latin typeface="Calibri"/>
                <a:cs typeface="Calibri"/>
              </a:rPr>
              <a:t>m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(EPS)</a:t>
            </a:r>
            <a:endParaRPr sz="2200">
              <a:latin typeface="Calibri"/>
              <a:cs typeface="Calibri"/>
            </a:endParaRPr>
          </a:p>
          <a:p>
            <a:pPr lvl="1" marL="951230" marR="5080" indent="-457200">
              <a:lnSpc>
                <a:spcPct val="105900"/>
              </a:lnSpc>
              <a:buClr>
                <a:srgbClr val="0F3592"/>
              </a:buClr>
              <a:buAutoNum type="arabicPeriod"/>
              <a:tabLst>
                <a:tab pos="951865" algn="l"/>
              </a:tabLst>
            </a:pP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Indirectl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dirty="0" sz="2200" spc="-5">
                <a:latin typeface="Calibri"/>
                <a:cs typeface="Calibri"/>
              </a:rPr>
              <a:t>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through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provision</a:t>
            </a:r>
            <a:r>
              <a:rPr dirty="0" sz="2200" spc="-2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flow-dependent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estimate</a:t>
            </a:r>
            <a:r>
              <a:rPr dirty="0" sz="2200" spc="3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of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background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errors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for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use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4</a:t>
            </a:r>
            <a:r>
              <a:rPr dirty="0" sz="2200">
                <a:latin typeface="Calibri"/>
                <a:cs typeface="Calibri"/>
              </a:rPr>
              <a:t>D</a:t>
            </a:r>
            <a:r>
              <a:rPr dirty="0" sz="2200" spc="-5">
                <a:latin typeface="Calibri"/>
                <a:cs typeface="Calibri"/>
              </a:rPr>
              <a:t>-</a:t>
            </a:r>
            <a:r>
              <a:rPr dirty="0" sz="2200" spc="-10">
                <a:latin typeface="Calibri"/>
                <a:cs typeface="Calibri"/>
              </a:rPr>
              <a:t>Va</a:t>
            </a:r>
            <a:r>
              <a:rPr dirty="0" sz="2200" spc="-5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deterministi</a:t>
            </a:r>
            <a:r>
              <a:rPr dirty="0" sz="2200" spc="-5">
                <a:latin typeface="Calibri"/>
                <a:cs typeface="Calibri"/>
              </a:rPr>
              <a:t>c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(HRES)</a:t>
            </a:r>
            <a:endParaRPr sz="2200">
              <a:latin typeface="Calibri"/>
              <a:cs typeface="Calibri"/>
            </a:endParaRPr>
          </a:p>
          <a:p>
            <a:pPr marL="951230" marR="5080">
              <a:lnSpc>
                <a:spcPct val="105900"/>
              </a:lnSpc>
              <a:spcBef>
                <a:spcPts val="10"/>
              </a:spcBef>
            </a:pPr>
            <a:r>
              <a:rPr dirty="0" sz="2200" spc="-10">
                <a:latin typeface="Calibri"/>
                <a:cs typeface="Calibri"/>
              </a:rPr>
              <a:t>assimilatio</a:t>
            </a:r>
            <a:r>
              <a:rPr dirty="0" sz="2200" spc="-5">
                <a:latin typeface="Calibri"/>
                <a:cs typeface="Calibri"/>
              </a:rPr>
              <a:t>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cycle</a:t>
            </a:r>
            <a:r>
              <a:rPr dirty="0" sz="2200" spc="-5">
                <a:latin typeface="Calibri"/>
                <a:cs typeface="Calibri"/>
              </a:rPr>
              <a:t>:</a:t>
            </a:r>
            <a:r>
              <a:rPr dirty="0" sz="2200" spc="20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this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improves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deterministic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analysis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around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which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EPS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initial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perturbations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are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centered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12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59535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64845" marR="563245" indent="-457200">
              <a:lnSpc>
                <a:spcPct val="105900"/>
              </a:lnSpc>
              <a:buClr>
                <a:srgbClr val="0F3592"/>
              </a:buClr>
              <a:buAutoNum type="arabicPeriod"/>
              <a:tabLst>
                <a:tab pos="664845" algn="l"/>
              </a:tabLst>
            </a:pPr>
            <a:r>
              <a:rPr dirty="0" sz="2200" spc="-10">
                <a:solidFill>
                  <a:srgbClr val="FF0000"/>
                </a:solidFill>
              </a:rPr>
              <a:t>Directl</a:t>
            </a:r>
            <a:r>
              <a:rPr dirty="0" sz="2200" spc="-5">
                <a:solidFill>
                  <a:srgbClr val="FF0000"/>
                </a:solidFill>
              </a:rPr>
              <a:t>y</a:t>
            </a:r>
            <a:r>
              <a:rPr dirty="0" sz="2200" spc="-5">
                <a:solidFill>
                  <a:srgbClr val="000000"/>
                </a:solidFill>
              </a:rPr>
              <a:t>,</a:t>
            </a:r>
            <a:r>
              <a:rPr dirty="0" sz="2200" spc="-5">
                <a:solidFill>
                  <a:srgbClr val="000000"/>
                </a:solidFill>
              </a:rPr>
              <a:t> </a:t>
            </a:r>
            <a:r>
              <a:rPr dirty="0" sz="2200" spc="-10">
                <a:solidFill>
                  <a:srgbClr val="000000"/>
                </a:solidFill>
              </a:rPr>
              <a:t>b</a:t>
            </a:r>
            <a:r>
              <a:rPr dirty="0" sz="2200" spc="-5">
                <a:solidFill>
                  <a:srgbClr val="000000"/>
                </a:solidFill>
              </a:rPr>
              <a:t>y</a:t>
            </a:r>
            <a:r>
              <a:rPr dirty="0" sz="2200" spc="-5">
                <a:solidFill>
                  <a:srgbClr val="000000"/>
                </a:solidFill>
              </a:rPr>
              <a:t> </a:t>
            </a:r>
            <a:r>
              <a:rPr dirty="0" sz="2200" spc="-10">
                <a:solidFill>
                  <a:srgbClr val="000000"/>
                </a:solidFill>
              </a:rPr>
              <a:t>providin</a:t>
            </a:r>
            <a:r>
              <a:rPr dirty="0" sz="2200" spc="-5">
                <a:solidFill>
                  <a:srgbClr val="000000"/>
                </a:solidFill>
              </a:rPr>
              <a:t>g</a:t>
            </a:r>
            <a:r>
              <a:rPr dirty="0" sz="2200" spc="-5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a</a:t>
            </a:r>
            <a:r>
              <a:rPr dirty="0" sz="220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B04F"/>
                </a:solidFill>
              </a:rPr>
              <a:t>flow-</a:t>
            </a:r>
            <a:r>
              <a:rPr dirty="0" sz="2200" spc="-10">
                <a:solidFill>
                  <a:srgbClr val="00B04F"/>
                </a:solidFill>
              </a:rPr>
              <a:t>dependen</a:t>
            </a:r>
            <a:r>
              <a:rPr dirty="0" sz="2200" spc="-5">
                <a:solidFill>
                  <a:srgbClr val="00B04F"/>
                </a:solidFill>
              </a:rPr>
              <a:t>t</a:t>
            </a:r>
            <a:r>
              <a:rPr dirty="0" sz="2200" spc="30">
                <a:solidFill>
                  <a:srgbClr val="00B04F"/>
                </a:solidFill>
              </a:rPr>
              <a:t> </a:t>
            </a:r>
            <a:r>
              <a:rPr dirty="0" sz="2200" spc="-5">
                <a:solidFill>
                  <a:srgbClr val="00B04F"/>
                </a:solidFill>
              </a:rPr>
              <a:t>estimate</a:t>
            </a:r>
            <a:r>
              <a:rPr dirty="0" sz="2200" spc="25">
                <a:solidFill>
                  <a:srgbClr val="00B04F"/>
                </a:solidFill>
              </a:rPr>
              <a:t> </a:t>
            </a:r>
            <a:r>
              <a:rPr dirty="0" sz="2200" spc="-5">
                <a:solidFill>
                  <a:srgbClr val="00B04F"/>
                </a:solidFill>
              </a:rPr>
              <a:t>of</a:t>
            </a:r>
            <a:r>
              <a:rPr dirty="0" sz="2200">
                <a:solidFill>
                  <a:srgbClr val="00B04F"/>
                </a:solidFill>
              </a:rPr>
              <a:t> </a:t>
            </a:r>
            <a:r>
              <a:rPr dirty="0" sz="2200" spc="-5">
                <a:solidFill>
                  <a:srgbClr val="00B04F"/>
                </a:solidFill>
              </a:rPr>
              <a:t>the</a:t>
            </a:r>
            <a:r>
              <a:rPr dirty="0" sz="2200">
                <a:solidFill>
                  <a:srgbClr val="00B04F"/>
                </a:solidFill>
              </a:rPr>
              <a:t> </a:t>
            </a:r>
            <a:r>
              <a:rPr dirty="0" sz="2200" spc="-5">
                <a:solidFill>
                  <a:srgbClr val="00B04F"/>
                </a:solidFill>
              </a:rPr>
              <a:t>initial</a:t>
            </a:r>
            <a:r>
              <a:rPr dirty="0" sz="2200" spc="-5">
                <a:solidFill>
                  <a:srgbClr val="00B04F"/>
                </a:solidFill>
              </a:rPr>
              <a:t> perturbations</a:t>
            </a:r>
            <a:r>
              <a:rPr dirty="0" sz="2200" spc="-5">
                <a:solidFill>
                  <a:srgbClr val="00B04F"/>
                </a:solidFill>
              </a:rPr>
              <a:t> </a:t>
            </a:r>
            <a:r>
              <a:rPr dirty="0" sz="2200" spc="-5">
                <a:solidFill>
                  <a:srgbClr val="00B04F"/>
                </a:solidFill>
              </a:rPr>
              <a:t>of</a:t>
            </a:r>
            <a:r>
              <a:rPr dirty="0" sz="2200">
                <a:solidFill>
                  <a:srgbClr val="00B04F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the</a:t>
            </a:r>
            <a:r>
              <a:rPr dirty="0" sz="220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ensemble</a:t>
            </a:r>
            <a:r>
              <a:rPr dirty="0" sz="2200" spc="30">
                <a:solidFill>
                  <a:srgbClr val="000000"/>
                </a:solidFill>
              </a:rPr>
              <a:t> </a:t>
            </a:r>
            <a:r>
              <a:rPr dirty="0" sz="2200" spc="-10">
                <a:solidFill>
                  <a:srgbClr val="000000"/>
                </a:solidFill>
              </a:rPr>
              <a:t>predictio</a:t>
            </a:r>
            <a:r>
              <a:rPr dirty="0" sz="2200" spc="-5">
                <a:solidFill>
                  <a:srgbClr val="000000"/>
                </a:solidFill>
              </a:rPr>
              <a:t>n</a:t>
            </a:r>
            <a:r>
              <a:rPr dirty="0" sz="2200" spc="-5">
                <a:solidFill>
                  <a:srgbClr val="000000"/>
                </a:solidFill>
              </a:rPr>
              <a:t> </a:t>
            </a:r>
            <a:r>
              <a:rPr dirty="0" sz="2200" spc="-10">
                <a:solidFill>
                  <a:srgbClr val="000000"/>
                </a:solidFill>
              </a:rPr>
              <a:t>syste</a:t>
            </a:r>
            <a:r>
              <a:rPr dirty="0" sz="2200" spc="-5">
                <a:solidFill>
                  <a:srgbClr val="000000"/>
                </a:solidFill>
              </a:rPr>
              <a:t>m</a:t>
            </a:r>
            <a:r>
              <a:rPr dirty="0" sz="2200" spc="30">
                <a:solidFill>
                  <a:srgbClr val="000000"/>
                </a:solidFill>
              </a:rPr>
              <a:t> </a:t>
            </a:r>
            <a:r>
              <a:rPr dirty="0" sz="2200" spc="-10">
                <a:solidFill>
                  <a:srgbClr val="000000"/>
                </a:solidFill>
              </a:rPr>
              <a:t>(EPS)</a:t>
            </a:r>
            <a:endParaRPr sz="2200"/>
          </a:p>
          <a:p>
            <a:pPr marL="664845" marR="71755" indent="-457200">
              <a:lnSpc>
                <a:spcPct val="106100"/>
              </a:lnSpc>
              <a:spcBef>
                <a:spcPts val="5"/>
              </a:spcBef>
              <a:buClr>
                <a:srgbClr val="0F3592"/>
              </a:buClr>
              <a:buAutoNum type="arabicPeriod"/>
              <a:tabLst>
                <a:tab pos="664845" algn="l"/>
              </a:tabLst>
            </a:pPr>
            <a:r>
              <a:rPr dirty="0" sz="2200" spc="-10">
                <a:solidFill>
                  <a:srgbClr val="FF0000"/>
                </a:solidFill>
              </a:rPr>
              <a:t>Indirectl</a:t>
            </a:r>
            <a:r>
              <a:rPr dirty="0" sz="2200" spc="-5">
                <a:solidFill>
                  <a:srgbClr val="FF0000"/>
                </a:solidFill>
              </a:rPr>
              <a:t>y</a:t>
            </a:r>
            <a:r>
              <a:rPr dirty="0" sz="2200" spc="-5">
                <a:solidFill>
                  <a:srgbClr val="000000"/>
                </a:solidFill>
              </a:rPr>
              <a:t>,</a:t>
            </a:r>
            <a:r>
              <a:rPr dirty="0" sz="220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through</a:t>
            </a:r>
            <a:r>
              <a:rPr dirty="0" sz="220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the</a:t>
            </a:r>
            <a:r>
              <a:rPr dirty="0" sz="220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provision</a:t>
            </a:r>
            <a:r>
              <a:rPr dirty="0" sz="2200" spc="-25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of</a:t>
            </a:r>
            <a:r>
              <a:rPr dirty="0" sz="220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a</a:t>
            </a:r>
            <a:r>
              <a:rPr dirty="0" sz="2200" spc="1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99FF"/>
                </a:solidFill>
              </a:rPr>
              <a:t>flow-dependent</a:t>
            </a:r>
            <a:r>
              <a:rPr dirty="0" sz="2200" spc="-5">
                <a:solidFill>
                  <a:srgbClr val="0099FF"/>
                </a:solidFill>
              </a:rPr>
              <a:t> </a:t>
            </a:r>
            <a:r>
              <a:rPr dirty="0" sz="2200" spc="-5">
                <a:solidFill>
                  <a:srgbClr val="0099FF"/>
                </a:solidFill>
              </a:rPr>
              <a:t>estimate</a:t>
            </a:r>
            <a:r>
              <a:rPr dirty="0" sz="2200" spc="30">
                <a:solidFill>
                  <a:srgbClr val="0099FF"/>
                </a:solidFill>
              </a:rPr>
              <a:t> </a:t>
            </a:r>
            <a:r>
              <a:rPr dirty="0" sz="2200" spc="-5">
                <a:solidFill>
                  <a:srgbClr val="0099FF"/>
                </a:solidFill>
              </a:rPr>
              <a:t>of</a:t>
            </a:r>
            <a:r>
              <a:rPr dirty="0" sz="2200" spc="-5">
                <a:solidFill>
                  <a:srgbClr val="0099FF"/>
                </a:solidFill>
              </a:rPr>
              <a:t> background</a:t>
            </a:r>
            <a:r>
              <a:rPr dirty="0" sz="2200">
                <a:solidFill>
                  <a:srgbClr val="0099FF"/>
                </a:solidFill>
              </a:rPr>
              <a:t> </a:t>
            </a:r>
            <a:r>
              <a:rPr dirty="0" sz="2200" spc="-5">
                <a:solidFill>
                  <a:srgbClr val="0099FF"/>
                </a:solidFill>
              </a:rPr>
              <a:t>errors</a:t>
            </a:r>
            <a:r>
              <a:rPr dirty="0" sz="2200">
                <a:solidFill>
                  <a:srgbClr val="0099FF"/>
                </a:solidFill>
              </a:rPr>
              <a:t> </a:t>
            </a:r>
            <a:r>
              <a:rPr dirty="0" sz="2200" spc="-10">
                <a:solidFill>
                  <a:srgbClr val="0099FF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for</a:t>
            </a:r>
            <a:r>
              <a:rPr dirty="0" sz="220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use</a:t>
            </a:r>
            <a:r>
              <a:rPr dirty="0" sz="220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in</a:t>
            </a:r>
            <a:r>
              <a:rPr dirty="0" sz="220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the</a:t>
            </a:r>
            <a:r>
              <a:rPr dirty="0" sz="220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4</a:t>
            </a:r>
            <a:r>
              <a:rPr dirty="0" sz="2200">
                <a:solidFill>
                  <a:srgbClr val="000000"/>
                </a:solidFill>
              </a:rPr>
              <a:t>D</a:t>
            </a:r>
            <a:r>
              <a:rPr dirty="0" sz="2200" spc="-5">
                <a:solidFill>
                  <a:srgbClr val="000000"/>
                </a:solidFill>
              </a:rPr>
              <a:t>-</a:t>
            </a:r>
            <a:r>
              <a:rPr dirty="0" sz="2200" spc="-10">
                <a:solidFill>
                  <a:srgbClr val="000000"/>
                </a:solidFill>
              </a:rPr>
              <a:t>Va</a:t>
            </a:r>
            <a:r>
              <a:rPr dirty="0" sz="2200" spc="-5">
                <a:solidFill>
                  <a:srgbClr val="000000"/>
                </a:solidFill>
              </a:rPr>
              <a:t>r</a:t>
            </a:r>
            <a:r>
              <a:rPr dirty="0" sz="2200" spc="-5">
                <a:solidFill>
                  <a:srgbClr val="000000"/>
                </a:solidFill>
              </a:rPr>
              <a:t> </a:t>
            </a:r>
            <a:r>
              <a:rPr dirty="0" sz="2200" spc="-10">
                <a:solidFill>
                  <a:srgbClr val="000000"/>
                </a:solidFill>
              </a:rPr>
              <a:t>deterministi</a:t>
            </a:r>
            <a:r>
              <a:rPr dirty="0" sz="2200" spc="-5">
                <a:solidFill>
                  <a:srgbClr val="000000"/>
                </a:solidFill>
              </a:rPr>
              <a:t>c</a:t>
            </a:r>
            <a:r>
              <a:rPr dirty="0" sz="2200" spc="-5">
                <a:solidFill>
                  <a:srgbClr val="000000"/>
                </a:solidFill>
              </a:rPr>
              <a:t> </a:t>
            </a:r>
            <a:r>
              <a:rPr dirty="0" sz="2200" spc="-10">
                <a:solidFill>
                  <a:srgbClr val="000000"/>
                </a:solidFill>
              </a:rPr>
              <a:t>(HRES)</a:t>
            </a:r>
            <a:r>
              <a:rPr dirty="0" sz="2200" spc="-10">
                <a:solidFill>
                  <a:srgbClr val="000000"/>
                </a:solidFill>
              </a:rPr>
              <a:t> assimilatio</a:t>
            </a:r>
            <a:r>
              <a:rPr dirty="0" sz="2200" spc="-5">
                <a:solidFill>
                  <a:srgbClr val="000000"/>
                </a:solidFill>
              </a:rPr>
              <a:t>n</a:t>
            </a:r>
            <a:r>
              <a:rPr dirty="0" sz="2200" spc="-5">
                <a:solidFill>
                  <a:srgbClr val="000000"/>
                </a:solidFill>
              </a:rPr>
              <a:t> </a:t>
            </a:r>
            <a:r>
              <a:rPr dirty="0" sz="2200" spc="-10">
                <a:solidFill>
                  <a:srgbClr val="000000"/>
                </a:solidFill>
              </a:rPr>
              <a:t>cycle</a:t>
            </a:r>
            <a:r>
              <a:rPr dirty="0" sz="2200" spc="-5">
                <a:solidFill>
                  <a:srgbClr val="000000"/>
                </a:solidFill>
              </a:rPr>
              <a:t>:</a:t>
            </a:r>
            <a:r>
              <a:rPr dirty="0" sz="2200" spc="2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FF0000"/>
                </a:solidFill>
              </a:rPr>
              <a:t>this</a:t>
            </a:r>
            <a:r>
              <a:rPr dirty="0" sz="2200">
                <a:solidFill>
                  <a:srgbClr val="FF0000"/>
                </a:solidFill>
              </a:rPr>
              <a:t> </a:t>
            </a:r>
            <a:r>
              <a:rPr dirty="0" sz="2200" spc="-5">
                <a:solidFill>
                  <a:srgbClr val="FF0000"/>
                </a:solidFill>
              </a:rPr>
              <a:t>improves</a:t>
            </a:r>
            <a:r>
              <a:rPr dirty="0" sz="2200">
                <a:solidFill>
                  <a:srgbClr val="FF0000"/>
                </a:solidFill>
              </a:rPr>
              <a:t> </a:t>
            </a:r>
            <a:r>
              <a:rPr dirty="0" sz="2200" spc="-5">
                <a:solidFill>
                  <a:srgbClr val="FF0000"/>
                </a:solidFill>
              </a:rPr>
              <a:t>the</a:t>
            </a:r>
            <a:r>
              <a:rPr dirty="0" sz="2200">
                <a:solidFill>
                  <a:srgbClr val="FF0000"/>
                </a:solidFill>
              </a:rPr>
              <a:t> </a:t>
            </a:r>
            <a:r>
              <a:rPr dirty="0" sz="2200" spc="-5">
                <a:solidFill>
                  <a:srgbClr val="FF0000"/>
                </a:solidFill>
              </a:rPr>
              <a:t>deterministic</a:t>
            </a:r>
            <a:r>
              <a:rPr dirty="0" sz="2200">
                <a:solidFill>
                  <a:srgbClr val="FF0000"/>
                </a:solidFill>
              </a:rPr>
              <a:t> </a:t>
            </a:r>
            <a:r>
              <a:rPr dirty="0" sz="2200" spc="-5">
                <a:solidFill>
                  <a:srgbClr val="FF0000"/>
                </a:solidFill>
              </a:rPr>
              <a:t>analysis</a:t>
            </a:r>
            <a:r>
              <a:rPr dirty="0" sz="2200">
                <a:solidFill>
                  <a:srgbClr val="FF0000"/>
                </a:solidFill>
              </a:rPr>
              <a:t> </a:t>
            </a:r>
            <a:r>
              <a:rPr dirty="0" sz="2200" spc="-5">
                <a:solidFill>
                  <a:srgbClr val="FF0000"/>
                </a:solidFill>
              </a:rPr>
              <a:t>around</a:t>
            </a:r>
            <a:r>
              <a:rPr dirty="0" sz="2200" spc="-5">
                <a:solidFill>
                  <a:srgbClr val="FF0000"/>
                </a:solidFill>
              </a:rPr>
              <a:t> which</a:t>
            </a:r>
            <a:r>
              <a:rPr dirty="0" sz="2200" spc="-5">
                <a:solidFill>
                  <a:srgbClr val="FF0000"/>
                </a:solidFill>
              </a:rPr>
              <a:t> </a:t>
            </a:r>
            <a:r>
              <a:rPr dirty="0" sz="2200" spc="-5">
                <a:solidFill>
                  <a:srgbClr val="FF0000"/>
                </a:solidFill>
              </a:rPr>
              <a:t>the</a:t>
            </a:r>
            <a:r>
              <a:rPr dirty="0" sz="2200" spc="-5">
                <a:solidFill>
                  <a:srgbClr val="FF0000"/>
                </a:solidFill>
              </a:rPr>
              <a:t> </a:t>
            </a:r>
            <a:r>
              <a:rPr dirty="0" sz="2200" spc="-5">
                <a:solidFill>
                  <a:srgbClr val="FF0000"/>
                </a:solidFill>
              </a:rPr>
              <a:t>EPS</a:t>
            </a:r>
            <a:r>
              <a:rPr dirty="0" sz="2200" spc="-5">
                <a:solidFill>
                  <a:srgbClr val="FF0000"/>
                </a:solidFill>
              </a:rPr>
              <a:t> </a:t>
            </a:r>
            <a:r>
              <a:rPr dirty="0" sz="2200" spc="-5">
                <a:solidFill>
                  <a:srgbClr val="FF0000"/>
                </a:solidFill>
              </a:rPr>
              <a:t>initial</a:t>
            </a:r>
            <a:r>
              <a:rPr dirty="0" sz="2200" spc="-5">
                <a:solidFill>
                  <a:srgbClr val="FF0000"/>
                </a:solidFill>
              </a:rPr>
              <a:t> </a:t>
            </a:r>
            <a:r>
              <a:rPr dirty="0" sz="2200" spc="-5">
                <a:solidFill>
                  <a:srgbClr val="FF0000"/>
                </a:solidFill>
              </a:rPr>
              <a:t>perturbations</a:t>
            </a:r>
            <a:r>
              <a:rPr dirty="0" sz="2200" spc="-5">
                <a:solidFill>
                  <a:srgbClr val="FF0000"/>
                </a:solidFill>
              </a:rPr>
              <a:t> </a:t>
            </a:r>
            <a:r>
              <a:rPr dirty="0" sz="2200" spc="-5">
                <a:solidFill>
                  <a:srgbClr val="FF0000"/>
                </a:solidFill>
              </a:rPr>
              <a:t>are</a:t>
            </a:r>
            <a:r>
              <a:rPr dirty="0" sz="2200" spc="-5">
                <a:solidFill>
                  <a:srgbClr val="FF0000"/>
                </a:solidFill>
              </a:rPr>
              <a:t> </a:t>
            </a:r>
            <a:r>
              <a:rPr dirty="0" sz="2200" spc="-5">
                <a:solidFill>
                  <a:srgbClr val="FF0000"/>
                </a:solidFill>
              </a:rPr>
              <a:t>r</a:t>
            </a:r>
            <a:r>
              <a:rPr dirty="0" sz="2200">
                <a:solidFill>
                  <a:srgbClr val="FF0000"/>
                </a:solidFill>
              </a:rPr>
              <a:t>e</a:t>
            </a:r>
            <a:r>
              <a:rPr dirty="0" sz="2200" spc="-5">
                <a:solidFill>
                  <a:srgbClr val="FF0000"/>
                </a:solidFill>
              </a:rPr>
              <a:t>-</a:t>
            </a:r>
            <a:r>
              <a:rPr dirty="0" sz="2200" spc="-10">
                <a:solidFill>
                  <a:srgbClr val="FF0000"/>
                </a:solidFill>
              </a:rPr>
              <a:t>centered</a:t>
            </a:r>
            <a:endParaRPr sz="2200"/>
          </a:p>
          <a:p>
            <a:pPr marL="624840">
              <a:lnSpc>
                <a:spcPct val="100000"/>
              </a:lnSpc>
              <a:spcBef>
                <a:spcPts val="1310"/>
              </a:spcBef>
            </a:pPr>
            <a:r>
              <a:rPr dirty="0" sz="2400" b="1">
                <a:solidFill>
                  <a:srgbClr val="000000"/>
                </a:solidFill>
                <a:latin typeface="Calibri"/>
                <a:cs typeface="Calibri"/>
              </a:rPr>
              <a:t>The second effect is arguably the more</a:t>
            </a:r>
            <a:r>
              <a:rPr dirty="0" sz="2400" spc="-25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000000"/>
                </a:solidFill>
                <a:latin typeface="Calibri"/>
                <a:cs typeface="Calibri"/>
              </a:rPr>
              <a:t>importan</a:t>
            </a:r>
            <a:r>
              <a:rPr dirty="0" sz="2400" spc="-10" b="1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dirty="0" sz="2200" spc="-5" b="1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endParaRPr sz="2200">
              <a:latin typeface="Calibri"/>
              <a:cs typeface="Calibri"/>
            </a:endParaRPr>
          </a:p>
          <a:p>
            <a:pPr marL="207645" marR="5080">
              <a:lnSpc>
                <a:spcPct val="122900"/>
              </a:lnSpc>
              <a:spcBef>
                <a:spcPts val="965"/>
              </a:spcBef>
            </a:pP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“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…</a:t>
            </a:r>
            <a:r>
              <a:rPr dirty="0" spc="-1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pc="-2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mai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reaso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dirty="0" spc="-3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fo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dirty="0" spc="-1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bette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performanc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dirty="0" spc="-4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pc="-1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pc="-2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5" i="1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C-EP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term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dirty="0" spc="-1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 RM</a:t>
            </a:r>
            <a:r>
              <a:rPr dirty="0" spc="5" i="1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dirty="0" spc="-3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PA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ROC</a:t>
            </a:r>
            <a:r>
              <a:rPr dirty="0" spc="1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dirty="0" spc="-3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Brie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Skil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dirty="0" spc="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Scor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measure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dirty="0" spc="-5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superiorit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y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ECMWF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dat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assimilatio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(an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perhap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dirty="0" spc="-4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numerica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forecas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modellin</a:t>
            </a:r>
            <a:r>
              <a:rPr dirty="0" spc="5" i="1">
                <a:solidFill>
                  <a:srgbClr val="000000"/>
                </a:solidFill>
                <a:latin typeface="Calibri"/>
                <a:cs typeface="Calibri"/>
              </a:rPr>
              <a:t>g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r>
              <a:rPr dirty="0" spc="-2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system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an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dirty="0" spc="-2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not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necessaril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y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dirty="0" spc="-2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strateg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y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use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dirty="0" spc="-3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dirty="0" spc="-1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simulat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dirty="0" spc="-1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initia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valu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an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mode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dirty="0" spc="-2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related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 uncertainties</a:t>
            </a:r>
            <a:r>
              <a:rPr dirty="0" spc="-20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th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EC</a:t>
            </a:r>
            <a:r>
              <a:rPr dirty="0" spc="-5" i="1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dirty="0" i="1">
                <a:solidFill>
                  <a:srgbClr val="000000"/>
                </a:solidFill>
                <a:latin typeface="Calibri"/>
                <a:cs typeface="Calibri"/>
              </a:rPr>
              <a:t>EP</a:t>
            </a:r>
            <a:r>
              <a:rPr dirty="0" spc="5" i="1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dirty="0" sz="2200" spc="-10">
                <a:solidFill>
                  <a:srgbClr val="000000"/>
                </a:solidFill>
              </a:rPr>
              <a:t>.</a:t>
            </a:r>
            <a:r>
              <a:rPr dirty="0" sz="2200" spc="-5">
                <a:solidFill>
                  <a:srgbClr val="000000"/>
                </a:solidFill>
              </a:rPr>
              <a:t>”</a:t>
            </a:r>
            <a:r>
              <a:rPr dirty="0" sz="2200">
                <a:solidFill>
                  <a:srgbClr val="000000"/>
                </a:solidFill>
              </a:rPr>
              <a:t> </a:t>
            </a:r>
            <a:r>
              <a:rPr dirty="0" sz="2200" spc="-10">
                <a:solidFill>
                  <a:srgbClr val="000000"/>
                </a:solidFill>
              </a:rPr>
              <a:t> </a:t>
            </a:r>
            <a:r>
              <a:rPr dirty="0" sz="2200" spc="-10">
                <a:solidFill>
                  <a:srgbClr val="000000"/>
                </a:solidFill>
              </a:rPr>
              <a:t>Buizz</a:t>
            </a:r>
            <a:r>
              <a:rPr dirty="0" sz="2200" spc="-5">
                <a:solidFill>
                  <a:srgbClr val="000000"/>
                </a:solidFill>
              </a:rPr>
              <a:t>a</a:t>
            </a:r>
            <a:r>
              <a:rPr dirty="0" sz="2200" spc="20">
                <a:solidFill>
                  <a:srgbClr val="000000"/>
                </a:solidFill>
              </a:rPr>
              <a:t> </a:t>
            </a:r>
            <a:r>
              <a:rPr dirty="0" sz="2200" spc="-10" i="1">
                <a:solidFill>
                  <a:srgbClr val="000000"/>
                </a:solidFill>
                <a:latin typeface="Calibri"/>
                <a:cs typeface="Calibri"/>
              </a:rPr>
              <a:t>et.al.</a:t>
            </a:r>
            <a:r>
              <a:rPr dirty="0" sz="2200" spc="-5">
                <a:solidFill>
                  <a:srgbClr val="000000"/>
                </a:solidFill>
              </a:rPr>
              <a:t>,</a:t>
            </a:r>
            <a:r>
              <a:rPr dirty="0" sz="2200">
                <a:solidFill>
                  <a:srgbClr val="000000"/>
                </a:solidFill>
              </a:rPr>
              <a:t> </a:t>
            </a:r>
            <a:r>
              <a:rPr dirty="0" sz="2200" spc="-5">
                <a:solidFill>
                  <a:srgbClr val="000000"/>
                </a:solidFill>
              </a:rPr>
              <a:t>2005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12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59535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191" y="3500628"/>
            <a:ext cx="4204970" cy="3081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20725">
              <a:lnSpc>
                <a:spcPts val="143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8140" y="6324600"/>
            <a:ext cx="8785860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33730">
              <a:lnSpc>
                <a:spcPct val="100000"/>
              </a:lnSpc>
              <a:tabLst>
                <a:tab pos="1757045" algn="l"/>
              </a:tabLst>
            </a:pP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	</a:t>
            </a:r>
            <a:r>
              <a:rPr dirty="0" baseline="2314" sz="1800" b="1">
                <a:solidFill>
                  <a:srgbClr val="FFFFFF"/>
                </a:solidFill>
                <a:latin typeface="Arial"/>
                <a:cs typeface="Arial"/>
              </a:rPr>
              <a:t>Slide 14</a:t>
            </a:r>
            <a:endParaRPr baseline="2314"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3228" y="1214024"/>
            <a:ext cx="8475980" cy="2288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28015" marR="5080" indent="-91440">
              <a:lnSpc>
                <a:spcPct val="104200"/>
              </a:lnSpc>
            </a:pPr>
            <a:r>
              <a:rPr dirty="0" sz="2400" spc="-5">
                <a:solidFill>
                  <a:srgbClr val="FF3200"/>
                </a:solidFill>
                <a:latin typeface="Arial"/>
                <a:cs typeface="Arial"/>
              </a:rPr>
              <a:t>Improvin</a:t>
            </a:r>
            <a:r>
              <a:rPr dirty="0" sz="2400">
                <a:solidFill>
                  <a:srgbClr val="FF3200"/>
                </a:solidFill>
                <a:latin typeface="Arial"/>
                <a:cs typeface="Arial"/>
              </a:rPr>
              <a:t>g</a:t>
            </a:r>
            <a:r>
              <a:rPr dirty="0" sz="2400" spc="-5">
                <a:solidFill>
                  <a:srgbClr val="FF3200"/>
                </a:solidFill>
                <a:latin typeface="Arial"/>
                <a:cs typeface="Arial"/>
              </a:rPr>
              <a:t> Ensembl</a:t>
            </a:r>
            <a:r>
              <a:rPr dirty="0" sz="2400">
                <a:solidFill>
                  <a:srgbClr val="FF3200"/>
                </a:solidFill>
                <a:latin typeface="Arial"/>
                <a:cs typeface="Arial"/>
              </a:rPr>
              <a:t>e</a:t>
            </a:r>
            <a:r>
              <a:rPr dirty="0" sz="2400" spc="25">
                <a:solidFill>
                  <a:srgbClr val="FF32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3200"/>
                </a:solidFill>
                <a:latin typeface="Arial"/>
                <a:cs typeface="Arial"/>
              </a:rPr>
              <a:t>Predictio</a:t>
            </a:r>
            <a:r>
              <a:rPr dirty="0" sz="2400">
                <a:solidFill>
                  <a:srgbClr val="FF3200"/>
                </a:solidFill>
                <a:latin typeface="Arial"/>
                <a:cs typeface="Arial"/>
              </a:rPr>
              <a:t>n</a:t>
            </a:r>
            <a:r>
              <a:rPr dirty="0" sz="2400" spc="25">
                <a:solidFill>
                  <a:srgbClr val="FF32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3200"/>
                </a:solidFill>
                <a:latin typeface="Arial"/>
                <a:cs typeface="Arial"/>
              </a:rPr>
              <a:t>Syste</a:t>
            </a:r>
            <a:r>
              <a:rPr dirty="0" sz="2400">
                <a:solidFill>
                  <a:srgbClr val="FF3200"/>
                </a:solidFill>
                <a:latin typeface="Arial"/>
                <a:cs typeface="Arial"/>
              </a:rPr>
              <a:t>m</a:t>
            </a:r>
            <a:r>
              <a:rPr dirty="0" sz="2400" spc="-5">
                <a:solidFill>
                  <a:srgbClr val="FF3200"/>
                </a:solidFill>
                <a:latin typeface="Arial"/>
                <a:cs typeface="Arial"/>
              </a:rPr>
              <a:t> b</a:t>
            </a:r>
            <a:r>
              <a:rPr dirty="0" sz="2400">
                <a:solidFill>
                  <a:srgbClr val="FF3200"/>
                </a:solidFill>
                <a:latin typeface="Arial"/>
                <a:cs typeface="Arial"/>
              </a:rPr>
              <a:t>y</a:t>
            </a:r>
            <a:r>
              <a:rPr dirty="0" sz="2400" spc="-5">
                <a:solidFill>
                  <a:srgbClr val="FF3200"/>
                </a:solidFill>
                <a:latin typeface="Arial"/>
                <a:cs typeface="Arial"/>
              </a:rPr>
              <a:t> includin</a:t>
            </a:r>
            <a:r>
              <a:rPr dirty="0" sz="2400">
                <a:solidFill>
                  <a:srgbClr val="FF3200"/>
                </a:solidFill>
                <a:latin typeface="Arial"/>
                <a:cs typeface="Arial"/>
              </a:rPr>
              <a:t>g</a:t>
            </a:r>
            <a:r>
              <a:rPr dirty="0" sz="2400" spc="40">
                <a:solidFill>
                  <a:srgbClr val="FF32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3200"/>
                </a:solidFill>
                <a:latin typeface="Arial"/>
                <a:cs typeface="Arial"/>
              </a:rPr>
              <a:t>EDA</a:t>
            </a:r>
            <a:r>
              <a:rPr dirty="0" sz="2400" spc="-5">
                <a:solidFill>
                  <a:srgbClr val="FF3200"/>
                </a:solidFill>
                <a:latin typeface="Arial"/>
                <a:cs typeface="Arial"/>
              </a:rPr>
              <a:t> perturbation</a:t>
            </a:r>
            <a:r>
              <a:rPr dirty="0" sz="2400">
                <a:solidFill>
                  <a:srgbClr val="FF3200"/>
                </a:solidFill>
                <a:latin typeface="Arial"/>
                <a:cs typeface="Arial"/>
              </a:rPr>
              <a:t>s</a:t>
            </a:r>
            <a:r>
              <a:rPr dirty="0" sz="2400" spc="-5">
                <a:solidFill>
                  <a:srgbClr val="FF3200"/>
                </a:solidFill>
                <a:latin typeface="Arial"/>
                <a:cs typeface="Arial"/>
              </a:rPr>
              <a:t> fo</a:t>
            </a:r>
            <a:r>
              <a:rPr dirty="0" sz="2400">
                <a:solidFill>
                  <a:srgbClr val="FF3200"/>
                </a:solidFill>
                <a:latin typeface="Arial"/>
                <a:cs typeface="Arial"/>
              </a:rPr>
              <a:t>r</a:t>
            </a:r>
            <a:r>
              <a:rPr dirty="0" sz="2400" spc="-5">
                <a:solidFill>
                  <a:srgbClr val="FF3200"/>
                </a:solidFill>
                <a:latin typeface="Arial"/>
                <a:cs typeface="Arial"/>
              </a:rPr>
              <a:t> initia</a:t>
            </a:r>
            <a:r>
              <a:rPr dirty="0" sz="2400">
                <a:solidFill>
                  <a:srgbClr val="FF3200"/>
                </a:solidFill>
                <a:latin typeface="Arial"/>
                <a:cs typeface="Arial"/>
              </a:rPr>
              <a:t>l</a:t>
            </a:r>
            <a:r>
              <a:rPr dirty="0" sz="2400" spc="30">
                <a:solidFill>
                  <a:srgbClr val="FF3200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FF3200"/>
                </a:solidFill>
                <a:latin typeface="Arial"/>
                <a:cs typeface="Arial"/>
              </a:rPr>
              <a:t>uncertaint</a:t>
            </a:r>
            <a:r>
              <a:rPr dirty="0" sz="2400">
                <a:solidFill>
                  <a:srgbClr val="FF3200"/>
                </a:solidFill>
                <a:latin typeface="Arial"/>
                <a:cs typeface="Arial"/>
              </a:rPr>
              <a:t>y</a:t>
            </a:r>
            <a:r>
              <a:rPr dirty="0" sz="2400" spc="5">
                <a:solidFill>
                  <a:srgbClr val="FF3200"/>
                </a:solidFill>
                <a:latin typeface="Arial"/>
                <a:cs typeface="Arial"/>
              </a:rPr>
              <a:t> </a:t>
            </a:r>
            <a:r>
              <a:rPr dirty="0" sz="2400">
                <a:latin typeface="Calibri"/>
                <a:cs typeface="Calibri"/>
              </a:rPr>
              <a:t>(implemented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Jun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2010)</a:t>
            </a:r>
            <a:endParaRPr sz="2400">
              <a:latin typeface="Calibri"/>
              <a:cs typeface="Calibri"/>
            </a:endParaRPr>
          </a:p>
          <a:p>
            <a:pPr marL="12700" marR="488950">
              <a:lnSpc>
                <a:spcPct val="100000"/>
              </a:lnSpc>
              <a:spcBef>
                <a:spcPts val="1720"/>
              </a:spcBef>
            </a:pP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Ensemble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Prediction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System</a:t>
            </a:r>
            <a:r>
              <a:rPr dirty="0" sz="2200" spc="3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(EPS)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benefits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from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using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based</a:t>
            </a:r>
            <a:r>
              <a:rPr dirty="0" sz="2200" spc="-5">
                <a:latin typeface="Calibri"/>
                <a:cs typeface="Calibri"/>
              </a:rPr>
              <a:t> perturbations.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Replacing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evolved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singular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vector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perturbations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by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based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perturbations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improve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EPS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spread,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especially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tropics.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Ensemble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Mean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has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slightly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lower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error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when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used.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191" y="3500628"/>
            <a:ext cx="4204716" cy="3061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43755" y="3429000"/>
            <a:ext cx="4229100" cy="3066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09572" y="5859017"/>
            <a:ext cx="597535" cy="0"/>
          </a:xfrm>
          <a:custGeom>
            <a:avLst/>
            <a:gdLst/>
            <a:ahLst/>
            <a:cxnLst/>
            <a:rect l="l" t="t" r="r" b="b"/>
            <a:pathLst>
              <a:path w="597535" h="0">
                <a:moveTo>
                  <a:pt x="0" y="0"/>
                </a:moveTo>
                <a:lnTo>
                  <a:pt x="597407" y="0"/>
                </a:lnTo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909572" y="6029705"/>
            <a:ext cx="597535" cy="0"/>
          </a:xfrm>
          <a:custGeom>
            <a:avLst/>
            <a:gdLst/>
            <a:ahLst/>
            <a:cxnLst/>
            <a:rect l="l" t="t" r="r" b="b"/>
            <a:pathLst>
              <a:path w="597535" h="0">
                <a:moveTo>
                  <a:pt x="0" y="0"/>
                </a:moveTo>
                <a:lnTo>
                  <a:pt x="597407" y="0"/>
                </a:lnTo>
              </a:path>
            </a:pathLst>
          </a:custGeom>
          <a:ln w="28956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526283" y="5773215"/>
            <a:ext cx="790575" cy="360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200" spc="-5">
                <a:solidFill>
                  <a:srgbClr val="FF0000"/>
                </a:solidFill>
                <a:latin typeface="Times New Roman"/>
                <a:cs typeface="Times New Roman"/>
              </a:rPr>
              <a:t>EVO-</a:t>
            </a:r>
            <a:r>
              <a:rPr dirty="0" sz="1200">
                <a:solidFill>
                  <a:srgbClr val="FF0000"/>
                </a:solidFill>
                <a:latin typeface="Times New Roman"/>
                <a:cs typeface="Times New Roman"/>
              </a:rPr>
              <a:t>SV</a:t>
            </a:r>
            <a:r>
              <a:rPr dirty="0" sz="1200" spc="-3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dirty="0" sz="1200" spc="-5">
                <a:solidFill>
                  <a:srgbClr val="FF0000"/>
                </a:solidFill>
                <a:latin typeface="Times New Roman"/>
                <a:cs typeface="Times New Roman"/>
              </a:rPr>
              <a:t>NI</a:t>
            </a:r>
            <a:r>
              <a:rPr dirty="0" sz="1200" spc="-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1653DB"/>
                </a:solidFill>
                <a:latin typeface="Times New Roman"/>
                <a:cs typeface="Times New Roman"/>
              </a:rPr>
              <a:t>EDA</a:t>
            </a:r>
            <a:r>
              <a:rPr dirty="0" sz="1200" spc="-5">
                <a:solidFill>
                  <a:srgbClr val="1653DB"/>
                </a:solidFill>
                <a:latin typeface="Times New Roman"/>
                <a:cs typeface="Times New Roman"/>
              </a:rPr>
              <a:t>-</a:t>
            </a:r>
            <a:r>
              <a:rPr dirty="0" sz="1200">
                <a:solidFill>
                  <a:srgbClr val="1653DB"/>
                </a:solidFill>
                <a:latin typeface="Times New Roman"/>
                <a:cs typeface="Times New Roman"/>
              </a:rPr>
              <a:t>SV</a:t>
            </a:r>
            <a:r>
              <a:rPr dirty="0" sz="1200" spc="-30">
                <a:solidFill>
                  <a:srgbClr val="1653DB"/>
                </a:solidFill>
                <a:latin typeface="Times New Roman"/>
                <a:cs typeface="Times New Roman"/>
              </a:rPr>
              <a:t>I</a:t>
            </a:r>
            <a:r>
              <a:rPr dirty="0" sz="1200" spc="-5">
                <a:solidFill>
                  <a:srgbClr val="1653DB"/>
                </a:solidFill>
                <a:latin typeface="Times New Roman"/>
                <a:cs typeface="Times New Roman"/>
              </a:rPr>
              <a:t>NI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04076" y="5859017"/>
            <a:ext cx="599440" cy="0"/>
          </a:xfrm>
          <a:custGeom>
            <a:avLst/>
            <a:gdLst/>
            <a:ahLst/>
            <a:cxnLst/>
            <a:rect l="l" t="t" r="r" b="b"/>
            <a:pathLst>
              <a:path w="599440" h="0">
                <a:moveTo>
                  <a:pt x="0" y="0"/>
                </a:moveTo>
                <a:lnTo>
                  <a:pt x="598931" y="0"/>
                </a:lnTo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704076" y="6029705"/>
            <a:ext cx="599440" cy="0"/>
          </a:xfrm>
          <a:custGeom>
            <a:avLst/>
            <a:gdLst/>
            <a:ahLst/>
            <a:cxnLst/>
            <a:rect l="l" t="t" r="r" b="b"/>
            <a:pathLst>
              <a:path w="599440" h="0">
                <a:moveTo>
                  <a:pt x="0" y="0"/>
                </a:moveTo>
                <a:lnTo>
                  <a:pt x="598931" y="0"/>
                </a:lnTo>
              </a:path>
            </a:pathLst>
          </a:custGeom>
          <a:ln w="28956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322311" y="5773215"/>
            <a:ext cx="790575" cy="360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200" spc="-5">
                <a:solidFill>
                  <a:srgbClr val="FF0000"/>
                </a:solidFill>
                <a:latin typeface="Times New Roman"/>
                <a:cs typeface="Times New Roman"/>
              </a:rPr>
              <a:t>EVO-</a:t>
            </a:r>
            <a:r>
              <a:rPr dirty="0" sz="1200">
                <a:solidFill>
                  <a:srgbClr val="FF0000"/>
                </a:solidFill>
                <a:latin typeface="Times New Roman"/>
                <a:cs typeface="Times New Roman"/>
              </a:rPr>
              <a:t>SV</a:t>
            </a:r>
            <a:r>
              <a:rPr dirty="0" sz="1200" spc="-3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dirty="0" sz="1200" spc="-5">
                <a:solidFill>
                  <a:srgbClr val="FF0000"/>
                </a:solidFill>
                <a:latin typeface="Times New Roman"/>
                <a:cs typeface="Times New Roman"/>
              </a:rPr>
              <a:t>NI</a:t>
            </a:r>
            <a:r>
              <a:rPr dirty="0" sz="1200" spc="-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1653DB"/>
                </a:solidFill>
                <a:latin typeface="Times New Roman"/>
                <a:cs typeface="Times New Roman"/>
              </a:rPr>
              <a:t>EDA</a:t>
            </a:r>
            <a:r>
              <a:rPr dirty="0" sz="1200" spc="-5">
                <a:solidFill>
                  <a:srgbClr val="1653DB"/>
                </a:solidFill>
                <a:latin typeface="Times New Roman"/>
                <a:cs typeface="Times New Roman"/>
              </a:rPr>
              <a:t>-</a:t>
            </a:r>
            <a:r>
              <a:rPr dirty="0" sz="1200">
                <a:solidFill>
                  <a:srgbClr val="1653DB"/>
                </a:solidFill>
                <a:latin typeface="Times New Roman"/>
                <a:cs typeface="Times New Roman"/>
              </a:rPr>
              <a:t>SV</a:t>
            </a:r>
            <a:r>
              <a:rPr dirty="0" sz="1200" spc="-30">
                <a:solidFill>
                  <a:srgbClr val="1653DB"/>
                </a:solidFill>
                <a:latin typeface="Times New Roman"/>
                <a:cs typeface="Times New Roman"/>
              </a:rPr>
              <a:t>I</a:t>
            </a:r>
            <a:r>
              <a:rPr dirty="0" sz="1200" spc="-5">
                <a:solidFill>
                  <a:srgbClr val="1653DB"/>
                </a:solidFill>
                <a:latin typeface="Times New Roman"/>
                <a:cs typeface="Times New Roman"/>
              </a:rPr>
              <a:t>NI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8659" y="3709415"/>
            <a:ext cx="1024255" cy="320040"/>
          </a:xfrm>
          <a:custGeom>
            <a:avLst/>
            <a:gdLst/>
            <a:ahLst/>
            <a:cxnLst/>
            <a:rect l="l" t="t" r="r" b="b"/>
            <a:pathLst>
              <a:path w="1024255" h="320039">
                <a:moveTo>
                  <a:pt x="1024128" y="0"/>
                </a:moveTo>
                <a:lnTo>
                  <a:pt x="0" y="0"/>
                </a:lnTo>
                <a:lnTo>
                  <a:pt x="0" y="320039"/>
                </a:lnTo>
                <a:lnTo>
                  <a:pt x="1024128" y="320039"/>
                </a:lnTo>
                <a:lnTo>
                  <a:pt x="1024128" y="313943"/>
                </a:lnTo>
                <a:lnTo>
                  <a:pt x="12192" y="313943"/>
                </a:lnTo>
                <a:lnTo>
                  <a:pt x="6096" y="307847"/>
                </a:lnTo>
                <a:lnTo>
                  <a:pt x="12192" y="307847"/>
                </a:lnTo>
                <a:lnTo>
                  <a:pt x="12192" y="12191"/>
                </a:lnTo>
                <a:lnTo>
                  <a:pt x="6096" y="12191"/>
                </a:lnTo>
                <a:lnTo>
                  <a:pt x="12192" y="6095"/>
                </a:lnTo>
                <a:lnTo>
                  <a:pt x="1024128" y="6095"/>
                </a:lnTo>
                <a:lnTo>
                  <a:pt x="1024128" y="0"/>
                </a:lnTo>
                <a:close/>
              </a:path>
              <a:path w="1024255" h="320039">
                <a:moveTo>
                  <a:pt x="12192" y="307847"/>
                </a:moveTo>
                <a:lnTo>
                  <a:pt x="6096" y="307847"/>
                </a:lnTo>
                <a:lnTo>
                  <a:pt x="12192" y="313943"/>
                </a:lnTo>
                <a:lnTo>
                  <a:pt x="12192" y="307847"/>
                </a:lnTo>
                <a:close/>
              </a:path>
              <a:path w="1024255" h="320039">
                <a:moveTo>
                  <a:pt x="1011935" y="307847"/>
                </a:moveTo>
                <a:lnTo>
                  <a:pt x="12192" y="307847"/>
                </a:lnTo>
                <a:lnTo>
                  <a:pt x="12192" y="313943"/>
                </a:lnTo>
                <a:lnTo>
                  <a:pt x="1011935" y="313943"/>
                </a:lnTo>
                <a:lnTo>
                  <a:pt x="1011935" y="307847"/>
                </a:lnTo>
                <a:close/>
              </a:path>
              <a:path w="1024255" h="320039">
                <a:moveTo>
                  <a:pt x="1011935" y="6095"/>
                </a:moveTo>
                <a:lnTo>
                  <a:pt x="1011935" y="313943"/>
                </a:lnTo>
                <a:lnTo>
                  <a:pt x="1018032" y="307847"/>
                </a:lnTo>
                <a:lnTo>
                  <a:pt x="1024128" y="307847"/>
                </a:lnTo>
                <a:lnTo>
                  <a:pt x="1024128" y="12191"/>
                </a:lnTo>
                <a:lnTo>
                  <a:pt x="1018032" y="12191"/>
                </a:lnTo>
                <a:lnTo>
                  <a:pt x="1011935" y="6095"/>
                </a:lnTo>
                <a:close/>
              </a:path>
              <a:path w="1024255" h="320039">
                <a:moveTo>
                  <a:pt x="1024128" y="307847"/>
                </a:moveTo>
                <a:lnTo>
                  <a:pt x="1018032" y="307847"/>
                </a:lnTo>
                <a:lnTo>
                  <a:pt x="1011935" y="313943"/>
                </a:lnTo>
                <a:lnTo>
                  <a:pt x="1024128" y="313943"/>
                </a:lnTo>
                <a:lnTo>
                  <a:pt x="1024128" y="307847"/>
                </a:lnTo>
                <a:close/>
              </a:path>
              <a:path w="1024255" h="320039">
                <a:moveTo>
                  <a:pt x="12192" y="6095"/>
                </a:moveTo>
                <a:lnTo>
                  <a:pt x="6096" y="12191"/>
                </a:lnTo>
                <a:lnTo>
                  <a:pt x="12192" y="12191"/>
                </a:lnTo>
                <a:lnTo>
                  <a:pt x="12192" y="6095"/>
                </a:lnTo>
                <a:close/>
              </a:path>
              <a:path w="1024255" h="320039">
                <a:moveTo>
                  <a:pt x="1011935" y="6095"/>
                </a:moveTo>
                <a:lnTo>
                  <a:pt x="12192" y="6095"/>
                </a:lnTo>
                <a:lnTo>
                  <a:pt x="12192" y="12191"/>
                </a:lnTo>
                <a:lnTo>
                  <a:pt x="1011935" y="12191"/>
                </a:lnTo>
                <a:lnTo>
                  <a:pt x="1011935" y="6095"/>
                </a:lnTo>
                <a:close/>
              </a:path>
              <a:path w="1024255" h="320039">
                <a:moveTo>
                  <a:pt x="1024128" y="6095"/>
                </a:moveTo>
                <a:lnTo>
                  <a:pt x="1011935" y="6095"/>
                </a:lnTo>
                <a:lnTo>
                  <a:pt x="1018032" y="12191"/>
                </a:lnTo>
                <a:lnTo>
                  <a:pt x="1024128" y="12191"/>
                </a:lnTo>
                <a:lnTo>
                  <a:pt x="1024128" y="6095"/>
                </a:lnTo>
                <a:close/>
              </a:path>
            </a:pathLst>
          </a:custGeom>
          <a:solidFill>
            <a:srgbClr val="0064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14755" y="3715511"/>
            <a:ext cx="1012190" cy="307975"/>
          </a:xfrm>
          <a:prstGeom prst="rect">
            <a:avLst/>
          </a:prstGeom>
          <a:solidFill>
            <a:srgbClr val="C7FCC7"/>
          </a:solidFill>
        </p:spPr>
        <p:txBody>
          <a:bodyPr wrap="square" lIns="0" tIns="0" rIns="0" bIns="0" rtlCol="0" vert="horz">
            <a:spAutoFit/>
          </a:bodyPr>
          <a:lstStyle/>
          <a:p>
            <a:pPr marL="90805">
              <a:lnSpc>
                <a:spcPct val="100000"/>
              </a:lnSpc>
            </a:pPr>
            <a:r>
              <a:rPr dirty="0" sz="1400" spc="-5" b="1">
                <a:solidFill>
                  <a:srgbClr val="1653DB"/>
                </a:solidFill>
                <a:latin typeface="Verdana"/>
                <a:cs typeface="Verdana"/>
              </a:rPr>
              <a:t>N.-</a:t>
            </a:r>
            <a:r>
              <a:rPr dirty="0" sz="1400" b="1">
                <a:solidFill>
                  <a:srgbClr val="1653DB"/>
                </a:solidFill>
                <a:latin typeface="Verdana"/>
                <a:cs typeface="Verdana"/>
              </a:rPr>
              <a:t>Hem.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17947" y="3709415"/>
            <a:ext cx="929640" cy="320040"/>
          </a:xfrm>
          <a:custGeom>
            <a:avLst/>
            <a:gdLst/>
            <a:ahLst/>
            <a:cxnLst/>
            <a:rect l="l" t="t" r="r" b="b"/>
            <a:pathLst>
              <a:path w="929639" h="320039">
                <a:moveTo>
                  <a:pt x="929639" y="0"/>
                </a:moveTo>
                <a:lnTo>
                  <a:pt x="0" y="0"/>
                </a:lnTo>
                <a:lnTo>
                  <a:pt x="0" y="320039"/>
                </a:lnTo>
                <a:lnTo>
                  <a:pt x="929639" y="320039"/>
                </a:lnTo>
                <a:lnTo>
                  <a:pt x="929639" y="313943"/>
                </a:lnTo>
                <a:lnTo>
                  <a:pt x="12191" y="313943"/>
                </a:lnTo>
                <a:lnTo>
                  <a:pt x="6096" y="307847"/>
                </a:lnTo>
                <a:lnTo>
                  <a:pt x="12191" y="307847"/>
                </a:lnTo>
                <a:lnTo>
                  <a:pt x="12191" y="12191"/>
                </a:lnTo>
                <a:lnTo>
                  <a:pt x="6096" y="12191"/>
                </a:lnTo>
                <a:lnTo>
                  <a:pt x="12191" y="6095"/>
                </a:lnTo>
                <a:lnTo>
                  <a:pt x="929639" y="6095"/>
                </a:lnTo>
                <a:lnTo>
                  <a:pt x="929639" y="0"/>
                </a:lnTo>
                <a:close/>
              </a:path>
              <a:path w="929639" h="320039">
                <a:moveTo>
                  <a:pt x="12191" y="307847"/>
                </a:moveTo>
                <a:lnTo>
                  <a:pt x="6096" y="307847"/>
                </a:lnTo>
                <a:lnTo>
                  <a:pt x="12191" y="313943"/>
                </a:lnTo>
                <a:lnTo>
                  <a:pt x="12191" y="307847"/>
                </a:lnTo>
                <a:close/>
              </a:path>
              <a:path w="929639" h="320039">
                <a:moveTo>
                  <a:pt x="917448" y="307847"/>
                </a:moveTo>
                <a:lnTo>
                  <a:pt x="12191" y="307847"/>
                </a:lnTo>
                <a:lnTo>
                  <a:pt x="12191" y="313943"/>
                </a:lnTo>
                <a:lnTo>
                  <a:pt x="917448" y="313943"/>
                </a:lnTo>
                <a:lnTo>
                  <a:pt x="917448" y="307847"/>
                </a:lnTo>
                <a:close/>
              </a:path>
              <a:path w="929639" h="320039">
                <a:moveTo>
                  <a:pt x="917448" y="6095"/>
                </a:moveTo>
                <a:lnTo>
                  <a:pt x="917448" y="313943"/>
                </a:lnTo>
                <a:lnTo>
                  <a:pt x="923543" y="307847"/>
                </a:lnTo>
                <a:lnTo>
                  <a:pt x="929639" y="307847"/>
                </a:lnTo>
                <a:lnTo>
                  <a:pt x="929639" y="12191"/>
                </a:lnTo>
                <a:lnTo>
                  <a:pt x="923543" y="12191"/>
                </a:lnTo>
                <a:lnTo>
                  <a:pt x="917448" y="6095"/>
                </a:lnTo>
                <a:close/>
              </a:path>
              <a:path w="929639" h="320039">
                <a:moveTo>
                  <a:pt x="929639" y="307847"/>
                </a:moveTo>
                <a:lnTo>
                  <a:pt x="923543" y="307847"/>
                </a:lnTo>
                <a:lnTo>
                  <a:pt x="917448" y="313943"/>
                </a:lnTo>
                <a:lnTo>
                  <a:pt x="929639" y="313943"/>
                </a:lnTo>
                <a:lnTo>
                  <a:pt x="929639" y="307847"/>
                </a:lnTo>
                <a:close/>
              </a:path>
              <a:path w="929639" h="320039">
                <a:moveTo>
                  <a:pt x="12191" y="6095"/>
                </a:moveTo>
                <a:lnTo>
                  <a:pt x="6096" y="12191"/>
                </a:lnTo>
                <a:lnTo>
                  <a:pt x="12191" y="12191"/>
                </a:lnTo>
                <a:lnTo>
                  <a:pt x="12191" y="6095"/>
                </a:lnTo>
                <a:close/>
              </a:path>
              <a:path w="929639" h="320039">
                <a:moveTo>
                  <a:pt x="917448" y="6095"/>
                </a:moveTo>
                <a:lnTo>
                  <a:pt x="12191" y="6095"/>
                </a:lnTo>
                <a:lnTo>
                  <a:pt x="12191" y="12191"/>
                </a:lnTo>
                <a:lnTo>
                  <a:pt x="917448" y="12191"/>
                </a:lnTo>
                <a:lnTo>
                  <a:pt x="917448" y="6095"/>
                </a:lnTo>
                <a:close/>
              </a:path>
              <a:path w="929639" h="320039">
                <a:moveTo>
                  <a:pt x="929639" y="6095"/>
                </a:moveTo>
                <a:lnTo>
                  <a:pt x="917448" y="6095"/>
                </a:lnTo>
                <a:lnTo>
                  <a:pt x="923543" y="12191"/>
                </a:lnTo>
                <a:lnTo>
                  <a:pt x="929639" y="12191"/>
                </a:lnTo>
                <a:lnTo>
                  <a:pt x="929639" y="6095"/>
                </a:lnTo>
                <a:close/>
              </a:path>
            </a:pathLst>
          </a:custGeom>
          <a:solidFill>
            <a:srgbClr val="0064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924044" y="3715511"/>
            <a:ext cx="917575" cy="307975"/>
          </a:xfrm>
          <a:prstGeom prst="rect">
            <a:avLst/>
          </a:prstGeom>
          <a:solidFill>
            <a:srgbClr val="C7FCC7"/>
          </a:solidFill>
        </p:spPr>
        <p:txBody>
          <a:bodyPr wrap="square" lIns="0" tIns="0" rIns="0" bIns="0" rtlCol="0" vert="horz">
            <a:spAutoFit/>
          </a:bodyPr>
          <a:lstStyle/>
          <a:p>
            <a:pPr marL="89535">
              <a:lnSpc>
                <a:spcPct val="100000"/>
              </a:lnSpc>
            </a:pPr>
            <a:r>
              <a:rPr dirty="0" sz="1400" b="1">
                <a:solidFill>
                  <a:srgbClr val="1653DB"/>
                </a:solidFill>
                <a:latin typeface="Verdana"/>
                <a:cs typeface="Verdana"/>
              </a:rPr>
              <a:t>Tropics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58140" y="6324600"/>
            <a:ext cx="8785860" cy="533400"/>
          </a:xfrm>
          <a:custGeom>
            <a:avLst/>
            <a:gdLst/>
            <a:ahLst/>
            <a:cxnLst/>
            <a:rect l="l" t="t" r="r" b="b"/>
            <a:pathLst>
              <a:path w="8785860" h="533400">
                <a:moveTo>
                  <a:pt x="0" y="0"/>
                </a:moveTo>
                <a:lnTo>
                  <a:pt x="8785860" y="0"/>
                </a:lnTo>
                <a:lnTo>
                  <a:pt x="878586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35355" y="6442525"/>
            <a:ext cx="7423150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Ensemble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spread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and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Ensemble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mean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RMSE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for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850hPa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 </a:t>
            </a:r>
            <a:r>
              <a:rPr dirty="0" sz="2200" spc="-5">
                <a:solidFill>
                  <a:srgbClr val="0F3592"/>
                </a:solidFill>
                <a:latin typeface="Arial"/>
                <a:cs typeface="Arial"/>
              </a:rPr>
              <a:t>T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59535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3228" y="1481619"/>
            <a:ext cx="8721725" cy="2258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marR="201930" indent="-287655">
              <a:lnSpc>
                <a:spcPct val="100000"/>
              </a:lnSpc>
              <a:buClr>
                <a:srgbClr val="0F3592"/>
              </a:buClr>
              <a:buSzPct val="118750"/>
              <a:buFont typeface="Arial"/>
              <a:buChar char="•"/>
              <a:tabLst>
                <a:tab pos="300990" algn="l"/>
              </a:tabLst>
            </a:pPr>
            <a:r>
              <a:rPr dirty="0" sz="2400">
                <a:latin typeface="Calibri"/>
                <a:cs typeface="Calibri"/>
              </a:rPr>
              <a:t>The EDA simulates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the error evolution</a:t>
            </a:r>
            <a:r>
              <a:rPr dirty="0" sz="24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of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4DVar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analysis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cycle.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A</a:t>
            </a:r>
            <a:r>
              <a:rPr dirty="0" sz="2400">
                <a:latin typeface="Calibri"/>
                <a:cs typeface="Calibri"/>
              </a:rPr>
              <a:t>s</a:t>
            </a:r>
            <a:r>
              <a:rPr dirty="0" sz="2400" spc="-5">
                <a:latin typeface="Calibri"/>
                <a:cs typeface="Calibri"/>
              </a:rPr>
              <a:t> suc</a:t>
            </a:r>
            <a:r>
              <a:rPr dirty="0" sz="2400">
                <a:latin typeface="Calibri"/>
                <a:cs typeface="Calibri"/>
              </a:rPr>
              <a:t>h</a:t>
            </a:r>
            <a:r>
              <a:rPr dirty="0" sz="2400" spc="-5">
                <a:latin typeface="Calibri"/>
                <a:cs typeface="Calibri"/>
              </a:rPr>
              <a:t> i</a:t>
            </a:r>
            <a:r>
              <a:rPr dirty="0" sz="2400">
                <a:latin typeface="Calibri"/>
                <a:cs typeface="Calibri"/>
              </a:rPr>
              <a:t>t</a:t>
            </a:r>
            <a:r>
              <a:rPr dirty="0" sz="2400" spc="-5">
                <a:latin typeface="Calibri"/>
                <a:cs typeface="Calibri"/>
              </a:rPr>
              <a:t> ha</a:t>
            </a:r>
            <a:r>
              <a:rPr dirty="0" sz="2400">
                <a:latin typeface="Calibri"/>
                <a:cs typeface="Calibri"/>
              </a:rPr>
              <a:t>s</a:t>
            </a:r>
            <a:r>
              <a:rPr dirty="0" sz="2400" spc="-5">
                <a:latin typeface="Calibri"/>
                <a:cs typeface="Calibri"/>
              </a:rPr>
              <a:t> tw</a:t>
            </a:r>
            <a:r>
              <a:rPr dirty="0" sz="2400">
                <a:latin typeface="Calibri"/>
                <a:cs typeface="Calibri"/>
              </a:rPr>
              <a:t>o</a:t>
            </a:r>
            <a:r>
              <a:rPr dirty="0" sz="2400" spc="-5">
                <a:latin typeface="Calibri"/>
                <a:cs typeface="Calibri"/>
              </a:rPr>
              <a:t> mai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 applications:</a:t>
            </a:r>
            <a:endParaRPr sz="2400">
              <a:latin typeface="Calibri"/>
              <a:cs typeface="Calibri"/>
            </a:endParaRPr>
          </a:p>
          <a:p>
            <a:pPr lvl="1" marL="951230" marR="5080" indent="-457200">
              <a:lnSpc>
                <a:spcPct val="100000"/>
              </a:lnSpc>
              <a:spcBef>
                <a:spcPts val="620"/>
              </a:spcBef>
              <a:buClr>
                <a:srgbClr val="0F3592"/>
              </a:buClr>
              <a:buAutoNum type="arabicPeriod"/>
              <a:tabLst>
                <a:tab pos="951865" algn="l"/>
              </a:tabLst>
            </a:pP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Provide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a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flow-</a:t>
            </a:r>
            <a:r>
              <a:rPr dirty="0" sz="2200" spc="-10">
                <a:solidFill>
                  <a:srgbClr val="D6D6F5"/>
                </a:solidFill>
                <a:latin typeface="Calibri"/>
                <a:cs typeface="Calibri"/>
              </a:rPr>
              <a:t>dependen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t</a:t>
            </a:r>
            <a:r>
              <a:rPr dirty="0" sz="2200" spc="30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estimate</a:t>
            </a:r>
            <a:r>
              <a:rPr dirty="0" sz="2200" spc="25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of</a:t>
            </a:r>
            <a:r>
              <a:rPr dirty="0" sz="2200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analysis</a:t>
            </a:r>
            <a:r>
              <a:rPr dirty="0" sz="2200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errors</a:t>
            </a:r>
            <a:r>
              <a:rPr dirty="0" sz="2200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to</a:t>
            </a:r>
            <a:r>
              <a:rPr dirty="0" sz="2200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initialize</a:t>
            </a:r>
            <a:r>
              <a:rPr dirty="0" sz="2200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the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D6D6F5"/>
                </a:solidFill>
                <a:latin typeface="Calibri"/>
                <a:cs typeface="Calibri"/>
              </a:rPr>
              <a:t>ensembl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e</a:t>
            </a:r>
            <a:r>
              <a:rPr dirty="0" sz="2200" spc="30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D6D6F5"/>
                </a:solidFill>
                <a:latin typeface="Calibri"/>
                <a:cs typeface="Calibri"/>
              </a:rPr>
              <a:t>predictio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n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D6D6F5"/>
                </a:solidFill>
                <a:latin typeface="Calibri"/>
                <a:cs typeface="Calibri"/>
              </a:rPr>
              <a:t>syste</a:t>
            </a:r>
            <a:r>
              <a:rPr dirty="0" sz="2200" spc="-5">
                <a:solidFill>
                  <a:srgbClr val="D6D6F5"/>
                </a:solidFill>
                <a:latin typeface="Calibri"/>
                <a:cs typeface="Calibri"/>
              </a:rPr>
              <a:t>m</a:t>
            </a:r>
            <a:r>
              <a:rPr dirty="0" sz="2200" spc="30">
                <a:solidFill>
                  <a:srgbClr val="D6D6F5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D6D6F5"/>
                </a:solidFill>
                <a:latin typeface="Calibri"/>
                <a:cs typeface="Calibri"/>
              </a:rPr>
              <a:t>(EPS)</a:t>
            </a:r>
            <a:endParaRPr sz="2200">
              <a:latin typeface="Calibri"/>
              <a:cs typeface="Calibri"/>
            </a:endParaRPr>
          </a:p>
          <a:p>
            <a:pPr lvl="1" marL="951230" marR="113664" indent="-457200">
              <a:lnSpc>
                <a:spcPct val="100000"/>
              </a:lnSpc>
              <a:spcBef>
                <a:spcPts val="600"/>
              </a:spcBef>
              <a:buClr>
                <a:srgbClr val="0F3592"/>
              </a:buClr>
              <a:buAutoNum type="arabicPeriod"/>
              <a:tabLst>
                <a:tab pos="951865" algn="l"/>
              </a:tabLst>
            </a:pPr>
            <a:r>
              <a:rPr dirty="0" sz="2200" spc="-5">
                <a:latin typeface="Calibri"/>
                <a:cs typeface="Calibri"/>
              </a:rPr>
              <a:t>Provide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flow-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dependen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t</a:t>
            </a:r>
            <a:r>
              <a:rPr dirty="0" sz="2200" spc="3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estimate</a:t>
            </a:r>
            <a:r>
              <a:rPr dirty="0" sz="2200" spc="2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of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background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errors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for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use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</a:t>
            </a:r>
            <a:r>
              <a:rPr dirty="0" sz="2200" spc="-5">
                <a:latin typeface="Calibri"/>
                <a:cs typeface="Calibri"/>
              </a:rPr>
              <a:t> 4</a:t>
            </a:r>
            <a:r>
              <a:rPr dirty="0" sz="2200">
                <a:latin typeface="Calibri"/>
                <a:cs typeface="Calibri"/>
              </a:rPr>
              <a:t>D</a:t>
            </a:r>
            <a:r>
              <a:rPr dirty="0" sz="2200" spc="-5">
                <a:latin typeface="Calibri"/>
                <a:cs typeface="Calibri"/>
              </a:rPr>
              <a:t>-Var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assimilation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15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59535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4416" y="488888"/>
            <a:ext cx="7710170" cy="3216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20040">
              <a:lnSpc>
                <a:spcPct val="100000"/>
              </a:lnSpc>
            </a:pP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Hybrids: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EDA</a:t>
            </a:r>
            <a:endParaRPr sz="2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spc="-5">
                <a:latin typeface="Arial"/>
                <a:cs typeface="Arial"/>
              </a:rPr>
              <a:t>I</a:t>
            </a:r>
            <a:r>
              <a:rPr dirty="0" sz="2000">
                <a:latin typeface="Arial"/>
                <a:cs typeface="Arial"/>
              </a:rPr>
              <a:t>n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ECMW</a:t>
            </a:r>
            <a:r>
              <a:rPr dirty="0" sz="2000">
                <a:latin typeface="Arial"/>
                <a:cs typeface="Arial"/>
              </a:rPr>
              <a:t>F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4</a:t>
            </a:r>
            <a:r>
              <a:rPr dirty="0" sz="2000">
                <a:latin typeface="Arial"/>
                <a:cs typeface="Arial"/>
              </a:rPr>
              <a:t>D-</a:t>
            </a:r>
            <a:r>
              <a:rPr dirty="0" sz="2000" spc="-5">
                <a:latin typeface="Arial"/>
                <a:cs typeface="Arial"/>
              </a:rPr>
              <a:t>Var</a:t>
            </a:r>
            <a:r>
              <a:rPr dirty="0" sz="2000">
                <a:latin typeface="Arial"/>
                <a:cs typeface="Arial"/>
              </a:rPr>
              <a:t>,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B</a:t>
            </a:r>
            <a:r>
              <a:rPr dirty="0" sz="2000" spc="55" b="1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matri</a:t>
            </a:r>
            <a:r>
              <a:rPr dirty="0" sz="2000">
                <a:latin typeface="Arial"/>
                <a:cs typeface="Arial"/>
              </a:rPr>
              <a:t>x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i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define</a:t>
            </a:r>
            <a:r>
              <a:rPr dirty="0" sz="2000">
                <a:latin typeface="Arial"/>
                <a:cs typeface="Arial"/>
              </a:rPr>
              <a:t>d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implicitl</a:t>
            </a:r>
            <a:r>
              <a:rPr dirty="0" sz="2000">
                <a:latin typeface="Arial"/>
                <a:cs typeface="Arial"/>
              </a:rPr>
              <a:t>y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i</a:t>
            </a:r>
            <a:r>
              <a:rPr dirty="0" sz="2000">
                <a:latin typeface="Arial"/>
                <a:cs typeface="Arial"/>
              </a:rPr>
              <a:t>n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term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f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transformatio</a:t>
            </a:r>
            <a:r>
              <a:rPr dirty="0" sz="2000">
                <a:latin typeface="Arial"/>
                <a:cs typeface="Arial"/>
              </a:rPr>
              <a:t>n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fro</a:t>
            </a:r>
            <a:r>
              <a:rPr dirty="0" sz="2000">
                <a:latin typeface="Arial"/>
                <a:cs typeface="Arial"/>
              </a:rPr>
              <a:t>m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backgroun</a:t>
            </a:r>
            <a:r>
              <a:rPr dirty="0" sz="2000">
                <a:latin typeface="Arial"/>
                <a:cs typeface="Arial"/>
              </a:rPr>
              <a:t>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departure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</a:t>
            </a:r>
            <a:r>
              <a:rPr dirty="0" sz="2000" spc="5" b="1">
                <a:latin typeface="Times New Roman"/>
                <a:cs typeface="Times New Roman"/>
              </a:rPr>
              <a:t>x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spc="5" b="1">
                <a:latin typeface="Times New Roman"/>
                <a:cs typeface="Times New Roman"/>
              </a:rPr>
              <a:t>x</a:t>
            </a:r>
            <a:r>
              <a:rPr dirty="0" baseline="-21367" sz="1950" spc="7" b="1">
                <a:latin typeface="Times New Roman"/>
                <a:cs typeface="Times New Roman"/>
              </a:rPr>
              <a:t>b</a:t>
            </a:r>
            <a:r>
              <a:rPr dirty="0" sz="2000">
                <a:latin typeface="Arial"/>
                <a:cs typeface="Arial"/>
              </a:rPr>
              <a:t>)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o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control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variable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χ</a:t>
            </a:r>
            <a:r>
              <a:rPr dirty="0" sz="200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12700" indent="3395345">
              <a:lnSpc>
                <a:spcPct val="100000"/>
              </a:lnSpc>
              <a:spcBef>
                <a:spcPts val="480"/>
              </a:spcBef>
            </a:pPr>
            <a:r>
              <a:rPr dirty="0" sz="2000">
                <a:latin typeface="Arial"/>
                <a:cs typeface="Arial"/>
              </a:rPr>
              <a:t>(</a:t>
            </a:r>
            <a:r>
              <a:rPr dirty="0" sz="2000" spc="5" b="1">
                <a:latin typeface="Times New Roman"/>
                <a:cs typeface="Times New Roman"/>
              </a:rPr>
              <a:t>x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spc="5" b="1">
                <a:latin typeface="Times New Roman"/>
                <a:cs typeface="Times New Roman"/>
              </a:rPr>
              <a:t>x</a:t>
            </a:r>
            <a:r>
              <a:rPr dirty="0" baseline="-21367" sz="1950" spc="22" b="1">
                <a:latin typeface="Times New Roman"/>
                <a:cs typeface="Times New Roman"/>
              </a:rPr>
              <a:t>b</a:t>
            </a:r>
            <a:r>
              <a:rPr dirty="0" sz="2000">
                <a:latin typeface="Arial"/>
                <a:cs typeface="Arial"/>
              </a:rPr>
              <a:t>)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=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L</a:t>
            </a:r>
            <a:r>
              <a:rPr dirty="0" sz="2000" b="1">
                <a:latin typeface="Times New Roman"/>
                <a:cs typeface="Times New Roman"/>
              </a:rPr>
              <a:t>χ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2000" spc="-5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o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tha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implie</a:t>
            </a:r>
            <a:r>
              <a:rPr dirty="0" sz="2000">
                <a:latin typeface="Arial"/>
                <a:cs typeface="Arial"/>
              </a:rPr>
              <a:t>d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B=L</a:t>
            </a:r>
            <a:r>
              <a:rPr dirty="0" sz="2000" spc="-10" b="1">
                <a:latin typeface="Times New Roman"/>
                <a:cs typeface="Times New Roman"/>
              </a:rPr>
              <a:t>L</a:t>
            </a:r>
            <a:r>
              <a:rPr dirty="0" baseline="25641" sz="1950" spc="22" b="1">
                <a:latin typeface="Times New Roman"/>
                <a:cs typeface="Times New Roman"/>
              </a:rPr>
              <a:t>T</a:t>
            </a:r>
            <a:r>
              <a:rPr dirty="0" sz="200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12700" marR="837565">
              <a:lnSpc>
                <a:spcPct val="100000"/>
              </a:lnSpc>
              <a:spcBef>
                <a:spcPts val="969"/>
              </a:spcBef>
            </a:pPr>
            <a:r>
              <a:rPr dirty="0" sz="2000" spc="-5">
                <a:latin typeface="Arial"/>
                <a:cs typeface="Arial"/>
              </a:rPr>
              <a:t>I</a:t>
            </a:r>
            <a:r>
              <a:rPr dirty="0" sz="2000">
                <a:latin typeface="Arial"/>
                <a:cs typeface="Arial"/>
              </a:rPr>
              <a:t>n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curren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0099FF"/>
                </a:solidFill>
                <a:latin typeface="Arial"/>
                <a:cs typeface="Arial"/>
              </a:rPr>
              <a:t>wavele</a:t>
            </a:r>
            <a:r>
              <a:rPr dirty="0" sz="2000">
                <a:solidFill>
                  <a:srgbClr val="0099FF"/>
                </a:solidFill>
                <a:latin typeface="Arial"/>
                <a:cs typeface="Arial"/>
              </a:rPr>
              <a:t>t</a:t>
            </a:r>
            <a:r>
              <a:rPr dirty="0" sz="2000" spc="-5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0099FF"/>
                </a:solidFill>
                <a:latin typeface="Arial"/>
                <a:cs typeface="Arial"/>
              </a:rPr>
              <a:t>formulatio</a:t>
            </a:r>
            <a:r>
              <a:rPr dirty="0" sz="2000">
                <a:solidFill>
                  <a:srgbClr val="0099FF"/>
                </a:solidFill>
                <a:latin typeface="Arial"/>
                <a:cs typeface="Arial"/>
              </a:rPr>
              <a:t>n</a:t>
            </a:r>
            <a:r>
              <a:rPr dirty="0" sz="2000" spc="-3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(Fisher,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2003),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variable</a:t>
            </a:r>
            <a:r>
              <a:rPr dirty="0" sz="2000" spc="-5">
                <a:latin typeface="Arial"/>
                <a:cs typeface="Arial"/>
              </a:rPr>
              <a:t> transfor</a:t>
            </a:r>
            <a:r>
              <a:rPr dirty="0" sz="2000">
                <a:latin typeface="Arial"/>
                <a:cs typeface="Arial"/>
              </a:rPr>
              <a:t>m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ca</a:t>
            </a:r>
            <a:r>
              <a:rPr dirty="0" sz="2000">
                <a:latin typeface="Arial"/>
                <a:cs typeface="Arial"/>
              </a:rPr>
              <a:t>n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writte</a:t>
            </a:r>
            <a:r>
              <a:rPr dirty="0" sz="2000">
                <a:latin typeface="Arial"/>
                <a:cs typeface="Arial"/>
              </a:rPr>
              <a:t>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as: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15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534416" y="4227275"/>
            <a:ext cx="7888605" cy="1992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31775">
              <a:lnSpc>
                <a:spcPct val="100000"/>
              </a:lnSpc>
            </a:pPr>
            <a:r>
              <a:rPr dirty="0" sz="1200" spc="-5" i="1">
                <a:latin typeface="Times New Roman"/>
                <a:cs typeface="Times New Roman"/>
              </a:rPr>
              <a:t>j</a:t>
            </a:r>
            <a:endParaRPr sz="1200">
              <a:latin typeface="Times New Roman"/>
              <a:cs typeface="Times New Roman"/>
            </a:endParaRPr>
          </a:p>
          <a:p>
            <a:pPr marL="431800" marR="803910" indent="-419100">
              <a:lnSpc>
                <a:spcPct val="100499"/>
              </a:lnSpc>
              <a:spcBef>
                <a:spcPts val="120"/>
              </a:spcBef>
            </a:pPr>
            <a:r>
              <a:rPr dirty="0" sz="2000" b="1">
                <a:latin typeface="Times New Roman"/>
                <a:cs typeface="Times New Roman"/>
              </a:rPr>
              <a:t>T</a:t>
            </a:r>
            <a:r>
              <a:rPr dirty="0" sz="2000" spc="45" b="1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i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balanc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operator,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i.e</a:t>
            </a:r>
            <a:r>
              <a:rPr dirty="0" sz="2000">
                <a:latin typeface="Arial"/>
                <a:cs typeface="Arial"/>
              </a:rPr>
              <a:t>.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operato</a:t>
            </a:r>
            <a:r>
              <a:rPr dirty="0" sz="2000">
                <a:latin typeface="Arial"/>
                <a:cs typeface="Arial"/>
              </a:rPr>
              <a:t>r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tha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link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control</a:t>
            </a:r>
            <a:r>
              <a:rPr dirty="0" sz="2000" spc="-5">
                <a:latin typeface="Arial"/>
                <a:cs typeface="Arial"/>
              </a:rPr>
              <a:t> variable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o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mode</a:t>
            </a:r>
            <a:r>
              <a:rPr dirty="0" sz="2000">
                <a:latin typeface="Arial"/>
                <a:cs typeface="Arial"/>
              </a:rPr>
              <a:t>l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variables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2000" spc="-5" b="1">
                <a:latin typeface="Times New Roman"/>
                <a:cs typeface="Times New Roman"/>
              </a:rPr>
              <a:t>Σ</a:t>
            </a:r>
            <a:r>
              <a:rPr dirty="0" baseline="-21367" sz="1950" spc="22">
                <a:latin typeface="Arial"/>
                <a:cs typeface="Arial"/>
              </a:rPr>
              <a:t>b</a:t>
            </a:r>
            <a:r>
              <a:rPr dirty="0" baseline="-21367" sz="1950">
                <a:latin typeface="Arial"/>
                <a:cs typeface="Arial"/>
              </a:rPr>
              <a:t> </a:t>
            </a:r>
            <a:r>
              <a:rPr dirty="0" baseline="-21367" sz="1950" spc="-254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i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gridpoint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variance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f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backgroun</a:t>
            </a:r>
            <a:r>
              <a:rPr dirty="0" sz="2000">
                <a:latin typeface="Arial"/>
                <a:cs typeface="Arial"/>
              </a:rPr>
              <a:t>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errors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2000" spc="5" b="1">
                <a:latin typeface="Times New Roman"/>
                <a:cs typeface="Times New Roman"/>
              </a:rPr>
              <a:t>C</a:t>
            </a:r>
            <a:r>
              <a:rPr dirty="0" baseline="-21367" sz="1950" spc="15" b="1">
                <a:latin typeface="Times New Roman"/>
                <a:cs typeface="Times New Roman"/>
              </a:rPr>
              <a:t>j</a:t>
            </a:r>
            <a:r>
              <a:rPr dirty="0" sz="2000">
                <a:latin typeface="Arial"/>
                <a:cs typeface="Arial"/>
              </a:rPr>
              <a:t>(</a:t>
            </a:r>
            <a:r>
              <a:rPr dirty="0" sz="2000" spc="-5" i="1">
                <a:latin typeface="Times New Roman"/>
                <a:cs typeface="Times New Roman"/>
              </a:rPr>
              <a:t>λ</a:t>
            </a:r>
            <a:r>
              <a:rPr dirty="0" sz="2000" i="1">
                <a:latin typeface="Times New Roman"/>
                <a:cs typeface="Times New Roman"/>
              </a:rPr>
              <a:t>,</a:t>
            </a:r>
            <a:r>
              <a:rPr dirty="0" sz="2000" spc="-5" i="1">
                <a:latin typeface="Times New Roman"/>
                <a:cs typeface="Times New Roman"/>
              </a:rPr>
              <a:t>φ</a:t>
            </a:r>
            <a:r>
              <a:rPr dirty="0" sz="2000">
                <a:latin typeface="Arial"/>
                <a:cs typeface="Arial"/>
              </a:rPr>
              <a:t>)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i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vertica</a:t>
            </a:r>
            <a:r>
              <a:rPr dirty="0" sz="2000">
                <a:latin typeface="Arial"/>
                <a:cs typeface="Arial"/>
              </a:rPr>
              <a:t>l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covarianc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matri</a:t>
            </a:r>
            <a:r>
              <a:rPr dirty="0" sz="2000">
                <a:latin typeface="Arial"/>
                <a:cs typeface="Arial"/>
              </a:rPr>
              <a:t>x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fo</a:t>
            </a:r>
            <a:r>
              <a:rPr dirty="0" sz="2000">
                <a:latin typeface="Arial"/>
                <a:cs typeface="Arial"/>
              </a:rPr>
              <a:t>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wavele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inde</a:t>
            </a:r>
            <a:r>
              <a:rPr dirty="0" sz="2000">
                <a:latin typeface="Arial"/>
                <a:cs typeface="Arial"/>
              </a:rPr>
              <a:t>x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 i="1">
                <a:latin typeface="Arial"/>
                <a:cs typeface="Arial"/>
              </a:rPr>
              <a:t>j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2000" i="1">
                <a:latin typeface="Times New Roman"/>
                <a:cs typeface="Times New Roman"/>
              </a:rPr>
              <a:t>ψ</a:t>
            </a:r>
            <a:r>
              <a:rPr dirty="0" baseline="-21367" sz="1950" spc="7" i="1">
                <a:latin typeface="Times New Roman"/>
                <a:cs typeface="Times New Roman"/>
              </a:rPr>
              <a:t>j</a:t>
            </a:r>
            <a:r>
              <a:rPr dirty="0" baseline="-21367" sz="1950" spc="7" i="1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ar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se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f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radia</a:t>
            </a:r>
            <a:r>
              <a:rPr dirty="0" sz="2000">
                <a:latin typeface="Arial"/>
                <a:cs typeface="Arial"/>
              </a:rPr>
              <a:t>l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basi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functio</a:t>
            </a:r>
            <a:r>
              <a:rPr dirty="0" sz="2000">
                <a:latin typeface="Arial"/>
                <a:cs typeface="Arial"/>
              </a:rPr>
              <a:t>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tha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defin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wavele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transform.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49727" y="3818121"/>
            <a:ext cx="1559560" cy="368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376045" algn="l"/>
              </a:tabLst>
            </a:pPr>
            <a:r>
              <a:rPr dirty="0" sz="2700" spc="-2065">
                <a:latin typeface="Symbol"/>
                <a:cs typeface="Symbol"/>
              </a:rPr>
              <a:t></a:t>
            </a:r>
            <a:r>
              <a:rPr dirty="0" sz="2050" spc="-5" b="1">
                <a:latin typeface="Times New Roman"/>
                <a:cs typeface="Times New Roman"/>
              </a:rPr>
              <a:t>x</a:t>
            </a:r>
            <a:r>
              <a:rPr dirty="0" sz="2050" spc="-170" b="1">
                <a:latin typeface="Times New Roman"/>
                <a:cs typeface="Times New Roman"/>
              </a:rPr>
              <a:t> </a:t>
            </a:r>
            <a:r>
              <a:rPr dirty="0" sz="2050" spc="-930">
                <a:latin typeface="Symbol"/>
                <a:cs typeface="Symbol"/>
              </a:rPr>
              <a:t></a:t>
            </a:r>
            <a:r>
              <a:rPr dirty="0" sz="2050" spc="-170">
                <a:latin typeface="Symbol"/>
                <a:cs typeface="Symbol"/>
              </a:rPr>
              <a:t> </a:t>
            </a:r>
            <a:r>
              <a:rPr dirty="0" sz="2050" spc="-5" b="1">
                <a:latin typeface="Times New Roman"/>
                <a:cs typeface="Times New Roman"/>
              </a:rPr>
              <a:t>x</a:t>
            </a:r>
            <a:r>
              <a:rPr dirty="0" sz="2050" b="1">
                <a:latin typeface="Times New Roman"/>
                <a:cs typeface="Times New Roman"/>
              </a:rPr>
              <a:t> </a:t>
            </a:r>
            <a:r>
              <a:rPr dirty="0" sz="2050" spc="-45" b="1">
                <a:latin typeface="Times New Roman"/>
                <a:cs typeface="Times New Roman"/>
              </a:rPr>
              <a:t> </a:t>
            </a:r>
            <a:r>
              <a:rPr dirty="0" sz="2700" spc="-2035">
                <a:latin typeface="Symbol"/>
                <a:cs typeface="Symbol"/>
              </a:rPr>
              <a:t></a:t>
            </a:r>
            <a:r>
              <a:rPr dirty="0" sz="2700" spc="-370">
                <a:latin typeface="Symbol"/>
                <a:cs typeface="Symbol"/>
              </a:rPr>
              <a:t> </a:t>
            </a:r>
            <a:r>
              <a:rPr dirty="0" sz="2050" spc="-930">
                <a:latin typeface="Symbol"/>
                <a:cs typeface="Symbol"/>
              </a:rPr>
              <a:t></a:t>
            </a:r>
            <a:r>
              <a:rPr dirty="0" sz="2050" spc="-75">
                <a:latin typeface="Symbol"/>
                <a:cs typeface="Symbol"/>
              </a:rPr>
              <a:t> </a:t>
            </a:r>
            <a:r>
              <a:rPr dirty="0" sz="2050" spc="-10" b="1">
                <a:latin typeface="Times New Roman"/>
                <a:cs typeface="Times New Roman"/>
              </a:rPr>
              <a:t>T</a:t>
            </a:r>
            <a:r>
              <a:rPr dirty="0" sz="2050" b="1">
                <a:latin typeface="Times New Roman"/>
                <a:cs typeface="Times New Roman"/>
              </a:rPr>
              <a:t>	</a:t>
            </a:r>
            <a:r>
              <a:rPr dirty="0" sz="2050" spc="-10" b="1">
                <a:latin typeface="Times New Roman"/>
                <a:cs typeface="Times New Roman"/>
              </a:rPr>
              <a:t>Σ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8732" y="3818121"/>
            <a:ext cx="1015365" cy="368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40690" algn="l"/>
              </a:tabLst>
            </a:pPr>
            <a:r>
              <a:rPr dirty="0" sz="2050" spc="-10" b="1">
                <a:latin typeface="Times New Roman"/>
                <a:cs typeface="Times New Roman"/>
              </a:rPr>
              <a:t>C</a:t>
            </a:r>
            <a:r>
              <a:rPr dirty="0" sz="2050" spc="-10" b="1">
                <a:latin typeface="Times New Roman"/>
                <a:cs typeface="Times New Roman"/>
              </a:rPr>
              <a:t>	</a:t>
            </a:r>
            <a:r>
              <a:rPr dirty="0" sz="2700" spc="-2090">
                <a:latin typeface="Symbol"/>
                <a:cs typeface="Symbol"/>
              </a:rPr>
              <a:t></a:t>
            </a:r>
            <a:r>
              <a:rPr dirty="0" sz="2050" spc="-815">
                <a:latin typeface="Symbol"/>
                <a:cs typeface="Symbol"/>
              </a:rPr>
              <a:t></a:t>
            </a:r>
            <a:r>
              <a:rPr dirty="0" sz="2050" spc="95">
                <a:latin typeface="Times New Roman"/>
                <a:cs typeface="Times New Roman"/>
              </a:rPr>
              <a:t>,</a:t>
            </a:r>
            <a:r>
              <a:rPr dirty="0" sz="2050" spc="-990">
                <a:latin typeface="Symbol"/>
                <a:cs typeface="Symbol"/>
              </a:rPr>
              <a:t></a:t>
            </a:r>
            <a:r>
              <a:rPr dirty="0" sz="2050" spc="-285">
                <a:latin typeface="Symbol"/>
                <a:cs typeface="Symbol"/>
              </a:rPr>
              <a:t> </a:t>
            </a:r>
            <a:r>
              <a:rPr dirty="0" sz="2700" spc="-2035">
                <a:latin typeface="Symbol"/>
                <a:cs typeface="Symbol"/>
              </a:rPr>
              <a:t></a:t>
            </a:r>
            <a:endParaRPr sz="27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04079" y="3746051"/>
            <a:ext cx="2011045" cy="455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72110" algn="l"/>
                <a:tab pos="1642745" algn="l"/>
                <a:tab pos="1912620" algn="l"/>
              </a:tabLst>
            </a:pPr>
            <a:r>
              <a:rPr dirty="0" sz="2050" spc="-650">
                <a:latin typeface="Symbol"/>
                <a:cs typeface="Symbol"/>
              </a:rPr>
              <a:t></a:t>
            </a:r>
            <a:r>
              <a:rPr dirty="0" sz="2050" spc="-650">
                <a:latin typeface="Symbol"/>
                <a:cs typeface="Symbol"/>
              </a:rPr>
              <a:t>	</a:t>
            </a:r>
            <a:r>
              <a:rPr dirty="0" sz="2050" spc="-484">
                <a:latin typeface="Symbol"/>
                <a:cs typeface="Symbol"/>
              </a:rPr>
              <a:t></a:t>
            </a:r>
            <a:r>
              <a:rPr dirty="0" sz="2050" spc="-270">
                <a:latin typeface="Symbol"/>
                <a:cs typeface="Symbol"/>
              </a:rPr>
              <a:t> </a:t>
            </a:r>
            <a:r>
              <a:rPr dirty="0" sz="3350" spc="-2680">
                <a:latin typeface="Symbol"/>
                <a:cs typeface="Symbol"/>
              </a:rPr>
              <a:t></a:t>
            </a:r>
            <a:r>
              <a:rPr dirty="0" sz="3350">
                <a:latin typeface="Symbol"/>
                <a:cs typeface="Symbol"/>
              </a:rPr>
              <a:t>	</a:t>
            </a:r>
            <a:r>
              <a:rPr dirty="0" sz="2050" spc="-930">
                <a:latin typeface="Symbol"/>
                <a:cs typeface="Symbol"/>
              </a:rPr>
              <a:t></a:t>
            </a:r>
            <a:r>
              <a:rPr dirty="0" sz="2050">
                <a:latin typeface="Symbol"/>
                <a:cs typeface="Symbol"/>
              </a:rPr>
              <a:t>	</a:t>
            </a:r>
            <a:r>
              <a:rPr dirty="0" sz="3350" spc="-2680">
                <a:latin typeface="Symbol"/>
                <a:cs typeface="Symbol"/>
              </a:rPr>
              <a:t></a:t>
            </a:r>
            <a:endParaRPr sz="33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72759" y="4044395"/>
            <a:ext cx="1017269" cy="177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62025" algn="l"/>
              </a:tabLst>
            </a:pPr>
            <a:r>
              <a:rPr dirty="0" sz="1200" spc="-5" i="1">
                <a:latin typeface="Times New Roman"/>
                <a:cs typeface="Times New Roman"/>
              </a:rPr>
              <a:t>j</a:t>
            </a:r>
            <a:r>
              <a:rPr dirty="0" sz="1200" spc="-5" i="1">
                <a:latin typeface="Times New Roman"/>
                <a:cs typeface="Times New Roman"/>
              </a:rPr>
              <a:t>	</a:t>
            </a:r>
            <a:r>
              <a:rPr dirty="0" sz="1200" spc="-5" i="1">
                <a:latin typeface="Times New Roman"/>
                <a:cs typeface="Times New Roman"/>
              </a:rPr>
              <a:t>j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93540" y="3842387"/>
            <a:ext cx="822325" cy="414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51460" algn="l"/>
                <a:tab pos="766445" algn="l"/>
              </a:tabLst>
            </a:pPr>
            <a:r>
              <a:rPr dirty="0" sz="1200" spc="-5" i="1">
                <a:latin typeface="Times New Roman"/>
                <a:cs typeface="Times New Roman"/>
              </a:rPr>
              <a:t>b</a:t>
            </a:r>
            <a:r>
              <a:rPr dirty="0" sz="1200" spc="-5" i="1">
                <a:latin typeface="Times New Roman"/>
                <a:cs typeface="Times New Roman"/>
              </a:rPr>
              <a:t>	</a:t>
            </a:r>
            <a:r>
              <a:rPr dirty="0" sz="3050" spc="-869">
                <a:latin typeface="Symbol"/>
                <a:cs typeface="Symbol"/>
              </a:rPr>
              <a:t></a:t>
            </a:r>
            <a:r>
              <a:rPr dirty="0" sz="3050" spc="-869">
                <a:latin typeface="Symbol"/>
                <a:cs typeface="Symbol"/>
              </a:rPr>
              <a:t>	</a:t>
            </a:r>
            <a:r>
              <a:rPr dirty="0" sz="1200" spc="-5" i="1">
                <a:latin typeface="Times New Roman"/>
                <a:cs typeface="Times New Roman"/>
              </a:rPr>
              <a:t>j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28848" y="4044395"/>
            <a:ext cx="101600" cy="177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i="1">
                <a:latin typeface="Times New Roman"/>
                <a:cs typeface="Times New Roman"/>
              </a:rPr>
              <a:t>b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27040" y="3863039"/>
            <a:ext cx="247650" cy="177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45">
                <a:latin typeface="Times New Roman"/>
                <a:cs typeface="Times New Roman"/>
              </a:rPr>
              <a:t>1</a:t>
            </a:r>
            <a:r>
              <a:rPr dirty="0" sz="1200" spc="-5">
                <a:latin typeface="Times New Roman"/>
                <a:cs typeface="Times New Roman"/>
              </a:rPr>
              <a:t>/</a:t>
            </a:r>
            <a:r>
              <a:rPr dirty="0" sz="1200" spc="-13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50640" y="3860623"/>
            <a:ext cx="576580" cy="179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42900" algn="l"/>
              </a:tabLst>
            </a:pPr>
            <a:r>
              <a:rPr dirty="0" sz="1200" spc="-560">
                <a:latin typeface="Symbol"/>
                <a:cs typeface="Symbol"/>
              </a:rPr>
              <a:t></a:t>
            </a:r>
            <a:r>
              <a:rPr dirty="0" sz="1200" spc="-5">
                <a:latin typeface="Times New Roman"/>
                <a:cs typeface="Times New Roman"/>
              </a:rPr>
              <a:t>1</a:t>
            </a:r>
            <a:r>
              <a:rPr dirty="0" sz="1200">
                <a:latin typeface="Times New Roman"/>
                <a:cs typeface="Times New Roman"/>
              </a:rPr>
              <a:t>	</a:t>
            </a:r>
            <a:r>
              <a:rPr dirty="0" sz="1200" spc="30">
                <a:latin typeface="Times New Roman"/>
                <a:cs typeface="Times New Roman"/>
              </a:rPr>
              <a:t>1</a:t>
            </a:r>
            <a:r>
              <a:rPr dirty="0" sz="1200" spc="-5">
                <a:latin typeface="Times New Roman"/>
                <a:cs typeface="Times New Roman"/>
              </a:rPr>
              <a:t>/</a:t>
            </a:r>
            <a:r>
              <a:rPr dirty="0" sz="1200" spc="-13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72311" y="5085588"/>
            <a:ext cx="6984492" cy="504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67739" y="5081015"/>
            <a:ext cx="6993890" cy="513715"/>
          </a:xfrm>
          <a:custGeom>
            <a:avLst/>
            <a:gdLst/>
            <a:ahLst/>
            <a:cxnLst/>
            <a:rect l="l" t="t" r="r" b="b"/>
            <a:pathLst>
              <a:path w="6993890" h="513714">
                <a:moveTo>
                  <a:pt x="6992111" y="0"/>
                </a:moveTo>
                <a:lnTo>
                  <a:pt x="1523" y="0"/>
                </a:lnTo>
                <a:lnTo>
                  <a:pt x="0" y="1523"/>
                </a:lnTo>
                <a:lnTo>
                  <a:pt x="0" y="512063"/>
                </a:lnTo>
                <a:lnTo>
                  <a:pt x="1523" y="513587"/>
                </a:lnTo>
                <a:lnTo>
                  <a:pt x="6992111" y="513587"/>
                </a:lnTo>
                <a:lnTo>
                  <a:pt x="6993635" y="512063"/>
                </a:lnTo>
                <a:lnTo>
                  <a:pt x="6993635" y="509015"/>
                </a:lnTo>
                <a:lnTo>
                  <a:pt x="9143" y="509015"/>
                </a:lnTo>
                <a:lnTo>
                  <a:pt x="4571" y="504443"/>
                </a:lnTo>
                <a:lnTo>
                  <a:pt x="9143" y="504443"/>
                </a:lnTo>
                <a:lnTo>
                  <a:pt x="9143" y="9143"/>
                </a:lnTo>
                <a:lnTo>
                  <a:pt x="4571" y="9143"/>
                </a:lnTo>
                <a:lnTo>
                  <a:pt x="9143" y="4571"/>
                </a:lnTo>
                <a:lnTo>
                  <a:pt x="6993635" y="4571"/>
                </a:lnTo>
                <a:lnTo>
                  <a:pt x="6993635" y="1523"/>
                </a:lnTo>
                <a:lnTo>
                  <a:pt x="6992111" y="0"/>
                </a:lnTo>
                <a:close/>
              </a:path>
              <a:path w="6993890" h="513714">
                <a:moveTo>
                  <a:pt x="9143" y="504443"/>
                </a:moveTo>
                <a:lnTo>
                  <a:pt x="4571" y="504443"/>
                </a:lnTo>
                <a:lnTo>
                  <a:pt x="9143" y="509015"/>
                </a:lnTo>
                <a:lnTo>
                  <a:pt x="9143" y="504443"/>
                </a:lnTo>
                <a:close/>
              </a:path>
              <a:path w="6993890" h="513714">
                <a:moveTo>
                  <a:pt x="6984491" y="504443"/>
                </a:moveTo>
                <a:lnTo>
                  <a:pt x="9143" y="504443"/>
                </a:lnTo>
                <a:lnTo>
                  <a:pt x="9143" y="509015"/>
                </a:lnTo>
                <a:lnTo>
                  <a:pt x="6984491" y="509015"/>
                </a:lnTo>
                <a:lnTo>
                  <a:pt x="6984491" y="504443"/>
                </a:lnTo>
                <a:close/>
              </a:path>
              <a:path w="6993890" h="513714">
                <a:moveTo>
                  <a:pt x="6984491" y="4571"/>
                </a:moveTo>
                <a:lnTo>
                  <a:pt x="6984491" y="509015"/>
                </a:lnTo>
                <a:lnTo>
                  <a:pt x="6989063" y="504443"/>
                </a:lnTo>
                <a:lnTo>
                  <a:pt x="6993635" y="504443"/>
                </a:lnTo>
                <a:lnTo>
                  <a:pt x="6993635" y="9143"/>
                </a:lnTo>
                <a:lnTo>
                  <a:pt x="6989063" y="9143"/>
                </a:lnTo>
                <a:lnTo>
                  <a:pt x="6984491" y="4571"/>
                </a:lnTo>
                <a:close/>
              </a:path>
              <a:path w="6993890" h="513714">
                <a:moveTo>
                  <a:pt x="6993635" y="504443"/>
                </a:moveTo>
                <a:lnTo>
                  <a:pt x="6989063" y="504443"/>
                </a:lnTo>
                <a:lnTo>
                  <a:pt x="6984491" y="509015"/>
                </a:lnTo>
                <a:lnTo>
                  <a:pt x="6993635" y="509015"/>
                </a:lnTo>
                <a:lnTo>
                  <a:pt x="6993635" y="504443"/>
                </a:lnTo>
                <a:close/>
              </a:path>
              <a:path w="6993890" h="513714">
                <a:moveTo>
                  <a:pt x="9143" y="4571"/>
                </a:moveTo>
                <a:lnTo>
                  <a:pt x="4571" y="9143"/>
                </a:lnTo>
                <a:lnTo>
                  <a:pt x="9143" y="9143"/>
                </a:lnTo>
                <a:lnTo>
                  <a:pt x="9143" y="4571"/>
                </a:lnTo>
                <a:close/>
              </a:path>
              <a:path w="6993890" h="513714">
                <a:moveTo>
                  <a:pt x="6984491" y="4571"/>
                </a:moveTo>
                <a:lnTo>
                  <a:pt x="9143" y="4571"/>
                </a:lnTo>
                <a:lnTo>
                  <a:pt x="9143" y="9143"/>
                </a:lnTo>
                <a:lnTo>
                  <a:pt x="6984491" y="9143"/>
                </a:lnTo>
                <a:lnTo>
                  <a:pt x="6984491" y="4571"/>
                </a:lnTo>
                <a:close/>
              </a:path>
              <a:path w="6993890" h="513714">
                <a:moveTo>
                  <a:pt x="6993635" y="4571"/>
                </a:moveTo>
                <a:lnTo>
                  <a:pt x="6984491" y="4571"/>
                </a:lnTo>
                <a:lnTo>
                  <a:pt x="6989063" y="9143"/>
                </a:lnTo>
                <a:lnTo>
                  <a:pt x="6993635" y="9143"/>
                </a:lnTo>
                <a:lnTo>
                  <a:pt x="6993635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4416" y="1706579"/>
            <a:ext cx="7942580" cy="3781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77800">
              <a:lnSpc>
                <a:spcPts val="1350"/>
              </a:lnSpc>
            </a:pPr>
            <a:r>
              <a:rPr dirty="0" sz="1200" spc="-5" i="1">
                <a:latin typeface="Times New Roman"/>
                <a:cs typeface="Times New Roman"/>
              </a:rPr>
              <a:t>j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2310"/>
              </a:lnSpc>
              <a:tabLst>
                <a:tab pos="6210300" algn="l"/>
              </a:tabLst>
            </a:pPr>
            <a:r>
              <a:rPr dirty="0" sz="2000" spc="5" b="1">
                <a:latin typeface="Times New Roman"/>
                <a:cs typeface="Times New Roman"/>
              </a:rPr>
              <a:t>C</a:t>
            </a:r>
            <a:r>
              <a:rPr dirty="0" baseline="-21367" sz="1950" spc="7" b="1" i="1">
                <a:latin typeface="Times New Roman"/>
                <a:cs typeface="Times New Roman"/>
              </a:rPr>
              <a:t>j</a:t>
            </a:r>
            <a:r>
              <a:rPr dirty="0" sz="2000">
                <a:latin typeface="Arial"/>
                <a:cs typeface="Arial"/>
              </a:rPr>
              <a:t>(</a:t>
            </a:r>
            <a:r>
              <a:rPr dirty="0" sz="2000" spc="-5" i="1">
                <a:latin typeface="Times New Roman"/>
                <a:cs typeface="Times New Roman"/>
              </a:rPr>
              <a:t>λ</a:t>
            </a:r>
            <a:r>
              <a:rPr dirty="0" sz="2000" i="1">
                <a:latin typeface="Times New Roman"/>
                <a:cs typeface="Times New Roman"/>
              </a:rPr>
              <a:t>,</a:t>
            </a:r>
            <a:r>
              <a:rPr dirty="0" sz="2000" spc="-5" i="1">
                <a:latin typeface="Times New Roman"/>
                <a:cs typeface="Times New Roman"/>
              </a:rPr>
              <a:t>φ</a:t>
            </a:r>
            <a:r>
              <a:rPr dirty="0" sz="2000">
                <a:latin typeface="Arial"/>
                <a:cs typeface="Arial"/>
              </a:rPr>
              <a:t>)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ful</a:t>
            </a:r>
            <a:r>
              <a:rPr dirty="0" sz="2000">
                <a:latin typeface="Arial"/>
                <a:cs typeface="Arial"/>
              </a:rPr>
              <a:t>l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vertica</a:t>
            </a:r>
            <a:r>
              <a:rPr dirty="0" sz="2000">
                <a:latin typeface="Arial"/>
                <a:cs typeface="Arial"/>
              </a:rPr>
              <a:t>l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covarianc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matrices,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function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f</a:t>
            </a:r>
            <a:r>
              <a:rPr dirty="0" sz="2000">
                <a:latin typeface="Arial"/>
                <a:cs typeface="Arial"/>
              </a:rPr>
              <a:t>	</a:t>
            </a:r>
            <a:r>
              <a:rPr dirty="0" sz="2000">
                <a:latin typeface="Arial"/>
                <a:cs typeface="Arial"/>
              </a:rPr>
              <a:t>(</a:t>
            </a:r>
            <a:r>
              <a:rPr dirty="0" sz="2000" spc="-5" i="1">
                <a:latin typeface="Times New Roman"/>
                <a:cs typeface="Times New Roman"/>
              </a:rPr>
              <a:t>λ</a:t>
            </a:r>
            <a:r>
              <a:rPr dirty="0" sz="2000" i="1">
                <a:latin typeface="Times New Roman"/>
                <a:cs typeface="Times New Roman"/>
              </a:rPr>
              <a:t>,</a:t>
            </a:r>
            <a:r>
              <a:rPr dirty="0" sz="2000" spc="-5" i="1">
                <a:latin typeface="Times New Roman"/>
                <a:cs typeface="Times New Roman"/>
              </a:rPr>
              <a:t>φ</a:t>
            </a:r>
            <a:r>
              <a:rPr dirty="0" sz="2000">
                <a:latin typeface="Arial"/>
                <a:cs typeface="Arial"/>
              </a:rPr>
              <a:t>).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They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dirty="0" sz="2000">
                <a:latin typeface="Arial"/>
                <a:cs typeface="Arial"/>
              </a:rPr>
              <a:t>determine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bot</a:t>
            </a:r>
            <a:r>
              <a:rPr dirty="0" sz="2000">
                <a:latin typeface="Arial"/>
                <a:cs typeface="Arial"/>
              </a:rPr>
              <a:t>h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horizonta</a:t>
            </a:r>
            <a:r>
              <a:rPr dirty="0" sz="2000">
                <a:latin typeface="Arial"/>
                <a:cs typeface="Arial"/>
              </a:rPr>
              <a:t>l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an</a:t>
            </a:r>
            <a:r>
              <a:rPr dirty="0" sz="2000">
                <a:latin typeface="Arial"/>
                <a:cs typeface="Arial"/>
              </a:rPr>
              <a:t>d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vertica</a:t>
            </a:r>
            <a:r>
              <a:rPr dirty="0" sz="2000">
                <a:latin typeface="Arial"/>
                <a:cs typeface="Arial"/>
              </a:rPr>
              <a:t>l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backgroun</a:t>
            </a:r>
            <a:r>
              <a:rPr dirty="0" sz="2000">
                <a:latin typeface="Arial"/>
                <a:cs typeface="Arial"/>
              </a:rPr>
              <a:t>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error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i="1">
                <a:solidFill>
                  <a:srgbClr val="0099FF"/>
                </a:solidFill>
                <a:latin typeface="Arial"/>
                <a:cs typeface="Arial"/>
              </a:rPr>
              <a:t>correlation structure</a:t>
            </a:r>
            <a:r>
              <a:rPr dirty="0" sz="2000" spc="-10" i="1">
                <a:solidFill>
                  <a:srgbClr val="0099FF"/>
                </a:solidFill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;</a:t>
            </a:r>
            <a:endParaRPr sz="2000">
              <a:latin typeface="Arial"/>
              <a:cs typeface="Arial"/>
            </a:endParaRPr>
          </a:p>
          <a:p>
            <a:pPr marL="12700" marR="81915">
              <a:lnSpc>
                <a:spcPct val="100499"/>
              </a:lnSpc>
              <a:spcBef>
                <a:spcPts val="1775"/>
              </a:spcBef>
            </a:pPr>
            <a:r>
              <a:rPr dirty="0" sz="2000" spc="-5">
                <a:latin typeface="Arial"/>
                <a:cs typeface="Arial"/>
              </a:rPr>
              <a:t>I</a:t>
            </a:r>
            <a:r>
              <a:rPr dirty="0" sz="2000">
                <a:latin typeface="Arial"/>
                <a:cs typeface="Arial"/>
              </a:rPr>
              <a:t>n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standar</a:t>
            </a:r>
            <a:r>
              <a:rPr dirty="0" sz="2000">
                <a:latin typeface="Arial"/>
                <a:cs typeface="Arial"/>
              </a:rPr>
              <a:t>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4</a:t>
            </a:r>
            <a:r>
              <a:rPr dirty="0" sz="2000" spc="5">
                <a:latin typeface="Arial"/>
                <a:cs typeface="Arial"/>
              </a:rPr>
              <a:t>D</a:t>
            </a:r>
            <a:r>
              <a:rPr dirty="0" sz="2000">
                <a:latin typeface="Arial"/>
                <a:cs typeface="Arial"/>
              </a:rPr>
              <a:t>-Var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T</a:t>
            </a:r>
            <a:r>
              <a:rPr dirty="0" sz="2000" spc="45" b="1">
                <a:latin typeface="Times New Roman"/>
                <a:cs typeface="Times New Roman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 spc="5" b="1">
                <a:latin typeface="Times New Roman"/>
                <a:cs typeface="Times New Roman"/>
              </a:rPr>
              <a:t>C</a:t>
            </a:r>
            <a:r>
              <a:rPr dirty="0" baseline="-21367" sz="1950" spc="7" b="1" i="1">
                <a:latin typeface="Times New Roman"/>
                <a:cs typeface="Times New Roman"/>
              </a:rPr>
              <a:t>j</a:t>
            </a:r>
            <a:r>
              <a:rPr dirty="0" baseline="-21367" sz="1950" spc="89" b="1" i="1">
                <a:latin typeface="Times New Roman"/>
                <a:cs typeface="Times New Roman"/>
              </a:rPr>
              <a:t> </a:t>
            </a:r>
            <a:r>
              <a:rPr dirty="0" sz="2000">
                <a:latin typeface="Arial"/>
                <a:cs typeface="Arial"/>
              </a:rPr>
              <a:t>are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computed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of</a:t>
            </a:r>
            <a:r>
              <a:rPr dirty="0" sz="2000" spc="-10">
                <a:latin typeface="Arial"/>
                <a:cs typeface="Arial"/>
              </a:rPr>
              <a:t>f</a:t>
            </a:r>
            <a:r>
              <a:rPr dirty="0" sz="2000">
                <a:latin typeface="Arial"/>
                <a:cs typeface="Arial"/>
              </a:rPr>
              <a:t>-</a:t>
            </a:r>
            <a:r>
              <a:rPr dirty="0" sz="2000" spc="-5">
                <a:latin typeface="Arial"/>
                <a:cs typeface="Arial"/>
              </a:rPr>
              <a:t>lin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usin</a:t>
            </a:r>
            <a:r>
              <a:rPr dirty="0" sz="2000">
                <a:latin typeface="Arial"/>
                <a:cs typeface="Arial"/>
              </a:rPr>
              <a:t>g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climatology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f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ED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perturbations.</a:t>
            </a:r>
            <a:endParaRPr sz="2000">
              <a:latin typeface="Arial"/>
              <a:cs typeface="Arial"/>
            </a:endParaRPr>
          </a:p>
          <a:p>
            <a:pPr marL="12700" marR="1430655" indent="69850">
              <a:lnSpc>
                <a:spcPts val="2410"/>
              </a:lnSpc>
              <a:spcBef>
                <a:spcPts val="60"/>
              </a:spcBef>
            </a:pPr>
            <a:r>
              <a:rPr dirty="0" sz="2000" spc="-5" b="1">
                <a:latin typeface="Times New Roman"/>
                <a:cs typeface="Times New Roman"/>
              </a:rPr>
              <a:t>Σ</a:t>
            </a:r>
            <a:r>
              <a:rPr dirty="0" baseline="-21367" sz="1950" spc="22">
                <a:latin typeface="Arial"/>
                <a:cs typeface="Arial"/>
              </a:rPr>
              <a:t>b</a:t>
            </a:r>
            <a:r>
              <a:rPr dirty="0" baseline="-21367" sz="1950">
                <a:latin typeface="Arial"/>
                <a:cs typeface="Arial"/>
              </a:rPr>
              <a:t> </a:t>
            </a:r>
            <a:r>
              <a:rPr dirty="0" baseline="-21367" sz="1950" spc="-27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is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computed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by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random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sampling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f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stati</a:t>
            </a:r>
            <a:r>
              <a:rPr dirty="0" sz="2000">
                <a:latin typeface="Arial"/>
                <a:cs typeface="Arial"/>
              </a:rPr>
              <a:t>c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B</a:t>
            </a:r>
            <a:r>
              <a:rPr dirty="0" sz="2000" spc="45" b="1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matrix </a:t>
            </a:r>
            <a:r>
              <a:rPr dirty="0" sz="2000">
                <a:latin typeface="Arial"/>
                <a:cs typeface="Arial"/>
              </a:rPr>
              <a:t>(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randomization</a:t>
            </a:r>
            <a:r>
              <a:rPr dirty="0" sz="2000" spc="-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procedure</a:t>
            </a:r>
            <a:r>
              <a:rPr dirty="0" sz="2000">
                <a:latin typeface="Arial"/>
                <a:cs typeface="Arial"/>
              </a:rPr>
              <a:t>,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Fisher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an</a:t>
            </a:r>
            <a:r>
              <a:rPr dirty="0" sz="2000">
                <a:latin typeface="Arial"/>
                <a:cs typeface="Arial"/>
              </a:rPr>
              <a:t>d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Courtier</a:t>
            </a:r>
            <a:r>
              <a:rPr dirty="0" sz="2000">
                <a:latin typeface="Arial"/>
                <a:cs typeface="Arial"/>
              </a:rPr>
              <a:t>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1995)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sz="2000">
              <a:latin typeface="Times New Roman"/>
              <a:cs typeface="Times New Roman"/>
            </a:endParaRPr>
          </a:p>
          <a:p>
            <a:pPr algn="ctr" marL="46990">
              <a:lnSpc>
                <a:spcPct val="100000"/>
              </a:lnSpc>
            </a:pPr>
            <a:r>
              <a:rPr dirty="0" sz="2000" spc="-5" b="1" i="1">
                <a:latin typeface="Arial"/>
                <a:cs typeface="Arial"/>
              </a:rPr>
              <a:t>Ho</a:t>
            </a:r>
            <a:r>
              <a:rPr dirty="0" sz="2000" b="1" i="1">
                <a:latin typeface="Arial"/>
                <a:cs typeface="Arial"/>
              </a:rPr>
              <a:t>w</a:t>
            </a:r>
            <a:r>
              <a:rPr dirty="0" sz="2000" spc="-5" b="1" i="1">
                <a:latin typeface="Arial"/>
                <a:cs typeface="Arial"/>
              </a:rPr>
              <a:t> </a:t>
            </a:r>
            <a:r>
              <a:rPr dirty="0" sz="2000" spc="-5" b="1" i="1">
                <a:latin typeface="Arial"/>
                <a:cs typeface="Arial"/>
              </a:rPr>
              <a:t>d</a:t>
            </a:r>
            <a:r>
              <a:rPr dirty="0" sz="2000" b="1" i="1">
                <a:latin typeface="Arial"/>
                <a:cs typeface="Arial"/>
              </a:rPr>
              <a:t>o</a:t>
            </a:r>
            <a:r>
              <a:rPr dirty="0" sz="2000" spc="-5" b="1" i="1">
                <a:latin typeface="Arial"/>
                <a:cs typeface="Arial"/>
              </a:rPr>
              <a:t> </a:t>
            </a:r>
            <a:r>
              <a:rPr dirty="0" sz="2000" spc="-5" b="1" i="1">
                <a:latin typeface="Arial"/>
                <a:cs typeface="Arial"/>
              </a:rPr>
              <a:t>w</a:t>
            </a:r>
            <a:r>
              <a:rPr dirty="0" sz="2000" b="1" i="1">
                <a:latin typeface="Arial"/>
                <a:cs typeface="Arial"/>
              </a:rPr>
              <a:t>e</a:t>
            </a:r>
            <a:r>
              <a:rPr dirty="0" sz="2000" spc="-5" b="1" i="1">
                <a:latin typeface="Arial"/>
                <a:cs typeface="Arial"/>
              </a:rPr>
              <a:t> </a:t>
            </a:r>
            <a:r>
              <a:rPr dirty="0" sz="2000" spc="-5" b="1" i="1">
                <a:latin typeface="Arial"/>
                <a:cs typeface="Arial"/>
              </a:rPr>
              <a:t>mak</a:t>
            </a:r>
            <a:r>
              <a:rPr dirty="0" sz="2000" b="1" i="1">
                <a:latin typeface="Arial"/>
                <a:cs typeface="Arial"/>
              </a:rPr>
              <a:t>e</a:t>
            </a:r>
            <a:r>
              <a:rPr dirty="0" sz="2000" spc="-5" b="1" i="1">
                <a:latin typeface="Arial"/>
                <a:cs typeface="Arial"/>
              </a:rPr>
              <a:t> </a:t>
            </a:r>
            <a:r>
              <a:rPr dirty="0" sz="2000" spc="-5" b="1" i="1">
                <a:latin typeface="Arial"/>
                <a:cs typeface="Arial"/>
              </a:rPr>
              <a:t>thi</a:t>
            </a:r>
            <a:r>
              <a:rPr dirty="0" sz="2000" b="1" i="1">
                <a:latin typeface="Arial"/>
                <a:cs typeface="Arial"/>
              </a:rPr>
              <a:t>s</a:t>
            </a:r>
            <a:r>
              <a:rPr dirty="0" sz="2000" spc="-35" b="1" i="1">
                <a:latin typeface="Arial"/>
                <a:cs typeface="Arial"/>
              </a:rPr>
              <a:t> </a:t>
            </a:r>
            <a:r>
              <a:rPr dirty="0" sz="2000" spc="-5" b="1" i="1">
                <a:latin typeface="Arial"/>
                <a:cs typeface="Arial"/>
              </a:rPr>
              <a:t>erro</a:t>
            </a:r>
            <a:r>
              <a:rPr dirty="0" sz="2000" b="1" i="1">
                <a:latin typeface="Arial"/>
                <a:cs typeface="Arial"/>
              </a:rPr>
              <a:t>r</a:t>
            </a:r>
            <a:r>
              <a:rPr dirty="0" sz="2000" spc="-5" b="1" i="1">
                <a:latin typeface="Arial"/>
                <a:cs typeface="Arial"/>
              </a:rPr>
              <a:t> </a:t>
            </a:r>
            <a:r>
              <a:rPr dirty="0" sz="2000" spc="-5" b="1" i="1">
                <a:latin typeface="Arial"/>
                <a:cs typeface="Arial"/>
              </a:rPr>
              <a:t>covarianc</a:t>
            </a:r>
            <a:r>
              <a:rPr dirty="0" sz="2000" b="1" i="1">
                <a:latin typeface="Arial"/>
                <a:cs typeface="Arial"/>
              </a:rPr>
              <a:t>e</a:t>
            </a:r>
            <a:r>
              <a:rPr dirty="0" sz="2000" spc="-40" b="1" i="1">
                <a:latin typeface="Arial"/>
                <a:cs typeface="Arial"/>
              </a:rPr>
              <a:t> </a:t>
            </a:r>
            <a:r>
              <a:rPr dirty="0" sz="2000" spc="-5" b="1" i="1">
                <a:latin typeface="Arial"/>
                <a:cs typeface="Arial"/>
              </a:rPr>
              <a:t>mode</a:t>
            </a:r>
            <a:r>
              <a:rPr dirty="0" sz="2000" b="1" i="1">
                <a:latin typeface="Arial"/>
                <a:cs typeface="Arial"/>
              </a:rPr>
              <a:t>l</a:t>
            </a:r>
            <a:r>
              <a:rPr dirty="0" sz="2000" spc="-5" b="1" i="1">
                <a:latin typeface="Arial"/>
                <a:cs typeface="Arial"/>
              </a:rPr>
              <a:t> </a:t>
            </a:r>
            <a:r>
              <a:rPr dirty="0" sz="2000" spc="-5" b="1" i="1">
                <a:latin typeface="Arial"/>
                <a:cs typeface="Arial"/>
              </a:rPr>
              <a:t>flow</a:t>
            </a:r>
            <a:r>
              <a:rPr dirty="0" sz="2000" b="1" i="1">
                <a:latin typeface="Arial"/>
                <a:cs typeface="Arial"/>
              </a:rPr>
              <a:t>-dependen</a:t>
            </a:r>
            <a:r>
              <a:rPr dirty="0" sz="2000" spc="-10" b="1" i="1">
                <a:latin typeface="Arial"/>
                <a:cs typeface="Arial"/>
              </a:rPr>
              <a:t>t</a:t>
            </a:r>
            <a:r>
              <a:rPr dirty="0" sz="2000">
                <a:latin typeface="Arial"/>
                <a:cs typeface="Arial"/>
              </a:rPr>
              <a:t>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Times New Roman"/>
              <a:cs typeface="Times New Roman"/>
            </a:endParaRPr>
          </a:p>
          <a:p>
            <a:pPr algn="ctr" marL="48260">
              <a:lnSpc>
                <a:spcPct val="100000"/>
              </a:lnSpc>
            </a:pPr>
            <a:r>
              <a:rPr dirty="0" sz="2000" spc="-5">
                <a:latin typeface="Arial"/>
                <a:cs typeface="Arial"/>
              </a:rPr>
              <a:t>W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loo</a:t>
            </a:r>
            <a:r>
              <a:rPr dirty="0" sz="2000">
                <a:latin typeface="Arial"/>
                <a:cs typeface="Arial"/>
              </a:rPr>
              <a:t>k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fo</a:t>
            </a:r>
            <a:r>
              <a:rPr dirty="0" sz="2000">
                <a:latin typeface="Arial"/>
                <a:cs typeface="Arial"/>
              </a:rPr>
              <a:t>r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0099FF"/>
                </a:solidFill>
                <a:latin typeface="Arial"/>
                <a:cs typeface="Arial"/>
              </a:rPr>
              <a:t>flo</a:t>
            </a:r>
            <a:r>
              <a:rPr dirty="0" sz="2000" spc="5">
                <a:solidFill>
                  <a:srgbClr val="0099FF"/>
                </a:solidFill>
                <a:latin typeface="Arial"/>
                <a:cs typeface="Arial"/>
              </a:rPr>
              <a:t>w</a:t>
            </a:r>
            <a:r>
              <a:rPr dirty="0" sz="2000">
                <a:solidFill>
                  <a:srgbClr val="0099FF"/>
                </a:solidFill>
                <a:latin typeface="Arial"/>
                <a:cs typeface="Arial"/>
              </a:rPr>
              <a:t>-dependent</a:t>
            </a:r>
            <a:r>
              <a:rPr dirty="0" sz="20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99FF"/>
                </a:solidFill>
                <a:latin typeface="Arial"/>
                <a:cs typeface="Arial"/>
              </a:rPr>
              <a:t>EDA</a:t>
            </a:r>
            <a:r>
              <a:rPr dirty="0" sz="200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99FF"/>
                </a:solidFill>
                <a:latin typeface="Arial"/>
                <a:cs typeface="Arial"/>
              </a:rPr>
              <a:t>estimates</a:t>
            </a:r>
            <a:r>
              <a:rPr dirty="0" sz="2000" spc="-4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f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Σ</a:t>
            </a:r>
            <a:r>
              <a:rPr dirty="0" baseline="-21367" sz="1950" spc="22">
                <a:latin typeface="Arial"/>
                <a:cs typeface="Arial"/>
              </a:rPr>
              <a:t>b</a:t>
            </a:r>
            <a:r>
              <a:rPr dirty="0" baseline="-21367" sz="1950" spc="1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and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 spc="5" b="1">
                <a:latin typeface="Times New Roman"/>
                <a:cs typeface="Times New Roman"/>
              </a:rPr>
              <a:t>C</a:t>
            </a:r>
            <a:r>
              <a:rPr dirty="0" baseline="-21367" sz="1950" spc="7" b="1" i="1">
                <a:latin typeface="Times New Roman"/>
                <a:cs typeface="Times New Roman"/>
              </a:rPr>
              <a:t>j</a:t>
            </a:r>
            <a:r>
              <a:rPr dirty="0" sz="2000">
                <a:latin typeface="Arial"/>
                <a:cs typeface="Arial"/>
              </a:rPr>
              <a:t>(</a:t>
            </a:r>
            <a:r>
              <a:rPr dirty="0" sz="2000" spc="-5" i="1">
                <a:latin typeface="Times New Roman"/>
                <a:cs typeface="Times New Roman"/>
              </a:rPr>
              <a:t>λ</a:t>
            </a:r>
            <a:r>
              <a:rPr dirty="0" sz="2000" i="1">
                <a:latin typeface="Times New Roman"/>
                <a:cs typeface="Times New Roman"/>
              </a:rPr>
              <a:t>,</a:t>
            </a:r>
            <a:r>
              <a:rPr dirty="0" sz="2000" spc="-5" i="1">
                <a:latin typeface="Times New Roman"/>
                <a:cs typeface="Times New Roman"/>
              </a:rPr>
              <a:t>φ</a:t>
            </a:r>
            <a:r>
              <a:rPr dirty="0" sz="200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15</a:t>
            </a:fld>
          </a:p>
        </p:txBody>
      </p:sp>
      <p:sp>
        <p:nvSpPr>
          <p:cNvPr id="6" name="object 6"/>
          <p:cNvSpPr txBox="1"/>
          <p:nvPr/>
        </p:nvSpPr>
        <p:spPr>
          <a:xfrm>
            <a:off x="3469640" y="488888"/>
            <a:ext cx="216027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Hybrids: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EDA</a:t>
            </a:r>
            <a:endParaRPr sz="28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49727" y="1297425"/>
            <a:ext cx="1559560" cy="368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376045" algn="l"/>
              </a:tabLst>
            </a:pPr>
            <a:r>
              <a:rPr dirty="0" sz="2700" spc="-2065">
                <a:latin typeface="Symbol"/>
                <a:cs typeface="Symbol"/>
              </a:rPr>
              <a:t></a:t>
            </a:r>
            <a:r>
              <a:rPr dirty="0" sz="2050" spc="-5" b="1">
                <a:latin typeface="Times New Roman"/>
                <a:cs typeface="Times New Roman"/>
              </a:rPr>
              <a:t>x</a:t>
            </a:r>
            <a:r>
              <a:rPr dirty="0" sz="2050" spc="-170" b="1">
                <a:latin typeface="Times New Roman"/>
                <a:cs typeface="Times New Roman"/>
              </a:rPr>
              <a:t> </a:t>
            </a:r>
            <a:r>
              <a:rPr dirty="0" sz="2050" spc="-930">
                <a:latin typeface="Symbol"/>
                <a:cs typeface="Symbol"/>
              </a:rPr>
              <a:t></a:t>
            </a:r>
            <a:r>
              <a:rPr dirty="0" sz="2050" spc="-170">
                <a:latin typeface="Symbol"/>
                <a:cs typeface="Symbol"/>
              </a:rPr>
              <a:t> </a:t>
            </a:r>
            <a:r>
              <a:rPr dirty="0" sz="2050" spc="-5" b="1">
                <a:latin typeface="Times New Roman"/>
                <a:cs typeface="Times New Roman"/>
              </a:rPr>
              <a:t>x</a:t>
            </a:r>
            <a:r>
              <a:rPr dirty="0" sz="2050" b="1">
                <a:latin typeface="Times New Roman"/>
                <a:cs typeface="Times New Roman"/>
              </a:rPr>
              <a:t> </a:t>
            </a:r>
            <a:r>
              <a:rPr dirty="0" sz="2050" spc="-45" b="1">
                <a:latin typeface="Times New Roman"/>
                <a:cs typeface="Times New Roman"/>
              </a:rPr>
              <a:t> </a:t>
            </a:r>
            <a:r>
              <a:rPr dirty="0" sz="2700" spc="-2035">
                <a:latin typeface="Symbol"/>
                <a:cs typeface="Symbol"/>
              </a:rPr>
              <a:t></a:t>
            </a:r>
            <a:r>
              <a:rPr dirty="0" sz="2700" spc="-370">
                <a:latin typeface="Symbol"/>
                <a:cs typeface="Symbol"/>
              </a:rPr>
              <a:t> </a:t>
            </a:r>
            <a:r>
              <a:rPr dirty="0" sz="2050" spc="-930">
                <a:latin typeface="Symbol"/>
                <a:cs typeface="Symbol"/>
              </a:rPr>
              <a:t></a:t>
            </a:r>
            <a:r>
              <a:rPr dirty="0" sz="2050" spc="-75">
                <a:latin typeface="Symbol"/>
                <a:cs typeface="Symbol"/>
              </a:rPr>
              <a:t> </a:t>
            </a:r>
            <a:r>
              <a:rPr dirty="0" sz="2050" spc="-10" b="1">
                <a:latin typeface="Times New Roman"/>
                <a:cs typeface="Times New Roman"/>
              </a:rPr>
              <a:t>T</a:t>
            </a:r>
            <a:r>
              <a:rPr dirty="0" sz="2050" b="1">
                <a:latin typeface="Times New Roman"/>
                <a:cs typeface="Times New Roman"/>
              </a:rPr>
              <a:t>	</a:t>
            </a:r>
            <a:r>
              <a:rPr dirty="0" sz="2050" spc="-10" b="1">
                <a:latin typeface="Times New Roman"/>
                <a:cs typeface="Times New Roman"/>
              </a:rPr>
              <a:t>Σ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704079" y="1225356"/>
            <a:ext cx="2011045" cy="45593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72110" algn="l"/>
                <a:tab pos="1085215" algn="l"/>
                <a:tab pos="1912620" algn="l"/>
              </a:tabLst>
            </a:pPr>
            <a:r>
              <a:rPr dirty="0" sz="2050" spc="-650">
                <a:solidFill>
                  <a:srgbClr val="000000"/>
                </a:solidFill>
                <a:latin typeface="Symbol"/>
                <a:cs typeface="Symbol"/>
              </a:rPr>
              <a:t></a:t>
            </a:r>
            <a:r>
              <a:rPr dirty="0" sz="2050" spc="-650">
                <a:solidFill>
                  <a:srgbClr val="000000"/>
                </a:solidFill>
                <a:latin typeface="Symbol"/>
                <a:cs typeface="Symbol"/>
              </a:rPr>
              <a:t>	</a:t>
            </a:r>
            <a:r>
              <a:rPr dirty="0" sz="2050" spc="-484">
                <a:solidFill>
                  <a:srgbClr val="000000"/>
                </a:solidFill>
                <a:latin typeface="Symbol"/>
                <a:cs typeface="Symbol"/>
              </a:rPr>
              <a:t></a:t>
            </a:r>
            <a:r>
              <a:rPr dirty="0" sz="2050" spc="-270">
                <a:solidFill>
                  <a:srgbClr val="000000"/>
                </a:solidFill>
                <a:latin typeface="Symbol"/>
                <a:cs typeface="Symbol"/>
              </a:rPr>
              <a:t> </a:t>
            </a:r>
            <a:r>
              <a:rPr dirty="0" sz="3350" spc="-2920">
                <a:solidFill>
                  <a:srgbClr val="000000"/>
                </a:solidFill>
                <a:latin typeface="Symbol"/>
                <a:cs typeface="Symbol"/>
              </a:rPr>
              <a:t></a:t>
            </a:r>
            <a:r>
              <a:rPr dirty="0" sz="2050" spc="-10" b="1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dirty="0" sz="2050" b="1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dirty="0" sz="2700" spc="-2090">
                <a:solidFill>
                  <a:srgbClr val="000000"/>
                </a:solidFill>
                <a:latin typeface="Symbol"/>
                <a:cs typeface="Symbol"/>
              </a:rPr>
              <a:t></a:t>
            </a:r>
            <a:r>
              <a:rPr dirty="0" sz="2050" spc="-815">
                <a:solidFill>
                  <a:srgbClr val="000000"/>
                </a:solidFill>
                <a:latin typeface="Symbol"/>
                <a:cs typeface="Symbol"/>
              </a:rPr>
              <a:t></a:t>
            </a:r>
            <a:r>
              <a:rPr dirty="0" sz="2050" spc="95">
                <a:solidFill>
                  <a:srgbClr val="000000"/>
                </a:solidFill>
                <a:latin typeface="Times New Roman"/>
                <a:cs typeface="Times New Roman"/>
              </a:rPr>
              <a:t>,</a:t>
            </a:r>
            <a:r>
              <a:rPr dirty="0" sz="2050" spc="-990">
                <a:solidFill>
                  <a:srgbClr val="000000"/>
                </a:solidFill>
                <a:latin typeface="Symbol"/>
                <a:cs typeface="Symbol"/>
              </a:rPr>
              <a:t></a:t>
            </a:r>
            <a:r>
              <a:rPr dirty="0" sz="2050" spc="-285">
                <a:solidFill>
                  <a:srgbClr val="000000"/>
                </a:solidFill>
                <a:latin typeface="Symbol"/>
                <a:cs typeface="Symbol"/>
              </a:rPr>
              <a:t> </a:t>
            </a:r>
            <a:r>
              <a:rPr dirty="0" sz="2700" spc="-2065">
                <a:solidFill>
                  <a:srgbClr val="000000"/>
                </a:solidFill>
                <a:latin typeface="Symbol"/>
                <a:cs typeface="Symbol"/>
              </a:rPr>
              <a:t></a:t>
            </a:r>
            <a:r>
              <a:rPr dirty="0" sz="2050" spc="-930">
                <a:solidFill>
                  <a:srgbClr val="000000"/>
                </a:solidFill>
                <a:latin typeface="Symbol"/>
                <a:cs typeface="Symbol"/>
              </a:rPr>
              <a:t></a:t>
            </a:r>
            <a:r>
              <a:rPr dirty="0" sz="2050">
                <a:solidFill>
                  <a:srgbClr val="000000"/>
                </a:solidFill>
                <a:latin typeface="Symbol"/>
                <a:cs typeface="Symbol"/>
              </a:rPr>
              <a:t>	</a:t>
            </a:r>
            <a:r>
              <a:rPr dirty="0" sz="3350" spc="-2680">
                <a:solidFill>
                  <a:srgbClr val="000000"/>
                </a:solidFill>
                <a:latin typeface="Symbol"/>
                <a:cs typeface="Symbol"/>
              </a:rPr>
              <a:t></a:t>
            </a:r>
            <a:endParaRPr sz="335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28848" y="1321691"/>
            <a:ext cx="3361054" cy="414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77265" algn="l"/>
                <a:tab pos="1216025" algn="l"/>
                <a:tab pos="1731645" algn="l"/>
                <a:tab pos="2356485" algn="l"/>
                <a:tab pos="3305810" algn="l"/>
              </a:tabLst>
            </a:pPr>
            <a:r>
              <a:rPr dirty="0" sz="1200" spc="-5" i="1">
                <a:latin typeface="Times New Roman"/>
                <a:cs typeface="Times New Roman"/>
              </a:rPr>
              <a:t>b</a:t>
            </a:r>
            <a:r>
              <a:rPr dirty="0" sz="1200" spc="-5" i="1">
                <a:latin typeface="Times New Roman"/>
                <a:cs typeface="Times New Roman"/>
              </a:rPr>
              <a:t>	</a:t>
            </a:r>
            <a:r>
              <a:rPr dirty="0" sz="1200" spc="-5" i="1">
                <a:latin typeface="Times New Roman"/>
                <a:cs typeface="Times New Roman"/>
              </a:rPr>
              <a:t>b</a:t>
            </a:r>
            <a:r>
              <a:rPr dirty="0" sz="1200" spc="-5" i="1">
                <a:latin typeface="Times New Roman"/>
                <a:cs typeface="Times New Roman"/>
              </a:rPr>
              <a:t>	</a:t>
            </a:r>
            <a:r>
              <a:rPr dirty="0" sz="3050" spc="-869">
                <a:latin typeface="Symbol"/>
                <a:cs typeface="Symbol"/>
              </a:rPr>
              <a:t></a:t>
            </a:r>
            <a:r>
              <a:rPr dirty="0" sz="3050" spc="-869">
                <a:latin typeface="Symbol"/>
                <a:cs typeface="Symbol"/>
              </a:rPr>
              <a:t>	</a:t>
            </a:r>
            <a:r>
              <a:rPr dirty="0" sz="1200" spc="-5" i="1">
                <a:latin typeface="Times New Roman"/>
                <a:cs typeface="Times New Roman"/>
              </a:rPr>
              <a:t>j</a:t>
            </a:r>
            <a:r>
              <a:rPr dirty="0" sz="1200" spc="-5" i="1">
                <a:latin typeface="Times New Roman"/>
                <a:cs typeface="Times New Roman"/>
              </a:rPr>
              <a:t>	</a:t>
            </a:r>
            <a:r>
              <a:rPr dirty="0" sz="1200" spc="-5" i="1">
                <a:latin typeface="Times New Roman"/>
                <a:cs typeface="Times New Roman"/>
              </a:rPr>
              <a:t>j</a:t>
            </a:r>
            <a:r>
              <a:rPr dirty="0" sz="1200" spc="-5" i="1">
                <a:latin typeface="Times New Roman"/>
                <a:cs typeface="Times New Roman"/>
              </a:rPr>
              <a:t>	</a:t>
            </a:r>
            <a:r>
              <a:rPr dirty="0" sz="1200" spc="-5" i="1">
                <a:latin typeface="Times New Roman"/>
                <a:cs typeface="Times New Roman"/>
              </a:rPr>
              <a:t>j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27040" y="1342343"/>
            <a:ext cx="247650" cy="177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45">
                <a:latin typeface="Times New Roman"/>
                <a:cs typeface="Times New Roman"/>
              </a:rPr>
              <a:t>1</a:t>
            </a:r>
            <a:r>
              <a:rPr dirty="0" sz="1200" spc="-5">
                <a:latin typeface="Times New Roman"/>
                <a:cs typeface="Times New Roman"/>
              </a:rPr>
              <a:t>/</a:t>
            </a:r>
            <a:r>
              <a:rPr dirty="0" sz="1200" spc="-13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50640" y="1339927"/>
            <a:ext cx="576580" cy="179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42900" algn="l"/>
              </a:tabLst>
            </a:pPr>
            <a:r>
              <a:rPr dirty="0" sz="1200" spc="-560">
                <a:latin typeface="Symbol"/>
                <a:cs typeface="Symbol"/>
              </a:rPr>
              <a:t></a:t>
            </a:r>
            <a:r>
              <a:rPr dirty="0" sz="1200" spc="-5">
                <a:latin typeface="Times New Roman"/>
                <a:cs typeface="Times New Roman"/>
              </a:rPr>
              <a:t>1</a:t>
            </a:r>
            <a:r>
              <a:rPr dirty="0" sz="1200">
                <a:latin typeface="Times New Roman"/>
                <a:cs typeface="Times New Roman"/>
              </a:rPr>
              <a:t>	</a:t>
            </a:r>
            <a:r>
              <a:rPr dirty="0" sz="1200" spc="30">
                <a:latin typeface="Times New Roman"/>
                <a:cs typeface="Times New Roman"/>
              </a:rPr>
              <a:t>1</a:t>
            </a:r>
            <a:r>
              <a:rPr dirty="0" sz="1200" spc="-5">
                <a:latin typeface="Times New Roman"/>
                <a:cs typeface="Times New Roman"/>
              </a:rPr>
              <a:t>/</a:t>
            </a:r>
            <a:r>
              <a:rPr dirty="0" sz="1200" spc="-13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59079" y="3893820"/>
            <a:ext cx="4061460" cy="29203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7498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30217" y="3669791"/>
            <a:ext cx="4253865" cy="3188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  <a:tabLst>
                <a:tab pos="909319" algn="l"/>
              </a:tabLst>
            </a:pP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	</a:t>
            </a:r>
            <a:r>
              <a:rPr dirty="0" baseline="2314" sz="1800" b="1">
                <a:solidFill>
                  <a:srgbClr val="FFFFFF"/>
                </a:solidFill>
                <a:latin typeface="Arial"/>
                <a:cs typeface="Arial"/>
              </a:rPr>
              <a:t>Slide 18</a:t>
            </a:r>
            <a:endParaRPr baseline="2314"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9079" y="3893820"/>
            <a:ext cx="4024884" cy="2919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80559" y="3669791"/>
            <a:ext cx="4203192" cy="3188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64236" y="3357371"/>
            <a:ext cx="3848100" cy="486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564379" y="3140964"/>
            <a:ext cx="4113529" cy="708660"/>
          </a:xfrm>
          <a:custGeom>
            <a:avLst/>
            <a:gdLst/>
            <a:ahLst/>
            <a:cxnLst/>
            <a:rect l="l" t="t" r="r" b="b"/>
            <a:pathLst>
              <a:path w="4113529" h="708660">
                <a:moveTo>
                  <a:pt x="0" y="0"/>
                </a:moveTo>
                <a:lnTo>
                  <a:pt x="4113276" y="0"/>
                </a:lnTo>
                <a:lnTo>
                  <a:pt x="4113276" y="708660"/>
                </a:lnTo>
                <a:lnTo>
                  <a:pt x="0" y="7086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35940" y="1493011"/>
            <a:ext cx="8009890" cy="2314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31800" marR="269875" indent="-419100">
              <a:lnSpc>
                <a:spcPts val="2510"/>
              </a:lnSpc>
              <a:buClr>
                <a:srgbClr val="0F3592"/>
              </a:buClr>
              <a:buChar char="•"/>
              <a:tabLst>
                <a:tab pos="431800" algn="l"/>
              </a:tabLst>
            </a:pPr>
            <a:r>
              <a:rPr dirty="0" sz="2400" spc="-5">
                <a:latin typeface="Calibri"/>
                <a:cs typeface="Calibri"/>
              </a:rPr>
              <a:t>W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wan</a:t>
            </a:r>
            <a:r>
              <a:rPr dirty="0" sz="2400">
                <a:latin typeface="Calibri"/>
                <a:cs typeface="Calibri"/>
              </a:rPr>
              <a:t>t</a:t>
            </a:r>
            <a:r>
              <a:rPr dirty="0" sz="2400" spc="-5">
                <a:latin typeface="Calibri"/>
                <a:cs typeface="Calibri"/>
              </a:rPr>
              <a:t> t</a:t>
            </a:r>
            <a:r>
              <a:rPr dirty="0" sz="2400">
                <a:latin typeface="Calibri"/>
                <a:cs typeface="Calibri"/>
              </a:rPr>
              <a:t>o</a:t>
            </a:r>
            <a:r>
              <a:rPr dirty="0" sz="2400" spc="-5">
                <a:latin typeface="Calibri"/>
                <a:cs typeface="Calibri"/>
              </a:rPr>
              <a:t> us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ED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5">
                <a:latin typeface="Calibri"/>
                <a:cs typeface="Calibri"/>
              </a:rPr>
              <a:t> perturbation</a:t>
            </a:r>
            <a:r>
              <a:rPr dirty="0" sz="2400">
                <a:latin typeface="Calibri"/>
                <a:cs typeface="Calibri"/>
              </a:rPr>
              <a:t>s</a:t>
            </a:r>
            <a:r>
              <a:rPr dirty="0" sz="2400" spc="-5">
                <a:latin typeface="Calibri"/>
                <a:cs typeface="Calibri"/>
              </a:rPr>
              <a:t> t</a:t>
            </a:r>
            <a:r>
              <a:rPr dirty="0" sz="2400">
                <a:latin typeface="Calibri"/>
                <a:cs typeface="Calibri"/>
              </a:rPr>
              <a:t>o</a:t>
            </a:r>
            <a:r>
              <a:rPr dirty="0" sz="2400" spc="-5">
                <a:latin typeface="Calibri"/>
                <a:cs typeface="Calibri"/>
              </a:rPr>
              <a:t> simulat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4DVa</a:t>
            </a:r>
            <a:r>
              <a:rPr dirty="0" sz="2400">
                <a:latin typeface="Calibri"/>
                <a:cs typeface="Calibri"/>
              </a:rPr>
              <a:t>r </a:t>
            </a:r>
            <a:r>
              <a:rPr dirty="0" sz="2400" spc="-5">
                <a:solidFill>
                  <a:srgbClr val="3232CC"/>
                </a:solidFill>
                <a:latin typeface="Calibri"/>
                <a:cs typeface="Calibri"/>
              </a:rPr>
              <a:t>flo</a:t>
            </a:r>
            <a:r>
              <a:rPr dirty="0" sz="2400">
                <a:solidFill>
                  <a:srgbClr val="3232CC"/>
                </a:solidFill>
                <a:latin typeface="Calibri"/>
                <a:cs typeface="Calibri"/>
              </a:rPr>
              <a:t>w-</a:t>
            </a:r>
            <a:r>
              <a:rPr dirty="0" sz="2400">
                <a:solidFill>
                  <a:srgbClr val="3232CC"/>
                </a:solidFill>
                <a:latin typeface="Calibri"/>
                <a:cs typeface="Calibri"/>
              </a:rPr>
              <a:t> dependent background error covariance evolution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8"/>
              </a:spcBef>
              <a:buClr>
                <a:srgbClr val="0F3592"/>
              </a:buClr>
              <a:buFont typeface="Calibri"/>
              <a:buChar char="•"/>
            </a:pPr>
            <a:endParaRPr sz="2000">
              <a:latin typeface="Times New Roman"/>
              <a:cs typeface="Times New Roman"/>
            </a:endParaRPr>
          </a:p>
          <a:p>
            <a:pPr marL="431800" marR="511175" indent="-419100">
              <a:lnSpc>
                <a:spcPts val="2510"/>
              </a:lnSpc>
              <a:buClr>
                <a:srgbClr val="0F3592"/>
              </a:buClr>
              <a:buChar char="•"/>
              <a:tabLst>
                <a:tab pos="431800" algn="l"/>
              </a:tabLst>
            </a:pPr>
            <a:r>
              <a:rPr dirty="0" sz="2400" spc="-5">
                <a:latin typeface="Calibri"/>
                <a:cs typeface="Calibri"/>
              </a:rPr>
              <a:t>W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star</a:t>
            </a:r>
            <a:r>
              <a:rPr dirty="0" sz="2400">
                <a:latin typeface="Calibri"/>
                <a:cs typeface="Calibri"/>
              </a:rPr>
              <a:t>t</a:t>
            </a:r>
            <a:r>
              <a:rPr dirty="0" sz="2400" spc="-5">
                <a:latin typeface="Calibri"/>
                <a:cs typeface="Calibri"/>
              </a:rPr>
              <a:t> wit</a:t>
            </a:r>
            <a:r>
              <a:rPr dirty="0" sz="2400">
                <a:latin typeface="Calibri"/>
                <a:cs typeface="Calibri"/>
              </a:rPr>
              <a:t>h</a:t>
            </a:r>
            <a:r>
              <a:rPr dirty="0" sz="2400" spc="-5">
                <a:latin typeface="Calibri"/>
                <a:cs typeface="Calibri"/>
              </a:rPr>
              <a:t> th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ED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5">
                <a:latin typeface="Calibri"/>
                <a:cs typeface="Calibri"/>
              </a:rPr>
              <a:t> flo</a:t>
            </a:r>
            <a:r>
              <a:rPr dirty="0" sz="2400">
                <a:latin typeface="Calibri"/>
                <a:cs typeface="Calibri"/>
              </a:rPr>
              <a:t>w</a:t>
            </a:r>
            <a:r>
              <a:rPr dirty="0" sz="2400" spc="-5">
                <a:latin typeface="Calibri"/>
                <a:cs typeface="Calibri"/>
              </a:rPr>
              <a:t>-</a:t>
            </a:r>
            <a:r>
              <a:rPr dirty="0" sz="2400">
                <a:latin typeface="Calibri"/>
                <a:cs typeface="Calibri"/>
              </a:rPr>
              <a:t>dependent estimates of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background error variances</a:t>
            </a:r>
            <a:r>
              <a:rPr dirty="0" sz="24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(diagona</a:t>
            </a:r>
            <a:r>
              <a:rPr dirty="0" sz="2400">
                <a:latin typeface="Calibri"/>
                <a:cs typeface="Calibri"/>
              </a:rPr>
              <a:t>l</a:t>
            </a:r>
            <a:r>
              <a:rPr dirty="0" sz="2400" spc="-5">
                <a:latin typeface="Calibri"/>
                <a:cs typeface="Calibri"/>
              </a:rPr>
              <a:t> o</a:t>
            </a:r>
            <a:r>
              <a:rPr dirty="0" sz="2400">
                <a:latin typeface="Calibri"/>
                <a:cs typeface="Calibri"/>
              </a:rPr>
              <a:t>f</a:t>
            </a:r>
            <a:r>
              <a:rPr dirty="0" sz="2400" spc="-5">
                <a:latin typeface="Calibri"/>
                <a:cs typeface="Calibri"/>
              </a:rPr>
              <a:t> th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B</a:t>
            </a:r>
            <a:r>
              <a:rPr dirty="0" sz="2400" spc="-5">
                <a:latin typeface="Calibri"/>
                <a:cs typeface="Calibri"/>
              </a:rPr>
              <a:t> matrix</a:t>
            </a:r>
            <a:r>
              <a:rPr dirty="0" sz="2400">
                <a:latin typeface="Calibri"/>
                <a:cs typeface="Calibri"/>
              </a:rPr>
              <a:t>,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Σ</a:t>
            </a:r>
            <a:r>
              <a:rPr dirty="0" baseline="-20833" sz="2400" i="1">
                <a:latin typeface="Times New Roman"/>
                <a:cs typeface="Times New Roman"/>
              </a:rPr>
              <a:t>b</a:t>
            </a:r>
            <a:r>
              <a:rPr dirty="0" sz="2400"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4119879" marR="5080">
              <a:lnSpc>
                <a:spcPct val="100000"/>
              </a:lnSpc>
              <a:spcBef>
                <a:spcPts val="950"/>
              </a:spcBef>
            </a:pPr>
            <a:r>
              <a:rPr dirty="0" sz="2000" spc="5">
                <a:latin typeface="Calibri"/>
                <a:cs typeface="Calibri"/>
              </a:rPr>
              <a:t>E</a:t>
            </a:r>
            <a:r>
              <a:rPr dirty="0" sz="2000" spc="-20">
                <a:latin typeface="Calibri"/>
                <a:cs typeface="Calibri"/>
              </a:rPr>
              <a:t>D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based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backg</a:t>
            </a:r>
            <a:r>
              <a:rPr dirty="0" sz="2000" spc="-40">
                <a:latin typeface="Calibri"/>
                <a:cs typeface="Calibri"/>
              </a:rPr>
              <a:t>r</a:t>
            </a:r>
            <a:r>
              <a:rPr dirty="0" sz="2000">
                <a:latin typeface="Calibri"/>
                <a:cs typeface="Calibri"/>
              </a:rPr>
              <a:t>ound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er</a:t>
            </a:r>
            <a:r>
              <a:rPr dirty="0" sz="2000" spc="-45">
                <a:latin typeface="Calibri"/>
                <a:cs typeface="Calibri"/>
              </a:rPr>
              <a:t>r</a:t>
            </a:r>
            <a:r>
              <a:rPr dirty="0" sz="2000">
                <a:latin typeface="Calibri"/>
                <a:cs typeface="Calibri"/>
              </a:rPr>
              <a:t>or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30">
                <a:latin typeface="Calibri"/>
                <a:cs typeface="Calibri"/>
              </a:rPr>
              <a:t>v</a:t>
            </a:r>
            <a:r>
              <a:rPr dirty="0" sz="2000">
                <a:latin typeface="Calibri"/>
                <a:cs typeface="Calibri"/>
              </a:rPr>
              <a:t>ariance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40">
                <a:latin typeface="Calibri"/>
                <a:cs typeface="Calibri"/>
              </a:rPr>
              <a:t>f</a:t>
            </a:r>
            <a:r>
              <a:rPr dirty="0" sz="2000">
                <a:latin typeface="Calibri"/>
                <a:cs typeface="Calibri"/>
              </a:rPr>
              <a:t>or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sur</a:t>
            </a:r>
            <a:r>
              <a:rPr dirty="0" sz="2000" spc="-35">
                <a:latin typeface="Calibri"/>
                <a:cs typeface="Calibri"/>
              </a:rPr>
              <a:t>f</a:t>
            </a:r>
            <a:r>
              <a:rPr dirty="0" sz="2000">
                <a:latin typeface="Calibri"/>
                <a:cs typeface="Calibri"/>
              </a:rPr>
              <a:t>ace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</a:t>
            </a:r>
            <a:r>
              <a:rPr dirty="0" sz="2000" spc="-30">
                <a:latin typeface="Calibri"/>
                <a:cs typeface="Calibri"/>
              </a:rPr>
              <a:t>r</a:t>
            </a:r>
            <a:r>
              <a:rPr dirty="0" sz="2000" spc="-5">
                <a:latin typeface="Calibri"/>
                <a:cs typeface="Calibri"/>
              </a:rPr>
              <a:t>essu</a:t>
            </a:r>
            <a:r>
              <a:rPr dirty="0" sz="2000" spc="-30">
                <a:latin typeface="Calibri"/>
                <a:cs typeface="Calibri"/>
              </a:rPr>
              <a:t>r</a:t>
            </a:r>
            <a:r>
              <a:rPr dirty="0" sz="2000"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07433" y="6418531"/>
            <a:ext cx="1358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61440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595119" y="1176908"/>
            <a:ext cx="5834380" cy="936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600" spc="-5">
                <a:solidFill>
                  <a:srgbClr val="FF0000"/>
                </a:solidFill>
                <a:latin typeface="Calibri"/>
                <a:cs typeface="Calibri"/>
              </a:rPr>
              <a:t>Wha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600" spc="-5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600" spc="-5">
                <a:solidFill>
                  <a:srgbClr val="FF0000"/>
                </a:solidFill>
                <a:latin typeface="Calibri"/>
                <a:cs typeface="Calibri"/>
              </a:rPr>
              <a:t>ra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600" spc="-5">
                <a:solidFill>
                  <a:srgbClr val="FF0000"/>
                </a:solidFill>
                <a:latin typeface="Calibri"/>
                <a:cs typeface="Calibri"/>
              </a:rPr>
              <a:t>ensembl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600" spc="-4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variances</a:t>
            </a:r>
            <a:r>
              <a:rPr dirty="0" sz="26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look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like?</a:t>
            </a:r>
            <a:endParaRPr sz="2600">
              <a:latin typeface="Calibri"/>
              <a:cs typeface="Calibri"/>
            </a:endParaRPr>
          </a:p>
          <a:p>
            <a:pPr algn="ctr" marL="635">
              <a:lnSpc>
                <a:spcPts val="2615"/>
              </a:lnSpc>
              <a:spcBef>
                <a:spcPts val="2280"/>
              </a:spcBef>
            </a:pPr>
            <a:r>
              <a:rPr dirty="0" sz="2200" spc="-5">
                <a:latin typeface="Arial"/>
                <a:cs typeface="Arial"/>
              </a:rPr>
              <a:t>Spread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5">
                <a:latin typeface="Arial"/>
                <a:cs typeface="Arial"/>
              </a:rPr>
              <a:t>of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5">
                <a:latin typeface="Arial"/>
                <a:cs typeface="Arial"/>
              </a:rPr>
              <a:t>Vorticity</a:t>
            </a:r>
            <a:r>
              <a:rPr dirty="0" sz="2200" spc="-5">
                <a:latin typeface="Arial"/>
                <a:cs typeface="Arial"/>
              </a:rPr>
              <a:t> </a:t>
            </a:r>
            <a:r>
              <a:rPr dirty="0" sz="2200" spc="-5">
                <a:latin typeface="Arial"/>
                <a:cs typeface="Arial"/>
              </a:rPr>
              <a:t>t+9h</a:t>
            </a:r>
            <a:r>
              <a:rPr dirty="0" sz="2200" spc="5">
                <a:latin typeface="Arial"/>
                <a:cs typeface="Arial"/>
              </a:rPr>
              <a:t> </a:t>
            </a:r>
            <a:r>
              <a:rPr dirty="0" sz="2200" spc="-5">
                <a:latin typeface="Arial"/>
                <a:cs typeface="Arial"/>
              </a:rPr>
              <a:t>500hPa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1019" y="2186939"/>
            <a:ext cx="8023859" cy="388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59535">
              <a:lnSpc>
                <a:spcPts val="3329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19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665730">
              <a:lnSpc>
                <a:spcPct val="100000"/>
              </a:lnSpc>
            </a:pPr>
            <a:r>
              <a:rPr dirty="0" spc="-5"/>
              <a:t>Outline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10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534416" y="1976419"/>
            <a:ext cx="7563484" cy="272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indent="-287655">
              <a:lnSpc>
                <a:spcPct val="100000"/>
              </a:lnSpc>
              <a:buClr>
                <a:srgbClr val="3232CC"/>
              </a:buClr>
              <a:buFont typeface="Arial"/>
              <a:buChar char="•"/>
              <a:tabLst>
                <a:tab pos="300990" algn="l"/>
              </a:tabLst>
            </a:pPr>
            <a:r>
              <a:rPr dirty="0" sz="2800" spc="-5">
                <a:solidFill>
                  <a:srgbClr val="B3B3B3"/>
                </a:solidFill>
                <a:latin typeface="Calibri"/>
                <a:cs typeface="Calibri"/>
              </a:rPr>
              <a:t>KF,</a:t>
            </a:r>
            <a:r>
              <a:rPr dirty="0" sz="2800" spc="-5">
                <a:solidFill>
                  <a:srgbClr val="B3B3B3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B3B3B3"/>
                </a:solidFill>
                <a:latin typeface="Calibri"/>
                <a:cs typeface="Calibri"/>
              </a:rPr>
              <a:t>EKF,</a:t>
            </a:r>
            <a:r>
              <a:rPr dirty="0" sz="2800" spc="-5">
                <a:solidFill>
                  <a:srgbClr val="B3B3B3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B3B3B3"/>
                </a:solidFill>
                <a:latin typeface="Calibri"/>
                <a:cs typeface="Calibri"/>
              </a:rPr>
              <a:t>Reduce</a:t>
            </a:r>
            <a:r>
              <a:rPr dirty="0" sz="2800" spc="-15">
                <a:solidFill>
                  <a:srgbClr val="B3B3B3"/>
                </a:solidFill>
                <a:latin typeface="Calibri"/>
                <a:cs typeface="Calibri"/>
              </a:rPr>
              <a:t>d</a:t>
            </a:r>
            <a:r>
              <a:rPr dirty="0" sz="2800" spc="-10">
                <a:solidFill>
                  <a:srgbClr val="B3B3B3"/>
                </a:solidFill>
                <a:latin typeface="Calibri"/>
                <a:cs typeface="Calibri"/>
              </a:rPr>
              <a:t>-ran</a:t>
            </a:r>
            <a:r>
              <a:rPr dirty="0" sz="2800" spc="-5">
                <a:solidFill>
                  <a:srgbClr val="B3B3B3"/>
                </a:solidFill>
                <a:latin typeface="Calibri"/>
                <a:cs typeface="Calibri"/>
              </a:rPr>
              <a:t>k</a:t>
            </a:r>
            <a:r>
              <a:rPr dirty="0" sz="2800" spc="45">
                <a:solidFill>
                  <a:srgbClr val="B3B3B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B3B3B3"/>
                </a:solidFill>
                <a:latin typeface="Calibri"/>
                <a:cs typeface="Calibri"/>
              </a:rPr>
              <a:t>KF</a:t>
            </a:r>
            <a:r>
              <a:rPr dirty="0" sz="2800" spc="-5">
                <a:solidFill>
                  <a:srgbClr val="B3B3B3"/>
                </a:solidFill>
                <a:latin typeface="Calibri"/>
                <a:cs typeface="Calibri"/>
              </a:rPr>
              <a:t>,</a:t>
            </a:r>
            <a:r>
              <a:rPr dirty="0" sz="2800" spc="-5">
                <a:solidFill>
                  <a:srgbClr val="B3B3B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B3B3B3"/>
                </a:solidFill>
                <a:latin typeface="Calibri"/>
                <a:cs typeface="Calibri"/>
              </a:rPr>
              <a:t>EnKF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"/>
              </a:spcBef>
              <a:buClr>
                <a:srgbClr val="3232CC"/>
              </a:buClr>
              <a:buFont typeface="Arial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00355" indent="-287655">
              <a:lnSpc>
                <a:spcPct val="100000"/>
              </a:lnSpc>
              <a:buClr>
                <a:srgbClr val="3232CC"/>
              </a:buClr>
              <a:buFont typeface="Arial"/>
              <a:buChar char="•"/>
              <a:tabLst>
                <a:tab pos="300990" algn="l"/>
              </a:tabLst>
            </a:pPr>
            <a:r>
              <a:rPr dirty="0" sz="2800" spc="-10">
                <a:solidFill>
                  <a:srgbClr val="B3B3B3"/>
                </a:solidFill>
                <a:latin typeface="Calibri"/>
                <a:cs typeface="Calibri"/>
              </a:rPr>
              <a:t>Hybri</a:t>
            </a:r>
            <a:r>
              <a:rPr dirty="0" sz="2800" spc="-5">
                <a:solidFill>
                  <a:srgbClr val="B3B3B3"/>
                </a:solidFill>
                <a:latin typeface="Calibri"/>
                <a:cs typeface="Calibri"/>
              </a:rPr>
              <a:t>d</a:t>
            </a:r>
            <a:r>
              <a:rPr dirty="0" sz="2800" spc="35">
                <a:solidFill>
                  <a:srgbClr val="B3B3B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B3B3B3"/>
                </a:solidFill>
                <a:latin typeface="Calibri"/>
                <a:cs typeface="Calibri"/>
              </a:rPr>
              <a:t>methods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"/>
              </a:spcBef>
              <a:buClr>
                <a:srgbClr val="3232CC"/>
              </a:buClr>
              <a:buFont typeface="Arial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00355" indent="-287655">
              <a:lnSpc>
                <a:spcPct val="100000"/>
              </a:lnSpc>
              <a:buClr>
                <a:srgbClr val="3232CC"/>
              </a:buClr>
              <a:buFont typeface="Arial"/>
              <a:buChar char="•"/>
              <a:tabLst>
                <a:tab pos="300990" algn="l"/>
              </a:tabLst>
            </a:pPr>
            <a:r>
              <a:rPr dirty="0" sz="2800" spc="-10">
                <a:latin typeface="Calibri"/>
                <a:cs typeface="Calibri"/>
              </a:rPr>
              <a:t>Th</a:t>
            </a:r>
            <a:r>
              <a:rPr dirty="0" sz="2800" spc="-5">
                <a:latin typeface="Calibri"/>
                <a:cs typeface="Calibri"/>
              </a:rPr>
              <a:t>e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Ensembl</a:t>
            </a:r>
            <a:r>
              <a:rPr dirty="0" sz="2800" spc="-5">
                <a:latin typeface="Calibri"/>
                <a:cs typeface="Calibri"/>
              </a:rPr>
              <a:t>e</a:t>
            </a:r>
            <a:r>
              <a:rPr dirty="0" sz="2800" spc="2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o</a:t>
            </a:r>
            <a:r>
              <a:rPr dirty="0" sz="2800" spc="-5">
                <a:latin typeface="Calibri"/>
                <a:cs typeface="Calibri"/>
              </a:rPr>
              <a:t>f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Dat</a:t>
            </a:r>
            <a:r>
              <a:rPr dirty="0" sz="2800" spc="-5">
                <a:latin typeface="Calibri"/>
                <a:cs typeface="Calibri"/>
              </a:rPr>
              <a:t>a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Assimilation</a:t>
            </a:r>
            <a:r>
              <a:rPr dirty="0" sz="2800" spc="-5">
                <a:latin typeface="Calibri"/>
                <a:cs typeface="Calibri"/>
              </a:rPr>
              <a:t>s</a:t>
            </a:r>
            <a:r>
              <a:rPr dirty="0" sz="2800" spc="5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(EDA)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method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3232CC"/>
              </a:buClr>
              <a:buFont typeface="Arial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00355" indent="-287655">
              <a:lnSpc>
                <a:spcPct val="100000"/>
              </a:lnSpc>
              <a:buClr>
                <a:srgbClr val="3232CC"/>
              </a:buClr>
              <a:buFont typeface="Arial"/>
              <a:buChar char="•"/>
              <a:tabLst>
                <a:tab pos="300990" algn="l"/>
              </a:tabLst>
            </a:pPr>
            <a:r>
              <a:rPr dirty="0" sz="2800" spc="-10">
                <a:latin typeface="Calibri"/>
                <a:cs typeface="Calibri"/>
              </a:rPr>
              <a:t>Application</a:t>
            </a:r>
            <a:r>
              <a:rPr dirty="0" sz="2800" spc="-5">
                <a:latin typeface="Calibri"/>
                <a:cs typeface="Calibri"/>
              </a:rPr>
              <a:t>s</a:t>
            </a:r>
            <a:r>
              <a:rPr dirty="0" sz="2800" spc="5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of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the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EDA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4416" y="1517014"/>
            <a:ext cx="7716520" cy="2447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31800" indent="-419100">
              <a:lnSpc>
                <a:spcPct val="100000"/>
              </a:lnSpc>
              <a:buClr>
                <a:srgbClr val="0F3592"/>
              </a:buClr>
              <a:buChar char="•"/>
              <a:tabLst>
                <a:tab pos="431800" algn="l"/>
              </a:tabLst>
            </a:pPr>
            <a:r>
              <a:rPr dirty="0" sz="2200" spc="-5">
                <a:latin typeface="Calibri"/>
                <a:cs typeface="Calibri"/>
              </a:rPr>
              <a:t>Noise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level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due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to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sampling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errors: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3232CC"/>
                </a:solidFill>
                <a:latin typeface="Calibri"/>
                <a:cs typeface="Calibri"/>
              </a:rPr>
              <a:t>2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5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3232CC"/>
                </a:solidFill>
                <a:latin typeface="Calibri"/>
                <a:cs typeface="Calibri"/>
              </a:rPr>
              <a:t>membe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r</a:t>
            </a:r>
            <a:r>
              <a:rPr dirty="0" sz="2200" spc="4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3232CC"/>
                </a:solidFill>
                <a:latin typeface="Calibri"/>
                <a:cs typeface="Calibri"/>
              </a:rPr>
              <a:t>ensemble</a:t>
            </a:r>
            <a:endParaRPr sz="2200">
              <a:latin typeface="Calibri"/>
              <a:cs typeface="Calibri"/>
            </a:endParaRPr>
          </a:p>
          <a:p>
            <a:pPr marL="431800" indent="-419100">
              <a:lnSpc>
                <a:spcPts val="2575"/>
              </a:lnSpc>
              <a:spcBef>
                <a:spcPts val="1964"/>
              </a:spcBef>
              <a:buClr>
                <a:srgbClr val="0F3592"/>
              </a:buClr>
              <a:buChar char="•"/>
              <a:tabLst>
                <a:tab pos="431800" algn="l"/>
              </a:tabLst>
            </a:pP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stochastic</a:t>
            </a:r>
            <a:r>
              <a:rPr dirty="0" sz="22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system: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error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variance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variance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estimator</a:t>
            </a:r>
            <a:endParaRPr sz="2200">
              <a:latin typeface="Calibri"/>
              <a:cs typeface="Calibri"/>
            </a:endParaRPr>
          </a:p>
          <a:p>
            <a:pPr marL="431800">
              <a:lnSpc>
                <a:spcPts val="2575"/>
              </a:lnSpc>
            </a:pP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~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1/</a:t>
            </a:r>
            <a:r>
              <a:rPr dirty="0" sz="2200" spc="-10">
                <a:solidFill>
                  <a:srgbClr val="3232CC"/>
                </a:solidFill>
                <a:latin typeface="Calibri"/>
                <a:cs typeface="Calibri"/>
              </a:rPr>
              <a:t>N</a:t>
            </a:r>
            <a:r>
              <a:rPr dirty="0" baseline="-21072" sz="2175" spc="7">
                <a:solidFill>
                  <a:srgbClr val="3232CC"/>
                </a:solidFill>
                <a:latin typeface="Calibri"/>
                <a:cs typeface="Calibri"/>
              </a:rPr>
              <a:t>ens</a:t>
            </a:r>
            <a:endParaRPr baseline="-21072" sz="2175">
              <a:latin typeface="Calibri"/>
              <a:cs typeface="Calibri"/>
            </a:endParaRPr>
          </a:p>
          <a:p>
            <a:pPr algn="just" marL="431800" marR="5080" indent="-419100">
              <a:lnSpc>
                <a:spcPct val="94800"/>
              </a:lnSpc>
              <a:spcBef>
                <a:spcPts val="2250"/>
              </a:spcBef>
              <a:buClr>
                <a:srgbClr val="0F3592"/>
              </a:buClr>
              <a:buChar char="•"/>
              <a:tabLst>
                <a:tab pos="431800" algn="l"/>
              </a:tabLst>
            </a:pPr>
            <a:r>
              <a:rPr dirty="0" sz="2200" spc="-5">
                <a:latin typeface="Calibri"/>
                <a:cs typeface="Calibri"/>
              </a:rPr>
              <a:t>We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need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system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to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effectively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filter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out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noise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from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first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guess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ensembl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forecast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variances:</a:t>
            </a:r>
            <a:r>
              <a:rPr dirty="0" sz="2200" spc="-30"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1653DB"/>
                </a:solidFill>
                <a:latin typeface="Calibri"/>
                <a:cs typeface="Calibri"/>
              </a:rPr>
              <a:t>Reduc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e</a:t>
            </a:r>
            <a:r>
              <a:rPr dirty="0" sz="2200" spc="25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the</a:t>
            </a:r>
            <a:r>
              <a:rPr dirty="0" sz="220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random</a:t>
            </a:r>
            <a:r>
              <a:rPr dirty="0" sz="220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component</a:t>
            </a:r>
            <a:r>
              <a:rPr dirty="0" sz="220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of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 the</a:t>
            </a:r>
            <a:r>
              <a:rPr dirty="0" sz="220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estimation</a:t>
            </a:r>
            <a:r>
              <a:rPr dirty="0" sz="220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error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19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59535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4416" y="3312286"/>
            <a:ext cx="6327140" cy="975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200" spc="-5">
                <a:latin typeface="Calibri"/>
                <a:cs typeface="Calibri"/>
              </a:rPr>
              <a:t>Then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covariance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sampling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noise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ca</a:t>
            </a:r>
            <a:r>
              <a:rPr dirty="0" sz="2200" spc="-5">
                <a:latin typeface="Calibri"/>
                <a:cs typeface="Calibri"/>
              </a:rPr>
              <a:t>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be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shown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to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be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simple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function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expectation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ensemble</a:t>
            </a:r>
            <a:r>
              <a:rPr dirty="0" sz="2200" spc="-5">
                <a:latin typeface="Calibri"/>
                <a:cs typeface="Calibri"/>
              </a:rPr>
              <a:t>-based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covariance</a:t>
            </a:r>
            <a:r>
              <a:rPr dirty="0" sz="2200" spc="-3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matrix: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70495" y="4923285"/>
            <a:ext cx="43434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3232CC"/>
                </a:solidFill>
                <a:latin typeface="Comic Sans MS"/>
                <a:cs typeface="Comic Sans MS"/>
              </a:rPr>
              <a:t>(1)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0476" y="2538990"/>
            <a:ext cx="2257425" cy="561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68935" algn="l"/>
                <a:tab pos="1315085" algn="l"/>
                <a:tab pos="2144395" algn="l"/>
              </a:tabLst>
            </a:pPr>
            <a:r>
              <a:rPr dirty="0" sz="2400" spc="-5" i="1">
                <a:latin typeface="Times New Roman"/>
                <a:cs typeface="Times New Roman"/>
              </a:rPr>
              <a:t>G</a:t>
            </a:r>
            <a:r>
              <a:rPr dirty="0" sz="2400" spc="-5" i="1">
                <a:latin typeface="Times New Roman"/>
                <a:cs typeface="Times New Roman"/>
              </a:rPr>
              <a:t>	</a:t>
            </a:r>
            <a:r>
              <a:rPr dirty="0" sz="3150" spc="-2480">
                <a:latin typeface="Symbol"/>
                <a:cs typeface="Symbol"/>
              </a:rPr>
              <a:t></a:t>
            </a:r>
            <a:r>
              <a:rPr dirty="0" sz="2400" spc="150" i="1">
                <a:latin typeface="Times New Roman"/>
                <a:cs typeface="Times New Roman"/>
              </a:rPr>
              <a:t>i</a:t>
            </a:r>
            <a:r>
              <a:rPr dirty="0" sz="3150" spc="-2365">
                <a:latin typeface="Symbol"/>
                <a:cs typeface="Symbol"/>
              </a:rPr>
              <a:t></a:t>
            </a:r>
            <a:r>
              <a:rPr dirty="0" sz="3150" spc="-425">
                <a:latin typeface="Symbol"/>
                <a:cs typeface="Symbol"/>
              </a:rPr>
              <a:t> </a:t>
            </a:r>
            <a:r>
              <a:rPr dirty="0" sz="2400" spc="-1085">
                <a:latin typeface="Symbol"/>
                <a:cs typeface="Symbol"/>
              </a:rPr>
              <a:t></a:t>
            </a:r>
            <a:r>
              <a:rPr dirty="0" sz="2400" spc="25">
                <a:latin typeface="Symbol"/>
                <a:cs typeface="Symbol"/>
              </a:rPr>
              <a:t> </a:t>
            </a:r>
            <a:r>
              <a:rPr dirty="0" sz="2400" spc="-5" i="1">
                <a:latin typeface="Times New Roman"/>
                <a:cs typeface="Times New Roman"/>
              </a:rPr>
              <a:t>B</a:t>
            </a:r>
            <a:r>
              <a:rPr dirty="0" sz="2400" i="1">
                <a:latin typeface="Times New Roman"/>
                <a:cs typeface="Times New Roman"/>
              </a:rPr>
              <a:t>	</a:t>
            </a:r>
            <a:r>
              <a:rPr dirty="0" sz="2400" spc="-1085">
                <a:latin typeface="Symbol"/>
                <a:cs typeface="Symbol"/>
              </a:rPr>
              <a:t></a:t>
            </a:r>
            <a:r>
              <a:rPr dirty="0" sz="2400" spc="-120">
                <a:latin typeface="Symbol"/>
                <a:cs typeface="Symbol"/>
              </a:rPr>
              <a:t> </a:t>
            </a:r>
            <a:r>
              <a:rPr dirty="0" sz="2400" spc="105" i="1">
                <a:latin typeface="Times New Roman"/>
                <a:cs typeface="Times New Roman"/>
              </a:rPr>
              <a:t>E</a:t>
            </a:r>
            <a:r>
              <a:rPr dirty="0" sz="4200" spc="-3565">
                <a:latin typeface="Symbol"/>
                <a:cs typeface="Symbol"/>
              </a:rPr>
              <a:t></a:t>
            </a:r>
            <a:r>
              <a:rPr dirty="0" sz="2400" spc="-5" i="1">
                <a:latin typeface="Times New Roman"/>
                <a:cs typeface="Times New Roman"/>
              </a:rPr>
              <a:t>B</a:t>
            </a:r>
            <a:r>
              <a:rPr dirty="0" sz="2400" i="1">
                <a:latin typeface="Times New Roman"/>
                <a:cs typeface="Times New Roman"/>
              </a:rPr>
              <a:t>	</a:t>
            </a:r>
            <a:r>
              <a:rPr dirty="0" sz="4200" spc="-3415">
                <a:latin typeface="Symbol"/>
                <a:cs typeface="Symbol"/>
              </a:rPr>
              <a:t></a:t>
            </a:r>
            <a:endParaRPr sz="420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16044" y="2913697"/>
            <a:ext cx="99949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85825" algn="l"/>
              </a:tabLst>
            </a:pPr>
            <a:r>
              <a:rPr dirty="0" sz="1400" i="1">
                <a:latin typeface="Times New Roman"/>
                <a:cs typeface="Times New Roman"/>
              </a:rPr>
              <a:t>ii</a:t>
            </a:r>
            <a:r>
              <a:rPr dirty="0" sz="14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	</a:t>
            </a:r>
            <a:r>
              <a:rPr dirty="0" sz="1400" i="1">
                <a:latin typeface="Times New Roman"/>
                <a:cs typeface="Times New Roman"/>
              </a:rPr>
              <a:t>ii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42791" y="2701861"/>
            <a:ext cx="1047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-5" i="1">
                <a:latin typeface="Times New Roman"/>
                <a:cs typeface="Times New Roman"/>
              </a:rPr>
              <a:t>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72155" y="4725923"/>
            <a:ext cx="3685540" cy="788035"/>
          </a:xfrm>
          <a:custGeom>
            <a:avLst/>
            <a:gdLst/>
            <a:ahLst/>
            <a:cxnLst/>
            <a:rect l="l" t="t" r="r" b="b"/>
            <a:pathLst>
              <a:path w="3685540" h="788035">
                <a:moveTo>
                  <a:pt x="0" y="0"/>
                </a:moveTo>
                <a:lnTo>
                  <a:pt x="3685031" y="0"/>
                </a:lnTo>
                <a:lnTo>
                  <a:pt x="3685031" y="787907"/>
                </a:lnTo>
                <a:lnTo>
                  <a:pt x="0" y="787907"/>
                </a:lnTo>
                <a:lnTo>
                  <a:pt x="0" y="0"/>
                </a:lnTo>
                <a:close/>
              </a:path>
            </a:pathLst>
          </a:custGeom>
          <a:solidFill>
            <a:srgbClr val="CBCB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34416" y="488995"/>
            <a:ext cx="6307455" cy="19729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44395">
              <a:lnSpc>
                <a:spcPct val="100000"/>
              </a:lnSpc>
            </a:pP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Applications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of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the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EDA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Calibri"/>
                <a:cs typeface="Calibri"/>
              </a:rPr>
              <a:t>Mallat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 i="1">
                <a:latin typeface="Calibri"/>
                <a:cs typeface="Calibri"/>
              </a:rPr>
              <a:t>e</a:t>
            </a:r>
            <a:r>
              <a:rPr dirty="0" sz="2400" i="1">
                <a:latin typeface="Calibri"/>
                <a:cs typeface="Calibri"/>
              </a:rPr>
              <a:t>t</a:t>
            </a:r>
            <a:r>
              <a:rPr dirty="0" sz="2400" spc="-5" i="1">
                <a:latin typeface="Calibri"/>
                <a:cs typeface="Calibri"/>
              </a:rPr>
              <a:t> al.</a:t>
            </a:r>
            <a:r>
              <a:rPr dirty="0" sz="2400">
                <a:latin typeface="Calibri"/>
                <a:cs typeface="Calibri"/>
              </a:rPr>
              <a:t>: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1998</a:t>
            </a:r>
            <a:r>
              <a:rPr dirty="0" sz="2400">
                <a:latin typeface="Calibri"/>
                <a:cs typeface="Calibri"/>
              </a:rPr>
              <a:t>,</a:t>
            </a:r>
            <a:r>
              <a:rPr dirty="0" sz="2400" spc="-5">
                <a:latin typeface="Calibri"/>
                <a:cs typeface="Calibri"/>
              </a:rPr>
              <a:t> Annal</a:t>
            </a:r>
            <a:r>
              <a:rPr dirty="0" sz="2400">
                <a:latin typeface="Calibri"/>
                <a:cs typeface="Calibri"/>
              </a:rPr>
              <a:t>s</a:t>
            </a:r>
            <a:r>
              <a:rPr dirty="0" sz="2400" spc="-5">
                <a:latin typeface="Calibri"/>
                <a:cs typeface="Calibri"/>
              </a:rPr>
              <a:t> o</a:t>
            </a:r>
            <a:r>
              <a:rPr dirty="0" sz="2400">
                <a:latin typeface="Calibri"/>
                <a:cs typeface="Calibri"/>
              </a:rPr>
              <a:t>f</a:t>
            </a:r>
            <a:r>
              <a:rPr dirty="0" sz="2400" spc="-5">
                <a:latin typeface="Calibri"/>
                <a:cs typeface="Calibri"/>
              </a:rPr>
              <a:t> Statistics</a:t>
            </a:r>
            <a:r>
              <a:rPr dirty="0" sz="2400">
                <a:latin typeface="Calibri"/>
                <a:cs typeface="Calibri"/>
              </a:rPr>
              <a:t>,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26,</a:t>
            </a:r>
            <a:r>
              <a:rPr dirty="0" sz="2400" spc="-10">
                <a:latin typeface="Calibri"/>
                <a:cs typeface="Calibri"/>
              </a:rPr>
              <a:t>1</a:t>
            </a:r>
            <a:r>
              <a:rPr dirty="0" sz="2400" spc="-5">
                <a:latin typeface="Calibri"/>
                <a:cs typeface="Calibri"/>
              </a:rPr>
              <a:t>-47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5"/>
              </a:spcBef>
            </a:pPr>
            <a:r>
              <a:rPr dirty="0" sz="2200" spc="-5">
                <a:latin typeface="Calibri"/>
                <a:cs typeface="Calibri"/>
              </a:rPr>
              <a:t>Define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15">
                <a:latin typeface="Calibri"/>
                <a:cs typeface="Calibri"/>
              </a:rPr>
              <a:t>G</a:t>
            </a:r>
            <a:r>
              <a:rPr dirty="0" baseline="24904" sz="2175" spc="7">
                <a:latin typeface="Calibri"/>
                <a:cs typeface="Calibri"/>
              </a:rPr>
              <a:t>e</a:t>
            </a:r>
            <a:r>
              <a:rPr dirty="0" sz="2200" spc="-15">
                <a:latin typeface="Calibri"/>
                <a:cs typeface="Calibri"/>
              </a:rPr>
              <a:t>(</a:t>
            </a:r>
            <a:r>
              <a:rPr dirty="0" sz="2200" spc="-5">
                <a:latin typeface="Calibri"/>
                <a:cs typeface="Calibri"/>
              </a:rPr>
              <a:t>i)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random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component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sampling</a:t>
            </a:r>
            <a:r>
              <a:rPr dirty="0" sz="2200" spc="-5">
                <a:latin typeface="Calibri"/>
                <a:cs typeface="Calibri"/>
              </a:rPr>
              <a:t> error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estimated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ensemble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varianc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a</a:t>
            </a:r>
            <a:r>
              <a:rPr dirty="0" sz="2200" spc="-5">
                <a:latin typeface="Calibri"/>
                <a:cs typeface="Calibri"/>
              </a:rPr>
              <a:t>t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gridpoint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 i="1">
                <a:latin typeface="Calibri"/>
                <a:cs typeface="Calibri"/>
              </a:rPr>
              <a:t>i</a:t>
            </a:r>
            <a:r>
              <a:rPr dirty="0" sz="2200" spc="-5">
                <a:latin typeface="Calibri"/>
                <a:cs typeface="Calibri"/>
              </a:rPr>
              <a:t>: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19</a:t>
            </a:fld>
          </a:p>
        </p:txBody>
      </p:sp>
      <p:sp>
        <p:nvSpPr>
          <p:cNvPr id="10" name="object 10"/>
          <p:cNvSpPr txBox="1"/>
          <p:nvPr/>
        </p:nvSpPr>
        <p:spPr>
          <a:xfrm>
            <a:off x="4271264" y="2549478"/>
            <a:ext cx="106362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85825" algn="l"/>
              </a:tabLst>
            </a:pPr>
            <a:r>
              <a:rPr dirty="0" sz="2400" spc="-5">
                <a:latin typeface="Times New Roman"/>
                <a:cs typeface="Times New Roman"/>
              </a:rPr>
              <a:t>~</a:t>
            </a:r>
            <a:r>
              <a:rPr dirty="0" sz="2400" spc="-5">
                <a:latin typeface="Times New Roman"/>
                <a:cs typeface="Times New Roman"/>
              </a:rPr>
              <a:t>	</a:t>
            </a:r>
            <a:r>
              <a:rPr dirty="0" sz="2400" spc="-5">
                <a:latin typeface="Times New Roman"/>
                <a:cs typeface="Times New Roman"/>
              </a:rPr>
              <a:t>~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28544" y="4790763"/>
            <a:ext cx="1880870" cy="5060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640"/>
              </a:lnSpc>
              <a:tabLst>
                <a:tab pos="619760" algn="l"/>
                <a:tab pos="1586230" algn="l"/>
              </a:tabLst>
            </a:pPr>
            <a:r>
              <a:rPr dirty="0" sz="2400" spc="100" i="1">
                <a:latin typeface="Times New Roman"/>
                <a:cs typeface="Times New Roman"/>
              </a:rPr>
              <a:t>E</a:t>
            </a:r>
            <a:r>
              <a:rPr dirty="0" sz="3950" spc="-3450">
                <a:latin typeface="Symbol"/>
                <a:cs typeface="Symbol"/>
              </a:rPr>
              <a:t></a:t>
            </a:r>
            <a:r>
              <a:rPr dirty="0" sz="2400" i="1">
                <a:latin typeface="Times New Roman"/>
                <a:cs typeface="Times New Roman"/>
              </a:rPr>
              <a:t>G</a:t>
            </a:r>
            <a:r>
              <a:rPr dirty="0" sz="2400" i="1">
                <a:latin typeface="Times New Roman"/>
                <a:cs typeface="Times New Roman"/>
              </a:rPr>
              <a:t>	</a:t>
            </a:r>
            <a:r>
              <a:rPr dirty="0" sz="3150" spc="-2365">
                <a:latin typeface="Symbol"/>
                <a:cs typeface="Symbol"/>
              </a:rPr>
              <a:t></a:t>
            </a:r>
            <a:r>
              <a:rPr dirty="0" sz="3150">
                <a:latin typeface="Symbol"/>
                <a:cs typeface="Symbol"/>
              </a:rPr>
              <a:t>	</a:t>
            </a:r>
            <a:r>
              <a:rPr dirty="0" sz="3950" spc="-2960">
                <a:latin typeface="Symbol"/>
                <a:cs typeface="Symbol"/>
              </a:rPr>
              <a:t></a:t>
            </a:r>
            <a:r>
              <a:rPr dirty="0" sz="2400" spc="-1085">
                <a:latin typeface="Symbol"/>
                <a:cs typeface="Symbol"/>
              </a:rPr>
              <a:t>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34155" y="4877020"/>
            <a:ext cx="881380" cy="403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704"/>
              </a:lnSpc>
              <a:tabLst>
                <a:tab pos="535940" algn="l"/>
              </a:tabLst>
            </a:pPr>
            <a:r>
              <a:rPr dirty="0" sz="2400" spc="160" i="1">
                <a:latin typeface="Times New Roman"/>
                <a:cs typeface="Times New Roman"/>
              </a:rPr>
              <a:t>i</a:t>
            </a:r>
            <a:r>
              <a:rPr dirty="0" sz="3150" spc="-2565">
                <a:latin typeface="Symbol"/>
                <a:cs typeface="Symbol"/>
              </a:rPr>
              <a:t></a:t>
            </a:r>
            <a:r>
              <a:rPr dirty="0" sz="2400" i="1">
                <a:latin typeface="Times New Roman"/>
                <a:cs typeface="Times New Roman"/>
              </a:rPr>
              <a:t>G</a:t>
            </a:r>
            <a:r>
              <a:rPr dirty="0" sz="2400" i="1">
                <a:latin typeface="Times New Roman"/>
                <a:cs typeface="Times New Roman"/>
              </a:rPr>
              <a:t>	</a:t>
            </a:r>
            <a:r>
              <a:rPr dirty="0" sz="3150" spc="-2365">
                <a:latin typeface="Symbol"/>
                <a:cs typeface="Symbol"/>
              </a:rPr>
              <a:t></a:t>
            </a:r>
            <a:r>
              <a:rPr dirty="0" sz="3150" spc="-380">
                <a:latin typeface="Symbol"/>
                <a:cs typeface="Symbol"/>
              </a:rPr>
              <a:t> </a:t>
            </a:r>
            <a:r>
              <a:rPr dirty="0" sz="2400" spc="195" i="1">
                <a:latin typeface="Times New Roman"/>
                <a:cs typeface="Times New Roman"/>
              </a:rPr>
              <a:t>j</a:t>
            </a:r>
            <a:r>
              <a:rPr dirty="0" sz="3150" spc="-2505">
                <a:latin typeface="Symbol"/>
                <a:cs typeface="Symbol"/>
              </a:rPr>
              <a:t></a:t>
            </a:r>
            <a:endParaRPr sz="31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80303" y="4765364"/>
            <a:ext cx="759460" cy="537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935"/>
              </a:lnSpc>
              <a:tabLst>
                <a:tab pos="691515" algn="l"/>
              </a:tabLst>
            </a:pPr>
            <a:r>
              <a:rPr dirty="0" sz="4050" spc="-3370">
                <a:latin typeface="Symbol"/>
                <a:cs typeface="Symbol"/>
              </a:rPr>
              <a:t></a:t>
            </a:r>
            <a:r>
              <a:rPr dirty="0" sz="2400" spc="114" i="1">
                <a:latin typeface="Times New Roman"/>
                <a:cs typeface="Times New Roman"/>
              </a:rPr>
              <a:t>E</a:t>
            </a:r>
            <a:r>
              <a:rPr dirty="0" sz="4200" spc="-3415">
                <a:latin typeface="Symbol"/>
                <a:cs typeface="Symbol"/>
              </a:rPr>
              <a:t></a:t>
            </a:r>
            <a:r>
              <a:rPr dirty="0" sz="4200">
                <a:latin typeface="Symbol"/>
                <a:cs typeface="Symbol"/>
              </a:rPr>
              <a:t>	</a:t>
            </a:r>
            <a:r>
              <a:rPr dirty="0" sz="4200" spc="-3675">
                <a:latin typeface="Symbol"/>
                <a:cs typeface="Symbol"/>
              </a:rPr>
              <a:t></a:t>
            </a:r>
            <a:endParaRPr sz="42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39255" y="4781896"/>
            <a:ext cx="76200" cy="518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780"/>
              </a:lnSpc>
            </a:pPr>
            <a:r>
              <a:rPr dirty="0" sz="4050" spc="-3454">
                <a:latin typeface="Symbol"/>
                <a:cs typeface="Symbol"/>
              </a:rPr>
              <a:t></a:t>
            </a:r>
            <a:endParaRPr sz="40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15455" y="4854022"/>
            <a:ext cx="8953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75"/>
              </a:lnSpc>
            </a:pPr>
            <a:r>
              <a:rPr dirty="0" sz="140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79591" y="4777686"/>
            <a:ext cx="165100" cy="305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70"/>
              </a:lnSpc>
            </a:pPr>
            <a:r>
              <a:rPr dirty="0" sz="2400">
                <a:latin typeface="Times New Roman"/>
                <a:cs typeface="Times New Roman"/>
              </a:rPr>
              <a:t>~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18888" y="5196486"/>
            <a:ext cx="625475" cy="309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70"/>
              </a:lnSpc>
            </a:pPr>
            <a:r>
              <a:rPr dirty="0" sz="2400" i="1">
                <a:latin typeface="Times New Roman"/>
                <a:cs typeface="Times New Roman"/>
              </a:rPr>
              <a:t>N</a:t>
            </a:r>
            <a:r>
              <a:rPr dirty="0" sz="2400" spc="50" i="1">
                <a:latin typeface="Times New Roman"/>
                <a:cs typeface="Times New Roman"/>
              </a:rPr>
              <a:t> </a:t>
            </a:r>
            <a:r>
              <a:rPr dirty="0" sz="2400" spc="-940">
                <a:latin typeface="Symbol"/>
                <a:cs typeface="Symbol"/>
              </a:rPr>
              <a:t></a:t>
            </a:r>
            <a:r>
              <a:rPr dirty="0" sz="2400">
                <a:latin typeface="Times New Roman"/>
                <a:cs typeface="Times New Roman"/>
              </a:rPr>
              <a:t>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85359" y="4771590"/>
            <a:ext cx="695325" cy="305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70"/>
              </a:lnSpc>
              <a:tabLst>
                <a:tab pos="250825" algn="l"/>
                <a:tab pos="694690" algn="l"/>
              </a:tabLst>
            </a:pPr>
            <a:r>
              <a:rPr dirty="0" sz="2400" u="sng">
                <a:latin typeface="Times New Roman"/>
                <a:cs typeface="Times New Roman"/>
              </a:rPr>
              <a:t> </a:t>
            </a:r>
            <a:r>
              <a:rPr dirty="0" sz="2400" u="sng">
                <a:latin typeface="Times New Roman"/>
                <a:cs typeface="Times New Roman"/>
              </a:rPr>
              <a:t>	</a:t>
            </a:r>
            <a:r>
              <a:rPr dirty="0" sz="2400" u="sng">
                <a:latin typeface="Times New Roman"/>
                <a:cs typeface="Times New Roman"/>
              </a:rPr>
              <a:t>2</a:t>
            </a:r>
            <a:r>
              <a:rPr dirty="0" sz="2400" u="sng">
                <a:latin typeface="Times New Roman"/>
                <a:cs typeface="Times New Roman"/>
              </a:rPr>
              <a:t> </a:t>
            </a:r>
            <a:r>
              <a:rPr dirty="0" sz="2400" u="sng">
                <a:latin typeface="Times New Roman"/>
                <a:cs typeface="Times New Roman"/>
              </a:rPr>
              <a:t>	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49111" y="4963614"/>
            <a:ext cx="276225" cy="356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75"/>
              </a:lnSpc>
            </a:pPr>
            <a:r>
              <a:rPr dirty="0" baseline="13888" sz="3600" spc="-135" i="1">
                <a:latin typeface="Times New Roman"/>
                <a:cs typeface="Times New Roman"/>
              </a:rPr>
              <a:t>B</a:t>
            </a:r>
            <a:r>
              <a:rPr dirty="0" sz="1400" spc="5" i="1">
                <a:latin typeface="Times New Roman"/>
                <a:cs typeface="Times New Roman"/>
              </a:rPr>
              <a:t>ij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56303" y="4928698"/>
            <a:ext cx="7937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75"/>
              </a:lnSpc>
            </a:pPr>
            <a:r>
              <a:rPr dirty="0" sz="1400" i="1">
                <a:latin typeface="Times New Roman"/>
                <a:cs typeface="Times New Roman"/>
              </a:rPr>
              <a:t>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32988" y="4928698"/>
            <a:ext cx="7937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75"/>
              </a:lnSpc>
            </a:pPr>
            <a:r>
              <a:rPr dirty="0" sz="1400" i="1">
                <a:latin typeface="Times New Roman"/>
                <a:cs typeface="Times New Roman"/>
              </a:rPr>
              <a:t>e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09827"/>
            <a:ext cx="4786884" cy="3808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43400" y="871727"/>
            <a:ext cx="4800600" cy="3858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836167" y="4795081"/>
            <a:ext cx="7401559" cy="1388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31800" indent="-419100">
              <a:lnSpc>
                <a:spcPct val="100000"/>
              </a:lnSpc>
              <a:buClr>
                <a:srgbClr val="3232CC"/>
              </a:buClr>
              <a:buFont typeface="Arial"/>
              <a:buChar char="•"/>
              <a:tabLst>
                <a:tab pos="431800" algn="l"/>
              </a:tabLst>
            </a:pPr>
            <a:r>
              <a:rPr dirty="0" sz="2200" spc="-90">
                <a:latin typeface="Calibri"/>
                <a:cs typeface="Calibri"/>
              </a:rPr>
              <a:t>W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35">
                <a:latin typeface="Calibri"/>
                <a:cs typeface="Calibri"/>
              </a:rPr>
              <a:t>c</a:t>
            </a:r>
            <a:r>
              <a:rPr dirty="0" sz="2200" spc="-5">
                <a:latin typeface="Calibri"/>
                <a:cs typeface="Calibri"/>
              </a:rPr>
              <a:t>an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use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spect</a:t>
            </a:r>
            <a:r>
              <a:rPr dirty="0" sz="2200" spc="-55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al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fil</a:t>
            </a:r>
            <a:r>
              <a:rPr dirty="0" sz="2200" spc="-3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er</a:t>
            </a:r>
            <a:r>
              <a:rPr dirty="0" sz="22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35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o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dise</a:t>
            </a:r>
            <a:r>
              <a:rPr dirty="0" sz="2200" spc="-30">
                <a:latin typeface="Calibri"/>
                <a:cs typeface="Calibri"/>
              </a:rPr>
              <a:t>n</a:t>
            </a:r>
            <a:r>
              <a:rPr dirty="0" sz="2200" spc="-35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angle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noise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</a:t>
            </a:r>
            <a:r>
              <a:rPr dirty="0" sz="2200" spc="-40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om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signal</a:t>
            </a:r>
            <a:endParaRPr sz="2200">
              <a:latin typeface="Calibri"/>
              <a:cs typeface="Calibri"/>
            </a:endParaRPr>
          </a:p>
          <a:p>
            <a:pPr marL="431800" marR="5080" indent="-419100">
              <a:lnSpc>
                <a:spcPct val="100000"/>
              </a:lnSpc>
              <a:spcBef>
                <a:spcPts val="480"/>
              </a:spcBef>
              <a:buClr>
                <a:srgbClr val="3232CC"/>
              </a:buClr>
              <a:buFont typeface="Times New Roman"/>
              <a:buChar char="•"/>
              <a:tabLst>
                <a:tab pos="431800" algn="l"/>
              </a:tabLst>
            </a:pPr>
            <a:r>
              <a:rPr dirty="0" sz="2200" spc="-5">
                <a:latin typeface="Calibri"/>
                <a:cs typeface="Calibri"/>
              </a:rPr>
              <a:t>Truncation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wavenumber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determined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by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 b="1">
                <a:solidFill>
                  <a:srgbClr val="FF0000"/>
                </a:solidFill>
                <a:latin typeface="Calibri"/>
                <a:cs typeface="Calibri"/>
              </a:rPr>
              <a:t>maximizing</a:t>
            </a:r>
            <a:r>
              <a:rPr dirty="0" sz="22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 b="1">
                <a:solidFill>
                  <a:srgbClr val="FF0000"/>
                </a:solidFill>
                <a:latin typeface="Calibri"/>
                <a:cs typeface="Calibri"/>
              </a:rPr>
              <a:t>signal</a:t>
            </a:r>
            <a:r>
              <a:rPr dirty="0" sz="2200" spc="-5" b="1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dirty="0" sz="22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5" b="1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dirty="0" sz="2200" spc="-5" b="1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dirty="0" sz="2200" spc="-10" b="1">
                <a:solidFill>
                  <a:srgbClr val="FF0000"/>
                </a:solidFill>
                <a:latin typeface="Calibri"/>
                <a:cs typeface="Calibri"/>
              </a:rPr>
              <a:t>nois</a:t>
            </a:r>
            <a:r>
              <a:rPr dirty="0" sz="2200" spc="-5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 spc="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ratio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filtered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variances</a:t>
            </a:r>
            <a:r>
              <a:rPr dirty="0" sz="2200" spc="-3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(Raynau</a:t>
            </a:r>
            <a:r>
              <a:rPr dirty="0" sz="2200" spc="-5">
                <a:latin typeface="Calibri"/>
                <a:cs typeface="Calibri"/>
              </a:rPr>
              <a:t>d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 i="1">
                <a:latin typeface="Calibri"/>
                <a:cs typeface="Calibri"/>
              </a:rPr>
              <a:t>et</a:t>
            </a:r>
            <a:r>
              <a:rPr dirty="0" sz="2200" i="1">
                <a:latin typeface="Calibri"/>
                <a:cs typeface="Calibri"/>
              </a:rPr>
              <a:t> </a:t>
            </a:r>
            <a:r>
              <a:rPr dirty="0" sz="2200" spc="-5" i="1">
                <a:latin typeface="Calibri"/>
                <a:cs typeface="Calibri"/>
              </a:rPr>
              <a:t>al</a:t>
            </a:r>
            <a:r>
              <a:rPr dirty="0" sz="2200" spc="-10">
                <a:latin typeface="Calibri"/>
                <a:cs typeface="Calibri"/>
              </a:rPr>
              <a:t>.</a:t>
            </a:r>
            <a:r>
              <a:rPr dirty="0" sz="2200" spc="-5">
                <a:latin typeface="Calibri"/>
                <a:cs typeface="Calibri"/>
              </a:rPr>
              <a:t>,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2009;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Bonavita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10" i="1">
                <a:latin typeface="Calibri"/>
                <a:cs typeface="Calibri"/>
              </a:rPr>
              <a:t>e</a:t>
            </a:r>
            <a:r>
              <a:rPr dirty="0" sz="2200" spc="-5" i="1">
                <a:latin typeface="Calibri"/>
                <a:cs typeface="Calibri"/>
              </a:rPr>
              <a:t>t</a:t>
            </a:r>
            <a:r>
              <a:rPr dirty="0" sz="2200" spc="-5" i="1">
                <a:latin typeface="Calibri"/>
                <a:cs typeface="Calibri"/>
              </a:rPr>
              <a:t> </a:t>
            </a:r>
            <a:r>
              <a:rPr dirty="0" sz="2200" spc="-10" i="1">
                <a:latin typeface="Calibri"/>
                <a:cs typeface="Calibri"/>
              </a:rPr>
              <a:t>al.</a:t>
            </a:r>
            <a:r>
              <a:rPr dirty="0" sz="2200" spc="-5">
                <a:latin typeface="Calibri"/>
                <a:cs typeface="Calibri"/>
              </a:rPr>
              <a:t>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2011)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19</a:t>
            </a:fld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61440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92195" y="3855720"/>
            <a:ext cx="6022975" cy="2865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5090">
              <a:lnSpc>
                <a:spcPct val="100000"/>
              </a:lnSpc>
            </a:pP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831" y="961644"/>
            <a:ext cx="5987796" cy="2900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92195" y="3855720"/>
            <a:ext cx="6022848" cy="2865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200647" y="1268602"/>
            <a:ext cx="1831339" cy="596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4000"/>
              </a:lnSpc>
            </a:pPr>
            <a:r>
              <a:rPr dirty="0" sz="2000" spc="-5">
                <a:solidFill>
                  <a:srgbClr val="3232CC"/>
                </a:solidFill>
                <a:latin typeface="Calibri"/>
                <a:cs typeface="Calibri"/>
              </a:rPr>
              <a:t>Ra</a:t>
            </a:r>
            <a:r>
              <a:rPr dirty="0" sz="2000">
                <a:solidFill>
                  <a:srgbClr val="3232CC"/>
                </a:solidFill>
                <a:latin typeface="Calibri"/>
                <a:cs typeface="Calibri"/>
              </a:rPr>
              <a:t>w</a:t>
            </a:r>
            <a:r>
              <a:rPr dirty="0" sz="2000" spc="-1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000" spc="5">
                <a:solidFill>
                  <a:srgbClr val="3232CC"/>
                </a:solidFill>
                <a:latin typeface="Calibri"/>
                <a:cs typeface="Calibri"/>
              </a:rPr>
              <a:t>E</a:t>
            </a:r>
            <a:r>
              <a:rPr dirty="0" sz="2000" spc="-20">
                <a:solidFill>
                  <a:srgbClr val="3232CC"/>
                </a:solidFill>
                <a:latin typeface="Calibri"/>
                <a:cs typeface="Calibri"/>
              </a:rPr>
              <a:t>D</a:t>
            </a:r>
            <a:r>
              <a:rPr dirty="0" sz="2000">
                <a:solidFill>
                  <a:srgbClr val="3232CC"/>
                </a:solidFill>
                <a:latin typeface="Calibri"/>
                <a:cs typeface="Calibri"/>
              </a:rPr>
              <a:t>A</a:t>
            </a:r>
            <a:r>
              <a:rPr dirty="0" sz="2000" spc="-3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3232CC"/>
                </a:solidFill>
                <a:latin typeface="Calibri"/>
                <a:cs typeface="Calibri"/>
              </a:rPr>
              <a:t>StDev</a:t>
            </a:r>
            <a:r>
              <a:rPr dirty="0" sz="2000" spc="-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000" spc="-85">
                <a:solidFill>
                  <a:srgbClr val="3232CC"/>
                </a:solidFill>
                <a:latin typeface="Calibri"/>
                <a:cs typeface="Calibri"/>
              </a:rPr>
              <a:t>V</a:t>
            </a:r>
            <a:r>
              <a:rPr dirty="0" sz="2000">
                <a:solidFill>
                  <a:srgbClr val="3232CC"/>
                </a:solidFill>
                <a:latin typeface="Calibri"/>
                <a:cs typeface="Calibri"/>
              </a:rPr>
              <a:t>o</a:t>
            </a:r>
            <a:r>
              <a:rPr dirty="0" sz="2000" spc="-5">
                <a:solidFill>
                  <a:srgbClr val="3232CC"/>
                </a:solidFill>
                <a:latin typeface="Calibri"/>
                <a:cs typeface="Calibri"/>
              </a:rPr>
              <a:t>rticit</a:t>
            </a:r>
            <a:r>
              <a:rPr dirty="0" sz="2000">
                <a:solidFill>
                  <a:srgbClr val="3232CC"/>
                </a:solidFill>
                <a:latin typeface="Calibri"/>
                <a:cs typeface="Calibri"/>
              </a:rPr>
              <a:t>y</a:t>
            </a:r>
            <a:r>
              <a:rPr dirty="0" sz="2000">
                <a:solidFill>
                  <a:srgbClr val="3232CC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3232CC"/>
                </a:solidFill>
                <a:latin typeface="Calibri"/>
                <a:cs typeface="Calibri"/>
              </a:rPr>
              <a:t>500</a:t>
            </a:r>
            <a:r>
              <a:rPr dirty="0" sz="2000" spc="-2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3232CC"/>
                </a:solidFill>
                <a:latin typeface="Calibri"/>
                <a:cs typeface="Calibri"/>
              </a:rPr>
              <a:t>h</a:t>
            </a:r>
            <a:r>
              <a:rPr dirty="0" sz="2000" spc="-55">
                <a:solidFill>
                  <a:srgbClr val="3232CC"/>
                </a:solidFill>
                <a:latin typeface="Calibri"/>
                <a:cs typeface="Calibri"/>
              </a:rPr>
              <a:t>P</a:t>
            </a:r>
            <a:r>
              <a:rPr dirty="0" sz="2000">
                <a:solidFill>
                  <a:srgbClr val="3232CC"/>
                </a:solidFill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1868" y="6418531"/>
            <a:ext cx="24263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23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43688" y="4673219"/>
            <a:ext cx="1953895" cy="596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4000"/>
              </a:lnSpc>
            </a:pP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Filtere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2000" spc="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000" spc="-2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2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StDev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85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rticit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500</a:t>
            </a:r>
            <a:r>
              <a:rPr dirty="0" sz="2000" spc="-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dirty="0" sz="2000" spc="-5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61440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0" y="4824984"/>
            <a:ext cx="9115425" cy="1896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5880">
              <a:lnSpc>
                <a:spcPct val="100000"/>
              </a:lnSpc>
            </a:pP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StDe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85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rticit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500</a:t>
            </a:r>
            <a:r>
              <a:rPr dirty="0" sz="2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dirty="0" sz="2000" spc="-5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1900">
              <a:latin typeface="Times New Roman"/>
              <a:cs typeface="Times New Roman"/>
            </a:endParaRPr>
          </a:p>
          <a:p>
            <a:pPr marL="73406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1030224"/>
            <a:ext cx="9115425" cy="18973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212840" marR="251460">
              <a:lnSpc>
                <a:spcPct val="104200"/>
              </a:lnSpc>
            </a:pPr>
            <a:r>
              <a:rPr dirty="0" sz="1800" spc="-5">
                <a:solidFill>
                  <a:srgbClr val="3232CC"/>
                </a:solidFill>
                <a:latin typeface="Calibri"/>
                <a:cs typeface="Calibri"/>
              </a:rPr>
              <a:t>StDe</a:t>
            </a: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v</a:t>
            </a:r>
            <a:r>
              <a:rPr dirty="0" sz="1800" spc="1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of </a:t>
            </a:r>
            <a:r>
              <a:rPr dirty="0" sz="1800" spc="-75">
                <a:solidFill>
                  <a:srgbClr val="3232CC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o</a:t>
            </a:r>
            <a:r>
              <a:rPr dirty="0" sz="1800" spc="-5">
                <a:solidFill>
                  <a:srgbClr val="3232CC"/>
                </a:solidFill>
                <a:latin typeface="Calibri"/>
                <a:cs typeface="Calibri"/>
              </a:rPr>
              <a:t>rticit</a:t>
            </a: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y</a:t>
            </a:r>
            <a:r>
              <a:rPr dirty="0" sz="1800" spc="2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232CC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t</a:t>
            </a:r>
            <a:r>
              <a:rPr dirty="0" sz="1800" spc="-5">
                <a:solidFill>
                  <a:srgbClr val="3232CC"/>
                </a:solidFill>
                <a:latin typeface="Calibri"/>
                <a:cs typeface="Calibri"/>
              </a:rPr>
              <a:t> 50</a:t>
            </a: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0</a:t>
            </a:r>
            <a:r>
              <a:rPr dirty="0" sz="1800" spc="-5">
                <a:solidFill>
                  <a:srgbClr val="3232CC"/>
                </a:solidFill>
                <a:latin typeface="Calibri"/>
                <a:cs typeface="Calibri"/>
              </a:rPr>
              <a:t> h</a:t>
            </a:r>
            <a:r>
              <a:rPr dirty="0" sz="1800" spc="-45">
                <a:solidFill>
                  <a:srgbClr val="3232CC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 e</a:t>
            </a:r>
            <a:r>
              <a:rPr dirty="0" sz="1800" spc="-25">
                <a:solidFill>
                  <a:srgbClr val="3232CC"/>
                </a:solidFill>
                <a:latin typeface="Calibri"/>
                <a:cs typeface="Calibri"/>
              </a:rPr>
              <a:t>s</a:t>
            </a:r>
            <a:r>
              <a:rPr dirty="0" sz="1800" spc="-5">
                <a:solidFill>
                  <a:srgbClr val="3232CC"/>
                </a:solidFill>
                <a:latin typeface="Calibri"/>
                <a:cs typeface="Calibri"/>
              </a:rPr>
              <a:t>timate</a:t>
            </a: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d</a:t>
            </a:r>
            <a:r>
              <a:rPr dirty="0" sz="1800" spc="-1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232CC"/>
                </a:solidFill>
                <a:latin typeface="Calibri"/>
                <a:cs typeface="Calibri"/>
              </a:rPr>
              <a:t>fro</a:t>
            </a: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m</a:t>
            </a:r>
            <a:r>
              <a:rPr dirty="0" sz="1800" spc="-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0000"/>
                </a:solidFill>
                <a:latin typeface="Calibri"/>
                <a:cs typeface="Calibri"/>
              </a:rPr>
              <a:t>stati</a:t>
            </a:r>
            <a:r>
              <a:rPr dirty="0" sz="1800" b="1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18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dirty="0" sz="18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232CC"/>
                </a:solidFill>
                <a:latin typeface="Calibri"/>
                <a:cs typeface="Calibri"/>
              </a:rPr>
              <a:t>Random</a:t>
            </a: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.</a:t>
            </a:r>
            <a:r>
              <a:rPr dirty="0" sz="1800" spc="-5">
                <a:solidFill>
                  <a:srgbClr val="3232CC"/>
                </a:solidFill>
                <a:latin typeface="Calibri"/>
                <a:cs typeface="Calibri"/>
              </a:rPr>
              <a:t> Method</a:t>
            </a:r>
            <a:endParaRPr sz="1800">
              <a:latin typeface="Calibri"/>
              <a:cs typeface="Calibri"/>
            </a:endParaRPr>
          </a:p>
          <a:p>
            <a:pPr algn="r" marR="615950">
              <a:lnSpc>
                <a:spcPct val="100000"/>
              </a:lnSpc>
              <a:spcBef>
                <a:spcPts val="85"/>
              </a:spcBef>
            </a:pP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(Fisher &amp; Courtie</a:t>
            </a:r>
            <a:r>
              <a:rPr dirty="0" sz="1800" spc="-160">
                <a:solidFill>
                  <a:srgbClr val="3232CC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3232CC"/>
                </a:solidFill>
                <a:latin typeface="Calibri"/>
                <a:cs typeface="Calibri"/>
              </a:rPr>
              <a:t>,</a:t>
            </a:r>
            <a:r>
              <a:rPr dirty="0" sz="1800" spc="1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3232CC"/>
                </a:solidFill>
                <a:latin typeface="Calibri"/>
                <a:cs typeface="Calibri"/>
              </a:rPr>
              <a:t>1995)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0" y="2927604"/>
            <a:ext cx="9115425" cy="2012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5880">
              <a:lnSpc>
                <a:spcPct val="100000"/>
              </a:lnSpc>
            </a:pP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Filtere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2000" spc="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000" spc="-2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2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000" spc="-3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timat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000" spc="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030224"/>
            <a:ext cx="9115044" cy="5690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61440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24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60196" y="1326514"/>
            <a:ext cx="6939915" cy="920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059305" marR="5080" indent="-2047239">
              <a:lnSpc>
                <a:spcPct val="100000"/>
              </a:lnSpc>
            </a:pP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ther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als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systemati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erro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ou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EDA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sampled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variances?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416" y="3411728"/>
            <a:ext cx="54102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3232CC"/>
                </a:solidFill>
                <a:latin typeface="Calibri"/>
                <a:cs typeface="Calibri"/>
              </a:rPr>
              <a:t>A statistically</a:t>
            </a:r>
            <a:r>
              <a:rPr dirty="0" sz="2400" spc="-3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3232CC"/>
                </a:solidFill>
                <a:latin typeface="Calibri"/>
                <a:cs typeface="Calibri"/>
              </a:rPr>
              <a:t>consistent ensemble satisfies: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416" y="4116608"/>
            <a:ext cx="3689350" cy="354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>
                <a:solidFill>
                  <a:srgbClr val="3232CC"/>
                </a:solidFill>
                <a:latin typeface="Comic Sans MS"/>
                <a:cs typeface="Comic Sans MS"/>
              </a:rPr>
              <a:t>(1</a:t>
            </a:r>
            <a:r>
              <a:rPr dirty="0" sz="2000">
                <a:solidFill>
                  <a:srgbClr val="3232CC"/>
                </a:solidFill>
                <a:latin typeface="Comic Sans MS"/>
                <a:cs typeface="Comic Sans MS"/>
              </a:rPr>
              <a:t>-</a:t>
            </a:r>
            <a:r>
              <a:rPr dirty="0" sz="2000" spc="-5">
                <a:solidFill>
                  <a:srgbClr val="3232CC"/>
                </a:solidFill>
                <a:latin typeface="Comic Sans MS"/>
                <a:cs typeface="Comic Sans MS"/>
              </a:rPr>
              <a:t>1</a:t>
            </a:r>
            <a:r>
              <a:rPr dirty="0" sz="2000" spc="-10">
                <a:solidFill>
                  <a:srgbClr val="3232CC"/>
                </a:solidFill>
                <a:latin typeface="Comic Sans MS"/>
                <a:cs typeface="Comic Sans MS"/>
              </a:rPr>
              <a:t>/</a:t>
            </a:r>
            <a:r>
              <a:rPr dirty="0" sz="2000">
                <a:solidFill>
                  <a:srgbClr val="3232CC"/>
                </a:solidFill>
                <a:latin typeface="Comic Sans MS"/>
                <a:cs typeface="Comic Sans MS"/>
              </a:rPr>
              <a:t>N</a:t>
            </a:r>
            <a:r>
              <a:rPr dirty="0" sz="2000" spc="130">
                <a:solidFill>
                  <a:srgbClr val="3232CC"/>
                </a:solidFill>
                <a:latin typeface="Comic Sans MS"/>
                <a:cs typeface="Comic Sans MS"/>
              </a:rPr>
              <a:t> </a:t>
            </a:r>
            <a:r>
              <a:rPr dirty="0" baseline="-21367" sz="1950" spc="22">
                <a:solidFill>
                  <a:srgbClr val="3232CC"/>
                </a:solidFill>
                <a:latin typeface="Comic Sans MS"/>
                <a:cs typeface="Comic Sans MS"/>
              </a:rPr>
              <a:t>n</a:t>
            </a:r>
            <a:r>
              <a:rPr dirty="0" baseline="-21367" sz="1950">
                <a:solidFill>
                  <a:srgbClr val="3232CC"/>
                </a:solidFill>
                <a:latin typeface="Comic Sans MS"/>
                <a:cs typeface="Comic Sans MS"/>
              </a:rPr>
              <a:t> </a:t>
            </a:r>
            <a:r>
              <a:rPr dirty="0" baseline="-21367" sz="1950" spc="-195">
                <a:solidFill>
                  <a:srgbClr val="3232CC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3232CC"/>
                </a:solidFill>
                <a:latin typeface="Comic Sans MS"/>
                <a:cs typeface="Comic Sans MS"/>
              </a:rPr>
              <a:t>)</a:t>
            </a:r>
            <a:r>
              <a:rPr dirty="0" baseline="24904" sz="2175" spc="7">
                <a:solidFill>
                  <a:srgbClr val="3232CC"/>
                </a:solidFill>
                <a:latin typeface="Comic Sans MS"/>
                <a:cs typeface="Comic Sans MS"/>
              </a:rPr>
              <a:t>-</a:t>
            </a:r>
            <a:r>
              <a:rPr dirty="0" baseline="25641" sz="1950" spc="15">
                <a:solidFill>
                  <a:srgbClr val="3232CC"/>
                </a:solidFill>
                <a:latin typeface="Comic Sans MS"/>
                <a:cs typeface="Comic Sans MS"/>
              </a:rPr>
              <a:t>1</a:t>
            </a:r>
            <a:r>
              <a:rPr dirty="0" sz="2200" spc="-5">
                <a:solidFill>
                  <a:srgbClr val="3232CC"/>
                </a:solidFill>
                <a:latin typeface="Comic Sans MS"/>
                <a:cs typeface="Comic Sans MS"/>
              </a:rPr>
              <a:t>&lt;Ens_Var&gt;</a:t>
            </a:r>
            <a:r>
              <a:rPr dirty="0" sz="2200" spc="25">
                <a:solidFill>
                  <a:srgbClr val="3232CC"/>
                </a:solidFill>
                <a:latin typeface="Comic Sans MS"/>
                <a:cs typeface="Comic Sans MS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omic Sans MS"/>
                <a:cs typeface="Comic Sans MS"/>
              </a:rPr>
              <a:t>=</a:t>
            </a:r>
            <a:r>
              <a:rPr dirty="0" sz="2200" spc="10">
                <a:solidFill>
                  <a:srgbClr val="3232CC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3232CC"/>
                </a:solidFill>
                <a:latin typeface="Comic Sans MS"/>
                <a:cs typeface="Comic Sans MS"/>
              </a:rPr>
              <a:t>(1+1/</a:t>
            </a:r>
            <a:r>
              <a:rPr dirty="0" sz="2000">
                <a:solidFill>
                  <a:srgbClr val="3232CC"/>
                </a:solidFill>
                <a:latin typeface="Comic Sans MS"/>
                <a:cs typeface="Comic Sans MS"/>
              </a:rPr>
              <a:t>N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88893" y="4288869"/>
            <a:ext cx="82550" cy="169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300" spc="15">
                <a:solidFill>
                  <a:srgbClr val="3232CC"/>
                </a:solidFill>
                <a:latin typeface="Comic Sans MS"/>
                <a:cs typeface="Comic Sans MS"/>
              </a:rPr>
              <a:t>s</a:t>
            </a:r>
            <a:endParaRPr sz="13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10811" y="4288869"/>
            <a:ext cx="93345" cy="169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300" spc="15">
                <a:solidFill>
                  <a:srgbClr val="3232CC"/>
                </a:solidFill>
                <a:latin typeface="Comic Sans MS"/>
                <a:cs typeface="Comic Sans MS"/>
              </a:rPr>
              <a:t>e</a:t>
            </a:r>
            <a:endParaRPr sz="130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3577" y="4288869"/>
            <a:ext cx="88900" cy="169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300" spc="15">
                <a:solidFill>
                  <a:srgbClr val="3232CC"/>
                </a:solidFill>
                <a:latin typeface="Comic Sans MS"/>
                <a:cs typeface="Comic Sans MS"/>
              </a:rPr>
              <a:t>n</a:t>
            </a:r>
            <a:endParaRPr sz="13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92113" y="4288869"/>
            <a:ext cx="82550" cy="169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300" spc="15">
                <a:solidFill>
                  <a:srgbClr val="3232CC"/>
                </a:solidFill>
                <a:latin typeface="Comic Sans MS"/>
                <a:cs typeface="Comic Sans MS"/>
              </a:rPr>
              <a:t>s</a:t>
            </a:r>
            <a:endParaRPr sz="13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07591" y="4288869"/>
            <a:ext cx="93345" cy="169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300" spc="15">
                <a:solidFill>
                  <a:srgbClr val="3232CC"/>
                </a:solidFill>
                <a:latin typeface="Comic Sans MS"/>
                <a:cs typeface="Comic Sans MS"/>
              </a:rPr>
              <a:t>e</a:t>
            </a:r>
            <a:endParaRPr sz="13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61764" y="4126910"/>
            <a:ext cx="3783329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>
                <a:solidFill>
                  <a:srgbClr val="3232CC"/>
                </a:solidFill>
                <a:latin typeface="Comic Sans MS"/>
                <a:cs typeface="Comic Sans MS"/>
              </a:rPr>
              <a:t>)</a:t>
            </a:r>
            <a:r>
              <a:rPr dirty="0" baseline="25641" sz="1950" spc="15">
                <a:solidFill>
                  <a:srgbClr val="3232CC"/>
                </a:solidFill>
                <a:latin typeface="Comic Sans MS"/>
                <a:cs typeface="Comic Sans MS"/>
              </a:rPr>
              <a:t>-</a:t>
            </a:r>
            <a:r>
              <a:rPr dirty="0" baseline="25641" sz="1950">
                <a:solidFill>
                  <a:srgbClr val="3232CC"/>
                </a:solidFill>
                <a:latin typeface="Comic Sans MS"/>
                <a:cs typeface="Comic Sans MS"/>
              </a:rPr>
              <a:t> </a:t>
            </a:r>
            <a:r>
              <a:rPr dirty="0" baseline="25641" sz="1950" spc="-277">
                <a:solidFill>
                  <a:srgbClr val="3232CC"/>
                </a:solidFill>
                <a:latin typeface="Comic Sans MS"/>
                <a:cs typeface="Comic Sans MS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omic Sans MS"/>
                <a:cs typeface="Comic Sans MS"/>
              </a:rPr>
              <a:t>&lt;Ens_Mean_Square_Error&gt;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37532" y="4150185"/>
            <a:ext cx="76200" cy="169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300" spc="10">
                <a:solidFill>
                  <a:srgbClr val="3232CC"/>
                </a:solidFill>
                <a:latin typeface="Comic Sans MS"/>
                <a:cs typeface="Comic Sans MS"/>
              </a:rPr>
              <a:t>1</a:t>
            </a:r>
            <a:endParaRPr sz="1300">
              <a:latin typeface="Comic Sans MS"/>
              <a:cs typeface="Comic Sans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7868" y="3938015"/>
            <a:ext cx="7848600" cy="57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63295" y="3933444"/>
            <a:ext cx="7859395" cy="581025"/>
          </a:xfrm>
          <a:custGeom>
            <a:avLst/>
            <a:gdLst/>
            <a:ahLst/>
            <a:cxnLst/>
            <a:rect l="l" t="t" r="r" b="b"/>
            <a:pathLst>
              <a:path w="7859395" h="581025">
                <a:moveTo>
                  <a:pt x="7767828" y="0"/>
                </a:moveTo>
                <a:lnTo>
                  <a:pt x="89916" y="0"/>
                </a:lnTo>
                <a:lnTo>
                  <a:pt x="79248" y="1523"/>
                </a:lnTo>
                <a:lnTo>
                  <a:pt x="44196" y="16763"/>
                </a:lnTo>
                <a:lnTo>
                  <a:pt x="16764" y="44195"/>
                </a:lnTo>
                <a:lnTo>
                  <a:pt x="12192" y="53339"/>
                </a:lnTo>
                <a:lnTo>
                  <a:pt x="7620" y="60959"/>
                </a:lnTo>
                <a:lnTo>
                  <a:pt x="4572" y="70103"/>
                </a:lnTo>
                <a:lnTo>
                  <a:pt x="1524" y="80771"/>
                </a:lnTo>
                <a:lnTo>
                  <a:pt x="0" y="89915"/>
                </a:lnTo>
                <a:lnTo>
                  <a:pt x="0" y="481583"/>
                </a:lnTo>
                <a:lnTo>
                  <a:pt x="7620" y="519683"/>
                </a:lnTo>
                <a:lnTo>
                  <a:pt x="28956" y="551687"/>
                </a:lnTo>
                <a:lnTo>
                  <a:pt x="53340" y="568451"/>
                </a:lnTo>
                <a:lnTo>
                  <a:pt x="60960" y="573023"/>
                </a:lnTo>
                <a:lnTo>
                  <a:pt x="70104" y="576071"/>
                </a:lnTo>
                <a:lnTo>
                  <a:pt x="80772" y="579119"/>
                </a:lnTo>
                <a:lnTo>
                  <a:pt x="89916" y="580643"/>
                </a:lnTo>
                <a:lnTo>
                  <a:pt x="7769352" y="580643"/>
                </a:lnTo>
                <a:lnTo>
                  <a:pt x="7778496" y="579119"/>
                </a:lnTo>
                <a:lnTo>
                  <a:pt x="7789163" y="576071"/>
                </a:lnTo>
                <a:lnTo>
                  <a:pt x="7798308" y="573023"/>
                </a:lnTo>
                <a:lnTo>
                  <a:pt x="7800848" y="571499"/>
                </a:lnTo>
                <a:lnTo>
                  <a:pt x="91440" y="571499"/>
                </a:lnTo>
                <a:lnTo>
                  <a:pt x="82296" y="569975"/>
                </a:lnTo>
                <a:lnTo>
                  <a:pt x="73152" y="566927"/>
                </a:lnTo>
                <a:lnTo>
                  <a:pt x="65532" y="563879"/>
                </a:lnTo>
                <a:lnTo>
                  <a:pt x="56388" y="560831"/>
                </a:lnTo>
                <a:lnTo>
                  <a:pt x="48768" y="556259"/>
                </a:lnTo>
                <a:lnTo>
                  <a:pt x="42672" y="550163"/>
                </a:lnTo>
                <a:lnTo>
                  <a:pt x="36576" y="545591"/>
                </a:lnTo>
                <a:lnTo>
                  <a:pt x="30480" y="537971"/>
                </a:lnTo>
                <a:lnTo>
                  <a:pt x="24384" y="531875"/>
                </a:lnTo>
                <a:lnTo>
                  <a:pt x="21335" y="524255"/>
                </a:lnTo>
                <a:lnTo>
                  <a:pt x="16764" y="516635"/>
                </a:lnTo>
                <a:lnTo>
                  <a:pt x="13716" y="507491"/>
                </a:lnTo>
                <a:lnTo>
                  <a:pt x="12192" y="499871"/>
                </a:lnTo>
                <a:lnTo>
                  <a:pt x="9144" y="481583"/>
                </a:lnTo>
                <a:lnTo>
                  <a:pt x="9144" y="100583"/>
                </a:lnTo>
                <a:lnTo>
                  <a:pt x="10668" y="89915"/>
                </a:lnTo>
                <a:lnTo>
                  <a:pt x="12192" y="82295"/>
                </a:lnTo>
                <a:lnTo>
                  <a:pt x="13716" y="73151"/>
                </a:lnTo>
                <a:lnTo>
                  <a:pt x="42672" y="30479"/>
                </a:lnTo>
                <a:lnTo>
                  <a:pt x="82296" y="10667"/>
                </a:lnTo>
                <a:lnTo>
                  <a:pt x="91440" y="10667"/>
                </a:lnTo>
                <a:lnTo>
                  <a:pt x="100584" y="9143"/>
                </a:lnTo>
                <a:lnTo>
                  <a:pt x="7799832" y="9143"/>
                </a:lnTo>
                <a:lnTo>
                  <a:pt x="7796783" y="7619"/>
                </a:lnTo>
                <a:lnTo>
                  <a:pt x="7778496" y="1523"/>
                </a:lnTo>
                <a:lnTo>
                  <a:pt x="7767828" y="0"/>
                </a:lnTo>
                <a:close/>
              </a:path>
              <a:path w="7859395" h="581025">
                <a:moveTo>
                  <a:pt x="7799832" y="9143"/>
                </a:moveTo>
                <a:lnTo>
                  <a:pt x="7758683" y="9143"/>
                </a:lnTo>
                <a:lnTo>
                  <a:pt x="7786115" y="13715"/>
                </a:lnTo>
                <a:lnTo>
                  <a:pt x="7793735" y="16763"/>
                </a:lnTo>
                <a:lnTo>
                  <a:pt x="7828787" y="42671"/>
                </a:lnTo>
                <a:lnTo>
                  <a:pt x="7848600" y="91439"/>
                </a:lnTo>
                <a:lnTo>
                  <a:pt x="7848600" y="490727"/>
                </a:lnTo>
                <a:lnTo>
                  <a:pt x="7828787" y="539495"/>
                </a:lnTo>
                <a:lnTo>
                  <a:pt x="7793735" y="565403"/>
                </a:lnTo>
                <a:lnTo>
                  <a:pt x="7784592" y="566927"/>
                </a:lnTo>
                <a:lnTo>
                  <a:pt x="7776972" y="569975"/>
                </a:lnTo>
                <a:lnTo>
                  <a:pt x="7767828" y="571499"/>
                </a:lnTo>
                <a:lnTo>
                  <a:pt x="7800848" y="571499"/>
                </a:lnTo>
                <a:lnTo>
                  <a:pt x="7805928" y="568451"/>
                </a:lnTo>
                <a:lnTo>
                  <a:pt x="7815072" y="563879"/>
                </a:lnTo>
                <a:lnTo>
                  <a:pt x="7822692" y="557783"/>
                </a:lnTo>
                <a:lnTo>
                  <a:pt x="7836408" y="544067"/>
                </a:lnTo>
                <a:lnTo>
                  <a:pt x="7840980" y="536447"/>
                </a:lnTo>
                <a:lnTo>
                  <a:pt x="7847076" y="528827"/>
                </a:lnTo>
                <a:lnTo>
                  <a:pt x="7850124" y="519683"/>
                </a:lnTo>
                <a:lnTo>
                  <a:pt x="7854696" y="510539"/>
                </a:lnTo>
                <a:lnTo>
                  <a:pt x="7856220" y="501395"/>
                </a:lnTo>
                <a:lnTo>
                  <a:pt x="7857744" y="490727"/>
                </a:lnTo>
                <a:lnTo>
                  <a:pt x="7859268" y="481583"/>
                </a:lnTo>
                <a:lnTo>
                  <a:pt x="7859268" y="100583"/>
                </a:lnTo>
                <a:lnTo>
                  <a:pt x="7856220" y="79247"/>
                </a:lnTo>
                <a:lnTo>
                  <a:pt x="7854696" y="70103"/>
                </a:lnTo>
                <a:lnTo>
                  <a:pt x="7850124" y="60959"/>
                </a:lnTo>
                <a:lnTo>
                  <a:pt x="7847076" y="51815"/>
                </a:lnTo>
                <a:lnTo>
                  <a:pt x="7840980" y="44195"/>
                </a:lnTo>
                <a:lnTo>
                  <a:pt x="7836408" y="36575"/>
                </a:lnTo>
                <a:lnTo>
                  <a:pt x="7822692" y="22859"/>
                </a:lnTo>
                <a:lnTo>
                  <a:pt x="7815072" y="16763"/>
                </a:lnTo>
                <a:lnTo>
                  <a:pt x="7799832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59535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25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517139" y="1304633"/>
            <a:ext cx="4029710" cy="356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600" spc="-5">
                <a:solidFill>
                  <a:srgbClr val="FF0000"/>
                </a:solidFill>
                <a:latin typeface="Comic Sans MS"/>
                <a:cs typeface="Comic Sans MS"/>
              </a:rPr>
              <a:t>Vorticit</a:t>
            </a:r>
            <a:r>
              <a:rPr dirty="0" sz="2600">
                <a:solidFill>
                  <a:srgbClr val="FF0000"/>
                </a:solidFill>
                <a:latin typeface="Comic Sans MS"/>
                <a:cs typeface="Comic Sans MS"/>
              </a:rPr>
              <a:t>y</a:t>
            </a:r>
            <a:r>
              <a:rPr dirty="0" sz="2600" spc="-5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dirty="0" sz="2600" spc="-5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dirty="0" sz="2600">
                <a:solidFill>
                  <a:srgbClr val="FF0000"/>
                </a:solidFill>
                <a:latin typeface="Comic Sans MS"/>
                <a:cs typeface="Comic Sans MS"/>
              </a:rPr>
              <a:t>l</a:t>
            </a:r>
            <a:r>
              <a:rPr dirty="0" sz="2600" spc="-5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dirty="0" sz="2600" spc="-5">
                <a:solidFill>
                  <a:srgbClr val="FF0000"/>
                </a:solidFill>
                <a:latin typeface="Comic Sans MS"/>
                <a:cs typeface="Comic Sans MS"/>
              </a:rPr>
              <a:t>7</a:t>
            </a:r>
            <a:r>
              <a:rPr dirty="0" sz="2600">
                <a:solidFill>
                  <a:srgbClr val="FF0000"/>
                </a:solidFill>
                <a:latin typeface="Comic Sans MS"/>
                <a:cs typeface="Comic Sans MS"/>
              </a:rPr>
              <a:t>8</a:t>
            </a:r>
            <a:r>
              <a:rPr dirty="0" sz="2600" spc="-5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dirty="0" sz="2600" spc="-5">
                <a:solidFill>
                  <a:srgbClr val="FF0000"/>
                </a:solidFill>
                <a:latin typeface="Comic Sans MS"/>
                <a:cs typeface="Comic Sans MS"/>
              </a:rPr>
              <a:t>(~850hPa)</a:t>
            </a:r>
            <a:endParaRPr sz="26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7336" y="1761925"/>
            <a:ext cx="16129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3232CC"/>
                </a:solidFill>
                <a:latin typeface="Arial"/>
                <a:cs typeface="Arial"/>
              </a:rPr>
              <a:t>Ensembl</a:t>
            </a:r>
            <a:r>
              <a:rPr dirty="0" sz="1800">
                <a:solidFill>
                  <a:srgbClr val="3232CC"/>
                </a:solidFill>
                <a:latin typeface="Arial"/>
                <a:cs typeface="Arial"/>
              </a:rPr>
              <a:t>e</a:t>
            </a:r>
            <a:r>
              <a:rPr dirty="0" sz="1800" spc="-5">
                <a:solidFill>
                  <a:srgbClr val="3232CC"/>
                </a:solidFill>
                <a:latin typeface="Arial"/>
                <a:cs typeface="Arial"/>
              </a:rPr>
              <a:t> Error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0480" y="1761925"/>
            <a:ext cx="18421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3232CC"/>
                </a:solidFill>
                <a:latin typeface="Arial"/>
                <a:cs typeface="Arial"/>
              </a:rPr>
              <a:t>Ensembl</a:t>
            </a:r>
            <a:r>
              <a:rPr dirty="0" sz="1800">
                <a:solidFill>
                  <a:srgbClr val="3232CC"/>
                </a:solidFill>
                <a:latin typeface="Arial"/>
                <a:cs typeface="Arial"/>
              </a:rPr>
              <a:t>e</a:t>
            </a:r>
            <a:r>
              <a:rPr dirty="0" sz="1800" spc="-5">
                <a:solidFill>
                  <a:srgbClr val="3232CC"/>
                </a:solidFill>
                <a:latin typeface="Arial"/>
                <a:cs typeface="Arial"/>
              </a:rPr>
              <a:t> Spread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95220" y="5218700"/>
            <a:ext cx="1634489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3232CC"/>
                </a:solidFill>
                <a:latin typeface="Arial"/>
                <a:cs typeface="Arial"/>
              </a:rPr>
              <a:t>Spread</a:t>
            </a:r>
            <a:r>
              <a:rPr dirty="0" sz="2000" spc="-30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3232CC"/>
                </a:solidFill>
                <a:latin typeface="Arial"/>
                <a:cs typeface="Arial"/>
              </a:rPr>
              <a:t>-</a:t>
            </a:r>
            <a:r>
              <a:rPr dirty="0" sz="2000" spc="-15">
                <a:solidFill>
                  <a:srgbClr val="3232CC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3232CC"/>
                </a:solidFill>
                <a:latin typeface="Arial"/>
                <a:cs typeface="Arial"/>
              </a:rPr>
              <a:t>Error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20" y="2065020"/>
            <a:ext cx="4568952" cy="2378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617720" y="2135123"/>
            <a:ext cx="4497324" cy="2308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567428" y="4504944"/>
            <a:ext cx="4427220" cy="22879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72160">
              <a:lnSpc>
                <a:spcPct val="100000"/>
              </a:lnSpc>
            </a:pP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Slide 26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67428" y="4504944"/>
            <a:ext cx="4427220" cy="2287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61440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24611" y="3502152"/>
            <a:ext cx="4223385" cy="32632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08305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416" y="1142741"/>
            <a:ext cx="7906384" cy="2318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431800" marR="186055" indent="-419100">
              <a:lnSpc>
                <a:spcPts val="2400"/>
              </a:lnSpc>
              <a:buClr>
                <a:srgbClr val="3232CC"/>
              </a:buClr>
              <a:buSzPct val="150000"/>
              <a:buFont typeface="Arial"/>
              <a:buChar char="•"/>
              <a:tabLst>
                <a:tab pos="431800" algn="l"/>
              </a:tabLst>
            </a:pPr>
            <a:r>
              <a:rPr dirty="0" sz="2200" spc="-5">
                <a:latin typeface="Calibri"/>
                <a:cs typeface="Calibri"/>
              </a:rPr>
              <a:t>To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get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statistically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consistent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variances</a:t>
            </a:r>
            <a:r>
              <a:rPr dirty="0" sz="2200" spc="-2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we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need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to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perform</a:t>
            </a:r>
            <a:r>
              <a:rPr dirty="0" sz="2200" spc="-5">
                <a:latin typeface="Calibri"/>
                <a:cs typeface="Calibri"/>
              </a:rPr>
              <a:t> an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online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calibration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5">
                <a:latin typeface="Calibri"/>
                <a:cs typeface="Calibri"/>
              </a:rPr>
              <a:t>(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Ensemble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Variance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Calibratio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2200" spc="-5">
                <a:latin typeface="Calibri"/>
                <a:cs typeface="Calibri"/>
              </a:rPr>
              <a:t>;</a:t>
            </a:r>
            <a:r>
              <a:rPr dirty="0" sz="2200" spc="-3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Kolczynsky</a:t>
            </a:r>
            <a:r>
              <a:rPr dirty="0" sz="2200" spc="-5">
                <a:latin typeface="Calibri"/>
                <a:cs typeface="Calibri"/>
              </a:rPr>
              <a:t> et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al.,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2009,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2011;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Bonavita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et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al.,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2011)</a:t>
            </a:r>
            <a:endParaRPr sz="2200">
              <a:latin typeface="Calibri"/>
              <a:cs typeface="Calibri"/>
            </a:endParaRPr>
          </a:p>
          <a:p>
            <a:pPr marL="431800" marR="267335" indent="-419100">
              <a:lnSpc>
                <a:spcPts val="2200"/>
              </a:lnSpc>
              <a:spcBef>
                <a:spcPts val="590"/>
              </a:spcBef>
              <a:buClr>
                <a:srgbClr val="3232CC"/>
              </a:buClr>
              <a:buSzPct val="120454"/>
              <a:buFont typeface="Times New Roman"/>
              <a:buChar char="•"/>
              <a:tabLst>
                <a:tab pos="431800" algn="l"/>
              </a:tabLst>
            </a:pPr>
            <a:r>
              <a:rPr dirty="0" sz="2200" spc="-5">
                <a:latin typeface="Calibri"/>
                <a:cs typeface="Calibri"/>
              </a:rPr>
              <a:t>Calibration</a:t>
            </a:r>
            <a:r>
              <a:rPr dirty="0" sz="2200" spc="-2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factors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are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also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stat</a:t>
            </a:r>
            <a:r>
              <a:rPr dirty="0" sz="2200" spc="-10">
                <a:solidFill>
                  <a:srgbClr val="3232CC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-</a:t>
            </a:r>
            <a:r>
              <a:rPr dirty="0" sz="2200" spc="-10">
                <a:solidFill>
                  <a:srgbClr val="3232CC"/>
                </a:solidFill>
                <a:latin typeface="Calibri"/>
                <a:cs typeface="Calibri"/>
              </a:rPr>
              <a:t>dependent</a:t>
            </a:r>
            <a:r>
              <a:rPr dirty="0" sz="2200" spc="-5">
                <a:latin typeface="Calibri"/>
                <a:cs typeface="Calibri"/>
              </a:rPr>
              <a:t>,</a:t>
            </a:r>
            <a:r>
              <a:rPr dirty="0" sz="2200" spc="4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i.e</a:t>
            </a:r>
            <a:r>
              <a:rPr dirty="0" sz="2200" spc="-5">
                <a:latin typeface="Calibri"/>
                <a:cs typeface="Calibri"/>
              </a:rPr>
              <a:t>.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depen</a:t>
            </a:r>
            <a:r>
              <a:rPr dirty="0" sz="2200" spc="-5">
                <a:latin typeface="Calibri"/>
                <a:cs typeface="Calibri"/>
              </a:rPr>
              <a:t>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o</a:t>
            </a:r>
            <a:r>
              <a:rPr dirty="0" sz="2200" spc="-5">
                <a:latin typeface="Calibri"/>
                <a:cs typeface="Calibri"/>
              </a:rPr>
              <a:t>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the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size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expected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error</a:t>
            </a:r>
            <a:endParaRPr sz="2200">
              <a:latin typeface="Calibri"/>
              <a:cs typeface="Calibri"/>
            </a:endParaRPr>
          </a:p>
          <a:p>
            <a:pPr marL="431800" marR="5080" indent="-419100">
              <a:lnSpc>
                <a:spcPts val="2210"/>
              </a:lnSpc>
              <a:spcBef>
                <a:spcPts val="585"/>
              </a:spcBef>
              <a:buClr>
                <a:srgbClr val="3232CC"/>
              </a:buClr>
              <a:buSzPct val="118181"/>
              <a:buFont typeface="Times New Roman"/>
              <a:buChar char="•"/>
              <a:tabLst>
                <a:tab pos="431800" algn="l"/>
              </a:tabLst>
            </a:pPr>
            <a:r>
              <a:rPr dirty="0" sz="2200" spc="-10">
                <a:latin typeface="Calibri"/>
                <a:cs typeface="Calibri"/>
              </a:rPr>
              <a:t>Nee</a:t>
            </a:r>
            <a:r>
              <a:rPr dirty="0" sz="2200" spc="-5">
                <a:latin typeface="Calibri"/>
                <a:cs typeface="Calibri"/>
              </a:rPr>
              <a:t>d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to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perform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calibration</a:t>
            </a:r>
            <a:r>
              <a:rPr dirty="0" sz="2200" spc="-2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variances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reflects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underlying</a:t>
            </a:r>
            <a:r>
              <a:rPr dirty="0" sz="2200" spc="-5">
                <a:latin typeface="Calibri"/>
                <a:cs typeface="Calibri"/>
              </a:rPr>
              <a:t> problem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Q</a:t>
            </a:r>
            <a:r>
              <a:rPr dirty="0" sz="2200" spc="10" b="1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and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R</a:t>
            </a:r>
            <a:r>
              <a:rPr dirty="0" sz="2200" spc="-10" b="1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models,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system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non-linearitie</a:t>
            </a:r>
            <a:r>
              <a:rPr dirty="0" sz="2200">
                <a:latin typeface="Calibri"/>
                <a:cs typeface="Calibri"/>
              </a:rPr>
              <a:t>s</a:t>
            </a:r>
            <a:r>
              <a:rPr dirty="0" sz="2200" spc="-5">
                <a:latin typeface="Calibri"/>
                <a:cs typeface="Calibri"/>
              </a:rPr>
              <a:t>,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ensembl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size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0371" y="3502152"/>
            <a:ext cx="4224528" cy="3262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4611" y="3502152"/>
            <a:ext cx="4223004" cy="3262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59535">
              <a:lnSpc>
                <a:spcPct val="100000"/>
              </a:lnSpc>
            </a:pPr>
            <a:r>
              <a:rPr dirty="0" spc="-5"/>
              <a:t>Applications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8684" y="2567939"/>
            <a:ext cx="3296920" cy="437515"/>
          </a:xfrm>
          <a:custGeom>
            <a:avLst/>
            <a:gdLst/>
            <a:ahLst/>
            <a:cxnLst/>
            <a:rect l="l" t="t" r="r" b="b"/>
            <a:pathLst>
              <a:path w="3296920" h="437514">
                <a:moveTo>
                  <a:pt x="3227832" y="0"/>
                </a:moveTo>
                <a:lnTo>
                  <a:pt x="68580" y="0"/>
                </a:lnTo>
                <a:lnTo>
                  <a:pt x="53339" y="3048"/>
                </a:lnTo>
                <a:lnTo>
                  <a:pt x="45719" y="6096"/>
                </a:lnTo>
                <a:lnTo>
                  <a:pt x="33528" y="12192"/>
                </a:lnTo>
                <a:lnTo>
                  <a:pt x="33528" y="13715"/>
                </a:lnTo>
                <a:lnTo>
                  <a:pt x="22860" y="21336"/>
                </a:lnTo>
                <a:lnTo>
                  <a:pt x="22860" y="22860"/>
                </a:lnTo>
                <a:lnTo>
                  <a:pt x="13716" y="33527"/>
                </a:lnTo>
                <a:lnTo>
                  <a:pt x="9144" y="39624"/>
                </a:lnTo>
                <a:lnTo>
                  <a:pt x="6096" y="47244"/>
                </a:lnTo>
                <a:lnTo>
                  <a:pt x="3048" y="53339"/>
                </a:lnTo>
                <a:lnTo>
                  <a:pt x="0" y="68580"/>
                </a:lnTo>
                <a:lnTo>
                  <a:pt x="0" y="370332"/>
                </a:lnTo>
                <a:lnTo>
                  <a:pt x="1523" y="377951"/>
                </a:lnTo>
                <a:lnTo>
                  <a:pt x="3048" y="384048"/>
                </a:lnTo>
                <a:lnTo>
                  <a:pt x="6096" y="391668"/>
                </a:lnTo>
                <a:lnTo>
                  <a:pt x="9144" y="397763"/>
                </a:lnTo>
                <a:lnTo>
                  <a:pt x="13716" y="403860"/>
                </a:lnTo>
                <a:lnTo>
                  <a:pt x="13716" y="405384"/>
                </a:lnTo>
                <a:lnTo>
                  <a:pt x="22860" y="416051"/>
                </a:lnTo>
                <a:lnTo>
                  <a:pt x="33528" y="425196"/>
                </a:lnTo>
                <a:lnTo>
                  <a:pt x="39623" y="428244"/>
                </a:lnTo>
                <a:lnTo>
                  <a:pt x="47244" y="431292"/>
                </a:lnTo>
                <a:lnTo>
                  <a:pt x="53339" y="434339"/>
                </a:lnTo>
                <a:lnTo>
                  <a:pt x="68580" y="437388"/>
                </a:lnTo>
                <a:lnTo>
                  <a:pt x="3227832" y="437388"/>
                </a:lnTo>
                <a:lnTo>
                  <a:pt x="3243072" y="434339"/>
                </a:lnTo>
                <a:lnTo>
                  <a:pt x="3249168" y="431292"/>
                </a:lnTo>
                <a:lnTo>
                  <a:pt x="3256788" y="428244"/>
                </a:lnTo>
                <a:lnTo>
                  <a:pt x="68580" y="428244"/>
                </a:lnTo>
                <a:lnTo>
                  <a:pt x="50292" y="423672"/>
                </a:lnTo>
                <a:lnTo>
                  <a:pt x="44196" y="420624"/>
                </a:lnTo>
                <a:lnTo>
                  <a:pt x="39623" y="417575"/>
                </a:lnTo>
                <a:lnTo>
                  <a:pt x="30734" y="409956"/>
                </a:lnTo>
                <a:lnTo>
                  <a:pt x="28955" y="409956"/>
                </a:lnTo>
                <a:lnTo>
                  <a:pt x="21335" y="399288"/>
                </a:lnTo>
                <a:lnTo>
                  <a:pt x="12192" y="381000"/>
                </a:lnTo>
                <a:lnTo>
                  <a:pt x="10667" y="374904"/>
                </a:lnTo>
                <a:lnTo>
                  <a:pt x="10667" y="368808"/>
                </a:lnTo>
                <a:lnTo>
                  <a:pt x="9144" y="361188"/>
                </a:lnTo>
                <a:lnTo>
                  <a:pt x="9144" y="76200"/>
                </a:lnTo>
                <a:lnTo>
                  <a:pt x="10667" y="68580"/>
                </a:lnTo>
                <a:lnTo>
                  <a:pt x="10667" y="62484"/>
                </a:lnTo>
                <a:lnTo>
                  <a:pt x="12192" y="56387"/>
                </a:lnTo>
                <a:lnTo>
                  <a:pt x="21335" y="38100"/>
                </a:lnTo>
                <a:lnTo>
                  <a:pt x="22424" y="38100"/>
                </a:lnTo>
                <a:lnTo>
                  <a:pt x="28955" y="28956"/>
                </a:lnTo>
                <a:lnTo>
                  <a:pt x="39623" y="19812"/>
                </a:lnTo>
                <a:lnTo>
                  <a:pt x="41148" y="19812"/>
                </a:lnTo>
                <a:lnTo>
                  <a:pt x="44196" y="16763"/>
                </a:lnTo>
                <a:lnTo>
                  <a:pt x="50292" y="13715"/>
                </a:lnTo>
                <a:lnTo>
                  <a:pt x="62484" y="10668"/>
                </a:lnTo>
                <a:lnTo>
                  <a:pt x="70104" y="9144"/>
                </a:lnTo>
                <a:lnTo>
                  <a:pt x="3255264" y="9144"/>
                </a:lnTo>
                <a:lnTo>
                  <a:pt x="3249168" y="6096"/>
                </a:lnTo>
                <a:lnTo>
                  <a:pt x="3241548" y="3048"/>
                </a:lnTo>
                <a:lnTo>
                  <a:pt x="3233928" y="1524"/>
                </a:lnTo>
                <a:lnTo>
                  <a:pt x="3227832" y="0"/>
                </a:lnTo>
                <a:close/>
              </a:path>
              <a:path w="3296920" h="437514">
                <a:moveTo>
                  <a:pt x="3266635" y="409135"/>
                </a:moveTo>
                <a:lnTo>
                  <a:pt x="3256788" y="417575"/>
                </a:lnTo>
                <a:lnTo>
                  <a:pt x="3250692" y="420624"/>
                </a:lnTo>
                <a:lnTo>
                  <a:pt x="3246120" y="423672"/>
                </a:lnTo>
                <a:lnTo>
                  <a:pt x="3238500" y="425196"/>
                </a:lnTo>
                <a:lnTo>
                  <a:pt x="3226308" y="428244"/>
                </a:lnTo>
                <a:lnTo>
                  <a:pt x="3256788" y="428244"/>
                </a:lnTo>
                <a:lnTo>
                  <a:pt x="3262883" y="425196"/>
                </a:lnTo>
                <a:lnTo>
                  <a:pt x="3273552" y="416051"/>
                </a:lnTo>
                <a:lnTo>
                  <a:pt x="3278123" y="409956"/>
                </a:lnTo>
                <a:lnTo>
                  <a:pt x="3265931" y="409956"/>
                </a:lnTo>
                <a:lnTo>
                  <a:pt x="3266635" y="409135"/>
                </a:lnTo>
                <a:close/>
              </a:path>
              <a:path w="3296920" h="437514">
                <a:moveTo>
                  <a:pt x="28955" y="408432"/>
                </a:moveTo>
                <a:lnTo>
                  <a:pt x="28955" y="409956"/>
                </a:lnTo>
                <a:lnTo>
                  <a:pt x="30734" y="409956"/>
                </a:lnTo>
                <a:lnTo>
                  <a:pt x="28955" y="408432"/>
                </a:lnTo>
                <a:close/>
              </a:path>
              <a:path w="3296920" h="437514">
                <a:moveTo>
                  <a:pt x="3267455" y="408432"/>
                </a:moveTo>
                <a:lnTo>
                  <a:pt x="3266635" y="409135"/>
                </a:lnTo>
                <a:lnTo>
                  <a:pt x="3265931" y="409956"/>
                </a:lnTo>
                <a:lnTo>
                  <a:pt x="3267455" y="408432"/>
                </a:lnTo>
                <a:close/>
              </a:path>
              <a:path w="3296920" h="437514">
                <a:moveTo>
                  <a:pt x="3279266" y="408432"/>
                </a:moveTo>
                <a:lnTo>
                  <a:pt x="3267455" y="408432"/>
                </a:lnTo>
                <a:lnTo>
                  <a:pt x="3265931" y="409956"/>
                </a:lnTo>
                <a:lnTo>
                  <a:pt x="3278123" y="409956"/>
                </a:lnTo>
                <a:lnTo>
                  <a:pt x="3279266" y="408432"/>
                </a:lnTo>
                <a:close/>
              </a:path>
              <a:path w="3296920" h="437514">
                <a:moveTo>
                  <a:pt x="3271418" y="19812"/>
                </a:moveTo>
                <a:lnTo>
                  <a:pt x="3256788" y="19812"/>
                </a:lnTo>
                <a:lnTo>
                  <a:pt x="3267455" y="28956"/>
                </a:lnTo>
                <a:lnTo>
                  <a:pt x="3265931" y="28956"/>
                </a:lnTo>
                <a:lnTo>
                  <a:pt x="3275076" y="39624"/>
                </a:lnTo>
                <a:lnTo>
                  <a:pt x="3278124" y="44196"/>
                </a:lnTo>
                <a:lnTo>
                  <a:pt x="3281171" y="50292"/>
                </a:lnTo>
                <a:lnTo>
                  <a:pt x="3282695" y="56387"/>
                </a:lnTo>
                <a:lnTo>
                  <a:pt x="3285743" y="62484"/>
                </a:lnTo>
                <a:lnTo>
                  <a:pt x="3285743" y="368808"/>
                </a:lnTo>
                <a:lnTo>
                  <a:pt x="3282695" y="381000"/>
                </a:lnTo>
                <a:lnTo>
                  <a:pt x="3281171" y="388620"/>
                </a:lnTo>
                <a:lnTo>
                  <a:pt x="3278124" y="393192"/>
                </a:lnTo>
                <a:lnTo>
                  <a:pt x="3275076" y="399288"/>
                </a:lnTo>
                <a:lnTo>
                  <a:pt x="3266635" y="409135"/>
                </a:lnTo>
                <a:lnTo>
                  <a:pt x="3267455" y="408432"/>
                </a:lnTo>
                <a:lnTo>
                  <a:pt x="3279266" y="408432"/>
                </a:lnTo>
                <a:lnTo>
                  <a:pt x="3287267" y="397763"/>
                </a:lnTo>
                <a:lnTo>
                  <a:pt x="3290316" y="391668"/>
                </a:lnTo>
                <a:lnTo>
                  <a:pt x="3291840" y="384048"/>
                </a:lnTo>
                <a:lnTo>
                  <a:pt x="3294888" y="376427"/>
                </a:lnTo>
                <a:lnTo>
                  <a:pt x="3294888" y="368808"/>
                </a:lnTo>
                <a:lnTo>
                  <a:pt x="3296412" y="361188"/>
                </a:lnTo>
                <a:lnTo>
                  <a:pt x="3296412" y="76200"/>
                </a:lnTo>
                <a:lnTo>
                  <a:pt x="3294888" y="68580"/>
                </a:lnTo>
                <a:lnTo>
                  <a:pt x="3294888" y="60960"/>
                </a:lnTo>
                <a:lnTo>
                  <a:pt x="3291840" y="53339"/>
                </a:lnTo>
                <a:lnTo>
                  <a:pt x="3290316" y="45720"/>
                </a:lnTo>
                <a:lnTo>
                  <a:pt x="3287267" y="39624"/>
                </a:lnTo>
                <a:lnTo>
                  <a:pt x="3282695" y="33527"/>
                </a:lnTo>
                <a:lnTo>
                  <a:pt x="3273552" y="22860"/>
                </a:lnTo>
                <a:lnTo>
                  <a:pt x="3273552" y="21336"/>
                </a:lnTo>
                <a:lnTo>
                  <a:pt x="3271418" y="19812"/>
                </a:lnTo>
                <a:close/>
              </a:path>
              <a:path w="3296920" h="437514">
                <a:moveTo>
                  <a:pt x="22424" y="38100"/>
                </a:moveTo>
                <a:lnTo>
                  <a:pt x="21335" y="38100"/>
                </a:lnTo>
                <a:lnTo>
                  <a:pt x="21335" y="39624"/>
                </a:lnTo>
                <a:lnTo>
                  <a:pt x="22424" y="38100"/>
                </a:lnTo>
                <a:close/>
              </a:path>
              <a:path w="3296920" h="437514">
                <a:moveTo>
                  <a:pt x="41148" y="19812"/>
                </a:moveTo>
                <a:lnTo>
                  <a:pt x="39623" y="19812"/>
                </a:lnTo>
                <a:lnTo>
                  <a:pt x="39623" y="21336"/>
                </a:lnTo>
                <a:lnTo>
                  <a:pt x="41148" y="19812"/>
                </a:lnTo>
                <a:close/>
              </a:path>
              <a:path w="3296920" h="437514">
                <a:moveTo>
                  <a:pt x="3255264" y="9144"/>
                </a:moveTo>
                <a:lnTo>
                  <a:pt x="3226308" y="9144"/>
                </a:lnTo>
                <a:lnTo>
                  <a:pt x="3233928" y="10668"/>
                </a:lnTo>
                <a:lnTo>
                  <a:pt x="3240024" y="12192"/>
                </a:lnTo>
                <a:lnTo>
                  <a:pt x="3246120" y="15239"/>
                </a:lnTo>
                <a:lnTo>
                  <a:pt x="3252216" y="16763"/>
                </a:lnTo>
                <a:lnTo>
                  <a:pt x="3256788" y="21336"/>
                </a:lnTo>
                <a:lnTo>
                  <a:pt x="3256788" y="19812"/>
                </a:lnTo>
                <a:lnTo>
                  <a:pt x="3271418" y="19812"/>
                </a:lnTo>
                <a:lnTo>
                  <a:pt x="3262883" y="13715"/>
                </a:lnTo>
                <a:lnTo>
                  <a:pt x="3262883" y="12192"/>
                </a:lnTo>
                <a:lnTo>
                  <a:pt x="3261360" y="12192"/>
                </a:lnTo>
                <a:lnTo>
                  <a:pt x="325526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6511" y="3144011"/>
            <a:ext cx="8572500" cy="856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1940" y="3139439"/>
            <a:ext cx="8582025" cy="867410"/>
          </a:xfrm>
          <a:custGeom>
            <a:avLst/>
            <a:gdLst/>
            <a:ahLst/>
            <a:cxnLst/>
            <a:rect l="l" t="t" r="r" b="b"/>
            <a:pathLst>
              <a:path w="8582025" h="867410">
                <a:moveTo>
                  <a:pt x="8449056" y="0"/>
                </a:moveTo>
                <a:lnTo>
                  <a:pt x="132588" y="0"/>
                </a:lnTo>
                <a:lnTo>
                  <a:pt x="117348" y="3048"/>
                </a:lnTo>
                <a:lnTo>
                  <a:pt x="76200" y="18287"/>
                </a:lnTo>
                <a:lnTo>
                  <a:pt x="42671" y="42672"/>
                </a:lnTo>
                <a:lnTo>
                  <a:pt x="16764" y="77724"/>
                </a:lnTo>
                <a:lnTo>
                  <a:pt x="3048" y="117348"/>
                </a:lnTo>
                <a:lnTo>
                  <a:pt x="0" y="132587"/>
                </a:lnTo>
                <a:lnTo>
                  <a:pt x="0" y="734568"/>
                </a:lnTo>
                <a:lnTo>
                  <a:pt x="3048" y="748284"/>
                </a:lnTo>
                <a:lnTo>
                  <a:pt x="6096" y="763524"/>
                </a:lnTo>
                <a:lnTo>
                  <a:pt x="24384" y="801624"/>
                </a:lnTo>
                <a:lnTo>
                  <a:pt x="53339" y="833628"/>
                </a:lnTo>
                <a:lnTo>
                  <a:pt x="89916" y="854964"/>
                </a:lnTo>
                <a:lnTo>
                  <a:pt x="147828" y="867156"/>
                </a:lnTo>
                <a:lnTo>
                  <a:pt x="8433816" y="867156"/>
                </a:lnTo>
                <a:lnTo>
                  <a:pt x="8464295" y="864108"/>
                </a:lnTo>
                <a:lnTo>
                  <a:pt x="8487156" y="856488"/>
                </a:lnTo>
                <a:lnTo>
                  <a:pt x="132588" y="856488"/>
                </a:lnTo>
                <a:lnTo>
                  <a:pt x="118872" y="854964"/>
                </a:lnTo>
                <a:lnTo>
                  <a:pt x="106680" y="850392"/>
                </a:lnTo>
                <a:lnTo>
                  <a:pt x="92964" y="845820"/>
                </a:lnTo>
                <a:lnTo>
                  <a:pt x="80772" y="839724"/>
                </a:lnTo>
                <a:lnTo>
                  <a:pt x="32003" y="795528"/>
                </a:lnTo>
                <a:lnTo>
                  <a:pt x="15239" y="760476"/>
                </a:lnTo>
                <a:lnTo>
                  <a:pt x="9144" y="719328"/>
                </a:lnTo>
                <a:lnTo>
                  <a:pt x="9144" y="147827"/>
                </a:lnTo>
                <a:lnTo>
                  <a:pt x="15239" y="106680"/>
                </a:lnTo>
                <a:lnTo>
                  <a:pt x="41148" y="59436"/>
                </a:lnTo>
                <a:lnTo>
                  <a:pt x="70104" y="32004"/>
                </a:lnTo>
                <a:lnTo>
                  <a:pt x="106680" y="15239"/>
                </a:lnTo>
                <a:lnTo>
                  <a:pt x="147828" y="9144"/>
                </a:lnTo>
                <a:lnTo>
                  <a:pt x="8487156" y="9144"/>
                </a:lnTo>
                <a:lnTo>
                  <a:pt x="8478012" y="6096"/>
                </a:lnTo>
                <a:lnTo>
                  <a:pt x="8464295" y="3048"/>
                </a:lnTo>
                <a:lnTo>
                  <a:pt x="8449056" y="0"/>
                </a:lnTo>
                <a:close/>
              </a:path>
              <a:path w="8582025" h="867410">
                <a:moveTo>
                  <a:pt x="8487156" y="9144"/>
                </a:moveTo>
                <a:lnTo>
                  <a:pt x="8433816" y="9144"/>
                </a:lnTo>
                <a:lnTo>
                  <a:pt x="8449056" y="10668"/>
                </a:lnTo>
                <a:lnTo>
                  <a:pt x="8462771" y="12192"/>
                </a:lnTo>
                <a:lnTo>
                  <a:pt x="8500871" y="25908"/>
                </a:lnTo>
                <a:lnTo>
                  <a:pt x="8540495" y="59436"/>
                </a:lnTo>
                <a:lnTo>
                  <a:pt x="8561832" y="94487"/>
                </a:lnTo>
                <a:lnTo>
                  <a:pt x="8572500" y="147827"/>
                </a:lnTo>
                <a:lnTo>
                  <a:pt x="8572500" y="719328"/>
                </a:lnTo>
                <a:lnTo>
                  <a:pt x="8566404" y="760476"/>
                </a:lnTo>
                <a:lnTo>
                  <a:pt x="8548116" y="797052"/>
                </a:lnTo>
                <a:lnTo>
                  <a:pt x="8522208" y="826008"/>
                </a:lnTo>
                <a:lnTo>
                  <a:pt x="8487156" y="845820"/>
                </a:lnTo>
                <a:lnTo>
                  <a:pt x="8447532" y="856488"/>
                </a:lnTo>
                <a:lnTo>
                  <a:pt x="8487156" y="856488"/>
                </a:lnTo>
                <a:lnTo>
                  <a:pt x="8538971" y="822960"/>
                </a:lnTo>
                <a:lnTo>
                  <a:pt x="8563356" y="789432"/>
                </a:lnTo>
                <a:lnTo>
                  <a:pt x="8570976" y="775716"/>
                </a:lnTo>
                <a:lnTo>
                  <a:pt x="8575548" y="762000"/>
                </a:lnTo>
                <a:lnTo>
                  <a:pt x="8578595" y="748284"/>
                </a:lnTo>
                <a:lnTo>
                  <a:pt x="8581643" y="733044"/>
                </a:lnTo>
                <a:lnTo>
                  <a:pt x="8581643" y="132587"/>
                </a:lnTo>
                <a:lnTo>
                  <a:pt x="8563356" y="76200"/>
                </a:lnTo>
                <a:lnTo>
                  <a:pt x="8538971" y="42672"/>
                </a:lnTo>
                <a:lnTo>
                  <a:pt x="8503919" y="16763"/>
                </a:lnTo>
                <a:lnTo>
                  <a:pt x="8491728" y="10668"/>
                </a:lnTo>
                <a:lnTo>
                  <a:pt x="8487156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50368" y="2643536"/>
            <a:ext cx="327787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40" b="1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dirty="0" sz="2400" b="1">
                <a:solidFill>
                  <a:srgbClr val="FF0000"/>
                </a:solidFill>
                <a:latin typeface="Arial"/>
                <a:cs typeface="Arial"/>
              </a:rPr>
              <a:t>riance pos</a:t>
            </a:r>
            <a:r>
              <a:rPr dirty="0" sz="2400" spc="5" b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dirty="0" sz="2400" b="1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process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3127" y="5143500"/>
            <a:ext cx="6644640" cy="858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8555" y="5138928"/>
            <a:ext cx="6654165" cy="867410"/>
          </a:xfrm>
          <a:custGeom>
            <a:avLst/>
            <a:gdLst/>
            <a:ahLst/>
            <a:cxnLst/>
            <a:rect l="l" t="t" r="r" b="b"/>
            <a:pathLst>
              <a:path w="6654165" h="867410">
                <a:moveTo>
                  <a:pt x="6505956" y="0"/>
                </a:moveTo>
                <a:lnTo>
                  <a:pt x="147828" y="0"/>
                </a:lnTo>
                <a:lnTo>
                  <a:pt x="117348" y="3048"/>
                </a:lnTo>
                <a:lnTo>
                  <a:pt x="77723" y="18288"/>
                </a:lnTo>
                <a:lnTo>
                  <a:pt x="33528" y="54864"/>
                </a:lnTo>
                <a:lnTo>
                  <a:pt x="12192" y="91440"/>
                </a:lnTo>
                <a:lnTo>
                  <a:pt x="1523" y="134112"/>
                </a:lnTo>
                <a:lnTo>
                  <a:pt x="0" y="147828"/>
                </a:lnTo>
                <a:lnTo>
                  <a:pt x="0" y="719328"/>
                </a:lnTo>
                <a:lnTo>
                  <a:pt x="3048" y="749808"/>
                </a:lnTo>
                <a:lnTo>
                  <a:pt x="18287" y="790956"/>
                </a:lnTo>
                <a:lnTo>
                  <a:pt x="44195" y="824484"/>
                </a:lnTo>
                <a:lnTo>
                  <a:pt x="77723" y="848868"/>
                </a:lnTo>
                <a:lnTo>
                  <a:pt x="91439" y="856488"/>
                </a:lnTo>
                <a:lnTo>
                  <a:pt x="103631" y="861060"/>
                </a:lnTo>
                <a:lnTo>
                  <a:pt x="118872" y="864108"/>
                </a:lnTo>
                <a:lnTo>
                  <a:pt x="132587" y="867156"/>
                </a:lnTo>
                <a:lnTo>
                  <a:pt x="6521196" y="867156"/>
                </a:lnTo>
                <a:lnTo>
                  <a:pt x="6536436" y="864108"/>
                </a:lnTo>
                <a:lnTo>
                  <a:pt x="6550152" y="861060"/>
                </a:lnTo>
                <a:lnTo>
                  <a:pt x="6557009" y="858012"/>
                </a:lnTo>
                <a:lnTo>
                  <a:pt x="147828" y="858012"/>
                </a:lnTo>
                <a:lnTo>
                  <a:pt x="120395" y="854964"/>
                </a:lnTo>
                <a:lnTo>
                  <a:pt x="82295" y="841248"/>
                </a:lnTo>
                <a:lnTo>
                  <a:pt x="41148" y="807720"/>
                </a:lnTo>
                <a:lnTo>
                  <a:pt x="21335" y="772668"/>
                </a:lnTo>
                <a:lnTo>
                  <a:pt x="15239" y="760476"/>
                </a:lnTo>
                <a:lnTo>
                  <a:pt x="12192" y="746760"/>
                </a:lnTo>
                <a:lnTo>
                  <a:pt x="9143" y="719328"/>
                </a:lnTo>
                <a:lnTo>
                  <a:pt x="9143" y="147828"/>
                </a:lnTo>
                <a:lnTo>
                  <a:pt x="16764" y="106680"/>
                </a:lnTo>
                <a:lnTo>
                  <a:pt x="33528" y="70104"/>
                </a:lnTo>
                <a:lnTo>
                  <a:pt x="60959" y="41148"/>
                </a:lnTo>
                <a:lnTo>
                  <a:pt x="106679" y="16764"/>
                </a:lnTo>
                <a:lnTo>
                  <a:pt x="134112" y="10668"/>
                </a:lnTo>
                <a:lnTo>
                  <a:pt x="6559296" y="10668"/>
                </a:lnTo>
                <a:lnTo>
                  <a:pt x="6550152" y="7620"/>
                </a:lnTo>
                <a:lnTo>
                  <a:pt x="6534912" y="3048"/>
                </a:lnTo>
                <a:lnTo>
                  <a:pt x="6521196" y="1524"/>
                </a:lnTo>
                <a:lnTo>
                  <a:pt x="6505956" y="0"/>
                </a:lnTo>
                <a:close/>
              </a:path>
              <a:path w="6654165" h="867410">
                <a:moveTo>
                  <a:pt x="6559296" y="10668"/>
                </a:moveTo>
                <a:lnTo>
                  <a:pt x="6519672" y="10668"/>
                </a:lnTo>
                <a:lnTo>
                  <a:pt x="6533388" y="12192"/>
                </a:lnTo>
                <a:lnTo>
                  <a:pt x="6547104" y="16764"/>
                </a:lnTo>
                <a:lnTo>
                  <a:pt x="6583680" y="33528"/>
                </a:lnTo>
                <a:lnTo>
                  <a:pt x="6612636" y="60960"/>
                </a:lnTo>
                <a:lnTo>
                  <a:pt x="6633972" y="94488"/>
                </a:lnTo>
                <a:lnTo>
                  <a:pt x="6644640" y="147828"/>
                </a:lnTo>
                <a:lnTo>
                  <a:pt x="6644640" y="719328"/>
                </a:lnTo>
                <a:lnTo>
                  <a:pt x="6643116" y="734568"/>
                </a:lnTo>
                <a:lnTo>
                  <a:pt x="6641592" y="748284"/>
                </a:lnTo>
                <a:lnTo>
                  <a:pt x="6638544" y="760476"/>
                </a:lnTo>
                <a:lnTo>
                  <a:pt x="6632448" y="774192"/>
                </a:lnTo>
                <a:lnTo>
                  <a:pt x="6627876" y="786384"/>
                </a:lnTo>
                <a:lnTo>
                  <a:pt x="6603492" y="816864"/>
                </a:lnTo>
                <a:lnTo>
                  <a:pt x="6571488" y="841248"/>
                </a:lnTo>
                <a:lnTo>
                  <a:pt x="6533388" y="854964"/>
                </a:lnTo>
                <a:lnTo>
                  <a:pt x="6505956" y="858012"/>
                </a:lnTo>
                <a:lnTo>
                  <a:pt x="6557009" y="858012"/>
                </a:lnTo>
                <a:lnTo>
                  <a:pt x="6600444" y="833628"/>
                </a:lnTo>
                <a:lnTo>
                  <a:pt x="6635496" y="789432"/>
                </a:lnTo>
                <a:lnTo>
                  <a:pt x="6650736" y="749808"/>
                </a:lnTo>
                <a:lnTo>
                  <a:pt x="6653784" y="719328"/>
                </a:lnTo>
                <a:lnTo>
                  <a:pt x="6653784" y="147828"/>
                </a:lnTo>
                <a:lnTo>
                  <a:pt x="6646164" y="103632"/>
                </a:lnTo>
                <a:lnTo>
                  <a:pt x="6620256" y="53340"/>
                </a:lnTo>
                <a:lnTo>
                  <a:pt x="6609588" y="44196"/>
                </a:lnTo>
                <a:lnTo>
                  <a:pt x="6598920" y="33528"/>
                </a:lnTo>
                <a:lnTo>
                  <a:pt x="6588252" y="25908"/>
                </a:lnTo>
                <a:lnTo>
                  <a:pt x="6576060" y="18288"/>
                </a:lnTo>
                <a:lnTo>
                  <a:pt x="6563868" y="12192"/>
                </a:lnTo>
                <a:lnTo>
                  <a:pt x="6559296" y="106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571747" y="1284679"/>
            <a:ext cx="474980" cy="295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3232CC"/>
                </a:solidFill>
                <a:latin typeface="Times New Roman"/>
                <a:cs typeface="Times New Roman"/>
              </a:rPr>
              <a:t>x</a:t>
            </a:r>
            <a:r>
              <a:rPr dirty="0" sz="1800" spc="75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3232CC"/>
                </a:solidFill>
                <a:latin typeface="Times New Roman"/>
                <a:cs typeface="Times New Roman"/>
              </a:rPr>
              <a:t>+ε</a:t>
            </a:r>
            <a:r>
              <a:rPr dirty="0" baseline="-20833" sz="1800">
                <a:solidFill>
                  <a:srgbClr val="FF3200"/>
                </a:solidFill>
                <a:latin typeface="Times New Roman"/>
                <a:cs typeface="Times New Roman"/>
              </a:rPr>
              <a:t>i</a:t>
            </a:r>
            <a:endParaRPr baseline="-20833"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98747" y="1290115"/>
            <a:ext cx="7493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35"/>
              </a:lnSpc>
            </a:pPr>
            <a:r>
              <a:rPr dirty="0" sz="1200">
                <a:solidFill>
                  <a:srgbClr val="3232CC"/>
                </a:solidFill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34028" y="1290115"/>
            <a:ext cx="8128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35"/>
              </a:lnSpc>
            </a:pPr>
            <a:r>
              <a:rPr dirty="0" sz="1200">
                <a:solidFill>
                  <a:srgbClr val="3232CC"/>
                </a:solidFill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86939" y="1251203"/>
            <a:ext cx="1234440" cy="646430"/>
          </a:xfrm>
          <a:custGeom>
            <a:avLst/>
            <a:gdLst/>
            <a:ahLst/>
            <a:cxnLst/>
            <a:rect l="l" t="t" r="r" b="b"/>
            <a:pathLst>
              <a:path w="1234439" h="646430">
                <a:moveTo>
                  <a:pt x="0" y="0"/>
                </a:moveTo>
                <a:lnTo>
                  <a:pt x="1234439" y="0"/>
                </a:lnTo>
                <a:lnTo>
                  <a:pt x="1234439" y="646176"/>
                </a:lnTo>
                <a:lnTo>
                  <a:pt x="0" y="646176"/>
                </a:lnTo>
                <a:lnTo>
                  <a:pt x="0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168651" y="1232916"/>
            <a:ext cx="1272540" cy="684530"/>
          </a:xfrm>
          <a:custGeom>
            <a:avLst/>
            <a:gdLst/>
            <a:ahLst/>
            <a:cxnLst/>
            <a:rect l="l" t="t" r="r" b="b"/>
            <a:pathLst>
              <a:path w="1272539" h="684530">
                <a:moveTo>
                  <a:pt x="1272539" y="0"/>
                </a:moveTo>
                <a:lnTo>
                  <a:pt x="0" y="0"/>
                </a:lnTo>
                <a:lnTo>
                  <a:pt x="0" y="684276"/>
                </a:lnTo>
                <a:lnTo>
                  <a:pt x="1272539" y="684276"/>
                </a:lnTo>
                <a:lnTo>
                  <a:pt x="1272539" y="664463"/>
                </a:lnTo>
                <a:lnTo>
                  <a:pt x="38100" y="664463"/>
                </a:lnTo>
                <a:lnTo>
                  <a:pt x="18287" y="646176"/>
                </a:lnTo>
                <a:lnTo>
                  <a:pt x="38100" y="646176"/>
                </a:lnTo>
                <a:lnTo>
                  <a:pt x="38100" y="38100"/>
                </a:lnTo>
                <a:lnTo>
                  <a:pt x="18287" y="38100"/>
                </a:lnTo>
                <a:lnTo>
                  <a:pt x="38100" y="18287"/>
                </a:lnTo>
                <a:lnTo>
                  <a:pt x="1272539" y="18287"/>
                </a:lnTo>
                <a:lnTo>
                  <a:pt x="1272539" y="0"/>
                </a:lnTo>
                <a:close/>
              </a:path>
              <a:path w="1272539" h="684530">
                <a:moveTo>
                  <a:pt x="38100" y="646176"/>
                </a:moveTo>
                <a:lnTo>
                  <a:pt x="18287" y="646176"/>
                </a:lnTo>
                <a:lnTo>
                  <a:pt x="38100" y="664463"/>
                </a:lnTo>
                <a:lnTo>
                  <a:pt x="38100" y="646176"/>
                </a:lnTo>
                <a:close/>
              </a:path>
              <a:path w="1272539" h="684530">
                <a:moveTo>
                  <a:pt x="1234439" y="646176"/>
                </a:moveTo>
                <a:lnTo>
                  <a:pt x="38100" y="646176"/>
                </a:lnTo>
                <a:lnTo>
                  <a:pt x="38100" y="664463"/>
                </a:lnTo>
                <a:lnTo>
                  <a:pt x="1234439" y="664463"/>
                </a:lnTo>
                <a:lnTo>
                  <a:pt x="1234439" y="646176"/>
                </a:lnTo>
                <a:close/>
              </a:path>
              <a:path w="1272539" h="684530">
                <a:moveTo>
                  <a:pt x="1234439" y="18287"/>
                </a:moveTo>
                <a:lnTo>
                  <a:pt x="1234439" y="664463"/>
                </a:lnTo>
                <a:lnTo>
                  <a:pt x="1252727" y="646176"/>
                </a:lnTo>
                <a:lnTo>
                  <a:pt x="1272539" y="646176"/>
                </a:lnTo>
                <a:lnTo>
                  <a:pt x="1272539" y="38100"/>
                </a:lnTo>
                <a:lnTo>
                  <a:pt x="1252727" y="38100"/>
                </a:lnTo>
                <a:lnTo>
                  <a:pt x="1234439" y="18287"/>
                </a:lnTo>
                <a:close/>
              </a:path>
              <a:path w="1272539" h="684530">
                <a:moveTo>
                  <a:pt x="1272539" y="646176"/>
                </a:moveTo>
                <a:lnTo>
                  <a:pt x="1252727" y="646176"/>
                </a:lnTo>
                <a:lnTo>
                  <a:pt x="1234439" y="664463"/>
                </a:lnTo>
                <a:lnTo>
                  <a:pt x="1272539" y="664463"/>
                </a:lnTo>
                <a:lnTo>
                  <a:pt x="1272539" y="646176"/>
                </a:lnTo>
                <a:close/>
              </a:path>
              <a:path w="1272539" h="684530">
                <a:moveTo>
                  <a:pt x="38100" y="18287"/>
                </a:moveTo>
                <a:lnTo>
                  <a:pt x="18287" y="38100"/>
                </a:lnTo>
                <a:lnTo>
                  <a:pt x="38100" y="38100"/>
                </a:lnTo>
                <a:lnTo>
                  <a:pt x="38100" y="18287"/>
                </a:lnTo>
                <a:close/>
              </a:path>
              <a:path w="1272539" h="684530">
                <a:moveTo>
                  <a:pt x="1234439" y="18287"/>
                </a:moveTo>
                <a:lnTo>
                  <a:pt x="38100" y="18287"/>
                </a:lnTo>
                <a:lnTo>
                  <a:pt x="38100" y="38100"/>
                </a:lnTo>
                <a:lnTo>
                  <a:pt x="1234439" y="38100"/>
                </a:lnTo>
                <a:lnTo>
                  <a:pt x="1234439" y="18287"/>
                </a:lnTo>
                <a:close/>
              </a:path>
              <a:path w="1272539" h="684530">
                <a:moveTo>
                  <a:pt x="1272539" y="18287"/>
                </a:moveTo>
                <a:lnTo>
                  <a:pt x="1234439" y="18287"/>
                </a:lnTo>
                <a:lnTo>
                  <a:pt x="1252727" y="38100"/>
                </a:lnTo>
                <a:lnTo>
                  <a:pt x="1272539" y="38100"/>
                </a:lnTo>
                <a:lnTo>
                  <a:pt x="1272539" y="18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265679" y="1427579"/>
            <a:ext cx="109410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Analysis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99388" y="1266444"/>
            <a:ext cx="939165" cy="76200"/>
          </a:xfrm>
          <a:custGeom>
            <a:avLst/>
            <a:gdLst/>
            <a:ahLst/>
            <a:cxnLst/>
            <a:rect l="l" t="t" r="r" b="b"/>
            <a:pathLst>
              <a:path w="939164" h="76200">
                <a:moveTo>
                  <a:pt x="862584" y="0"/>
                </a:moveTo>
                <a:lnTo>
                  <a:pt x="862584" y="76200"/>
                </a:lnTo>
                <a:lnTo>
                  <a:pt x="923544" y="45719"/>
                </a:lnTo>
                <a:lnTo>
                  <a:pt x="876300" y="45719"/>
                </a:lnTo>
                <a:lnTo>
                  <a:pt x="876300" y="32003"/>
                </a:lnTo>
                <a:lnTo>
                  <a:pt x="926591" y="32003"/>
                </a:lnTo>
                <a:lnTo>
                  <a:pt x="862584" y="0"/>
                </a:lnTo>
                <a:close/>
              </a:path>
              <a:path w="939164" h="76200">
                <a:moveTo>
                  <a:pt x="862584" y="32003"/>
                </a:moveTo>
                <a:lnTo>
                  <a:pt x="0" y="32003"/>
                </a:lnTo>
                <a:lnTo>
                  <a:pt x="0" y="45719"/>
                </a:lnTo>
                <a:lnTo>
                  <a:pt x="862584" y="45719"/>
                </a:lnTo>
                <a:lnTo>
                  <a:pt x="862584" y="32003"/>
                </a:lnTo>
                <a:close/>
              </a:path>
              <a:path w="939164" h="76200">
                <a:moveTo>
                  <a:pt x="926591" y="32003"/>
                </a:moveTo>
                <a:lnTo>
                  <a:pt x="876300" y="32003"/>
                </a:lnTo>
                <a:lnTo>
                  <a:pt x="876300" y="45719"/>
                </a:lnTo>
                <a:lnTo>
                  <a:pt x="923544" y="45719"/>
                </a:lnTo>
                <a:lnTo>
                  <a:pt x="938784" y="38100"/>
                </a:lnTo>
                <a:lnTo>
                  <a:pt x="926591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421379" y="1536191"/>
            <a:ext cx="791210" cy="76200"/>
          </a:xfrm>
          <a:custGeom>
            <a:avLst/>
            <a:gdLst/>
            <a:ahLst/>
            <a:cxnLst/>
            <a:rect l="l" t="t" r="r" b="b"/>
            <a:pathLst>
              <a:path w="791210" h="76200">
                <a:moveTo>
                  <a:pt x="714756" y="0"/>
                </a:moveTo>
                <a:lnTo>
                  <a:pt x="714756" y="76200"/>
                </a:lnTo>
                <a:lnTo>
                  <a:pt x="778763" y="44196"/>
                </a:lnTo>
                <a:lnTo>
                  <a:pt x="726948" y="44196"/>
                </a:lnTo>
                <a:lnTo>
                  <a:pt x="726948" y="32004"/>
                </a:lnTo>
                <a:lnTo>
                  <a:pt x="778764" y="32004"/>
                </a:lnTo>
                <a:lnTo>
                  <a:pt x="714756" y="0"/>
                </a:lnTo>
                <a:close/>
              </a:path>
              <a:path w="791210" h="76200">
                <a:moveTo>
                  <a:pt x="714756" y="32004"/>
                </a:moveTo>
                <a:lnTo>
                  <a:pt x="0" y="32004"/>
                </a:lnTo>
                <a:lnTo>
                  <a:pt x="0" y="44196"/>
                </a:lnTo>
                <a:lnTo>
                  <a:pt x="714756" y="44196"/>
                </a:lnTo>
                <a:lnTo>
                  <a:pt x="714756" y="32004"/>
                </a:lnTo>
                <a:close/>
              </a:path>
              <a:path w="791210" h="76200">
                <a:moveTo>
                  <a:pt x="778764" y="32004"/>
                </a:moveTo>
                <a:lnTo>
                  <a:pt x="726948" y="32004"/>
                </a:lnTo>
                <a:lnTo>
                  <a:pt x="726948" y="44196"/>
                </a:lnTo>
                <a:lnTo>
                  <a:pt x="778763" y="44196"/>
                </a:lnTo>
                <a:lnTo>
                  <a:pt x="790956" y="38100"/>
                </a:lnTo>
                <a:lnTo>
                  <a:pt x="778764" y="32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13103" y="1536191"/>
            <a:ext cx="939165" cy="76200"/>
          </a:xfrm>
          <a:custGeom>
            <a:avLst/>
            <a:gdLst/>
            <a:ahLst/>
            <a:cxnLst/>
            <a:rect l="l" t="t" r="r" b="b"/>
            <a:pathLst>
              <a:path w="939164" h="76200">
                <a:moveTo>
                  <a:pt x="862584" y="0"/>
                </a:moveTo>
                <a:lnTo>
                  <a:pt x="862584" y="76200"/>
                </a:lnTo>
                <a:lnTo>
                  <a:pt x="926591" y="44196"/>
                </a:lnTo>
                <a:lnTo>
                  <a:pt x="876300" y="44196"/>
                </a:lnTo>
                <a:lnTo>
                  <a:pt x="876300" y="32004"/>
                </a:lnTo>
                <a:lnTo>
                  <a:pt x="926592" y="32004"/>
                </a:lnTo>
                <a:lnTo>
                  <a:pt x="862584" y="0"/>
                </a:lnTo>
                <a:close/>
              </a:path>
              <a:path w="939164" h="76200">
                <a:moveTo>
                  <a:pt x="862584" y="32004"/>
                </a:moveTo>
                <a:lnTo>
                  <a:pt x="0" y="32004"/>
                </a:lnTo>
                <a:lnTo>
                  <a:pt x="0" y="44196"/>
                </a:lnTo>
                <a:lnTo>
                  <a:pt x="862584" y="44196"/>
                </a:lnTo>
                <a:lnTo>
                  <a:pt x="862584" y="32004"/>
                </a:lnTo>
                <a:close/>
              </a:path>
              <a:path w="939164" h="76200">
                <a:moveTo>
                  <a:pt x="926592" y="32004"/>
                </a:moveTo>
                <a:lnTo>
                  <a:pt x="876300" y="32004"/>
                </a:lnTo>
                <a:lnTo>
                  <a:pt x="876300" y="44196"/>
                </a:lnTo>
                <a:lnTo>
                  <a:pt x="926591" y="44196"/>
                </a:lnTo>
                <a:lnTo>
                  <a:pt x="938784" y="38100"/>
                </a:lnTo>
                <a:lnTo>
                  <a:pt x="926592" y="32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13103" y="1805939"/>
            <a:ext cx="939165" cy="76200"/>
          </a:xfrm>
          <a:custGeom>
            <a:avLst/>
            <a:gdLst/>
            <a:ahLst/>
            <a:cxnLst/>
            <a:rect l="l" t="t" r="r" b="b"/>
            <a:pathLst>
              <a:path w="939164" h="76200">
                <a:moveTo>
                  <a:pt x="862584" y="0"/>
                </a:moveTo>
                <a:lnTo>
                  <a:pt x="862584" y="76200"/>
                </a:lnTo>
                <a:lnTo>
                  <a:pt x="926591" y="44196"/>
                </a:lnTo>
                <a:lnTo>
                  <a:pt x="876300" y="44196"/>
                </a:lnTo>
                <a:lnTo>
                  <a:pt x="876300" y="32004"/>
                </a:lnTo>
                <a:lnTo>
                  <a:pt x="926592" y="32004"/>
                </a:lnTo>
                <a:lnTo>
                  <a:pt x="862584" y="0"/>
                </a:lnTo>
                <a:close/>
              </a:path>
              <a:path w="939164" h="76200">
                <a:moveTo>
                  <a:pt x="862584" y="32004"/>
                </a:moveTo>
                <a:lnTo>
                  <a:pt x="0" y="32004"/>
                </a:lnTo>
                <a:lnTo>
                  <a:pt x="0" y="44196"/>
                </a:lnTo>
                <a:lnTo>
                  <a:pt x="862584" y="44196"/>
                </a:lnTo>
                <a:lnTo>
                  <a:pt x="862584" y="32004"/>
                </a:lnTo>
                <a:close/>
              </a:path>
              <a:path w="939164" h="76200">
                <a:moveTo>
                  <a:pt x="926592" y="32004"/>
                </a:moveTo>
                <a:lnTo>
                  <a:pt x="876300" y="32004"/>
                </a:lnTo>
                <a:lnTo>
                  <a:pt x="876300" y="44196"/>
                </a:lnTo>
                <a:lnTo>
                  <a:pt x="926591" y="44196"/>
                </a:lnTo>
                <a:lnTo>
                  <a:pt x="938784" y="38100"/>
                </a:lnTo>
                <a:lnTo>
                  <a:pt x="926592" y="32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01667" y="1251203"/>
            <a:ext cx="1140460" cy="646430"/>
          </a:xfrm>
          <a:custGeom>
            <a:avLst/>
            <a:gdLst/>
            <a:ahLst/>
            <a:cxnLst/>
            <a:rect l="l" t="t" r="r" b="b"/>
            <a:pathLst>
              <a:path w="1140460" h="646430">
                <a:moveTo>
                  <a:pt x="0" y="0"/>
                </a:moveTo>
                <a:lnTo>
                  <a:pt x="1139952" y="0"/>
                </a:lnTo>
                <a:lnTo>
                  <a:pt x="1139952" y="646176"/>
                </a:lnTo>
                <a:lnTo>
                  <a:pt x="0" y="646176"/>
                </a:lnTo>
                <a:lnTo>
                  <a:pt x="0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81855" y="1232916"/>
            <a:ext cx="1179830" cy="684530"/>
          </a:xfrm>
          <a:custGeom>
            <a:avLst/>
            <a:gdLst/>
            <a:ahLst/>
            <a:cxnLst/>
            <a:rect l="l" t="t" r="r" b="b"/>
            <a:pathLst>
              <a:path w="1179829" h="684530">
                <a:moveTo>
                  <a:pt x="1179576" y="0"/>
                </a:moveTo>
                <a:lnTo>
                  <a:pt x="0" y="0"/>
                </a:lnTo>
                <a:lnTo>
                  <a:pt x="0" y="684276"/>
                </a:lnTo>
                <a:lnTo>
                  <a:pt x="1179576" y="684276"/>
                </a:lnTo>
                <a:lnTo>
                  <a:pt x="1179576" y="664463"/>
                </a:lnTo>
                <a:lnTo>
                  <a:pt x="38100" y="664463"/>
                </a:lnTo>
                <a:lnTo>
                  <a:pt x="19812" y="646176"/>
                </a:lnTo>
                <a:lnTo>
                  <a:pt x="38100" y="646176"/>
                </a:lnTo>
                <a:lnTo>
                  <a:pt x="38100" y="38100"/>
                </a:lnTo>
                <a:lnTo>
                  <a:pt x="19812" y="38100"/>
                </a:lnTo>
                <a:lnTo>
                  <a:pt x="38100" y="18287"/>
                </a:lnTo>
                <a:lnTo>
                  <a:pt x="1179576" y="18287"/>
                </a:lnTo>
                <a:lnTo>
                  <a:pt x="1179576" y="0"/>
                </a:lnTo>
                <a:close/>
              </a:path>
              <a:path w="1179829" h="684530">
                <a:moveTo>
                  <a:pt x="38100" y="646176"/>
                </a:moveTo>
                <a:lnTo>
                  <a:pt x="19812" y="646176"/>
                </a:lnTo>
                <a:lnTo>
                  <a:pt x="38100" y="664463"/>
                </a:lnTo>
                <a:lnTo>
                  <a:pt x="38100" y="646176"/>
                </a:lnTo>
                <a:close/>
              </a:path>
              <a:path w="1179829" h="684530">
                <a:moveTo>
                  <a:pt x="1141476" y="646176"/>
                </a:moveTo>
                <a:lnTo>
                  <a:pt x="38100" y="646176"/>
                </a:lnTo>
                <a:lnTo>
                  <a:pt x="38100" y="664463"/>
                </a:lnTo>
                <a:lnTo>
                  <a:pt x="1141476" y="664463"/>
                </a:lnTo>
                <a:lnTo>
                  <a:pt x="1141476" y="646176"/>
                </a:lnTo>
                <a:close/>
              </a:path>
              <a:path w="1179829" h="684530">
                <a:moveTo>
                  <a:pt x="1141476" y="18287"/>
                </a:moveTo>
                <a:lnTo>
                  <a:pt x="1141476" y="664463"/>
                </a:lnTo>
                <a:lnTo>
                  <a:pt x="1159764" y="646176"/>
                </a:lnTo>
                <a:lnTo>
                  <a:pt x="1179576" y="646176"/>
                </a:lnTo>
                <a:lnTo>
                  <a:pt x="1179576" y="38100"/>
                </a:lnTo>
                <a:lnTo>
                  <a:pt x="1159764" y="38100"/>
                </a:lnTo>
                <a:lnTo>
                  <a:pt x="1141476" y="18287"/>
                </a:lnTo>
                <a:close/>
              </a:path>
              <a:path w="1179829" h="684530">
                <a:moveTo>
                  <a:pt x="1179576" y="646176"/>
                </a:moveTo>
                <a:lnTo>
                  <a:pt x="1159764" y="646176"/>
                </a:lnTo>
                <a:lnTo>
                  <a:pt x="1141476" y="664463"/>
                </a:lnTo>
                <a:lnTo>
                  <a:pt x="1179576" y="664463"/>
                </a:lnTo>
                <a:lnTo>
                  <a:pt x="1179576" y="646176"/>
                </a:lnTo>
                <a:close/>
              </a:path>
              <a:path w="1179829" h="684530">
                <a:moveTo>
                  <a:pt x="38100" y="18287"/>
                </a:moveTo>
                <a:lnTo>
                  <a:pt x="19812" y="38100"/>
                </a:lnTo>
                <a:lnTo>
                  <a:pt x="38100" y="38100"/>
                </a:lnTo>
                <a:lnTo>
                  <a:pt x="38100" y="18287"/>
                </a:lnTo>
                <a:close/>
              </a:path>
              <a:path w="1179829" h="684530">
                <a:moveTo>
                  <a:pt x="1141476" y="18287"/>
                </a:moveTo>
                <a:lnTo>
                  <a:pt x="38100" y="18287"/>
                </a:lnTo>
                <a:lnTo>
                  <a:pt x="38100" y="38100"/>
                </a:lnTo>
                <a:lnTo>
                  <a:pt x="1141476" y="38100"/>
                </a:lnTo>
                <a:lnTo>
                  <a:pt x="1141476" y="18287"/>
                </a:lnTo>
                <a:close/>
              </a:path>
              <a:path w="1179829" h="684530">
                <a:moveTo>
                  <a:pt x="1179576" y="18287"/>
                </a:moveTo>
                <a:lnTo>
                  <a:pt x="1141476" y="18287"/>
                </a:lnTo>
                <a:lnTo>
                  <a:pt x="1159764" y="38100"/>
                </a:lnTo>
                <a:lnTo>
                  <a:pt x="1179576" y="38100"/>
                </a:lnTo>
                <a:lnTo>
                  <a:pt x="1179576" y="18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278884" y="1427579"/>
            <a:ext cx="105981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Forecast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41620" y="1536191"/>
            <a:ext cx="739140" cy="76200"/>
          </a:xfrm>
          <a:custGeom>
            <a:avLst/>
            <a:gdLst/>
            <a:ahLst/>
            <a:cxnLst/>
            <a:rect l="l" t="t" r="r" b="b"/>
            <a:pathLst>
              <a:path w="739139" h="76200">
                <a:moveTo>
                  <a:pt x="662939" y="0"/>
                </a:moveTo>
                <a:lnTo>
                  <a:pt x="662939" y="76200"/>
                </a:lnTo>
                <a:lnTo>
                  <a:pt x="726947" y="44196"/>
                </a:lnTo>
                <a:lnTo>
                  <a:pt x="675131" y="44196"/>
                </a:lnTo>
                <a:lnTo>
                  <a:pt x="675131" y="32004"/>
                </a:lnTo>
                <a:lnTo>
                  <a:pt x="726948" y="32004"/>
                </a:lnTo>
                <a:lnTo>
                  <a:pt x="662939" y="0"/>
                </a:lnTo>
                <a:close/>
              </a:path>
              <a:path w="739139" h="76200">
                <a:moveTo>
                  <a:pt x="662939" y="32004"/>
                </a:moveTo>
                <a:lnTo>
                  <a:pt x="0" y="32004"/>
                </a:lnTo>
                <a:lnTo>
                  <a:pt x="0" y="44196"/>
                </a:lnTo>
                <a:lnTo>
                  <a:pt x="662939" y="44196"/>
                </a:lnTo>
                <a:lnTo>
                  <a:pt x="662939" y="32004"/>
                </a:lnTo>
                <a:close/>
              </a:path>
              <a:path w="739139" h="76200">
                <a:moveTo>
                  <a:pt x="726948" y="32004"/>
                </a:moveTo>
                <a:lnTo>
                  <a:pt x="675131" y="32004"/>
                </a:lnTo>
                <a:lnTo>
                  <a:pt x="675131" y="44196"/>
                </a:lnTo>
                <a:lnTo>
                  <a:pt x="726947" y="44196"/>
                </a:lnTo>
                <a:lnTo>
                  <a:pt x="739139" y="38100"/>
                </a:lnTo>
                <a:lnTo>
                  <a:pt x="726948" y="32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218947" y="1141423"/>
            <a:ext cx="702310" cy="8426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30504" marR="5080">
              <a:lnSpc>
                <a:spcPts val="2150"/>
              </a:lnSpc>
            </a:pPr>
            <a:r>
              <a:rPr dirty="0" sz="1800">
                <a:solidFill>
                  <a:srgbClr val="3232CC"/>
                </a:solidFill>
                <a:latin typeface="Times New Roman"/>
                <a:cs typeface="Times New Roman"/>
              </a:rPr>
              <a:t>x</a:t>
            </a:r>
            <a:r>
              <a:rPr dirty="0" sz="1800" spc="15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3232CC"/>
                </a:solidFill>
                <a:latin typeface="Times New Roman"/>
                <a:cs typeface="Times New Roman"/>
              </a:rPr>
              <a:t>+ε</a:t>
            </a:r>
            <a:r>
              <a:rPr dirty="0" baseline="-20833" sz="1800">
                <a:solidFill>
                  <a:srgbClr val="FF3200"/>
                </a:solidFill>
                <a:latin typeface="Times New Roman"/>
                <a:cs typeface="Times New Roman"/>
              </a:rPr>
              <a:t>i</a:t>
            </a:r>
            <a:r>
              <a:rPr dirty="0" baseline="-20833" sz="180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3232CC"/>
                </a:solidFill>
                <a:latin typeface="Times New Roman"/>
                <a:cs typeface="Times New Roman"/>
              </a:rPr>
              <a:t>y+ε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800">
                <a:solidFill>
                  <a:srgbClr val="3232CC"/>
                </a:solidFill>
                <a:latin typeface="Times New Roman"/>
                <a:cs typeface="Times New Roman"/>
              </a:rPr>
              <a:t>SST+ε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47344" y="1860091"/>
            <a:ext cx="4889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">
              <a:lnSpc>
                <a:spcPts val="1435"/>
              </a:lnSpc>
            </a:pPr>
            <a:r>
              <a:rPr dirty="0" sz="1200">
                <a:solidFill>
                  <a:srgbClr val="FF3200"/>
                </a:solidFill>
                <a:latin typeface="Times New Roman"/>
                <a:cs typeface="Times New Roman"/>
              </a:rPr>
              <a:t>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3063" y="1735123"/>
            <a:ext cx="857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35"/>
              </a:lnSpc>
            </a:pPr>
            <a:r>
              <a:rPr dirty="0" sz="1200">
                <a:solidFill>
                  <a:srgbClr val="3232CC"/>
                </a:solidFill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78369" y="1735123"/>
            <a:ext cx="857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35"/>
              </a:lnSpc>
            </a:pPr>
            <a:r>
              <a:rPr dirty="0" sz="1200">
                <a:solidFill>
                  <a:srgbClr val="3232CC"/>
                </a:solidFill>
                <a:latin typeface="Times New Roman"/>
                <a:cs typeface="Times New Roman"/>
              </a:rPr>
              <a:t>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63675" y="1735123"/>
            <a:ext cx="9398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35"/>
              </a:lnSpc>
            </a:pPr>
            <a:r>
              <a:rPr dirty="0" sz="1200">
                <a:solidFill>
                  <a:srgbClr val="3232CC"/>
                </a:solidFill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2480" y="1544623"/>
            <a:ext cx="5524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35"/>
              </a:lnSpc>
            </a:pPr>
            <a:r>
              <a:rPr dirty="0" sz="1200">
                <a:solidFill>
                  <a:srgbClr val="FF3200"/>
                </a:solidFill>
                <a:latin typeface="Times New Roman"/>
                <a:cs typeface="Times New Roman"/>
              </a:rPr>
              <a:t>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5152" y="1419655"/>
            <a:ext cx="762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35"/>
              </a:lnSpc>
            </a:pPr>
            <a:r>
              <a:rPr dirty="0" sz="1200">
                <a:solidFill>
                  <a:srgbClr val="3232CC"/>
                </a:solidFill>
                <a:latin typeface="Times New Roman"/>
                <a:cs typeface="Times New Roman"/>
              </a:rPr>
              <a:t>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4736" y="1146859"/>
            <a:ext cx="8572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890">
              <a:lnSpc>
                <a:spcPts val="1435"/>
              </a:lnSpc>
            </a:pPr>
            <a:r>
              <a:rPr dirty="0" sz="1200">
                <a:solidFill>
                  <a:srgbClr val="3232CC"/>
                </a:solidFill>
                <a:latin typeface="Times New Roman"/>
                <a:cs typeface="Times New Roman"/>
              </a:rPr>
              <a:t>b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96111" y="1146859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065">
              <a:lnSpc>
                <a:spcPts val="1435"/>
              </a:lnSpc>
            </a:pPr>
            <a:r>
              <a:rPr dirty="0" sz="1200">
                <a:solidFill>
                  <a:srgbClr val="3232CC"/>
                </a:solidFill>
                <a:latin typeface="Times New Roman"/>
                <a:cs typeface="Times New Roman"/>
              </a:rPr>
              <a:t>b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23279" y="1276024"/>
            <a:ext cx="46228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x</a:t>
            </a:r>
            <a:r>
              <a:rPr dirty="0" sz="2000" spc="-5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232CC"/>
                </a:solidFill>
                <a:latin typeface="Times New Roman"/>
                <a:cs typeface="Times New Roman"/>
              </a:rPr>
              <a:t>+</a:t>
            </a:r>
            <a:r>
              <a:rPr dirty="0" sz="2000" b="1">
                <a:solidFill>
                  <a:srgbClr val="3232CC"/>
                </a:solidFill>
                <a:latin typeface="Times New Roman"/>
                <a:cs typeface="Times New Roman"/>
              </a:rPr>
              <a:t>ε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63996" y="1281198"/>
            <a:ext cx="56515" cy="169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300" spc="10">
                <a:solidFill>
                  <a:srgbClr val="3232CC"/>
                </a:solidFill>
                <a:latin typeface="Times New Roman"/>
                <a:cs typeface="Times New Roman"/>
              </a:rPr>
              <a:t>f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59144" y="1268498"/>
            <a:ext cx="129539" cy="333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9690">
              <a:lnSpc>
                <a:spcPts val="1325"/>
              </a:lnSpc>
            </a:pPr>
            <a:r>
              <a:rPr dirty="0" sz="1300" spc="10" b="1">
                <a:solidFill>
                  <a:srgbClr val="3232CC"/>
                </a:solidFill>
                <a:latin typeface="Times New Roman"/>
                <a:cs typeface="Times New Roman"/>
              </a:rPr>
              <a:t>f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325"/>
              </a:lnSpc>
            </a:pPr>
            <a:r>
              <a:rPr dirty="0" sz="1300" spc="5" b="1">
                <a:solidFill>
                  <a:srgbClr val="FF3200"/>
                </a:solidFill>
                <a:latin typeface="Times New Roman"/>
                <a:cs typeface="Times New Roman"/>
              </a:rPr>
              <a:t>i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62064" y="1423852"/>
            <a:ext cx="119570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3200"/>
                </a:solidFill>
                <a:latin typeface="Times New Roman"/>
                <a:cs typeface="Times New Roman"/>
              </a:rPr>
              <a:t>i=1,2,…,10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858767" y="2144267"/>
            <a:ext cx="467868" cy="720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846576" y="2139695"/>
            <a:ext cx="492759" cy="731520"/>
          </a:xfrm>
          <a:custGeom>
            <a:avLst/>
            <a:gdLst/>
            <a:ahLst/>
            <a:cxnLst/>
            <a:rect l="l" t="t" r="r" b="b"/>
            <a:pathLst>
              <a:path w="492760" h="731519">
                <a:moveTo>
                  <a:pt x="123444" y="486155"/>
                </a:moveTo>
                <a:lnTo>
                  <a:pt x="0" y="486155"/>
                </a:lnTo>
                <a:lnTo>
                  <a:pt x="245363" y="731519"/>
                </a:lnTo>
                <a:lnTo>
                  <a:pt x="256098" y="720851"/>
                </a:lnTo>
                <a:lnTo>
                  <a:pt x="242315" y="720851"/>
                </a:lnTo>
                <a:lnTo>
                  <a:pt x="246125" y="717066"/>
                </a:lnTo>
                <a:lnTo>
                  <a:pt x="22909" y="495300"/>
                </a:lnTo>
                <a:lnTo>
                  <a:pt x="12191" y="495300"/>
                </a:lnTo>
                <a:lnTo>
                  <a:pt x="15239" y="487679"/>
                </a:lnTo>
                <a:lnTo>
                  <a:pt x="123444" y="487679"/>
                </a:lnTo>
                <a:lnTo>
                  <a:pt x="123444" y="486155"/>
                </a:lnTo>
                <a:close/>
              </a:path>
              <a:path w="492760" h="731519">
                <a:moveTo>
                  <a:pt x="246125" y="717066"/>
                </a:moveTo>
                <a:lnTo>
                  <a:pt x="242315" y="720851"/>
                </a:lnTo>
                <a:lnTo>
                  <a:pt x="249936" y="720851"/>
                </a:lnTo>
                <a:lnTo>
                  <a:pt x="246125" y="717066"/>
                </a:lnTo>
                <a:close/>
              </a:path>
              <a:path w="492760" h="731519">
                <a:moveTo>
                  <a:pt x="477012" y="487679"/>
                </a:moveTo>
                <a:lnTo>
                  <a:pt x="246125" y="717066"/>
                </a:lnTo>
                <a:lnTo>
                  <a:pt x="249936" y="720851"/>
                </a:lnTo>
                <a:lnTo>
                  <a:pt x="256098" y="720851"/>
                </a:lnTo>
                <a:lnTo>
                  <a:pt x="483051" y="495300"/>
                </a:lnTo>
                <a:lnTo>
                  <a:pt x="480060" y="495300"/>
                </a:lnTo>
                <a:lnTo>
                  <a:pt x="477012" y="487679"/>
                </a:lnTo>
                <a:close/>
              </a:path>
              <a:path w="492760" h="731519">
                <a:moveTo>
                  <a:pt x="15239" y="487679"/>
                </a:moveTo>
                <a:lnTo>
                  <a:pt x="12191" y="495300"/>
                </a:lnTo>
                <a:lnTo>
                  <a:pt x="22909" y="495300"/>
                </a:lnTo>
                <a:lnTo>
                  <a:pt x="15239" y="487679"/>
                </a:lnTo>
                <a:close/>
              </a:path>
              <a:path w="492760" h="731519">
                <a:moveTo>
                  <a:pt x="123444" y="487679"/>
                </a:moveTo>
                <a:lnTo>
                  <a:pt x="15239" y="487679"/>
                </a:lnTo>
                <a:lnTo>
                  <a:pt x="22909" y="495300"/>
                </a:lnTo>
                <a:lnTo>
                  <a:pt x="134112" y="495300"/>
                </a:lnTo>
                <a:lnTo>
                  <a:pt x="134112" y="490727"/>
                </a:lnTo>
                <a:lnTo>
                  <a:pt x="123444" y="490727"/>
                </a:lnTo>
                <a:lnTo>
                  <a:pt x="123444" y="487679"/>
                </a:lnTo>
                <a:close/>
              </a:path>
              <a:path w="492760" h="731519">
                <a:moveTo>
                  <a:pt x="358139" y="4571"/>
                </a:moveTo>
                <a:lnTo>
                  <a:pt x="358139" y="495300"/>
                </a:lnTo>
                <a:lnTo>
                  <a:pt x="469342" y="495300"/>
                </a:lnTo>
                <a:lnTo>
                  <a:pt x="473944" y="490727"/>
                </a:lnTo>
                <a:lnTo>
                  <a:pt x="367284" y="490727"/>
                </a:lnTo>
                <a:lnTo>
                  <a:pt x="362712" y="486155"/>
                </a:lnTo>
                <a:lnTo>
                  <a:pt x="367284" y="486155"/>
                </a:lnTo>
                <a:lnTo>
                  <a:pt x="367284" y="9143"/>
                </a:lnTo>
                <a:lnTo>
                  <a:pt x="362712" y="9143"/>
                </a:lnTo>
                <a:lnTo>
                  <a:pt x="358139" y="4571"/>
                </a:lnTo>
                <a:close/>
              </a:path>
              <a:path w="492760" h="731519">
                <a:moveTo>
                  <a:pt x="490718" y="487679"/>
                </a:moveTo>
                <a:lnTo>
                  <a:pt x="477012" y="487679"/>
                </a:lnTo>
                <a:lnTo>
                  <a:pt x="480060" y="495300"/>
                </a:lnTo>
                <a:lnTo>
                  <a:pt x="483051" y="495300"/>
                </a:lnTo>
                <a:lnTo>
                  <a:pt x="490718" y="487679"/>
                </a:lnTo>
                <a:close/>
              </a:path>
              <a:path w="492760" h="731519">
                <a:moveTo>
                  <a:pt x="367284" y="0"/>
                </a:moveTo>
                <a:lnTo>
                  <a:pt x="123444" y="0"/>
                </a:lnTo>
                <a:lnTo>
                  <a:pt x="123444" y="490727"/>
                </a:lnTo>
                <a:lnTo>
                  <a:pt x="129539" y="486155"/>
                </a:lnTo>
                <a:lnTo>
                  <a:pt x="134112" y="486155"/>
                </a:lnTo>
                <a:lnTo>
                  <a:pt x="134112" y="9143"/>
                </a:lnTo>
                <a:lnTo>
                  <a:pt x="129539" y="9143"/>
                </a:lnTo>
                <a:lnTo>
                  <a:pt x="134112" y="4571"/>
                </a:lnTo>
                <a:lnTo>
                  <a:pt x="367284" y="4571"/>
                </a:lnTo>
                <a:lnTo>
                  <a:pt x="367284" y="0"/>
                </a:lnTo>
                <a:close/>
              </a:path>
              <a:path w="492760" h="731519">
                <a:moveTo>
                  <a:pt x="134112" y="486155"/>
                </a:moveTo>
                <a:lnTo>
                  <a:pt x="129539" y="486155"/>
                </a:lnTo>
                <a:lnTo>
                  <a:pt x="123444" y="490727"/>
                </a:lnTo>
                <a:lnTo>
                  <a:pt x="134112" y="490727"/>
                </a:lnTo>
                <a:lnTo>
                  <a:pt x="134112" y="486155"/>
                </a:lnTo>
                <a:close/>
              </a:path>
              <a:path w="492760" h="731519">
                <a:moveTo>
                  <a:pt x="367284" y="486155"/>
                </a:moveTo>
                <a:lnTo>
                  <a:pt x="362712" y="486155"/>
                </a:lnTo>
                <a:lnTo>
                  <a:pt x="367284" y="490727"/>
                </a:lnTo>
                <a:lnTo>
                  <a:pt x="367284" y="486155"/>
                </a:lnTo>
                <a:close/>
              </a:path>
              <a:path w="492760" h="731519">
                <a:moveTo>
                  <a:pt x="492251" y="486155"/>
                </a:moveTo>
                <a:lnTo>
                  <a:pt x="367284" y="486155"/>
                </a:lnTo>
                <a:lnTo>
                  <a:pt x="367284" y="490727"/>
                </a:lnTo>
                <a:lnTo>
                  <a:pt x="473944" y="490727"/>
                </a:lnTo>
                <a:lnTo>
                  <a:pt x="477012" y="487679"/>
                </a:lnTo>
                <a:lnTo>
                  <a:pt x="490718" y="487679"/>
                </a:lnTo>
                <a:lnTo>
                  <a:pt x="492251" y="486155"/>
                </a:lnTo>
                <a:close/>
              </a:path>
              <a:path w="492760" h="731519">
                <a:moveTo>
                  <a:pt x="134112" y="4571"/>
                </a:moveTo>
                <a:lnTo>
                  <a:pt x="129539" y="9143"/>
                </a:lnTo>
                <a:lnTo>
                  <a:pt x="134112" y="9143"/>
                </a:lnTo>
                <a:lnTo>
                  <a:pt x="134112" y="4571"/>
                </a:lnTo>
                <a:close/>
              </a:path>
              <a:path w="492760" h="731519">
                <a:moveTo>
                  <a:pt x="358139" y="4571"/>
                </a:moveTo>
                <a:lnTo>
                  <a:pt x="134112" y="4571"/>
                </a:lnTo>
                <a:lnTo>
                  <a:pt x="134112" y="9143"/>
                </a:lnTo>
                <a:lnTo>
                  <a:pt x="358139" y="9143"/>
                </a:lnTo>
                <a:lnTo>
                  <a:pt x="358139" y="4571"/>
                </a:lnTo>
                <a:close/>
              </a:path>
              <a:path w="492760" h="731519">
                <a:moveTo>
                  <a:pt x="367284" y="4571"/>
                </a:moveTo>
                <a:lnTo>
                  <a:pt x="358139" y="4571"/>
                </a:lnTo>
                <a:lnTo>
                  <a:pt x="362712" y="9143"/>
                </a:lnTo>
                <a:lnTo>
                  <a:pt x="367284" y="9143"/>
                </a:lnTo>
                <a:lnTo>
                  <a:pt x="367284" y="4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365252" y="642524"/>
            <a:ext cx="1553210" cy="3302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ED</a:t>
            </a:r>
            <a:r>
              <a:rPr dirty="0" sz="2400" b="1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dirty="0" sz="2400" spc="-8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spc="5" b="1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dirty="0" sz="2400" spc="-30" b="1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dirty="0" sz="2400" b="1">
                <a:solidFill>
                  <a:srgbClr val="FF0000"/>
                </a:solidFill>
                <a:latin typeface="Arial"/>
                <a:cs typeface="Arial"/>
              </a:rPr>
              <a:t>cle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072128" y="3534155"/>
            <a:ext cx="792480" cy="76200"/>
          </a:xfrm>
          <a:custGeom>
            <a:avLst/>
            <a:gdLst/>
            <a:ahLst/>
            <a:cxnLst/>
            <a:rect l="l" t="t" r="r" b="b"/>
            <a:pathLst>
              <a:path w="792479" h="76200">
                <a:moveTo>
                  <a:pt x="716280" y="0"/>
                </a:moveTo>
                <a:lnTo>
                  <a:pt x="716280" y="76200"/>
                </a:lnTo>
                <a:lnTo>
                  <a:pt x="780288" y="44196"/>
                </a:lnTo>
                <a:lnTo>
                  <a:pt x="728472" y="44196"/>
                </a:lnTo>
                <a:lnTo>
                  <a:pt x="728472" y="32004"/>
                </a:lnTo>
                <a:lnTo>
                  <a:pt x="780288" y="32004"/>
                </a:lnTo>
                <a:lnTo>
                  <a:pt x="716280" y="0"/>
                </a:lnTo>
                <a:close/>
              </a:path>
              <a:path w="792479" h="76200">
                <a:moveTo>
                  <a:pt x="716280" y="32004"/>
                </a:moveTo>
                <a:lnTo>
                  <a:pt x="0" y="32004"/>
                </a:lnTo>
                <a:lnTo>
                  <a:pt x="0" y="44196"/>
                </a:lnTo>
                <a:lnTo>
                  <a:pt x="716280" y="44196"/>
                </a:lnTo>
                <a:lnTo>
                  <a:pt x="716280" y="32004"/>
                </a:lnTo>
                <a:close/>
              </a:path>
              <a:path w="792479" h="76200">
                <a:moveTo>
                  <a:pt x="780288" y="32004"/>
                </a:moveTo>
                <a:lnTo>
                  <a:pt x="728472" y="32004"/>
                </a:lnTo>
                <a:lnTo>
                  <a:pt x="728472" y="44196"/>
                </a:lnTo>
                <a:lnTo>
                  <a:pt x="780288" y="44196"/>
                </a:lnTo>
                <a:lnTo>
                  <a:pt x="792480" y="38100"/>
                </a:lnTo>
                <a:lnTo>
                  <a:pt x="780288" y="32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29768" y="3215639"/>
            <a:ext cx="1284732" cy="7147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16051" y="3203448"/>
            <a:ext cx="1312545" cy="739140"/>
          </a:xfrm>
          <a:custGeom>
            <a:avLst/>
            <a:gdLst/>
            <a:ahLst/>
            <a:cxnLst/>
            <a:rect l="l" t="t" r="r" b="b"/>
            <a:pathLst>
              <a:path w="1312545" h="739139">
                <a:moveTo>
                  <a:pt x="1306068" y="0"/>
                </a:moveTo>
                <a:lnTo>
                  <a:pt x="6096" y="0"/>
                </a:lnTo>
                <a:lnTo>
                  <a:pt x="0" y="4572"/>
                </a:lnTo>
                <a:lnTo>
                  <a:pt x="0" y="733044"/>
                </a:lnTo>
                <a:lnTo>
                  <a:pt x="6096" y="739139"/>
                </a:lnTo>
                <a:lnTo>
                  <a:pt x="1306068" y="739139"/>
                </a:lnTo>
                <a:lnTo>
                  <a:pt x="1312164" y="733044"/>
                </a:lnTo>
                <a:lnTo>
                  <a:pt x="1312164" y="726947"/>
                </a:lnTo>
                <a:lnTo>
                  <a:pt x="25907" y="726947"/>
                </a:lnTo>
                <a:lnTo>
                  <a:pt x="13716" y="713232"/>
                </a:lnTo>
                <a:lnTo>
                  <a:pt x="25907" y="713232"/>
                </a:lnTo>
                <a:lnTo>
                  <a:pt x="25907" y="24384"/>
                </a:lnTo>
                <a:lnTo>
                  <a:pt x="13716" y="24384"/>
                </a:lnTo>
                <a:lnTo>
                  <a:pt x="25907" y="12191"/>
                </a:lnTo>
                <a:lnTo>
                  <a:pt x="1312164" y="12191"/>
                </a:lnTo>
                <a:lnTo>
                  <a:pt x="1312164" y="4572"/>
                </a:lnTo>
                <a:lnTo>
                  <a:pt x="1306068" y="0"/>
                </a:lnTo>
                <a:close/>
              </a:path>
              <a:path w="1312545" h="739139">
                <a:moveTo>
                  <a:pt x="25907" y="713232"/>
                </a:moveTo>
                <a:lnTo>
                  <a:pt x="13716" y="713232"/>
                </a:lnTo>
                <a:lnTo>
                  <a:pt x="25907" y="726947"/>
                </a:lnTo>
                <a:lnTo>
                  <a:pt x="25907" y="713232"/>
                </a:lnTo>
                <a:close/>
              </a:path>
              <a:path w="1312545" h="739139">
                <a:moveTo>
                  <a:pt x="1286256" y="713232"/>
                </a:moveTo>
                <a:lnTo>
                  <a:pt x="25907" y="713232"/>
                </a:lnTo>
                <a:lnTo>
                  <a:pt x="25907" y="726947"/>
                </a:lnTo>
                <a:lnTo>
                  <a:pt x="1286256" y="726947"/>
                </a:lnTo>
                <a:lnTo>
                  <a:pt x="1286256" y="713232"/>
                </a:lnTo>
                <a:close/>
              </a:path>
              <a:path w="1312545" h="739139">
                <a:moveTo>
                  <a:pt x="1286256" y="12191"/>
                </a:moveTo>
                <a:lnTo>
                  <a:pt x="1286256" y="726947"/>
                </a:lnTo>
                <a:lnTo>
                  <a:pt x="1298448" y="713232"/>
                </a:lnTo>
                <a:lnTo>
                  <a:pt x="1312164" y="713232"/>
                </a:lnTo>
                <a:lnTo>
                  <a:pt x="1312164" y="24384"/>
                </a:lnTo>
                <a:lnTo>
                  <a:pt x="1298448" y="24384"/>
                </a:lnTo>
                <a:lnTo>
                  <a:pt x="1286256" y="12191"/>
                </a:lnTo>
                <a:close/>
              </a:path>
              <a:path w="1312545" h="739139">
                <a:moveTo>
                  <a:pt x="1312164" y="713232"/>
                </a:moveTo>
                <a:lnTo>
                  <a:pt x="1298448" y="713232"/>
                </a:lnTo>
                <a:lnTo>
                  <a:pt x="1286256" y="726947"/>
                </a:lnTo>
                <a:lnTo>
                  <a:pt x="1312164" y="726947"/>
                </a:lnTo>
                <a:lnTo>
                  <a:pt x="1312164" y="713232"/>
                </a:lnTo>
                <a:close/>
              </a:path>
              <a:path w="1312545" h="739139">
                <a:moveTo>
                  <a:pt x="25907" y="12191"/>
                </a:moveTo>
                <a:lnTo>
                  <a:pt x="13716" y="24384"/>
                </a:lnTo>
                <a:lnTo>
                  <a:pt x="25907" y="24384"/>
                </a:lnTo>
                <a:lnTo>
                  <a:pt x="25907" y="12191"/>
                </a:lnTo>
                <a:close/>
              </a:path>
              <a:path w="1312545" h="739139">
                <a:moveTo>
                  <a:pt x="1286256" y="12191"/>
                </a:moveTo>
                <a:lnTo>
                  <a:pt x="25907" y="12191"/>
                </a:lnTo>
                <a:lnTo>
                  <a:pt x="25907" y="24384"/>
                </a:lnTo>
                <a:lnTo>
                  <a:pt x="1286256" y="24384"/>
                </a:lnTo>
                <a:lnTo>
                  <a:pt x="1286256" y="12191"/>
                </a:lnTo>
                <a:close/>
              </a:path>
              <a:path w="1312545" h="739139">
                <a:moveTo>
                  <a:pt x="1312164" y="12191"/>
                </a:moveTo>
                <a:lnTo>
                  <a:pt x="1286256" y="12191"/>
                </a:lnTo>
                <a:lnTo>
                  <a:pt x="1298448" y="24384"/>
                </a:lnTo>
                <a:lnTo>
                  <a:pt x="1312164" y="24384"/>
                </a:lnTo>
                <a:lnTo>
                  <a:pt x="1312164" y="12191"/>
                </a:lnTo>
                <a:close/>
              </a:path>
            </a:pathLst>
          </a:custGeom>
          <a:solidFill>
            <a:srgbClr val="00CB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578612" y="3284846"/>
            <a:ext cx="987425" cy="624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44780">
              <a:lnSpc>
                <a:spcPct val="104400"/>
              </a:lnSpc>
            </a:pPr>
            <a:r>
              <a:rPr dirty="0" sz="2200" spc="-10" b="1">
                <a:solidFill>
                  <a:srgbClr val="3232CC"/>
                </a:solidFill>
                <a:latin typeface="Times New Roman"/>
                <a:cs typeface="Times New Roman"/>
              </a:rPr>
              <a:t>ε</a:t>
            </a:r>
            <a:r>
              <a:rPr dirty="0" baseline="-21367" sz="1950" spc="7" b="1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dirty="0" baseline="25641" sz="1950" spc="15" b="1">
                <a:solidFill>
                  <a:srgbClr val="3232CC"/>
                </a:solidFill>
                <a:latin typeface="Times New Roman"/>
                <a:cs typeface="Times New Roman"/>
              </a:rPr>
              <a:t>f</a:t>
            </a:r>
            <a:r>
              <a:rPr dirty="0" baseline="25641" sz="1950" b="1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baseline="25641" sz="1950" spc="-202" b="1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raw variances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714500" y="3534155"/>
            <a:ext cx="792480" cy="76200"/>
          </a:xfrm>
          <a:custGeom>
            <a:avLst/>
            <a:gdLst/>
            <a:ahLst/>
            <a:cxnLst/>
            <a:rect l="l" t="t" r="r" b="b"/>
            <a:pathLst>
              <a:path w="792480" h="76200">
                <a:moveTo>
                  <a:pt x="716280" y="0"/>
                </a:moveTo>
                <a:lnTo>
                  <a:pt x="716280" y="76200"/>
                </a:lnTo>
                <a:lnTo>
                  <a:pt x="780287" y="44196"/>
                </a:lnTo>
                <a:lnTo>
                  <a:pt x="728472" y="44196"/>
                </a:lnTo>
                <a:lnTo>
                  <a:pt x="728472" y="32004"/>
                </a:lnTo>
                <a:lnTo>
                  <a:pt x="780288" y="32004"/>
                </a:lnTo>
                <a:lnTo>
                  <a:pt x="716280" y="0"/>
                </a:lnTo>
                <a:close/>
              </a:path>
              <a:path w="792480" h="76200">
                <a:moveTo>
                  <a:pt x="716280" y="32004"/>
                </a:moveTo>
                <a:lnTo>
                  <a:pt x="0" y="32004"/>
                </a:lnTo>
                <a:lnTo>
                  <a:pt x="0" y="44196"/>
                </a:lnTo>
                <a:lnTo>
                  <a:pt x="716280" y="44196"/>
                </a:lnTo>
                <a:lnTo>
                  <a:pt x="716280" y="32004"/>
                </a:lnTo>
                <a:close/>
              </a:path>
              <a:path w="792480" h="76200">
                <a:moveTo>
                  <a:pt x="780288" y="32004"/>
                </a:moveTo>
                <a:lnTo>
                  <a:pt x="728472" y="32004"/>
                </a:lnTo>
                <a:lnTo>
                  <a:pt x="728472" y="44196"/>
                </a:lnTo>
                <a:lnTo>
                  <a:pt x="780287" y="44196"/>
                </a:lnTo>
                <a:lnTo>
                  <a:pt x="792480" y="38100"/>
                </a:lnTo>
                <a:lnTo>
                  <a:pt x="780288" y="32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500883" y="3215639"/>
            <a:ext cx="1571244" cy="7147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488692" y="3203448"/>
            <a:ext cx="1597660" cy="739140"/>
          </a:xfrm>
          <a:custGeom>
            <a:avLst/>
            <a:gdLst/>
            <a:ahLst/>
            <a:cxnLst/>
            <a:rect l="l" t="t" r="r" b="b"/>
            <a:pathLst>
              <a:path w="1597660" h="739139">
                <a:moveTo>
                  <a:pt x="1591056" y="0"/>
                </a:moveTo>
                <a:lnTo>
                  <a:pt x="4571" y="0"/>
                </a:lnTo>
                <a:lnTo>
                  <a:pt x="0" y="4572"/>
                </a:lnTo>
                <a:lnTo>
                  <a:pt x="0" y="733044"/>
                </a:lnTo>
                <a:lnTo>
                  <a:pt x="4571" y="739139"/>
                </a:lnTo>
                <a:lnTo>
                  <a:pt x="1591056" y="739139"/>
                </a:lnTo>
                <a:lnTo>
                  <a:pt x="1597152" y="733044"/>
                </a:lnTo>
                <a:lnTo>
                  <a:pt x="1597152" y="726947"/>
                </a:lnTo>
                <a:lnTo>
                  <a:pt x="24383" y="726947"/>
                </a:lnTo>
                <a:lnTo>
                  <a:pt x="12191" y="713232"/>
                </a:lnTo>
                <a:lnTo>
                  <a:pt x="24383" y="713232"/>
                </a:lnTo>
                <a:lnTo>
                  <a:pt x="24383" y="24384"/>
                </a:lnTo>
                <a:lnTo>
                  <a:pt x="12191" y="24384"/>
                </a:lnTo>
                <a:lnTo>
                  <a:pt x="24383" y="12191"/>
                </a:lnTo>
                <a:lnTo>
                  <a:pt x="1597152" y="12191"/>
                </a:lnTo>
                <a:lnTo>
                  <a:pt x="1597152" y="4572"/>
                </a:lnTo>
                <a:lnTo>
                  <a:pt x="1591056" y="0"/>
                </a:lnTo>
                <a:close/>
              </a:path>
              <a:path w="1597660" h="739139">
                <a:moveTo>
                  <a:pt x="24383" y="713232"/>
                </a:moveTo>
                <a:lnTo>
                  <a:pt x="12191" y="713232"/>
                </a:lnTo>
                <a:lnTo>
                  <a:pt x="24383" y="726947"/>
                </a:lnTo>
                <a:lnTo>
                  <a:pt x="24383" y="713232"/>
                </a:lnTo>
                <a:close/>
              </a:path>
              <a:path w="1597660" h="739139">
                <a:moveTo>
                  <a:pt x="1571244" y="713232"/>
                </a:moveTo>
                <a:lnTo>
                  <a:pt x="24383" y="713232"/>
                </a:lnTo>
                <a:lnTo>
                  <a:pt x="24383" y="726947"/>
                </a:lnTo>
                <a:lnTo>
                  <a:pt x="1571244" y="726947"/>
                </a:lnTo>
                <a:lnTo>
                  <a:pt x="1571244" y="713232"/>
                </a:lnTo>
                <a:close/>
              </a:path>
              <a:path w="1597660" h="739139">
                <a:moveTo>
                  <a:pt x="1571244" y="12191"/>
                </a:moveTo>
                <a:lnTo>
                  <a:pt x="1571244" y="726947"/>
                </a:lnTo>
                <a:lnTo>
                  <a:pt x="1583435" y="713232"/>
                </a:lnTo>
                <a:lnTo>
                  <a:pt x="1597152" y="713232"/>
                </a:lnTo>
                <a:lnTo>
                  <a:pt x="1597152" y="24384"/>
                </a:lnTo>
                <a:lnTo>
                  <a:pt x="1583435" y="24384"/>
                </a:lnTo>
                <a:lnTo>
                  <a:pt x="1571244" y="12191"/>
                </a:lnTo>
                <a:close/>
              </a:path>
              <a:path w="1597660" h="739139">
                <a:moveTo>
                  <a:pt x="1597152" y="713232"/>
                </a:moveTo>
                <a:lnTo>
                  <a:pt x="1583435" y="713232"/>
                </a:lnTo>
                <a:lnTo>
                  <a:pt x="1571244" y="726947"/>
                </a:lnTo>
                <a:lnTo>
                  <a:pt x="1597152" y="726947"/>
                </a:lnTo>
                <a:lnTo>
                  <a:pt x="1597152" y="713232"/>
                </a:lnTo>
                <a:close/>
              </a:path>
              <a:path w="1597660" h="739139">
                <a:moveTo>
                  <a:pt x="24383" y="12191"/>
                </a:moveTo>
                <a:lnTo>
                  <a:pt x="12191" y="24384"/>
                </a:lnTo>
                <a:lnTo>
                  <a:pt x="24383" y="24384"/>
                </a:lnTo>
                <a:lnTo>
                  <a:pt x="24383" y="12191"/>
                </a:lnTo>
                <a:close/>
              </a:path>
              <a:path w="1597660" h="739139">
                <a:moveTo>
                  <a:pt x="1571244" y="12191"/>
                </a:moveTo>
                <a:lnTo>
                  <a:pt x="24383" y="12191"/>
                </a:lnTo>
                <a:lnTo>
                  <a:pt x="24383" y="24384"/>
                </a:lnTo>
                <a:lnTo>
                  <a:pt x="1571244" y="24384"/>
                </a:lnTo>
                <a:lnTo>
                  <a:pt x="1571244" y="12191"/>
                </a:lnTo>
                <a:close/>
              </a:path>
              <a:path w="1597660" h="739139">
                <a:moveTo>
                  <a:pt x="1597152" y="12191"/>
                </a:moveTo>
                <a:lnTo>
                  <a:pt x="1571244" y="12191"/>
                </a:lnTo>
                <a:lnTo>
                  <a:pt x="1583435" y="24384"/>
                </a:lnTo>
                <a:lnTo>
                  <a:pt x="1597152" y="24384"/>
                </a:lnTo>
                <a:lnTo>
                  <a:pt x="1597152" y="12191"/>
                </a:lnTo>
                <a:close/>
              </a:path>
            </a:pathLst>
          </a:custGeom>
          <a:solidFill>
            <a:srgbClr val="00CB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2771648" y="3280084"/>
            <a:ext cx="1028065" cy="596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54610">
              <a:lnSpc>
                <a:spcPct val="104000"/>
              </a:lnSpc>
            </a:pPr>
            <a:r>
              <a:rPr dirty="0" sz="2000" spc="-215">
                <a:solidFill>
                  <a:srgbClr val="3232CC"/>
                </a:solidFill>
                <a:latin typeface="Times New Roman"/>
                <a:cs typeface="Times New Roman"/>
              </a:rPr>
              <a:t>V</a:t>
            </a:r>
            <a:r>
              <a:rPr dirty="0" sz="2000" spc="-5">
                <a:solidFill>
                  <a:srgbClr val="3232CC"/>
                </a:solidFill>
                <a:latin typeface="Times New Roman"/>
                <a:cs typeface="Times New Roman"/>
              </a:rPr>
              <a:t>a</a:t>
            </a: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riance</a:t>
            </a: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232CC"/>
                </a:solidFill>
                <a:latin typeface="Times New Roman"/>
                <a:cs typeface="Times New Roman"/>
              </a:rPr>
              <a:t>Rescaling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858511" y="3215639"/>
            <a:ext cx="1499615" cy="714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846320" y="3203448"/>
            <a:ext cx="1525905" cy="739140"/>
          </a:xfrm>
          <a:custGeom>
            <a:avLst/>
            <a:gdLst/>
            <a:ahLst/>
            <a:cxnLst/>
            <a:rect l="l" t="t" r="r" b="b"/>
            <a:pathLst>
              <a:path w="1525904" h="739139">
                <a:moveTo>
                  <a:pt x="1519427" y="0"/>
                </a:moveTo>
                <a:lnTo>
                  <a:pt x="4571" y="0"/>
                </a:lnTo>
                <a:lnTo>
                  <a:pt x="0" y="4572"/>
                </a:lnTo>
                <a:lnTo>
                  <a:pt x="0" y="733044"/>
                </a:lnTo>
                <a:lnTo>
                  <a:pt x="4571" y="739139"/>
                </a:lnTo>
                <a:lnTo>
                  <a:pt x="1519427" y="739139"/>
                </a:lnTo>
                <a:lnTo>
                  <a:pt x="1525524" y="733044"/>
                </a:lnTo>
                <a:lnTo>
                  <a:pt x="1525524" y="726947"/>
                </a:lnTo>
                <a:lnTo>
                  <a:pt x="24383" y="726947"/>
                </a:lnTo>
                <a:lnTo>
                  <a:pt x="12191" y="713232"/>
                </a:lnTo>
                <a:lnTo>
                  <a:pt x="24383" y="713232"/>
                </a:lnTo>
                <a:lnTo>
                  <a:pt x="24383" y="24384"/>
                </a:lnTo>
                <a:lnTo>
                  <a:pt x="12191" y="24384"/>
                </a:lnTo>
                <a:lnTo>
                  <a:pt x="24383" y="12191"/>
                </a:lnTo>
                <a:lnTo>
                  <a:pt x="1525524" y="12191"/>
                </a:lnTo>
                <a:lnTo>
                  <a:pt x="1525524" y="4572"/>
                </a:lnTo>
                <a:lnTo>
                  <a:pt x="1519427" y="0"/>
                </a:lnTo>
                <a:close/>
              </a:path>
              <a:path w="1525904" h="739139">
                <a:moveTo>
                  <a:pt x="24383" y="713232"/>
                </a:moveTo>
                <a:lnTo>
                  <a:pt x="12191" y="713232"/>
                </a:lnTo>
                <a:lnTo>
                  <a:pt x="24383" y="726947"/>
                </a:lnTo>
                <a:lnTo>
                  <a:pt x="24383" y="713232"/>
                </a:lnTo>
                <a:close/>
              </a:path>
              <a:path w="1525904" h="739139">
                <a:moveTo>
                  <a:pt x="1499615" y="713232"/>
                </a:moveTo>
                <a:lnTo>
                  <a:pt x="24383" y="713232"/>
                </a:lnTo>
                <a:lnTo>
                  <a:pt x="24383" y="726947"/>
                </a:lnTo>
                <a:lnTo>
                  <a:pt x="1499615" y="726947"/>
                </a:lnTo>
                <a:lnTo>
                  <a:pt x="1499615" y="713232"/>
                </a:lnTo>
                <a:close/>
              </a:path>
              <a:path w="1525904" h="739139">
                <a:moveTo>
                  <a:pt x="1499615" y="12191"/>
                </a:moveTo>
                <a:lnTo>
                  <a:pt x="1499615" y="726947"/>
                </a:lnTo>
                <a:lnTo>
                  <a:pt x="1511807" y="713232"/>
                </a:lnTo>
                <a:lnTo>
                  <a:pt x="1525524" y="713232"/>
                </a:lnTo>
                <a:lnTo>
                  <a:pt x="1525524" y="24384"/>
                </a:lnTo>
                <a:lnTo>
                  <a:pt x="1511807" y="24384"/>
                </a:lnTo>
                <a:lnTo>
                  <a:pt x="1499615" y="12191"/>
                </a:lnTo>
                <a:close/>
              </a:path>
              <a:path w="1525904" h="739139">
                <a:moveTo>
                  <a:pt x="1525524" y="713232"/>
                </a:moveTo>
                <a:lnTo>
                  <a:pt x="1511807" y="713232"/>
                </a:lnTo>
                <a:lnTo>
                  <a:pt x="1499615" y="726947"/>
                </a:lnTo>
                <a:lnTo>
                  <a:pt x="1525524" y="726947"/>
                </a:lnTo>
                <a:lnTo>
                  <a:pt x="1525524" y="713232"/>
                </a:lnTo>
                <a:close/>
              </a:path>
              <a:path w="1525904" h="739139">
                <a:moveTo>
                  <a:pt x="24383" y="12191"/>
                </a:moveTo>
                <a:lnTo>
                  <a:pt x="12191" y="24384"/>
                </a:lnTo>
                <a:lnTo>
                  <a:pt x="24383" y="24384"/>
                </a:lnTo>
                <a:lnTo>
                  <a:pt x="24383" y="12191"/>
                </a:lnTo>
                <a:close/>
              </a:path>
              <a:path w="1525904" h="739139">
                <a:moveTo>
                  <a:pt x="1499615" y="12191"/>
                </a:moveTo>
                <a:lnTo>
                  <a:pt x="24383" y="12191"/>
                </a:lnTo>
                <a:lnTo>
                  <a:pt x="24383" y="24384"/>
                </a:lnTo>
                <a:lnTo>
                  <a:pt x="1499615" y="24384"/>
                </a:lnTo>
                <a:lnTo>
                  <a:pt x="1499615" y="12191"/>
                </a:lnTo>
                <a:close/>
              </a:path>
              <a:path w="1525904" h="739139">
                <a:moveTo>
                  <a:pt x="1525524" y="12191"/>
                </a:moveTo>
                <a:lnTo>
                  <a:pt x="1499615" y="12191"/>
                </a:lnTo>
                <a:lnTo>
                  <a:pt x="1511807" y="24384"/>
                </a:lnTo>
                <a:lnTo>
                  <a:pt x="1525524" y="24384"/>
                </a:lnTo>
                <a:lnTo>
                  <a:pt x="1525524" y="12191"/>
                </a:lnTo>
                <a:close/>
              </a:path>
            </a:pathLst>
          </a:custGeom>
          <a:solidFill>
            <a:srgbClr val="00CB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5149088" y="3280084"/>
            <a:ext cx="917575" cy="596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0320" marR="5080" indent="-7620">
              <a:lnSpc>
                <a:spcPct val="104000"/>
              </a:lnSpc>
            </a:pPr>
            <a:r>
              <a:rPr dirty="0" sz="2000" spc="-215">
                <a:solidFill>
                  <a:srgbClr val="3232CC"/>
                </a:solidFill>
                <a:latin typeface="Times New Roman"/>
                <a:cs typeface="Times New Roman"/>
              </a:rPr>
              <a:t>V</a:t>
            </a:r>
            <a:r>
              <a:rPr dirty="0" sz="2000" spc="-5">
                <a:solidFill>
                  <a:srgbClr val="3232CC"/>
                </a:solidFill>
                <a:latin typeface="Times New Roman"/>
                <a:cs typeface="Times New Roman"/>
              </a:rPr>
              <a:t>a</a:t>
            </a: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riance</a:t>
            </a: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232CC"/>
                </a:solidFill>
                <a:latin typeface="Times New Roman"/>
                <a:cs typeface="Times New Roman"/>
              </a:rPr>
              <a:t>Filtering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358128" y="3534155"/>
            <a:ext cx="792480" cy="76200"/>
          </a:xfrm>
          <a:custGeom>
            <a:avLst/>
            <a:gdLst/>
            <a:ahLst/>
            <a:cxnLst/>
            <a:rect l="l" t="t" r="r" b="b"/>
            <a:pathLst>
              <a:path w="792479" h="76200">
                <a:moveTo>
                  <a:pt x="716279" y="0"/>
                </a:moveTo>
                <a:lnTo>
                  <a:pt x="716279" y="76200"/>
                </a:lnTo>
                <a:lnTo>
                  <a:pt x="780287" y="44196"/>
                </a:lnTo>
                <a:lnTo>
                  <a:pt x="728472" y="44196"/>
                </a:lnTo>
                <a:lnTo>
                  <a:pt x="728472" y="32004"/>
                </a:lnTo>
                <a:lnTo>
                  <a:pt x="780288" y="32004"/>
                </a:lnTo>
                <a:lnTo>
                  <a:pt x="716279" y="0"/>
                </a:lnTo>
                <a:close/>
              </a:path>
              <a:path w="792479" h="76200">
                <a:moveTo>
                  <a:pt x="716279" y="32004"/>
                </a:moveTo>
                <a:lnTo>
                  <a:pt x="0" y="32004"/>
                </a:lnTo>
                <a:lnTo>
                  <a:pt x="0" y="44196"/>
                </a:lnTo>
                <a:lnTo>
                  <a:pt x="716279" y="44196"/>
                </a:lnTo>
                <a:lnTo>
                  <a:pt x="716279" y="32004"/>
                </a:lnTo>
                <a:close/>
              </a:path>
              <a:path w="792479" h="76200">
                <a:moveTo>
                  <a:pt x="780288" y="32004"/>
                </a:moveTo>
                <a:lnTo>
                  <a:pt x="728472" y="32004"/>
                </a:lnTo>
                <a:lnTo>
                  <a:pt x="728472" y="44196"/>
                </a:lnTo>
                <a:lnTo>
                  <a:pt x="780287" y="44196"/>
                </a:lnTo>
                <a:lnTo>
                  <a:pt x="792479" y="38100"/>
                </a:lnTo>
                <a:lnTo>
                  <a:pt x="780288" y="32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7144511" y="3215639"/>
            <a:ext cx="1571244" cy="7147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7132319" y="3203448"/>
            <a:ext cx="1597660" cy="739140"/>
          </a:xfrm>
          <a:custGeom>
            <a:avLst/>
            <a:gdLst/>
            <a:ahLst/>
            <a:cxnLst/>
            <a:rect l="l" t="t" r="r" b="b"/>
            <a:pathLst>
              <a:path w="1597659" h="739139">
                <a:moveTo>
                  <a:pt x="1591055" y="0"/>
                </a:moveTo>
                <a:lnTo>
                  <a:pt x="4572" y="0"/>
                </a:lnTo>
                <a:lnTo>
                  <a:pt x="0" y="4572"/>
                </a:lnTo>
                <a:lnTo>
                  <a:pt x="0" y="733044"/>
                </a:lnTo>
                <a:lnTo>
                  <a:pt x="4572" y="739139"/>
                </a:lnTo>
                <a:lnTo>
                  <a:pt x="1591055" y="739139"/>
                </a:lnTo>
                <a:lnTo>
                  <a:pt x="1597152" y="733044"/>
                </a:lnTo>
                <a:lnTo>
                  <a:pt x="1597152" y="726947"/>
                </a:lnTo>
                <a:lnTo>
                  <a:pt x="24383" y="726947"/>
                </a:lnTo>
                <a:lnTo>
                  <a:pt x="12191" y="713232"/>
                </a:lnTo>
                <a:lnTo>
                  <a:pt x="24383" y="713232"/>
                </a:lnTo>
                <a:lnTo>
                  <a:pt x="24383" y="24384"/>
                </a:lnTo>
                <a:lnTo>
                  <a:pt x="12191" y="24384"/>
                </a:lnTo>
                <a:lnTo>
                  <a:pt x="24383" y="12191"/>
                </a:lnTo>
                <a:lnTo>
                  <a:pt x="1597152" y="12191"/>
                </a:lnTo>
                <a:lnTo>
                  <a:pt x="1597152" y="4572"/>
                </a:lnTo>
                <a:lnTo>
                  <a:pt x="1591055" y="0"/>
                </a:lnTo>
                <a:close/>
              </a:path>
              <a:path w="1597659" h="739139">
                <a:moveTo>
                  <a:pt x="24383" y="713232"/>
                </a:moveTo>
                <a:lnTo>
                  <a:pt x="12191" y="713232"/>
                </a:lnTo>
                <a:lnTo>
                  <a:pt x="24383" y="726947"/>
                </a:lnTo>
                <a:lnTo>
                  <a:pt x="24383" y="713232"/>
                </a:lnTo>
                <a:close/>
              </a:path>
              <a:path w="1597659" h="739139">
                <a:moveTo>
                  <a:pt x="1571244" y="713232"/>
                </a:moveTo>
                <a:lnTo>
                  <a:pt x="24383" y="713232"/>
                </a:lnTo>
                <a:lnTo>
                  <a:pt x="24383" y="726947"/>
                </a:lnTo>
                <a:lnTo>
                  <a:pt x="1571244" y="726947"/>
                </a:lnTo>
                <a:lnTo>
                  <a:pt x="1571244" y="713232"/>
                </a:lnTo>
                <a:close/>
              </a:path>
              <a:path w="1597659" h="739139">
                <a:moveTo>
                  <a:pt x="1571244" y="12191"/>
                </a:moveTo>
                <a:lnTo>
                  <a:pt x="1571244" y="726947"/>
                </a:lnTo>
                <a:lnTo>
                  <a:pt x="1583435" y="713232"/>
                </a:lnTo>
                <a:lnTo>
                  <a:pt x="1597152" y="713232"/>
                </a:lnTo>
                <a:lnTo>
                  <a:pt x="1597152" y="24384"/>
                </a:lnTo>
                <a:lnTo>
                  <a:pt x="1583435" y="24384"/>
                </a:lnTo>
                <a:lnTo>
                  <a:pt x="1571244" y="12191"/>
                </a:lnTo>
                <a:close/>
              </a:path>
              <a:path w="1597659" h="739139">
                <a:moveTo>
                  <a:pt x="1597152" y="713232"/>
                </a:moveTo>
                <a:lnTo>
                  <a:pt x="1583435" y="713232"/>
                </a:lnTo>
                <a:lnTo>
                  <a:pt x="1571244" y="726947"/>
                </a:lnTo>
                <a:lnTo>
                  <a:pt x="1597152" y="726947"/>
                </a:lnTo>
                <a:lnTo>
                  <a:pt x="1597152" y="713232"/>
                </a:lnTo>
                <a:close/>
              </a:path>
              <a:path w="1597659" h="739139">
                <a:moveTo>
                  <a:pt x="24383" y="12191"/>
                </a:moveTo>
                <a:lnTo>
                  <a:pt x="12191" y="24384"/>
                </a:lnTo>
                <a:lnTo>
                  <a:pt x="24383" y="24384"/>
                </a:lnTo>
                <a:lnTo>
                  <a:pt x="24383" y="12191"/>
                </a:lnTo>
                <a:close/>
              </a:path>
              <a:path w="1597659" h="739139">
                <a:moveTo>
                  <a:pt x="1571244" y="12191"/>
                </a:moveTo>
                <a:lnTo>
                  <a:pt x="24383" y="12191"/>
                </a:lnTo>
                <a:lnTo>
                  <a:pt x="24383" y="24384"/>
                </a:lnTo>
                <a:lnTo>
                  <a:pt x="1571244" y="24384"/>
                </a:lnTo>
                <a:lnTo>
                  <a:pt x="1571244" y="12191"/>
                </a:lnTo>
                <a:close/>
              </a:path>
              <a:path w="1597659" h="739139">
                <a:moveTo>
                  <a:pt x="1597152" y="12191"/>
                </a:moveTo>
                <a:lnTo>
                  <a:pt x="1571244" y="12191"/>
                </a:lnTo>
                <a:lnTo>
                  <a:pt x="1583435" y="24384"/>
                </a:lnTo>
                <a:lnTo>
                  <a:pt x="1597152" y="24384"/>
                </a:lnTo>
                <a:lnTo>
                  <a:pt x="1597152" y="12191"/>
                </a:lnTo>
                <a:close/>
              </a:path>
            </a:pathLst>
          </a:custGeom>
          <a:solidFill>
            <a:srgbClr val="00CB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7253731" y="3284846"/>
            <a:ext cx="1351280" cy="624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200" spc="-5">
                <a:solidFill>
                  <a:srgbClr val="3232CC"/>
                </a:solidFill>
                <a:latin typeface="Times New Roman"/>
                <a:cs typeface="Times New Roman"/>
              </a:rPr>
              <a:t>EDA</a:t>
            </a:r>
            <a:r>
              <a:rPr dirty="0" sz="2200" spc="-125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Times New Roman"/>
                <a:cs typeface="Times New Roman"/>
              </a:rPr>
              <a:t>scaled</a:t>
            </a:r>
            <a:endParaRPr sz="2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variances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35355" y="4571396"/>
            <a:ext cx="178498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FF0000"/>
                </a:solidFill>
                <a:latin typeface="Arial"/>
                <a:cs typeface="Arial"/>
              </a:rPr>
              <a:t>4D</a:t>
            </a:r>
            <a:r>
              <a:rPr dirty="0" sz="2400" spc="-140" b="1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dirty="0" sz="2400" b="1">
                <a:solidFill>
                  <a:srgbClr val="FF0000"/>
                </a:solidFill>
                <a:latin typeface="Arial"/>
                <a:cs typeface="Arial"/>
              </a:rPr>
              <a:t>ar</a:t>
            </a:r>
            <a:r>
              <a:rPr dirty="0" sz="2400" spc="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dirty="0" sz="2400" spc="-30" b="1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dirty="0" sz="2400" b="1">
                <a:solidFill>
                  <a:srgbClr val="FF0000"/>
                </a:solidFill>
                <a:latin typeface="Arial"/>
                <a:cs typeface="Arial"/>
              </a:rPr>
              <a:t>cle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579111" y="5281190"/>
            <a:ext cx="238125" cy="287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6666" sz="3000" spc="7" b="1">
                <a:solidFill>
                  <a:srgbClr val="3232CC"/>
                </a:solidFill>
                <a:latin typeface="Times New Roman"/>
                <a:cs typeface="Times New Roman"/>
              </a:rPr>
              <a:t>x</a:t>
            </a:r>
            <a:r>
              <a:rPr dirty="0" sz="1300" spc="15" b="1">
                <a:solidFill>
                  <a:srgbClr val="3232CC"/>
                </a:solidFill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028188" y="5259323"/>
            <a:ext cx="1270000" cy="683260"/>
          </a:xfrm>
          <a:custGeom>
            <a:avLst/>
            <a:gdLst/>
            <a:ahLst/>
            <a:cxnLst/>
            <a:rect l="l" t="t" r="r" b="b"/>
            <a:pathLst>
              <a:path w="1270000" h="683260">
                <a:moveTo>
                  <a:pt x="1269491" y="0"/>
                </a:moveTo>
                <a:lnTo>
                  <a:pt x="0" y="0"/>
                </a:lnTo>
                <a:lnTo>
                  <a:pt x="0" y="682751"/>
                </a:lnTo>
                <a:lnTo>
                  <a:pt x="1269491" y="682751"/>
                </a:lnTo>
                <a:lnTo>
                  <a:pt x="1269491" y="664463"/>
                </a:lnTo>
                <a:lnTo>
                  <a:pt x="38100" y="664463"/>
                </a:lnTo>
                <a:lnTo>
                  <a:pt x="18287" y="644651"/>
                </a:lnTo>
                <a:lnTo>
                  <a:pt x="38100" y="644651"/>
                </a:lnTo>
                <a:lnTo>
                  <a:pt x="38100" y="38100"/>
                </a:lnTo>
                <a:lnTo>
                  <a:pt x="18287" y="38100"/>
                </a:lnTo>
                <a:lnTo>
                  <a:pt x="38100" y="18287"/>
                </a:lnTo>
                <a:lnTo>
                  <a:pt x="1269491" y="18287"/>
                </a:lnTo>
                <a:lnTo>
                  <a:pt x="1269491" y="0"/>
                </a:lnTo>
                <a:close/>
              </a:path>
              <a:path w="1270000" h="683260">
                <a:moveTo>
                  <a:pt x="38100" y="644651"/>
                </a:moveTo>
                <a:lnTo>
                  <a:pt x="18287" y="644651"/>
                </a:lnTo>
                <a:lnTo>
                  <a:pt x="38100" y="664463"/>
                </a:lnTo>
                <a:lnTo>
                  <a:pt x="38100" y="644651"/>
                </a:lnTo>
                <a:close/>
              </a:path>
              <a:path w="1270000" h="683260">
                <a:moveTo>
                  <a:pt x="1231391" y="644651"/>
                </a:moveTo>
                <a:lnTo>
                  <a:pt x="38100" y="644651"/>
                </a:lnTo>
                <a:lnTo>
                  <a:pt x="38100" y="664463"/>
                </a:lnTo>
                <a:lnTo>
                  <a:pt x="1231391" y="664463"/>
                </a:lnTo>
                <a:lnTo>
                  <a:pt x="1231391" y="644651"/>
                </a:lnTo>
                <a:close/>
              </a:path>
              <a:path w="1270000" h="683260">
                <a:moveTo>
                  <a:pt x="1231391" y="18287"/>
                </a:moveTo>
                <a:lnTo>
                  <a:pt x="1231391" y="664463"/>
                </a:lnTo>
                <a:lnTo>
                  <a:pt x="1251203" y="644651"/>
                </a:lnTo>
                <a:lnTo>
                  <a:pt x="1269491" y="644651"/>
                </a:lnTo>
                <a:lnTo>
                  <a:pt x="1269491" y="38100"/>
                </a:lnTo>
                <a:lnTo>
                  <a:pt x="1251203" y="38100"/>
                </a:lnTo>
                <a:lnTo>
                  <a:pt x="1231391" y="18287"/>
                </a:lnTo>
                <a:close/>
              </a:path>
              <a:path w="1270000" h="683260">
                <a:moveTo>
                  <a:pt x="1269491" y="644651"/>
                </a:moveTo>
                <a:lnTo>
                  <a:pt x="1251203" y="644651"/>
                </a:lnTo>
                <a:lnTo>
                  <a:pt x="1231391" y="664463"/>
                </a:lnTo>
                <a:lnTo>
                  <a:pt x="1269491" y="664463"/>
                </a:lnTo>
                <a:lnTo>
                  <a:pt x="1269491" y="644651"/>
                </a:lnTo>
                <a:close/>
              </a:path>
              <a:path w="1270000" h="683260">
                <a:moveTo>
                  <a:pt x="38100" y="18287"/>
                </a:moveTo>
                <a:lnTo>
                  <a:pt x="18287" y="38100"/>
                </a:lnTo>
                <a:lnTo>
                  <a:pt x="38100" y="38100"/>
                </a:lnTo>
                <a:lnTo>
                  <a:pt x="38100" y="18287"/>
                </a:lnTo>
                <a:close/>
              </a:path>
              <a:path w="1270000" h="683260">
                <a:moveTo>
                  <a:pt x="1231391" y="18287"/>
                </a:moveTo>
                <a:lnTo>
                  <a:pt x="38100" y="18287"/>
                </a:lnTo>
                <a:lnTo>
                  <a:pt x="38100" y="38100"/>
                </a:lnTo>
                <a:lnTo>
                  <a:pt x="1231391" y="38100"/>
                </a:lnTo>
                <a:lnTo>
                  <a:pt x="1231391" y="18287"/>
                </a:lnTo>
                <a:close/>
              </a:path>
              <a:path w="1270000" h="683260">
                <a:moveTo>
                  <a:pt x="1269491" y="18287"/>
                </a:moveTo>
                <a:lnTo>
                  <a:pt x="1231391" y="18287"/>
                </a:lnTo>
                <a:lnTo>
                  <a:pt x="1251203" y="38100"/>
                </a:lnTo>
                <a:lnTo>
                  <a:pt x="1269491" y="38100"/>
                </a:lnTo>
                <a:lnTo>
                  <a:pt x="1269491" y="18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3046476" y="5277611"/>
            <a:ext cx="1233170" cy="646430"/>
          </a:xfrm>
          <a:prstGeom prst="rect">
            <a:avLst/>
          </a:prstGeom>
          <a:solidFill>
            <a:srgbClr val="C1FFEF"/>
          </a:solidFill>
        </p:spPr>
        <p:txBody>
          <a:bodyPr wrap="square" lIns="0" tIns="0" rIns="0" bIns="0" rtlCol="0" vert="horz">
            <a:spAutoFit/>
          </a:bodyPr>
          <a:lstStyle/>
          <a:p>
            <a:pPr marL="91440">
              <a:lnSpc>
                <a:spcPct val="100000"/>
              </a:lnSpc>
            </a:pPr>
            <a:r>
              <a:rPr dirty="0" sz="2400">
                <a:solidFill>
                  <a:srgbClr val="FF0000"/>
                </a:solidFill>
                <a:latin typeface="Times New Roman"/>
                <a:cs typeface="Times New Roman"/>
              </a:rPr>
              <a:t>Analysis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055876" y="5391911"/>
            <a:ext cx="939165" cy="76200"/>
          </a:xfrm>
          <a:custGeom>
            <a:avLst/>
            <a:gdLst/>
            <a:ahLst/>
            <a:cxnLst/>
            <a:rect l="l" t="t" r="r" b="b"/>
            <a:pathLst>
              <a:path w="939164" h="76200">
                <a:moveTo>
                  <a:pt x="862584" y="0"/>
                </a:moveTo>
                <a:lnTo>
                  <a:pt x="862584" y="76200"/>
                </a:lnTo>
                <a:lnTo>
                  <a:pt x="926592" y="44196"/>
                </a:lnTo>
                <a:lnTo>
                  <a:pt x="876300" y="44196"/>
                </a:lnTo>
                <a:lnTo>
                  <a:pt x="876300" y="32003"/>
                </a:lnTo>
                <a:lnTo>
                  <a:pt x="926592" y="32003"/>
                </a:lnTo>
                <a:lnTo>
                  <a:pt x="862584" y="0"/>
                </a:lnTo>
                <a:close/>
              </a:path>
              <a:path w="939164" h="76200">
                <a:moveTo>
                  <a:pt x="862584" y="32003"/>
                </a:moveTo>
                <a:lnTo>
                  <a:pt x="0" y="32003"/>
                </a:lnTo>
                <a:lnTo>
                  <a:pt x="0" y="44196"/>
                </a:lnTo>
                <a:lnTo>
                  <a:pt x="862584" y="44196"/>
                </a:lnTo>
                <a:lnTo>
                  <a:pt x="862584" y="32003"/>
                </a:lnTo>
                <a:close/>
              </a:path>
              <a:path w="939164" h="76200">
                <a:moveTo>
                  <a:pt x="926592" y="32003"/>
                </a:moveTo>
                <a:lnTo>
                  <a:pt x="876300" y="32003"/>
                </a:lnTo>
                <a:lnTo>
                  <a:pt x="876300" y="44196"/>
                </a:lnTo>
                <a:lnTo>
                  <a:pt x="926592" y="44196"/>
                </a:lnTo>
                <a:lnTo>
                  <a:pt x="938784" y="38100"/>
                </a:lnTo>
                <a:lnTo>
                  <a:pt x="926592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287011" y="5562600"/>
            <a:ext cx="864235" cy="76200"/>
          </a:xfrm>
          <a:custGeom>
            <a:avLst/>
            <a:gdLst/>
            <a:ahLst/>
            <a:cxnLst/>
            <a:rect l="l" t="t" r="r" b="b"/>
            <a:pathLst>
              <a:path w="864235" h="76200">
                <a:moveTo>
                  <a:pt x="787908" y="0"/>
                </a:moveTo>
                <a:lnTo>
                  <a:pt x="787908" y="76200"/>
                </a:lnTo>
                <a:lnTo>
                  <a:pt x="851915" y="44196"/>
                </a:lnTo>
                <a:lnTo>
                  <a:pt x="801624" y="44196"/>
                </a:lnTo>
                <a:lnTo>
                  <a:pt x="801624" y="32003"/>
                </a:lnTo>
                <a:lnTo>
                  <a:pt x="851915" y="32003"/>
                </a:lnTo>
                <a:lnTo>
                  <a:pt x="787908" y="0"/>
                </a:lnTo>
                <a:close/>
              </a:path>
              <a:path w="864235" h="76200">
                <a:moveTo>
                  <a:pt x="787908" y="32003"/>
                </a:moveTo>
                <a:lnTo>
                  <a:pt x="0" y="32003"/>
                </a:lnTo>
                <a:lnTo>
                  <a:pt x="0" y="44196"/>
                </a:lnTo>
                <a:lnTo>
                  <a:pt x="787908" y="44196"/>
                </a:lnTo>
                <a:lnTo>
                  <a:pt x="787908" y="32003"/>
                </a:lnTo>
                <a:close/>
              </a:path>
              <a:path w="864235" h="76200">
                <a:moveTo>
                  <a:pt x="851915" y="32003"/>
                </a:moveTo>
                <a:lnTo>
                  <a:pt x="801624" y="32003"/>
                </a:lnTo>
                <a:lnTo>
                  <a:pt x="801624" y="44196"/>
                </a:lnTo>
                <a:lnTo>
                  <a:pt x="851915" y="44196"/>
                </a:lnTo>
                <a:lnTo>
                  <a:pt x="864108" y="38100"/>
                </a:lnTo>
                <a:lnTo>
                  <a:pt x="851915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069592" y="5678423"/>
            <a:ext cx="940435" cy="76200"/>
          </a:xfrm>
          <a:custGeom>
            <a:avLst/>
            <a:gdLst/>
            <a:ahLst/>
            <a:cxnLst/>
            <a:rect l="l" t="t" r="r" b="b"/>
            <a:pathLst>
              <a:path w="940435" h="76200">
                <a:moveTo>
                  <a:pt x="864107" y="0"/>
                </a:moveTo>
                <a:lnTo>
                  <a:pt x="864107" y="76200"/>
                </a:lnTo>
                <a:lnTo>
                  <a:pt x="928116" y="44195"/>
                </a:lnTo>
                <a:lnTo>
                  <a:pt x="876300" y="44195"/>
                </a:lnTo>
                <a:lnTo>
                  <a:pt x="876300" y="30479"/>
                </a:lnTo>
                <a:lnTo>
                  <a:pt x="925067" y="30479"/>
                </a:lnTo>
                <a:lnTo>
                  <a:pt x="864107" y="0"/>
                </a:lnTo>
                <a:close/>
              </a:path>
              <a:path w="940435" h="76200">
                <a:moveTo>
                  <a:pt x="864107" y="30479"/>
                </a:moveTo>
                <a:lnTo>
                  <a:pt x="0" y="30479"/>
                </a:lnTo>
                <a:lnTo>
                  <a:pt x="0" y="44195"/>
                </a:lnTo>
                <a:lnTo>
                  <a:pt x="864107" y="44195"/>
                </a:lnTo>
                <a:lnTo>
                  <a:pt x="864107" y="30479"/>
                </a:lnTo>
                <a:close/>
              </a:path>
              <a:path w="940435" h="76200">
                <a:moveTo>
                  <a:pt x="925067" y="30479"/>
                </a:moveTo>
                <a:lnTo>
                  <a:pt x="876300" y="30479"/>
                </a:lnTo>
                <a:lnTo>
                  <a:pt x="876300" y="44195"/>
                </a:lnTo>
                <a:lnTo>
                  <a:pt x="928116" y="44195"/>
                </a:lnTo>
                <a:lnTo>
                  <a:pt x="940307" y="38100"/>
                </a:lnTo>
                <a:lnTo>
                  <a:pt x="925067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126735" y="5259323"/>
            <a:ext cx="1249680" cy="683260"/>
          </a:xfrm>
          <a:custGeom>
            <a:avLst/>
            <a:gdLst/>
            <a:ahLst/>
            <a:cxnLst/>
            <a:rect l="l" t="t" r="r" b="b"/>
            <a:pathLst>
              <a:path w="1249679" h="683260">
                <a:moveTo>
                  <a:pt x="1249679" y="0"/>
                </a:moveTo>
                <a:lnTo>
                  <a:pt x="0" y="0"/>
                </a:lnTo>
                <a:lnTo>
                  <a:pt x="0" y="682751"/>
                </a:lnTo>
                <a:lnTo>
                  <a:pt x="1249679" y="682751"/>
                </a:lnTo>
                <a:lnTo>
                  <a:pt x="1249679" y="664463"/>
                </a:lnTo>
                <a:lnTo>
                  <a:pt x="38100" y="664463"/>
                </a:lnTo>
                <a:lnTo>
                  <a:pt x="19812" y="644651"/>
                </a:lnTo>
                <a:lnTo>
                  <a:pt x="38100" y="644651"/>
                </a:lnTo>
                <a:lnTo>
                  <a:pt x="38100" y="38100"/>
                </a:lnTo>
                <a:lnTo>
                  <a:pt x="19812" y="38100"/>
                </a:lnTo>
                <a:lnTo>
                  <a:pt x="38100" y="18287"/>
                </a:lnTo>
                <a:lnTo>
                  <a:pt x="1249679" y="18287"/>
                </a:lnTo>
                <a:lnTo>
                  <a:pt x="1249679" y="0"/>
                </a:lnTo>
                <a:close/>
              </a:path>
              <a:path w="1249679" h="683260">
                <a:moveTo>
                  <a:pt x="38100" y="644651"/>
                </a:moveTo>
                <a:lnTo>
                  <a:pt x="19812" y="644651"/>
                </a:lnTo>
                <a:lnTo>
                  <a:pt x="38100" y="664463"/>
                </a:lnTo>
                <a:lnTo>
                  <a:pt x="38100" y="644651"/>
                </a:lnTo>
                <a:close/>
              </a:path>
              <a:path w="1249679" h="683260">
                <a:moveTo>
                  <a:pt x="1211579" y="644651"/>
                </a:moveTo>
                <a:lnTo>
                  <a:pt x="38100" y="644651"/>
                </a:lnTo>
                <a:lnTo>
                  <a:pt x="38100" y="664463"/>
                </a:lnTo>
                <a:lnTo>
                  <a:pt x="1211579" y="664463"/>
                </a:lnTo>
                <a:lnTo>
                  <a:pt x="1211579" y="644651"/>
                </a:lnTo>
                <a:close/>
              </a:path>
              <a:path w="1249679" h="683260">
                <a:moveTo>
                  <a:pt x="1211579" y="18287"/>
                </a:moveTo>
                <a:lnTo>
                  <a:pt x="1211579" y="664463"/>
                </a:lnTo>
                <a:lnTo>
                  <a:pt x="1231391" y="644651"/>
                </a:lnTo>
                <a:lnTo>
                  <a:pt x="1249679" y="644651"/>
                </a:lnTo>
                <a:lnTo>
                  <a:pt x="1249679" y="38100"/>
                </a:lnTo>
                <a:lnTo>
                  <a:pt x="1231391" y="38100"/>
                </a:lnTo>
                <a:lnTo>
                  <a:pt x="1211579" y="18287"/>
                </a:lnTo>
                <a:close/>
              </a:path>
              <a:path w="1249679" h="683260">
                <a:moveTo>
                  <a:pt x="1249679" y="644651"/>
                </a:moveTo>
                <a:lnTo>
                  <a:pt x="1231391" y="644651"/>
                </a:lnTo>
                <a:lnTo>
                  <a:pt x="1211579" y="664463"/>
                </a:lnTo>
                <a:lnTo>
                  <a:pt x="1249679" y="664463"/>
                </a:lnTo>
                <a:lnTo>
                  <a:pt x="1249679" y="644651"/>
                </a:lnTo>
                <a:close/>
              </a:path>
              <a:path w="1249679" h="683260">
                <a:moveTo>
                  <a:pt x="38100" y="18287"/>
                </a:moveTo>
                <a:lnTo>
                  <a:pt x="19812" y="38100"/>
                </a:lnTo>
                <a:lnTo>
                  <a:pt x="38100" y="38100"/>
                </a:lnTo>
                <a:lnTo>
                  <a:pt x="38100" y="18287"/>
                </a:lnTo>
                <a:close/>
              </a:path>
              <a:path w="1249679" h="683260">
                <a:moveTo>
                  <a:pt x="1211579" y="18287"/>
                </a:moveTo>
                <a:lnTo>
                  <a:pt x="38100" y="18287"/>
                </a:lnTo>
                <a:lnTo>
                  <a:pt x="38100" y="38100"/>
                </a:lnTo>
                <a:lnTo>
                  <a:pt x="1211579" y="38100"/>
                </a:lnTo>
                <a:lnTo>
                  <a:pt x="1211579" y="18287"/>
                </a:lnTo>
                <a:close/>
              </a:path>
              <a:path w="1249679" h="683260">
                <a:moveTo>
                  <a:pt x="1249679" y="18287"/>
                </a:moveTo>
                <a:lnTo>
                  <a:pt x="1211579" y="18287"/>
                </a:lnTo>
                <a:lnTo>
                  <a:pt x="1231391" y="38100"/>
                </a:lnTo>
                <a:lnTo>
                  <a:pt x="1249679" y="38100"/>
                </a:lnTo>
                <a:lnTo>
                  <a:pt x="1249679" y="18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5146547" y="5277611"/>
            <a:ext cx="1211580" cy="646430"/>
          </a:xfrm>
          <a:prstGeom prst="rect">
            <a:avLst/>
          </a:prstGeom>
          <a:solidFill>
            <a:srgbClr val="C1FFEF"/>
          </a:solidFill>
        </p:spPr>
        <p:txBody>
          <a:bodyPr wrap="square" lIns="0" tIns="0" rIns="0" bIns="0" rtlCol="0" vert="horz">
            <a:spAutoFit/>
          </a:bodyPr>
          <a:lstStyle/>
          <a:p>
            <a:pPr marL="89535">
              <a:lnSpc>
                <a:spcPct val="100000"/>
              </a:lnSpc>
            </a:pPr>
            <a:r>
              <a:rPr dirty="0" sz="2400">
                <a:solidFill>
                  <a:srgbClr val="FF0000"/>
                </a:solidFill>
                <a:latin typeface="Times New Roman"/>
                <a:cs typeface="Times New Roman"/>
              </a:rPr>
              <a:t>Forecast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358128" y="5562600"/>
            <a:ext cx="737870" cy="76200"/>
          </a:xfrm>
          <a:custGeom>
            <a:avLst/>
            <a:gdLst/>
            <a:ahLst/>
            <a:cxnLst/>
            <a:rect l="l" t="t" r="r" b="b"/>
            <a:pathLst>
              <a:path w="737870" h="76200">
                <a:moveTo>
                  <a:pt x="661416" y="0"/>
                </a:moveTo>
                <a:lnTo>
                  <a:pt x="661416" y="76200"/>
                </a:lnTo>
                <a:lnTo>
                  <a:pt x="725424" y="44196"/>
                </a:lnTo>
                <a:lnTo>
                  <a:pt x="675131" y="44196"/>
                </a:lnTo>
                <a:lnTo>
                  <a:pt x="675131" y="32003"/>
                </a:lnTo>
                <a:lnTo>
                  <a:pt x="725424" y="32003"/>
                </a:lnTo>
                <a:lnTo>
                  <a:pt x="661416" y="0"/>
                </a:lnTo>
                <a:close/>
              </a:path>
              <a:path w="737870" h="76200">
                <a:moveTo>
                  <a:pt x="661416" y="32003"/>
                </a:moveTo>
                <a:lnTo>
                  <a:pt x="0" y="32003"/>
                </a:lnTo>
                <a:lnTo>
                  <a:pt x="0" y="44196"/>
                </a:lnTo>
                <a:lnTo>
                  <a:pt x="661416" y="44196"/>
                </a:lnTo>
                <a:lnTo>
                  <a:pt x="661416" y="32003"/>
                </a:lnTo>
                <a:close/>
              </a:path>
              <a:path w="737870" h="76200">
                <a:moveTo>
                  <a:pt x="725424" y="32003"/>
                </a:moveTo>
                <a:lnTo>
                  <a:pt x="675131" y="32003"/>
                </a:lnTo>
                <a:lnTo>
                  <a:pt x="675131" y="44196"/>
                </a:lnTo>
                <a:lnTo>
                  <a:pt x="725424" y="44196"/>
                </a:lnTo>
                <a:lnTo>
                  <a:pt x="737616" y="38100"/>
                </a:lnTo>
                <a:lnTo>
                  <a:pt x="725424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697483" y="5281190"/>
            <a:ext cx="1391920" cy="5549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168910">
              <a:lnSpc>
                <a:spcPct val="100000"/>
              </a:lnSpc>
            </a:pPr>
            <a:r>
              <a:rPr dirty="0" baseline="-16666" sz="3000" spc="7" b="1">
                <a:solidFill>
                  <a:srgbClr val="3232CC"/>
                </a:solidFill>
                <a:latin typeface="Times New Roman"/>
                <a:cs typeface="Times New Roman"/>
              </a:rPr>
              <a:t>x</a:t>
            </a:r>
            <a:r>
              <a:rPr dirty="0" sz="1300" spc="15" b="1">
                <a:solidFill>
                  <a:srgbClr val="3232CC"/>
                </a:solidFill>
                <a:latin typeface="Times New Roman"/>
                <a:cs typeface="Times New Roman"/>
              </a:rPr>
              <a:t>b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dirty="0" sz="1600" spc="-5" b="1">
                <a:solidFill>
                  <a:srgbClr val="3232CC"/>
                </a:solidFill>
                <a:latin typeface="Times New Roman"/>
                <a:cs typeface="Times New Roman"/>
              </a:rPr>
              <a:t>EDA</a:t>
            </a:r>
            <a:r>
              <a:rPr dirty="0" sz="1600" spc="-90" b="1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1600" spc="-10" b="1">
                <a:solidFill>
                  <a:srgbClr val="3232CC"/>
                </a:solidFill>
                <a:latin typeface="Times New Roman"/>
                <a:cs typeface="Times New Roman"/>
              </a:rPr>
              <a:t>scale</a:t>
            </a:r>
            <a:r>
              <a:rPr dirty="0" sz="1600" spc="-5" b="1">
                <a:solidFill>
                  <a:srgbClr val="3232CC"/>
                </a:solidFill>
                <a:latin typeface="Times New Roman"/>
                <a:cs typeface="Times New Roman"/>
              </a:rPr>
              <a:t>d</a:t>
            </a:r>
            <a:r>
              <a:rPr dirty="0" sz="1600" spc="-10" b="1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1600" spc="-150" b="1">
                <a:solidFill>
                  <a:srgbClr val="3232CC"/>
                </a:solidFill>
                <a:latin typeface="Times New Roman"/>
                <a:cs typeface="Times New Roman"/>
              </a:rPr>
              <a:t>V</a:t>
            </a:r>
            <a:r>
              <a:rPr dirty="0" sz="1600" b="1">
                <a:solidFill>
                  <a:srgbClr val="3232CC"/>
                </a:solidFill>
                <a:latin typeface="Times New Roman"/>
                <a:cs typeface="Times New Roman"/>
              </a:rPr>
              <a:t>ar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865111" y="5293382"/>
            <a:ext cx="210185" cy="287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6666" sz="3000" spc="7" b="1">
                <a:solidFill>
                  <a:srgbClr val="3232CC"/>
                </a:solidFill>
                <a:latin typeface="Times New Roman"/>
                <a:cs typeface="Times New Roman"/>
              </a:rPr>
              <a:t>x</a:t>
            </a:r>
            <a:r>
              <a:rPr dirty="0" sz="1300" spc="10" b="1">
                <a:solidFill>
                  <a:srgbClr val="3232CC"/>
                </a:solidFill>
                <a:latin typeface="Times New Roman"/>
                <a:cs typeface="Times New Roman"/>
              </a:rPr>
              <a:t>f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53568" y="566927"/>
            <a:ext cx="1580515" cy="439420"/>
          </a:xfrm>
          <a:custGeom>
            <a:avLst/>
            <a:gdLst/>
            <a:ahLst/>
            <a:cxnLst/>
            <a:rect l="l" t="t" r="r" b="b"/>
            <a:pathLst>
              <a:path w="1580514" h="439419">
                <a:moveTo>
                  <a:pt x="1519427" y="1524"/>
                </a:moveTo>
                <a:lnTo>
                  <a:pt x="59436" y="1524"/>
                </a:lnTo>
                <a:lnTo>
                  <a:pt x="53339" y="4572"/>
                </a:lnTo>
                <a:lnTo>
                  <a:pt x="45720" y="6096"/>
                </a:lnTo>
                <a:lnTo>
                  <a:pt x="39624" y="9144"/>
                </a:lnTo>
                <a:lnTo>
                  <a:pt x="33528" y="13716"/>
                </a:lnTo>
                <a:lnTo>
                  <a:pt x="22860" y="22860"/>
                </a:lnTo>
                <a:lnTo>
                  <a:pt x="21335" y="22860"/>
                </a:lnTo>
                <a:lnTo>
                  <a:pt x="12192" y="33527"/>
                </a:lnTo>
                <a:lnTo>
                  <a:pt x="12192" y="35051"/>
                </a:lnTo>
                <a:lnTo>
                  <a:pt x="6096" y="47244"/>
                </a:lnTo>
                <a:lnTo>
                  <a:pt x="3047" y="54863"/>
                </a:lnTo>
                <a:lnTo>
                  <a:pt x="1524" y="60960"/>
                </a:lnTo>
                <a:lnTo>
                  <a:pt x="0" y="68580"/>
                </a:lnTo>
                <a:lnTo>
                  <a:pt x="0" y="370332"/>
                </a:lnTo>
                <a:lnTo>
                  <a:pt x="3047" y="385572"/>
                </a:lnTo>
                <a:lnTo>
                  <a:pt x="6096" y="391668"/>
                </a:lnTo>
                <a:lnTo>
                  <a:pt x="9143" y="399288"/>
                </a:lnTo>
                <a:lnTo>
                  <a:pt x="12192" y="405384"/>
                </a:lnTo>
                <a:lnTo>
                  <a:pt x="21335" y="416051"/>
                </a:lnTo>
                <a:lnTo>
                  <a:pt x="22860" y="416051"/>
                </a:lnTo>
                <a:lnTo>
                  <a:pt x="33528" y="425196"/>
                </a:lnTo>
                <a:lnTo>
                  <a:pt x="39624" y="429768"/>
                </a:lnTo>
                <a:lnTo>
                  <a:pt x="45720" y="432816"/>
                </a:lnTo>
                <a:lnTo>
                  <a:pt x="53339" y="435863"/>
                </a:lnTo>
                <a:lnTo>
                  <a:pt x="68580" y="438912"/>
                </a:lnTo>
                <a:lnTo>
                  <a:pt x="1511808" y="438912"/>
                </a:lnTo>
                <a:lnTo>
                  <a:pt x="1527048" y="435863"/>
                </a:lnTo>
                <a:lnTo>
                  <a:pt x="1534668" y="432816"/>
                </a:lnTo>
                <a:lnTo>
                  <a:pt x="1540764" y="429768"/>
                </a:lnTo>
                <a:lnTo>
                  <a:pt x="76200" y="429768"/>
                </a:lnTo>
                <a:lnTo>
                  <a:pt x="68580" y="428244"/>
                </a:lnTo>
                <a:lnTo>
                  <a:pt x="62483" y="428244"/>
                </a:lnTo>
                <a:lnTo>
                  <a:pt x="56388" y="426720"/>
                </a:lnTo>
                <a:lnTo>
                  <a:pt x="38100" y="417575"/>
                </a:lnTo>
                <a:lnTo>
                  <a:pt x="28956" y="409956"/>
                </a:lnTo>
                <a:lnTo>
                  <a:pt x="19811" y="399288"/>
                </a:lnTo>
                <a:lnTo>
                  <a:pt x="21335" y="399288"/>
                </a:lnTo>
                <a:lnTo>
                  <a:pt x="16764" y="394716"/>
                </a:lnTo>
                <a:lnTo>
                  <a:pt x="13716" y="388620"/>
                </a:lnTo>
                <a:lnTo>
                  <a:pt x="12192" y="382524"/>
                </a:lnTo>
                <a:lnTo>
                  <a:pt x="10667" y="374904"/>
                </a:lnTo>
                <a:lnTo>
                  <a:pt x="9143" y="368808"/>
                </a:lnTo>
                <a:lnTo>
                  <a:pt x="9143" y="70104"/>
                </a:lnTo>
                <a:lnTo>
                  <a:pt x="10667" y="62484"/>
                </a:lnTo>
                <a:lnTo>
                  <a:pt x="13716" y="50292"/>
                </a:lnTo>
                <a:lnTo>
                  <a:pt x="16764" y="44196"/>
                </a:lnTo>
                <a:lnTo>
                  <a:pt x="21335" y="39624"/>
                </a:lnTo>
                <a:lnTo>
                  <a:pt x="19811" y="39624"/>
                </a:lnTo>
                <a:lnTo>
                  <a:pt x="28956" y="28956"/>
                </a:lnTo>
                <a:lnTo>
                  <a:pt x="30734" y="28956"/>
                </a:lnTo>
                <a:lnTo>
                  <a:pt x="39624" y="21336"/>
                </a:lnTo>
                <a:lnTo>
                  <a:pt x="38100" y="21336"/>
                </a:lnTo>
                <a:lnTo>
                  <a:pt x="50292" y="15239"/>
                </a:lnTo>
                <a:lnTo>
                  <a:pt x="56388" y="13716"/>
                </a:lnTo>
                <a:lnTo>
                  <a:pt x="62483" y="10668"/>
                </a:lnTo>
                <a:lnTo>
                  <a:pt x="1542795" y="10668"/>
                </a:lnTo>
                <a:lnTo>
                  <a:pt x="1540764" y="9144"/>
                </a:lnTo>
                <a:lnTo>
                  <a:pt x="1534668" y="6096"/>
                </a:lnTo>
                <a:lnTo>
                  <a:pt x="1527048" y="4572"/>
                </a:lnTo>
                <a:lnTo>
                  <a:pt x="1519427" y="1524"/>
                </a:lnTo>
                <a:close/>
              </a:path>
              <a:path w="1580514" h="439419">
                <a:moveTo>
                  <a:pt x="1564277" y="28956"/>
                </a:moveTo>
                <a:lnTo>
                  <a:pt x="1551432" y="28956"/>
                </a:lnTo>
                <a:lnTo>
                  <a:pt x="1560576" y="39624"/>
                </a:lnTo>
                <a:lnTo>
                  <a:pt x="1563624" y="45720"/>
                </a:lnTo>
                <a:lnTo>
                  <a:pt x="1566671" y="50292"/>
                </a:lnTo>
                <a:lnTo>
                  <a:pt x="1568195" y="56387"/>
                </a:lnTo>
                <a:lnTo>
                  <a:pt x="1569720" y="64008"/>
                </a:lnTo>
                <a:lnTo>
                  <a:pt x="1571244" y="70104"/>
                </a:lnTo>
                <a:lnTo>
                  <a:pt x="1571244" y="368808"/>
                </a:lnTo>
                <a:lnTo>
                  <a:pt x="1569720" y="376427"/>
                </a:lnTo>
                <a:lnTo>
                  <a:pt x="1568195" y="382524"/>
                </a:lnTo>
                <a:lnTo>
                  <a:pt x="1565148" y="388620"/>
                </a:lnTo>
                <a:lnTo>
                  <a:pt x="1563624" y="394716"/>
                </a:lnTo>
                <a:lnTo>
                  <a:pt x="1559052" y="399288"/>
                </a:lnTo>
                <a:lnTo>
                  <a:pt x="1551432" y="409956"/>
                </a:lnTo>
                <a:lnTo>
                  <a:pt x="1540764" y="417575"/>
                </a:lnTo>
                <a:lnTo>
                  <a:pt x="1536192" y="420624"/>
                </a:lnTo>
                <a:lnTo>
                  <a:pt x="1524000" y="426720"/>
                </a:lnTo>
                <a:lnTo>
                  <a:pt x="1517904" y="428244"/>
                </a:lnTo>
                <a:lnTo>
                  <a:pt x="1511808" y="428244"/>
                </a:lnTo>
                <a:lnTo>
                  <a:pt x="1504188" y="429768"/>
                </a:lnTo>
                <a:lnTo>
                  <a:pt x="1540764" y="429768"/>
                </a:lnTo>
                <a:lnTo>
                  <a:pt x="1546859" y="425196"/>
                </a:lnTo>
                <a:lnTo>
                  <a:pt x="1557527" y="416051"/>
                </a:lnTo>
                <a:lnTo>
                  <a:pt x="1559052" y="416051"/>
                </a:lnTo>
                <a:lnTo>
                  <a:pt x="1568195" y="405384"/>
                </a:lnTo>
                <a:lnTo>
                  <a:pt x="1571244" y="399288"/>
                </a:lnTo>
                <a:lnTo>
                  <a:pt x="1574292" y="391668"/>
                </a:lnTo>
                <a:lnTo>
                  <a:pt x="1577339" y="385572"/>
                </a:lnTo>
                <a:lnTo>
                  <a:pt x="1580388" y="370332"/>
                </a:lnTo>
                <a:lnTo>
                  <a:pt x="1580388" y="68580"/>
                </a:lnTo>
                <a:lnTo>
                  <a:pt x="1577339" y="53339"/>
                </a:lnTo>
                <a:lnTo>
                  <a:pt x="1574292" y="47244"/>
                </a:lnTo>
                <a:lnTo>
                  <a:pt x="1571244" y="39624"/>
                </a:lnTo>
                <a:lnTo>
                  <a:pt x="1568195" y="33527"/>
                </a:lnTo>
                <a:lnTo>
                  <a:pt x="1564277" y="28956"/>
                </a:lnTo>
                <a:close/>
              </a:path>
              <a:path w="1580514" h="439419">
                <a:moveTo>
                  <a:pt x="30734" y="28956"/>
                </a:moveTo>
                <a:lnTo>
                  <a:pt x="28956" y="28956"/>
                </a:lnTo>
                <a:lnTo>
                  <a:pt x="28956" y="30480"/>
                </a:lnTo>
                <a:lnTo>
                  <a:pt x="30734" y="28956"/>
                </a:lnTo>
                <a:close/>
              </a:path>
              <a:path w="1580514" h="439419">
                <a:moveTo>
                  <a:pt x="1542795" y="10668"/>
                </a:moveTo>
                <a:lnTo>
                  <a:pt x="1517904" y="10668"/>
                </a:lnTo>
                <a:lnTo>
                  <a:pt x="1524000" y="13716"/>
                </a:lnTo>
                <a:lnTo>
                  <a:pt x="1530095" y="15239"/>
                </a:lnTo>
                <a:lnTo>
                  <a:pt x="1542288" y="21336"/>
                </a:lnTo>
                <a:lnTo>
                  <a:pt x="1540764" y="21336"/>
                </a:lnTo>
                <a:lnTo>
                  <a:pt x="1551432" y="30480"/>
                </a:lnTo>
                <a:lnTo>
                  <a:pt x="1551432" y="28956"/>
                </a:lnTo>
                <a:lnTo>
                  <a:pt x="1564277" y="28956"/>
                </a:lnTo>
                <a:lnTo>
                  <a:pt x="1559052" y="22860"/>
                </a:lnTo>
                <a:lnTo>
                  <a:pt x="1557527" y="22860"/>
                </a:lnTo>
                <a:lnTo>
                  <a:pt x="1546859" y="13716"/>
                </a:lnTo>
                <a:lnTo>
                  <a:pt x="1542795" y="10668"/>
                </a:lnTo>
                <a:close/>
              </a:path>
              <a:path w="1580514" h="439419">
                <a:moveTo>
                  <a:pt x="1504188" y="0"/>
                </a:moveTo>
                <a:lnTo>
                  <a:pt x="76200" y="0"/>
                </a:lnTo>
                <a:lnTo>
                  <a:pt x="67055" y="1524"/>
                </a:lnTo>
                <a:lnTo>
                  <a:pt x="1511808" y="1524"/>
                </a:lnTo>
                <a:lnTo>
                  <a:pt x="15041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25195" y="4495800"/>
            <a:ext cx="1795780" cy="439420"/>
          </a:xfrm>
          <a:custGeom>
            <a:avLst/>
            <a:gdLst/>
            <a:ahLst/>
            <a:cxnLst/>
            <a:rect l="l" t="t" r="r" b="b"/>
            <a:pathLst>
              <a:path w="1795780" h="439420">
                <a:moveTo>
                  <a:pt x="1719072" y="0"/>
                </a:moveTo>
                <a:lnTo>
                  <a:pt x="74676" y="0"/>
                </a:lnTo>
                <a:lnTo>
                  <a:pt x="59436" y="3048"/>
                </a:lnTo>
                <a:lnTo>
                  <a:pt x="53340" y="4572"/>
                </a:lnTo>
                <a:lnTo>
                  <a:pt x="45720" y="6095"/>
                </a:lnTo>
                <a:lnTo>
                  <a:pt x="39624" y="10668"/>
                </a:lnTo>
                <a:lnTo>
                  <a:pt x="33528" y="13716"/>
                </a:lnTo>
                <a:lnTo>
                  <a:pt x="32004" y="13716"/>
                </a:lnTo>
                <a:lnTo>
                  <a:pt x="21335" y="22860"/>
                </a:lnTo>
                <a:lnTo>
                  <a:pt x="12192" y="33527"/>
                </a:lnTo>
                <a:lnTo>
                  <a:pt x="12192" y="35051"/>
                </a:lnTo>
                <a:lnTo>
                  <a:pt x="9144" y="41148"/>
                </a:lnTo>
                <a:lnTo>
                  <a:pt x="4572" y="47243"/>
                </a:lnTo>
                <a:lnTo>
                  <a:pt x="1524" y="62483"/>
                </a:lnTo>
                <a:lnTo>
                  <a:pt x="0" y="68580"/>
                </a:lnTo>
                <a:lnTo>
                  <a:pt x="0" y="370331"/>
                </a:lnTo>
                <a:lnTo>
                  <a:pt x="3048" y="385572"/>
                </a:lnTo>
                <a:lnTo>
                  <a:pt x="6096" y="393192"/>
                </a:lnTo>
                <a:lnTo>
                  <a:pt x="12192" y="405383"/>
                </a:lnTo>
                <a:lnTo>
                  <a:pt x="21335" y="416051"/>
                </a:lnTo>
                <a:lnTo>
                  <a:pt x="21335" y="417575"/>
                </a:lnTo>
                <a:lnTo>
                  <a:pt x="33528" y="426719"/>
                </a:lnTo>
                <a:lnTo>
                  <a:pt x="45720" y="432816"/>
                </a:lnTo>
                <a:lnTo>
                  <a:pt x="53340" y="435863"/>
                </a:lnTo>
                <a:lnTo>
                  <a:pt x="68580" y="438912"/>
                </a:lnTo>
                <a:lnTo>
                  <a:pt x="1726692" y="438912"/>
                </a:lnTo>
                <a:lnTo>
                  <a:pt x="1741932" y="435863"/>
                </a:lnTo>
                <a:lnTo>
                  <a:pt x="1748028" y="432816"/>
                </a:lnTo>
                <a:lnTo>
                  <a:pt x="1755648" y="429768"/>
                </a:lnTo>
                <a:lnTo>
                  <a:pt x="76200" y="429768"/>
                </a:lnTo>
                <a:lnTo>
                  <a:pt x="68580" y="428244"/>
                </a:lnTo>
                <a:lnTo>
                  <a:pt x="62484" y="428244"/>
                </a:lnTo>
                <a:lnTo>
                  <a:pt x="54864" y="426719"/>
                </a:lnTo>
                <a:lnTo>
                  <a:pt x="48768" y="423672"/>
                </a:lnTo>
                <a:lnTo>
                  <a:pt x="44196" y="420624"/>
                </a:lnTo>
                <a:lnTo>
                  <a:pt x="38100" y="417575"/>
                </a:lnTo>
                <a:lnTo>
                  <a:pt x="27432" y="409956"/>
                </a:lnTo>
                <a:lnTo>
                  <a:pt x="28956" y="409956"/>
                </a:lnTo>
                <a:lnTo>
                  <a:pt x="21118" y="400812"/>
                </a:lnTo>
                <a:lnTo>
                  <a:pt x="19812" y="400812"/>
                </a:lnTo>
                <a:lnTo>
                  <a:pt x="13716" y="388619"/>
                </a:lnTo>
                <a:lnTo>
                  <a:pt x="10668" y="376427"/>
                </a:lnTo>
                <a:lnTo>
                  <a:pt x="9144" y="368807"/>
                </a:lnTo>
                <a:lnTo>
                  <a:pt x="9144" y="70104"/>
                </a:lnTo>
                <a:lnTo>
                  <a:pt x="10668" y="62483"/>
                </a:lnTo>
                <a:lnTo>
                  <a:pt x="13716" y="50292"/>
                </a:lnTo>
                <a:lnTo>
                  <a:pt x="16764" y="45719"/>
                </a:lnTo>
                <a:lnTo>
                  <a:pt x="19812" y="39624"/>
                </a:lnTo>
                <a:lnTo>
                  <a:pt x="27649" y="30480"/>
                </a:lnTo>
                <a:lnTo>
                  <a:pt x="27432" y="30480"/>
                </a:lnTo>
                <a:lnTo>
                  <a:pt x="28956" y="28956"/>
                </a:lnTo>
                <a:lnTo>
                  <a:pt x="29210" y="28956"/>
                </a:lnTo>
                <a:lnTo>
                  <a:pt x="38100" y="21336"/>
                </a:lnTo>
                <a:lnTo>
                  <a:pt x="50292" y="15239"/>
                </a:lnTo>
                <a:lnTo>
                  <a:pt x="68580" y="10668"/>
                </a:lnTo>
                <a:lnTo>
                  <a:pt x="1756664" y="10668"/>
                </a:lnTo>
                <a:lnTo>
                  <a:pt x="1754124" y="9143"/>
                </a:lnTo>
                <a:lnTo>
                  <a:pt x="1748028" y="6095"/>
                </a:lnTo>
                <a:lnTo>
                  <a:pt x="1740408" y="4572"/>
                </a:lnTo>
                <a:lnTo>
                  <a:pt x="1734312" y="1524"/>
                </a:lnTo>
                <a:lnTo>
                  <a:pt x="1726692" y="1524"/>
                </a:lnTo>
                <a:lnTo>
                  <a:pt x="1719072" y="0"/>
                </a:lnTo>
                <a:close/>
              </a:path>
              <a:path w="1795780" h="439420">
                <a:moveTo>
                  <a:pt x="1765495" y="29776"/>
                </a:moveTo>
                <a:lnTo>
                  <a:pt x="1773936" y="39624"/>
                </a:lnTo>
                <a:lnTo>
                  <a:pt x="1783080" y="57912"/>
                </a:lnTo>
                <a:lnTo>
                  <a:pt x="1784604" y="64007"/>
                </a:lnTo>
                <a:lnTo>
                  <a:pt x="1784604" y="376427"/>
                </a:lnTo>
                <a:lnTo>
                  <a:pt x="1781556" y="382524"/>
                </a:lnTo>
                <a:lnTo>
                  <a:pt x="1780032" y="388619"/>
                </a:lnTo>
                <a:lnTo>
                  <a:pt x="1773936" y="400812"/>
                </a:lnTo>
                <a:lnTo>
                  <a:pt x="1764792" y="409956"/>
                </a:lnTo>
                <a:lnTo>
                  <a:pt x="1766316" y="409956"/>
                </a:lnTo>
                <a:lnTo>
                  <a:pt x="1755648" y="417575"/>
                </a:lnTo>
                <a:lnTo>
                  <a:pt x="1749552" y="422148"/>
                </a:lnTo>
                <a:lnTo>
                  <a:pt x="1744980" y="423672"/>
                </a:lnTo>
                <a:lnTo>
                  <a:pt x="1738884" y="426719"/>
                </a:lnTo>
                <a:lnTo>
                  <a:pt x="1731264" y="428244"/>
                </a:lnTo>
                <a:lnTo>
                  <a:pt x="1725168" y="429768"/>
                </a:lnTo>
                <a:lnTo>
                  <a:pt x="1755648" y="429768"/>
                </a:lnTo>
                <a:lnTo>
                  <a:pt x="1761744" y="425195"/>
                </a:lnTo>
                <a:lnTo>
                  <a:pt x="1772412" y="417575"/>
                </a:lnTo>
                <a:lnTo>
                  <a:pt x="1772412" y="416051"/>
                </a:lnTo>
                <a:lnTo>
                  <a:pt x="1781556" y="405383"/>
                </a:lnTo>
                <a:lnTo>
                  <a:pt x="1786128" y="399288"/>
                </a:lnTo>
                <a:lnTo>
                  <a:pt x="1789176" y="391668"/>
                </a:lnTo>
                <a:lnTo>
                  <a:pt x="1790700" y="385572"/>
                </a:lnTo>
                <a:lnTo>
                  <a:pt x="1793748" y="377951"/>
                </a:lnTo>
                <a:lnTo>
                  <a:pt x="1793748" y="370331"/>
                </a:lnTo>
                <a:lnTo>
                  <a:pt x="1795272" y="362712"/>
                </a:lnTo>
                <a:lnTo>
                  <a:pt x="1795272" y="76200"/>
                </a:lnTo>
                <a:lnTo>
                  <a:pt x="1793748" y="68580"/>
                </a:lnTo>
                <a:lnTo>
                  <a:pt x="1793748" y="60960"/>
                </a:lnTo>
                <a:lnTo>
                  <a:pt x="1790700" y="53339"/>
                </a:lnTo>
                <a:lnTo>
                  <a:pt x="1789176" y="47243"/>
                </a:lnTo>
                <a:lnTo>
                  <a:pt x="1786128" y="41148"/>
                </a:lnTo>
                <a:lnTo>
                  <a:pt x="1781556" y="33527"/>
                </a:lnTo>
                <a:lnTo>
                  <a:pt x="1778943" y="30480"/>
                </a:lnTo>
                <a:lnTo>
                  <a:pt x="1766316" y="30480"/>
                </a:lnTo>
                <a:lnTo>
                  <a:pt x="1765495" y="29776"/>
                </a:lnTo>
                <a:close/>
              </a:path>
              <a:path w="1795780" h="439420">
                <a:moveTo>
                  <a:pt x="19812" y="399288"/>
                </a:moveTo>
                <a:lnTo>
                  <a:pt x="19812" y="400812"/>
                </a:lnTo>
                <a:lnTo>
                  <a:pt x="21118" y="400812"/>
                </a:lnTo>
                <a:lnTo>
                  <a:pt x="19812" y="399288"/>
                </a:lnTo>
                <a:close/>
              </a:path>
              <a:path w="1795780" h="439420">
                <a:moveTo>
                  <a:pt x="28956" y="28956"/>
                </a:moveTo>
                <a:lnTo>
                  <a:pt x="27432" y="30480"/>
                </a:lnTo>
                <a:lnTo>
                  <a:pt x="28252" y="29776"/>
                </a:lnTo>
                <a:lnTo>
                  <a:pt x="28956" y="28956"/>
                </a:lnTo>
                <a:close/>
              </a:path>
              <a:path w="1795780" h="439420">
                <a:moveTo>
                  <a:pt x="28252" y="29776"/>
                </a:moveTo>
                <a:lnTo>
                  <a:pt x="27432" y="30480"/>
                </a:lnTo>
                <a:lnTo>
                  <a:pt x="27649" y="30480"/>
                </a:lnTo>
                <a:lnTo>
                  <a:pt x="28252" y="29776"/>
                </a:lnTo>
                <a:close/>
              </a:path>
              <a:path w="1795780" h="439420">
                <a:moveTo>
                  <a:pt x="1764792" y="28956"/>
                </a:moveTo>
                <a:lnTo>
                  <a:pt x="1765495" y="29776"/>
                </a:lnTo>
                <a:lnTo>
                  <a:pt x="1766316" y="30480"/>
                </a:lnTo>
                <a:lnTo>
                  <a:pt x="1764792" y="28956"/>
                </a:lnTo>
                <a:close/>
              </a:path>
              <a:path w="1795780" h="439420">
                <a:moveTo>
                  <a:pt x="1777637" y="28956"/>
                </a:moveTo>
                <a:lnTo>
                  <a:pt x="1764792" y="28956"/>
                </a:lnTo>
                <a:lnTo>
                  <a:pt x="1766316" y="30480"/>
                </a:lnTo>
                <a:lnTo>
                  <a:pt x="1778943" y="30480"/>
                </a:lnTo>
                <a:lnTo>
                  <a:pt x="1777637" y="28956"/>
                </a:lnTo>
                <a:close/>
              </a:path>
              <a:path w="1795780" h="439420">
                <a:moveTo>
                  <a:pt x="29210" y="28956"/>
                </a:moveTo>
                <a:lnTo>
                  <a:pt x="28956" y="28956"/>
                </a:lnTo>
                <a:lnTo>
                  <a:pt x="28252" y="29776"/>
                </a:lnTo>
                <a:lnTo>
                  <a:pt x="29210" y="28956"/>
                </a:lnTo>
                <a:close/>
              </a:path>
              <a:path w="1795780" h="439420">
                <a:moveTo>
                  <a:pt x="1756664" y="10668"/>
                </a:moveTo>
                <a:lnTo>
                  <a:pt x="1725168" y="10668"/>
                </a:lnTo>
                <a:lnTo>
                  <a:pt x="1732788" y="12192"/>
                </a:lnTo>
                <a:lnTo>
                  <a:pt x="1744980" y="15239"/>
                </a:lnTo>
                <a:lnTo>
                  <a:pt x="1751076" y="18287"/>
                </a:lnTo>
                <a:lnTo>
                  <a:pt x="1755648" y="21336"/>
                </a:lnTo>
                <a:lnTo>
                  <a:pt x="1765495" y="29776"/>
                </a:lnTo>
                <a:lnTo>
                  <a:pt x="1764792" y="28956"/>
                </a:lnTo>
                <a:lnTo>
                  <a:pt x="1777637" y="28956"/>
                </a:lnTo>
                <a:lnTo>
                  <a:pt x="1772412" y="22860"/>
                </a:lnTo>
                <a:lnTo>
                  <a:pt x="1761744" y="13716"/>
                </a:lnTo>
                <a:lnTo>
                  <a:pt x="1756664" y="106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858767" y="4072128"/>
            <a:ext cx="467868" cy="7208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846576" y="4067555"/>
            <a:ext cx="492759" cy="733425"/>
          </a:xfrm>
          <a:custGeom>
            <a:avLst/>
            <a:gdLst/>
            <a:ahLst/>
            <a:cxnLst/>
            <a:rect l="l" t="t" r="r" b="b"/>
            <a:pathLst>
              <a:path w="492760" h="733425">
                <a:moveTo>
                  <a:pt x="123444" y="486156"/>
                </a:moveTo>
                <a:lnTo>
                  <a:pt x="0" y="486156"/>
                </a:lnTo>
                <a:lnTo>
                  <a:pt x="245363" y="733044"/>
                </a:lnTo>
                <a:lnTo>
                  <a:pt x="256031" y="722376"/>
                </a:lnTo>
                <a:lnTo>
                  <a:pt x="242315" y="722376"/>
                </a:lnTo>
                <a:lnTo>
                  <a:pt x="246125" y="718566"/>
                </a:lnTo>
                <a:lnTo>
                  <a:pt x="24384" y="496824"/>
                </a:lnTo>
                <a:lnTo>
                  <a:pt x="12191" y="496824"/>
                </a:lnTo>
                <a:lnTo>
                  <a:pt x="15239" y="487680"/>
                </a:lnTo>
                <a:lnTo>
                  <a:pt x="123444" y="487680"/>
                </a:lnTo>
                <a:lnTo>
                  <a:pt x="123444" y="486156"/>
                </a:lnTo>
                <a:close/>
              </a:path>
              <a:path w="492760" h="733425">
                <a:moveTo>
                  <a:pt x="246125" y="718566"/>
                </a:moveTo>
                <a:lnTo>
                  <a:pt x="242315" y="722376"/>
                </a:lnTo>
                <a:lnTo>
                  <a:pt x="249936" y="722376"/>
                </a:lnTo>
                <a:lnTo>
                  <a:pt x="246125" y="718566"/>
                </a:lnTo>
                <a:close/>
              </a:path>
              <a:path w="492760" h="733425">
                <a:moveTo>
                  <a:pt x="477012" y="487680"/>
                </a:moveTo>
                <a:lnTo>
                  <a:pt x="246125" y="718566"/>
                </a:lnTo>
                <a:lnTo>
                  <a:pt x="249936" y="722376"/>
                </a:lnTo>
                <a:lnTo>
                  <a:pt x="256031" y="722376"/>
                </a:lnTo>
                <a:lnTo>
                  <a:pt x="481583" y="496824"/>
                </a:lnTo>
                <a:lnTo>
                  <a:pt x="480060" y="496824"/>
                </a:lnTo>
                <a:lnTo>
                  <a:pt x="477012" y="487680"/>
                </a:lnTo>
                <a:close/>
              </a:path>
              <a:path w="492760" h="733425">
                <a:moveTo>
                  <a:pt x="15239" y="487680"/>
                </a:moveTo>
                <a:lnTo>
                  <a:pt x="12191" y="496824"/>
                </a:lnTo>
                <a:lnTo>
                  <a:pt x="24384" y="496824"/>
                </a:lnTo>
                <a:lnTo>
                  <a:pt x="15239" y="487680"/>
                </a:lnTo>
                <a:close/>
              </a:path>
              <a:path w="492760" h="733425">
                <a:moveTo>
                  <a:pt x="123444" y="487680"/>
                </a:moveTo>
                <a:lnTo>
                  <a:pt x="15239" y="487680"/>
                </a:lnTo>
                <a:lnTo>
                  <a:pt x="24384" y="496824"/>
                </a:lnTo>
                <a:lnTo>
                  <a:pt x="134112" y="496824"/>
                </a:lnTo>
                <a:lnTo>
                  <a:pt x="134112" y="492252"/>
                </a:lnTo>
                <a:lnTo>
                  <a:pt x="123444" y="492252"/>
                </a:lnTo>
                <a:lnTo>
                  <a:pt x="123444" y="487680"/>
                </a:lnTo>
                <a:close/>
              </a:path>
              <a:path w="492760" h="733425">
                <a:moveTo>
                  <a:pt x="358139" y="4572"/>
                </a:moveTo>
                <a:lnTo>
                  <a:pt x="358139" y="496824"/>
                </a:lnTo>
                <a:lnTo>
                  <a:pt x="467867" y="496824"/>
                </a:lnTo>
                <a:lnTo>
                  <a:pt x="472439" y="492252"/>
                </a:lnTo>
                <a:lnTo>
                  <a:pt x="367284" y="492252"/>
                </a:lnTo>
                <a:lnTo>
                  <a:pt x="362712" y="486156"/>
                </a:lnTo>
                <a:lnTo>
                  <a:pt x="367284" y="486156"/>
                </a:lnTo>
                <a:lnTo>
                  <a:pt x="367284" y="9144"/>
                </a:lnTo>
                <a:lnTo>
                  <a:pt x="362712" y="9144"/>
                </a:lnTo>
                <a:lnTo>
                  <a:pt x="358139" y="4572"/>
                </a:lnTo>
                <a:close/>
              </a:path>
              <a:path w="492760" h="733425">
                <a:moveTo>
                  <a:pt x="490727" y="487680"/>
                </a:moveTo>
                <a:lnTo>
                  <a:pt x="477012" y="487680"/>
                </a:lnTo>
                <a:lnTo>
                  <a:pt x="480060" y="496824"/>
                </a:lnTo>
                <a:lnTo>
                  <a:pt x="481583" y="496824"/>
                </a:lnTo>
                <a:lnTo>
                  <a:pt x="490727" y="487680"/>
                </a:lnTo>
                <a:close/>
              </a:path>
              <a:path w="492760" h="733425">
                <a:moveTo>
                  <a:pt x="367284" y="0"/>
                </a:moveTo>
                <a:lnTo>
                  <a:pt x="123444" y="0"/>
                </a:lnTo>
                <a:lnTo>
                  <a:pt x="123444" y="492252"/>
                </a:lnTo>
                <a:lnTo>
                  <a:pt x="129539" y="486156"/>
                </a:lnTo>
                <a:lnTo>
                  <a:pt x="134112" y="486156"/>
                </a:lnTo>
                <a:lnTo>
                  <a:pt x="134112" y="9144"/>
                </a:lnTo>
                <a:lnTo>
                  <a:pt x="129539" y="9144"/>
                </a:lnTo>
                <a:lnTo>
                  <a:pt x="134112" y="4572"/>
                </a:lnTo>
                <a:lnTo>
                  <a:pt x="367284" y="4572"/>
                </a:lnTo>
                <a:lnTo>
                  <a:pt x="367284" y="0"/>
                </a:lnTo>
                <a:close/>
              </a:path>
              <a:path w="492760" h="733425">
                <a:moveTo>
                  <a:pt x="134112" y="486156"/>
                </a:moveTo>
                <a:lnTo>
                  <a:pt x="129539" y="486156"/>
                </a:lnTo>
                <a:lnTo>
                  <a:pt x="123444" y="492252"/>
                </a:lnTo>
                <a:lnTo>
                  <a:pt x="134112" y="492252"/>
                </a:lnTo>
                <a:lnTo>
                  <a:pt x="134112" y="486156"/>
                </a:lnTo>
                <a:close/>
              </a:path>
              <a:path w="492760" h="733425">
                <a:moveTo>
                  <a:pt x="367284" y="486156"/>
                </a:moveTo>
                <a:lnTo>
                  <a:pt x="362712" y="486156"/>
                </a:lnTo>
                <a:lnTo>
                  <a:pt x="367284" y="492252"/>
                </a:lnTo>
                <a:lnTo>
                  <a:pt x="367284" y="486156"/>
                </a:lnTo>
                <a:close/>
              </a:path>
              <a:path w="492760" h="733425">
                <a:moveTo>
                  <a:pt x="492251" y="486156"/>
                </a:moveTo>
                <a:lnTo>
                  <a:pt x="367284" y="486156"/>
                </a:lnTo>
                <a:lnTo>
                  <a:pt x="367284" y="492252"/>
                </a:lnTo>
                <a:lnTo>
                  <a:pt x="472439" y="492252"/>
                </a:lnTo>
                <a:lnTo>
                  <a:pt x="477012" y="487680"/>
                </a:lnTo>
                <a:lnTo>
                  <a:pt x="490727" y="487680"/>
                </a:lnTo>
                <a:lnTo>
                  <a:pt x="492251" y="486156"/>
                </a:lnTo>
                <a:close/>
              </a:path>
              <a:path w="492760" h="733425">
                <a:moveTo>
                  <a:pt x="134112" y="4572"/>
                </a:moveTo>
                <a:lnTo>
                  <a:pt x="129539" y="9144"/>
                </a:lnTo>
                <a:lnTo>
                  <a:pt x="134112" y="9144"/>
                </a:lnTo>
                <a:lnTo>
                  <a:pt x="134112" y="4572"/>
                </a:lnTo>
                <a:close/>
              </a:path>
              <a:path w="492760" h="733425">
                <a:moveTo>
                  <a:pt x="358139" y="4572"/>
                </a:moveTo>
                <a:lnTo>
                  <a:pt x="134112" y="4572"/>
                </a:lnTo>
                <a:lnTo>
                  <a:pt x="134112" y="9144"/>
                </a:lnTo>
                <a:lnTo>
                  <a:pt x="358139" y="9144"/>
                </a:lnTo>
                <a:lnTo>
                  <a:pt x="358139" y="4572"/>
                </a:lnTo>
                <a:close/>
              </a:path>
              <a:path w="492760" h="733425">
                <a:moveTo>
                  <a:pt x="367284" y="4572"/>
                </a:moveTo>
                <a:lnTo>
                  <a:pt x="358139" y="4572"/>
                </a:lnTo>
                <a:lnTo>
                  <a:pt x="362712" y="9144"/>
                </a:lnTo>
                <a:lnTo>
                  <a:pt x="367284" y="9144"/>
                </a:lnTo>
                <a:lnTo>
                  <a:pt x="367284" y="45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14884" y="1072896"/>
            <a:ext cx="8287512" cy="9997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10311" y="1066800"/>
            <a:ext cx="8296909" cy="1010919"/>
          </a:xfrm>
          <a:custGeom>
            <a:avLst/>
            <a:gdLst/>
            <a:ahLst/>
            <a:cxnLst/>
            <a:rect l="l" t="t" r="r" b="b"/>
            <a:pathLst>
              <a:path w="8296909" h="1010919">
                <a:moveTo>
                  <a:pt x="8124444" y="0"/>
                </a:moveTo>
                <a:lnTo>
                  <a:pt x="170688" y="0"/>
                </a:lnTo>
                <a:lnTo>
                  <a:pt x="153924" y="1524"/>
                </a:lnTo>
                <a:lnTo>
                  <a:pt x="105156" y="13715"/>
                </a:lnTo>
                <a:lnTo>
                  <a:pt x="62484" y="39624"/>
                </a:lnTo>
                <a:lnTo>
                  <a:pt x="28956" y="76200"/>
                </a:lnTo>
                <a:lnTo>
                  <a:pt x="7620" y="121920"/>
                </a:lnTo>
                <a:lnTo>
                  <a:pt x="1524" y="155448"/>
                </a:lnTo>
                <a:lnTo>
                  <a:pt x="0" y="172212"/>
                </a:lnTo>
                <a:lnTo>
                  <a:pt x="0" y="839724"/>
                </a:lnTo>
                <a:lnTo>
                  <a:pt x="3048" y="873251"/>
                </a:lnTo>
                <a:lnTo>
                  <a:pt x="28956" y="935736"/>
                </a:lnTo>
                <a:lnTo>
                  <a:pt x="62484" y="970788"/>
                </a:lnTo>
                <a:lnTo>
                  <a:pt x="105156" y="996696"/>
                </a:lnTo>
                <a:lnTo>
                  <a:pt x="172212" y="1010412"/>
                </a:lnTo>
                <a:lnTo>
                  <a:pt x="8124444" y="1010412"/>
                </a:lnTo>
                <a:lnTo>
                  <a:pt x="8159496" y="1007363"/>
                </a:lnTo>
                <a:lnTo>
                  <a:pt x="8176260" y="1002791"/>
                </a:lnTo>
                <a:lnTo>
                  <a:pt x="8180070" y="1001267"/>
                </a:lnTo>
                <a:lnTo>
                  <a:pt x="172212" y="1001267"/>
                </a:lnTo>
                <a:lnTo>
                  <a:pt x="138684" y="998220"/>
                </a:lnTo>
                <a:lnTo>
                  <a:pt x="94488" y="981455"/>
                </a:lnTo>
                <a:lnTo>
                  <a:pt x="56388" y="954024"/>
                </a:lnTo>
                <a:lnTo>
                  <a:pt x="28956" y="915924"/>
                </a:lnTo>
                <a:lnTo>
                  <a:pt x="12192" y="871727"/>
                </a:lnTo>
                <a:lnTo>
                  <a:pt x="9144" y="838200"/>
                </a:lnTo>
                <a:lnTo>
                  <a:pt x="9144" y="172212"/>
                </a:lnTo>
                <a:lnTo>
                  <a:pt x="16764" y="123444"/>
                </a:lnTo>
                <a:lnTo>
                  <a:pt x="36576" y="80772"/>
                </a:lnTo>
                <a:lnTo>
                  <a:pt x="47244" y="68579"/>
                </a:lnTo>
                <a:lnTo>
                  <a:pt x="56388" y="57912"/>
                </a:lnTo>
                <a:lnTo>
                  <a:pt x="94488" y="28955"/>
                </a:lnTo>
                <a:lnTo>
                  <a:pt x="138684" y="13715"/>
                </a:lnTo>
                <a:lnTo>
                  <a:pt x="155448" y="10667"/>
                </a:lnTo>
                <a:lnTo>
                  <a:pt x="8181339" y="10667"/>
                </a:lnTo>
                <a:lnTo>
                  <a:pt x="8176260" y="9144"/>
                </a:lnTo>
                <a:lnTo>
                  <a:pt x="8159496" y="4572"/>
                </a:lnTo>
                <a:lnTo>
                  <a:pt x="8142732" y="1524"/>
                </a:lnTo>
                <a:lnTo>
                  <a:pt x="8124444" y="0"/>
                </a:lnTo>
                <a:close/>
              </a:path>
              <a:path w="8296909" h="1010919">
                <a:moveTo>
                  <a:pt x="8181339" y="10667"/>
                </a:moveTo>
                <a:lnTo>
                  <a:pt x="8141208" y="10667"/>
                </a:lnTo>
                <a:lnTo>
                  <a:pt x="8157972" y="13715"/>
                </a:lnTo>
                <a:lnTo>
                  <a:pt x="8188452" y="22860"/>
                </a:lnTo>
                <a:lnTo>
                  <a:pt x="8228076" y="47244"/>
                </a:lnTo>
                <a:lnTo>
                  <a:pt x="8267700" y="94487"/>
                </a:lnTo>
                <a:lnTo>
                  <a:pt x="8285988" y="155448"/>
                </a:lnTo>
                <a:lnTo>
                  <a:pt x="8285988" y="854963"/>
                </a:lnTo>
                <a:lnTo>
                  <a:pt x="8273796" y="902208"/>
                </a:lnTo>
                <a:lnTo>
                  <a:pt x="8249412" y="941832"/>
                </a:lnTo>
                <a:lnTo>
                  <a:pt x="8215884" y="973836"/>
                </a:lnTo>
                <a:lnTo>
                  <a:pt x="8186928" y="987551"/>
                </a:lnTo>
                <a:lnTo>
                  <a:pt x="8173212" y="993648"/>
                </a:lnTo>
                <a:lnTo>
                  <a:pt x="8157972" y="998220"/>
                </a:lnTo>
                <a:lnTo>
                  <a:pt x="8124444" y="1001267"/>
                </a:lnTo>
                <a:lnTo>
                  <a:pt x="8180070" y="1001267"/>
                </a:lnTo>
                <a:lnTo>
                  <a:pt x="8220456" y="981455"/>
                </a:lnTo>
                <a:lnTo>
                  <a:pt x="8257032" y="947927"/>
                </a:lnTo>
                <a:lnTo>
                  <a:pt x="8282940" y="905255"/>
                </a:lnTo>
                <a:lnTo>
                  <a:pt x="8295132" y="856488"/>
                </a:lnTo>
                <a:lnTo>
                  <a:pt x="8296656" y="172212"/>
                </a:lnTo>
                <a:lnTo>
                  <a:pt x="8295132" y="153924"/>
                </a:lnTo>
                <a:lnTo>
                  <a:pt x="8282940" y="105155"/>
                </a:lnTo>
                <a:lnTo>
                  <a:pt x="8257032" y="62484"/>
                </a:lnTo>
                <a:lnTo>
                  <a:pt x="8206740" y="21336"/>
                </a:lnTo>
                <a:lnTo>
                  <a:pt x="8191500" y="13715"/>
                </a:lnTo>
                <a:lnTo>
                  <a:pt x="8181339" y="106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73" name="object 7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28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46760">
              <a:lnSpc>
                <a:spcPct val="100000"/>
              </a:lnSpc>
            </a:pPr>
            <a:r>
              <a:rPr dirty="0" spc="-5"/>
              <a:t>Use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variances</a:t>
            </a:r>
            <a:r>
              <a:rPr dirty="0" spc="-5"/>
              <a:t> </a:t>
            </a:r>
            <a:r>
              <a:rPr dirty="0" spc="-5"/>
              <a:t>in</a:t>
            </a:r>
            <a:r>
              <a:rPr dirty="0" spc="-5"/>
              <a:t> </a:t>
            </a:r>
            <a:r>
              <a:rPr dirty="0" spc="-5"/>
              <a:t>4DVar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28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534416" y="1288406"/>
            <a:ext cx="7413625" cy="2733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31800" marR="5080" indent="-419100">
              <a:lnSpc>
                <a:spcPct val="100000"/>
              </a:lnSpc>
              <a:buClr>
                <a:srgbClr val="3232CC"/>
              </a:buClr>
              <a:buFont typeface="Times New Roman"/>
              <a:buChar char="•"/>
              <a:tabLst>
                <a:tab pos="431800" algn="l"/>
              </a:tabLst>
            </a:pPr>
            <a:r>
              <a:rPr dirty="0" sz="2200" spc="-5">
                <a:latin typeface="Calibri"/>
                <a:cs typeface="Calibri"/>
              </a:rPr>
              <a:t>How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does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flo</a:t>
            </a:r>
            <a:r>
              <a:rPr dirty="0" sz="2200">
                <a:latin typeface="Calibri"/>
                <a:cs typeface="Calibri"/>
              </a:rPr>
              <a:t>w</a:t>
            </a:r>
            <a:r>
              <a:rPr dirty="0" sz="2200" spc="-5">
                <a:latin typeface="Calibri"/>
                <a:cs typeface="Calibri"/>
              </a:rPr>
              <a:t>-</a:t>
            </a:r>
            <a:r>
              <a:rPr dirty="0" sz="2200" spc="-10">
                <a:latin typeface="Calibri"/>
                <a:cs typeface="Calibri"/>
              </a:rPr>
              <a:t>dependen</a:t>
            </a:r>
            <a:r>
              <a:rPr dirty="0" sz="2200" spc="-5">
                <a:latin typeface="Calibri"/>
                <a:cs typeface="Calibri"/>
              </a:rPr>
              <a:t>t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structure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variances</a:t>
            </a:r>
            <a:r>
              <a:rPr dirty="0" sz="2200" spc="-5">
                <a:latin typeface="Calibri"/>
                <a:cs typeface="Calibri"/>
              </a:rPr>
              <a:t> affect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4DVar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analysis?</a:t>
            </a:r>
            <a:endParaRPr sz="2200">
              <a:latin typeface="Calibri"/>
              <a:cs typeface="Calibri"/>
            </a:endParaRPr>
          </a:p>
          <a:p>
            <a:pPr marL="431800" indent="-419100">
              <a:lnSpc>
                <a:spcPct val="100000"/>
              </a:lnSpc>
              <a:spcBef>
                <a:spcPts val="1055"/>
              </a:spcBef>
              <a:buClr>
                <a:srgbClr val="3232CC"/>
              </a:buClr>
              <a:buFont typeface="Times New Roman"/>
              <a:buChar char="•"/>
              <a:tabLst>
                <a:tab pos="431800" algn="l"/>
              </a:tabLst>
            </a:pPr>
            <a:r>
              <a:rPr dirty="0" sz="2200" spc="-5">
                <a:latin typeface="Calibri"/>
                <a:cs typeface="Calibri"/>
              </a:rPr>
              <a:t>Two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mechanisms:</a:t>
            </a:r>
            <a:endParaRPr sz="2200">
              <a:latin typeface="Calibri"/>
              <a:cs typeface="Calibri"/>
            </a:endParaRPr>
          </a:p>
          <a:p>
            <a:pPr lvl="1" marL="908685" marR="64135" indent="-419100">
              <a:lnSpc>
                <a:spcPct val="100000"/>
              </a:lnSpc>
              <a:spcBef>
                <a:spcPts val="1055"/>
              </a:spcBef>
              <a:buClr>
                <a:srgbClr val="3232CC"/>
              </a:buClr>
              <a:buAutoNum type="arabicPeriod"/>
              <a:tabLst>
                <a:tab pos="909319" algn="l"/>
              </a:tabLst>
            </a:pPr>
            <a:r>
              <a:rPr dirty="0" sz="2200" spc="-5">
                <a:latin typeface="Calibri"/>
                <a:cs typeface="Calibri"/>
              </a:rPr>
              <a:t>Inside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4DVar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variances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change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shape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size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analysi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increments</a:t>
            </a:r>
            <a:endParaRPr sz="2200">
              <a:latin typeface="Calibri"/>
              <a:cs typeface="Calibri"/>
            </a:endParaRPr>
          </a:p>
          <a:p>
            <a:pPr lvl="1" marL="908685" marR="112395" indent="-419100">
              <a:lnSpc>
                <a:spcPct val="100000"/>
              </a:lnSpc>
              <a:spcBef>
                <a:spcPts val="1055"/>
              </a:spcBef>
              <a:buClr>
                <a:srgbClr val="3232CC"/>
              </a:buClr>
              <a:buAutoNum type="arabicPeriod"/>
              <a:tabLst>
                <a:tab pos="909319" algn="l"/>
              </a:tabLst>
            </a:pPr>
            <a:r>
              <a:rPr dirty="0" sz="2200" spc="-5">
                <a:latin typeface="Calibri"/>
                <a:cs typeface="Calibri"/>
              </a:rPr>
              <a:t>Before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4DVar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they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affect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observation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quality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control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decisions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34644" y="1562735"/>
            <a:ext cx="5746115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30">
                <a:latin typeface="Calibri"/>
                <a:cs typeface="Calibri"/>
              </a:rPr>
              <a:t>F</a:t>
            </a:r>
            <a:r>
              <a:rPr dirty="0" sz="2200">
                <a:latin typeface="Calibri"/>
                <a:cs typeface="Calibri"/>
              </a:rPr>
              <a:t>o</a:t>
            </a:r>
            <a:r>
              <a:rPr dirty="0" sz="2200" spc="-5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linea</a:t>
            </a:r>
            <a:r>
              <a:rPr dirty="0" sz="2200" spc="-5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40">
                <a:latin typeface="Calibri"/>
                <a:cs typeface="Calibri"/>
              </a:rPr>
              <a:t>s</a:t>
            </a:r>
            <a:r>
              <a:rPr dirty="0" sz="2200" spc="-20">
                <a:latin typeface="Calibri"/>
                <a:cs typeface="Calibri"/>
              </a:rPr>
              <a:t>yste</a:t>
            </a:r>
            <a:r>
              <a:rPr dirty="0" sz="2200" spc="-5">
                <a:latin typeface="Calibri"/>
                <a:cs typeface="Calibri"/>
              </a:rPr>
              <a:t>m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th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da</a:t>
            </a:r>
            <a:r>
              <a:rPr dirty="0" sz="2200" spc="-35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assimilatio</a:t>
            </a:r>
            <a:r>
              <a:rPr dirty="0" sz="2200" spc="-5">
                <a:latin typeface="Calibri"/>
                <a:cs typeface="Calibri"/>
              </a:rPr>
              <a:t>n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upda</a:t>
            </a:r>
            <a:r>
              <a:rPr dirty="0" sz="2200" spc="-30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is: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10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834644" y="2561276"/>
            <a:ext cx="7193915" cy="1873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062480">
              <a:lnSpc>
                <a:spcPts val="2335"/>
              </a:lnSpc>
            </a:pPr>
            <a:r>
              <a:rPr dirty="0" baseline="-25000" sz="3000" spc="172" b="1">
                <a:latin typeface="Times New Roman"/>
                <a:cs typeface="Times New Roman"/>
              </a:rPr>
              <a:t>x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-130" i="1">
                <a:latin typeface="Times New Roman"/>
                <a:cs typeface="Times New Roman"/>
              </a:rPr>
              <a:t> </a:t>
            </a:r>
            <a:r>
              <a:rPr dirty="0" sz="1150" spc="-540">
                <a:latin typeface="Symbol"/>
                <a:cs typeface="Symbol"/>
              </a:rPr>
              <a:t></a:t>
            </a:r>
            <a:r>
              <a:rPr dirty="0" sz="1150" spc="15">
                <a:latin typeface="Times New Roman"/>
                <a:cs typeface="Times New Roman"/>
              </a:rPr>
              <a:t>1</a:t>
            </a:r>
            <a:r>
              <a:rPr dirty="0" sz="1150">
                <a:latin typeface="Times New Roman"/>
                <a:cs typeface="Times New Roman"/>
              </a:rPr>
              <a:t> </a:t>
            </a:r>
            <a:r>
              <a:rPr dirty="0" sz="1150" spc="5">
                <a:latin typeface="Times New Roman"/>
                <a:cs typeface="Times New Roman"/>
              </a:rPr>
              <a:t> </a:t>
            </a:r>
            <a:r>
              <a:rPr dirty="0" baseline="-25000" sz="3000" spc="-1327">
                <a:latin typeface="Symbol"/>
                <a:cs typeface="Symbol"/>
              </a:rPr>
              <a:t></a:t>
            </a:r>
            <a:r>
              <a:rPr dirty="0" baseline="-25000" sz="3000" spc="-104">
                <a:latin typeface="Symbol"/>
                <a:cs typeface="Symbol"/>
              </a:rPr>
              <a:t> </a:t>
            </a:r>
            <a:r>
              <a:rPr dirty="0" baseline="-25000" sz="3000" spc="37" b="1">
                <a:latin typeface="Times New Roman"/>
                <a:cs typeface="Times New Roman"/>
              </a:rPr>
              <a:t>M</a:t>
            </a:r>
            <a:r>
              <a:rPr dirty="0" baseline="-25000" sz="3000" b="1">
                <a:latin typeface="Times New Roman"/>
                <a:cs typeface="Times New Roman"/>
              </a:rPr>
              <a:t> </a:t>
            </a:r>
            <a:r>
              <a:rPr dirty="0" baseline="-25000" sz="3000" spc="-165" b="1">
                <a:latin typeface="Times New Roman"/>
                <a:cs typeface="Times New Roman"/>
              </a:rPr>
              <a:t> </a:t>
            </a:r>
            <a:r>
              <a:rPr dirty="0" baseline="-25000" sz="3000" spc="187" b="1">
                <a:latin typeface="Times New Roman"/>
                <a:cs typeface="Times New Roman"/>
              </a:rPr>
              <a:t>x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  <a:p>
            <a:pPr marL="2199640">
              <a:lnSpc>
                <a:spcPts val="1315"/>
              </a:lnSpc>
              <a:tabLst>
                <a:tab pos="2978150" algn="l"/>
                <a:tab pos="3214370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3899"/>
              </a:lnSpc>
              <a:spcBef>
                <a:spcPts val="840"/>
              </a:spcBef>
            </a:pPr>
            <a:r>
              <a:rPr dirty="0" sz="2200" spc="-5">
                <a:latin typeface="Calibri"/>
                <a:cs typeface="Calibri"/>
              </a:rPr>
              <a:t>Under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assumptions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</a:t>
            </a:r>
            <a:r>
              <a:rPr dirty="0" sz="2200" spc="-30">
                <a:latin typeface="Calibri"/>
                <a:cs typeface="Calibri"/>
              </a:rPr>
              <a:t>t</a:t>
            </a:r>
            <a:r>
              <a:rPr dirty="0" sz="2200" spc="-10">
                <a:latin typeface="Calibri"/>
                <a:cs typeface="Calibri"/>
              </a:rPr>
              <a:t>atisticall</a:t>
            </a:r>
            <a:r>
              <a:rPr dirty="0" sz="2200" spc="-5">
                <a:latin typeface="Calibri"/>
                <a:cs typeface="Calibri"/>
              </a:rPr>
              <a:t>y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independen</a:t>
            </a:r>
            <a:r>
              <a:rPr dirty="0" sz="2200" spc="-5">
                <a:latin typeface="Calibri"/>
                <a:cs typeface="Calibri"/>
              </a:rPr>
              <a:t>t</a:t>
            </a:r>
            <a:r>
              <a:rPr dirty="0" sz="2200" spc="2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backg</a:t>
            </a:r>
            <a:r>
              <a:rPr dirty="0" sz="2200" spc="-45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ound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5">
                <a:latin typeface="Calibri"/>
                <a:cs typeface="Calibri"/>
              </a:rPr>
              <a:t>(</a:t>
            </a:r>
            <a:r>
              <a:rPr dirty="0" sz="2200" spc="-10" b="1">
                <a:latin typeface="Calibri"/>
                <a:cs typeface="Calibri"/>
              </a:rPr>
              <a:t>P</a:t>
            </a:r>
            <a:r>
              <a:rPr dirty="0" baseline="24904" sz="2175">
                <a:latin typeface="Calibri"/>
                <a:cs typeface="Calibri"/>
              </a:rPr>
              <a:t>b</a:t>
            </a:r>
            <a:r>
              <a:rPr dirty="0" sz="2200" spc="-5">
                <a:latin typeface="Calibri"/>
                <a:cs typeface="Calibri"/>
              </a:rPr>
              <a:t>),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obse</a:t>
            </a:r>
            <a:r>
              <a:rPr dirty="0" sz="2200" spc="20">
                <a:latin typeface="Calibri"/>
                <a:cs typeface="Calibri"/>
              </a:rPr>
              <a:t>r</a:t>
            </a:r>
            <a:r>
              <a:rPr dirty="0" sz="2200" spc="-15">
                <a:latin typeface="Calibri"/>
                <a:cs typeface="Calibri"/>
              </a:rPr>
              <a:t>vatio</a:t>
            </a:r>
            <a:r>
              <a:rPr dirty="0" sz="2200" spc="-5">
                <a:latin typeface="Calibri"/>
                <a:cs typeface="Calibri"/>
              </a:rPr>
              <a:t>n</a:t>
            </a:r>
            <a:r>
              <a:rPr dirty="0" sz="2200" spc="-2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(</a:t>
            </a:r>
            <a:r>
              <a:rPr dirty="0" sz="2200" spc="-10" b="1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)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and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model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er</a:t>
            </a:r>
            <a:r>
              <a:rPr dirty="0" sz="2200" spc="-40">
                <a:latin typeface="Calibri"/>
                <a:cs typeface="Calibri"/>
              </a:rPr>
              <a:t>r</a:t>
            </a:r>
            <a:r>
              <a:rPr dirty="0" sz="2200">
                <a:latin typeface="Calibri"/>
                <a:cs typeface="Calibri"/>
              </a:rPr>
              <a:t>o</a:t>
            </a:r>
            <a:r>
              <a:rPr dirty="0" sz="2200" spc="-40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s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15">
                <a:latin typeface="Calibri"/>
                <a:cs typeface="Calibri"/>
              </a:rPr>
              <a:t>(</a:t>
            </a:r>
            <a:r>
              <a:rPr dirty="0" sz="2200" b="1">
                <a:latin typeface="Calibri"/>
                <a:cs typeface="Calibri"/>
              </a:rPr>
              <a:t>Q</a:t>
            </a:r>
            <a:r>
              <a:rPr dirty="0" sz="2200" spc="-5">
                <a:latin typeface="Calibri"/>
                <a:cs typeface="Calibri"/>
              </a:rPr>
              <a:t>),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evolution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30">
                <a:latin typeface="Calibri"/>
                <a:cs typeface="Calibri"/>
              </a:rPr>
              <a:t>syst</a:t>
            </a:r>
            <a:r>
              <a:rPr dirty="0" sz="2200" spc="-10">
                <a:latin typeface="Calibri"/>
                <a:cs typeface="Calibri"/>
              </a:rPr>
              <a:t>e</a:t>
            </a:r>
            <a:r>
              <a:rPr dirty="0" sz="2200" spc="-5">
                <a:latin typeface="Calibri"/>
                <a:cs typeface="Calibri"/>
              </a:rPr>
              <a:t>m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er</a:t>
            </a:r>
            <a:r>
              <a:rPr dirty="0" sz="2200" spc="-45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or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35">
                <a:latin typeface="Calibri"/>
                <a:cs typeface="Calibri"/>
              </a:rPr>
              <a:t>c</a:t>
            </a:r>
            <a:r>
              <a:rPr dirty="0" sz="2200" spc="-15">
                <a:latin typeface="Calibri"/>
                <a:cs typeface="Calibri"/>
              </a:rPr>
              <a:t>o</a:t>
            </a:r>
            <a:r>
              <a:rPr dirty="0" sz="2200" spc="-40">
                <a:latin typeface="Calibri"/>
                <a:cs typeface="Calibri"/>
              </a:rPr>
              <a:t>v</a:t>
            </a:r>
            <a:r>
              <a:rPr dirty="0" sz="2200" spc="-10">
                <a:latin typeface="Calibri"/>
                <a:cs typeface="Calibri"/>
              </a:rPr>
              <a:t>ariance</a:t>
            </a:r>
            <a:r>
              <a:rPr dirty="0" sz="2200" spc="-5">
                <a:latin typeface="Calibri"/>
                <a:cs typeface="Calibri"/>
              </a:rPr>
              <a:t>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i</a:t>
            </a:r>
            <a:r>
              <a:rPr dirty="0" sz="2200" spc="-5">
                <a:latin typeface="Calibri"/>
                <a:cs typeface="Calibri"/>
              </a:rPr>
              <a:t>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give</a:t>
            </a:r>
            <a:r>
              <a:rPr dirty="0" sz="2200" spc="-5">
                <a:latin typeface="Calibri"/>
                <a:cs typeface="Calibri"/>
              </a:rPr>
              <a:t>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by: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864360">
              <a:lnSpc>
                <a:spcPct val="100000"/>
              </a:lnSpc>
            </a:pP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method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92272" y="2034881"/>
            <a:ext cx="2252980" cy="43878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06095" algn="l"/>
                <a:tab pos="1028700" algn="l"/>
                <a:tab pos="1397635" algn="l"/>
                <a:tab pos="2155190" algn="l"/>
              </a:tabLst>
            </a:pPr>
            <a:r>
              <a:rPr dirty="0" sz="2000" spc="-885">
                <a:latin typeface="Symbol"/>
                <a:cs typeface="Symbol"/>
              </a:rPr>
              <a:t></a:t>
            </a:r>
            <a:r>
              <a:rPr dirty="0" sz="2000" spc="-35">
                <a:latin typeface="Symbol"/>
                <a:cs typeface="Symbol"/>
              </a:rPr>
              <a:t> </a:t>
            </a:r>
            <a:r>
              <a:rPr dirty="0" sz="2000" spc="15" b="1">
                <a:latin typeface="Times New Roman"/>
                <a:cs typeface="Times New Roman"/>
              </a:rPr>
              <a:t>x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000" spc="-885">
                <a:latin typeface="Symbol"/>
                <a:cs typeface="Symbol"/>
              </a:rPr>
              <a:t></a:t>
            </a:r>
            <a:r>
              <a:rPr dirty="0" sz="2000" spc="-165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3250" spc="-2715">
                <a:latin typeface="Symbol"/>
                <a:cs typeface="Symbol"/>
              </a:rPr>
              <a:t></a:t>
            </a:r>
            <a:r>
              <a:rPr dirty="0" sz="2000" spc="15" b="1">
                <a:latin typeface="Times New Roman"/>
                <a:cs typeface="Times New Roman"/>
              </a:rPr>
              <a:t>y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000" spc="-885">
                <a:latin typeface="Symbol"/>
                <a:cs typeface="Symbol"/>
              </a:rPr>
              <a:t></a:t>
            </a:r>
            <a:r>
              <a:rPr dirty="0" sz="2000" spc="-165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H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125" b="1">
                <a:latin typeface="Times New Roman"/>
                <a:cs typeface="Times New Roman"/>
              </a:rPr>
              <a:t> </a:t>
            </a:r>
            <a:r>
              <a:rPr dirty="0" sz="2000" spc="15" b="1">
                <a:latin typeface="Times New Roman"/>
                <a:cs typeface="Times New Roman"/>
              </a:rPr>
              <a:t>x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3250" spc="-2590">
                <a:latin typeface="Symbol"/>
                <a:cs typeface="Symbol"/>
              </a:rPr>
              <a:t></a:t>
            </a:r>
            <a:endParaRPr sz="32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17667" y="2136960"/>
            <a:ext cx="9271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82971" y="2316792"/>
            <a:ext cx="33083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42570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36696" y="2136960"/>
            <a:ext cx="98425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03605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32123" y="2316792"/>
            <a:ext cx="65976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79120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84423" y="2136960"/>
            <a:ext cx="234315" cy="313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5000" sz="3000" spc="172" b="1">
                <a:latin typeface="Times New Roman"/>
                <a:cs typeface="Times New Roman"/>
              </a:rPr>
              <a:t>x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26155" y="2316792"/>
            <a:ext cx="10096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41879" y="4818374"/>
            <a:ext cx="3940175" cy="365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72540" algn="l"/>
                <a:tab pos="2684145" algn="l"/>
                <a:tab pos="2924810" algn="l"/>
              </a:tabLst>
            </a:pPr>
            <a:r>
              <a:rPr dirty="0" sz="2000" spc="-890">
                <a:latin typeface="Symbol"/>
                <a:cs typeface="Symbol"/>
              </a:rPr>
              <a:t></a:t>
            </a:r>
            <a:r>
              <a:rPr dirty="0" sz="2000" spc="-65">
                <a:latin typeface="Symbol"/>
                <a:cs typeface="Symbol"/>
              </a:rPr>
              <a:t> </a:t>
            </a:r>
            <a:r>
              <a:rPr dirty="0" sz="2650" spc="-2055">
                <a:latin typeface="Symbol"/>
                <a:cs typeface="Symbol"/>
              </a:rPr>
              <a:t></a:t>
            </a:r>
            <a:r>
              <a:rPr dirty="0" sz="2000" spc="10" b="1">
                <a:latin typeface="Times New Roman"/>
                <a:cs typeface="Times New Roman"/>
              </a:rPr>
              <a:t>I</a:t>
            </a:r>
            <a:r>
              <a:rPr dirty="0" sz="2000" spc="-114" b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</a:t>
            </a:r>
            <a:r>
              <a:rPr dirty="0" sz="2000" spc="-185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H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650" spc="-2095">
                <a:latin typeface="Symbol"/>
                <a:cs typeface="Symbol"/>
              </a:rPr>
              <a:t></a:t>
            </a:r>
            <a:r>
              <a:rPr dirty="0" sz="2000" spc="15" b="1">
                <a:latin typeface="Times New Roman"/>
                <a:cs typeface="Times New Roman"/>
              </a:rPr>
              <a:t>P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70" b="1">
                <a:latin typeface="Times New Roman"/>
                <a:cs typeface="Times New Roman"/>
              </a:rPr>
              <a:t> </a:t>
            </a:r>
            <a:r>
              <a:rPr dirty="0" sz="2650" spc="-2045">
                <a:latin typeface="Symbol"/>
                <a:cs typeface="Symbol"/>
              </a:rPr>
              <a:t></a:t>
            </a:r>
            <a:r>
              <a:rPr dirty="0" sz="2000" spc="10" b="1">
                <a:latin typeface="Times New Roman"/>
                <a:cs typeface="Times New Roman"/>
              </a:rPr>
              <a:t>I</a:t>
            </a:r>
            <a:r>
              <a:rPr dirty="0" sz="2000" spc="-125" b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</a:t>
            </a:r>
            <a:r>
              <a:rPr dirty="0" sz="2000" spc="-185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45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H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650" spc="-1989">
                <a:latin typeface="Symbol"/>
                <a:cs typeface="Symbol"/>
              </a:rPr>
              <a:t></a:t>
            </a:r>
            <a:r>
              <a:rPr dirty="0" sz="2650">
                <a:latin typeface="Symbol"/>
                <a:cs typeface="Symbol"/>
              </a:rPr>
              <a:t>	</a:t>
            </a:r>
            <a:r>
              <a:rPr dirty="0" sz="2000" spc="-890">
                <a:latin typeface="Symbol"/>
                <a:cs typeface="Symbol"/>
              </a:rPr>
              <a:t></a:t>
            </a:r>
            <a:r>
              <a:rPr dirty="0" sz="2000" spc="-150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15" b="1">
                <a:latin typeface="Times New Roman"/>
                <a:cs typeface="Times New Roman"/>
              </a:rPr>
              <a:t>R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140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99052" y="5467207"/>
            <a:ext cx="9207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57704" y="5287375"/>
            <a:ext cx="1652270" cy="312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890">
                <a:latin typeface="Symbol"/>
                <a:cs typeface="Symbol"/>
              </a:rPr>
              <a:t></a:t>
            </a:r>
            <a:r>
              <a:rPr dirty="0" sz="2000" spc="-65">
                <a:latin typeface="Symbol"/>
                <a:cs typeface="Symbol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M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105" b="1">
                <a:latin typeface="Times New Roman"/>
                <a:cs typeface="Times New Roman"/>
              </a:rPr>
              <a:t> </a:t>
            </a:r>
            <a:r>
              <a:rPr dirty="0" sz="2000" spc="150" b="1">
                <a:latin typeface="Times New Roman"/>
                <a:cs typeface="Times New Roman"/>
              </a:rPr>
              <a:t>P</a:t>
            </a:r>
            <a:r>
              <a:rPr dirty="0" baseline="43478" sz="1725" spc="22" i="1">
                <a:latin typeface="Times New Roman"/>
                <a:cs typeface="Times New Roman"/>
              </a:rPr>
              <a:t>a</a:t>
            </a:r>
            <a:r>
              <a:rPr dirty="0" baseline="43478" sz="1725" spc="-262" i="1">
                <a:latin typeface="Times New Roman"/>
                <a:cs typeface="Times New Roman"/>
              </a:rPr>
              <a:t> </a:t>
            </a:r>
            <a:r>
              <a:rPr dirty="0" sz="2000" spc="114" b="1">
                <a:latin typeface="Times New Roman"/>
                <a:cs typeface="Times New Roman"/>
              </a:rPr>
              <a:t>M</a:t>
            </a:r>
            <a:r>
              <a:rPr dirty="0" baseline="43478" sz="1725" spc="22" i="1">
                <a:latin typeface="Times New Roman"/>
                <a:cs typeface="Times New Roman"/>
              </a:rPr>
              <a:t>T</a:t>
            </a:r>
            <a:r>
              <a:rPr dirty="0" baseline="43478" sz="1725" i="1">
                <a:latin typeface="Times New Roman"/>
                <a:cs typeface="Times New Roman"/>
              </a:rPr>
              <a:t> </a:t>
            </a:r>
            <a:r>
              <a:rPr dirty="0" baseline="43478" sz="1725" spc="179" i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</a:t>
            </a:r>
            <a:r>
              <a:rPr dirty="0" sz="2000" spc="-185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Q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19476" y="5467207"/>
            <a:ext cx="71247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47015" algn="l"/>
                <a:tab pos="632460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02027" y="5287375"/>
            <a:ext cx="271145" cy="312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5000" sz="3000" spc="179" b="1">
                <a:latin typeface="Times New Roman"/>
                <a:cs typeface="Times New Roman"/>
              </a:rPr>
              <a:t>P</a:t>
            </a: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43760" y="5464809"/>
            <a:ext cx="26543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-130" i="1">
                <a:latin typeface="Times New Roman"/>
                <a:cs typeface="Times New Roman"/>
              </a:rPr>
              <a:t> </a:t>
            </a:r>
            <a:r>
              <a:rPr dirty="0" sz="1150" spc="-545">
                <a:latin typeface="Symbol"/>
                <a:cs typeface="Symbol"/>
              </a:rPr>
              <a:t></a:t>
            </a:r>
            <a:r>
              <a:rPr dirty="0" sz="1150" spc="15"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73800" y="4862179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85208" y="5042011"/>
            <a:ext cx="179133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24485" algn="l"/>
                <a:tab pos="1094105" algn="l"/>
                <a:tab pos="1394460" algn="l"/>
                <a:tab pos="1711325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82032" y="4843891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44544" y="4862179"/>
            <a:ext cx="10096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73983" y="5042011"/>
            <a:ext cx="73533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23215" algn="l"/>
                <a:tab pos="655320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02027" y="4862179"/>
            <a:ext cx="276225" cy="312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5000" sz="3000" spc="225" b="1">
                <a:latin typeface="Times New Roman"/>
                <a:cs typeface="Times New Roman"/>
              </a:rPr>
              <a:t>P</a:t>
            </a:r>
            <a:r>
              <a:rPr dirty="0" sz="1150" spc="15" i="1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43760" y="5042011"/>
            <a:ext cx="9207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48665">
              <a:lnSpc>
                <a:spcPct val="100000"/>
              </a:lnSpc>
            </a:pPr>
            <a:r>
              <a:rPr dirty="0" spc="-5"/>
              <a:t>Use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variances</a:t>
            </a:r>
            <a:r>
              <a:rPr dirty="0" spc="-5"/>
              <a:t> </a:t>
            </a:r>
            <a:r>
              <a:rPr dirty="0" spc="-5"/>
              <a:t>in</a:t>
            </a:r>
            <a:r>
              <a:rPr dirty="0" spc="-5"/>
              <a:t> </a:t>
            </a:r>
            <a:r>
              <a:rPr dirty="0" spc="-5"/>
              <a:t>4DVar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305178"/>
            <a:ext cx="7355205" cy="11106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08685" marR="5080" indent="-419100">
              <a:lnSpc>
                <a:spcPct val="100000"/>
              </a:lnSpc>
              <a:tabLst>
                <a:tab pos="908685" algn="l"/>
              </a:tabLst>
            </a:pP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1.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	</a:t>
            </a:r>
            <a:r>
              <a:rPr dirty="0" sz="2200" spc="-5">
                <a:latin typeface="Calibri"/>
                <a:cs typeface="Calibri"/>
              </a:rPr>
              <a:t>Inside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4DVar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variances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change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shape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size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analysi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increments</a:t>
            </a:r>
            <a:endParaRPr sz="2200">
              <a:latin typeface="Calibri"/>
              <a:cs typeface="Calibri"/>
            </a:endParaRPr>
          </a:p>
          <a:p>
            <a:pPr marL="300355" indent="-287655">
              <a:lnSpc>
                <a:spcPct val="100000"/>
              </a:lnSpc>
              <a:spcBef>
                <a:spcPts val="1065"/>
              </a:spcBef>
              <a:buClr>
                <a:srgbClr val="3232CC"/>
              </a:buClr>
              <a:buFont typeface="Arial"/>
              <a:buChar char="•"/>
              <a:tabLst>
                <a:tab pos="300990" algn="l"/>
              </a:tabLst>
            </a:pPr>
            <a:r>
              <a:rPr dirty="0" sz="2200" spc="-10">
                <a:latin typeface="Calibri"/>
                <a:cs typeface="Calibri"/>
              </a:rPr>
              <a:t>Tropica</a:t>
            </a:r>
            <a:r>
              <a:rPr dirty="0" sz="2200" spc="-5">
                <a:latin typeface="Calibri"/>
                <a:cs typeface="Calibri"/>
              </a:rPr>
              <a:t>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Cyclon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Aer</a:t>
            </a:r>
            <a:r>
              <a:rPr dirty="0" sz="2200" spc="-10">
                <a:latin typeface="Calibri"/>
                <a:cs typeface="Calibri"/>
              </a:rPr>
              <a:t>e</a:t>
            </a:r>
            <a:r>
              <a:rPr dirty="0" sz="2200" spc="-5">
                <a:latin typeface="Calibri"/>
                <a:cs typeface="Calibri"/>
              </a:rPr>
              <a:t>,</a:t>
            </a:r>
            <a:r>
              <a:rPr dirty="0" sz="2200" spc="2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Philippine</a:t>
            </a:r>
            <a:r>
              <a:rPr dirty="0" sz="2200" spc="-5">
                <a:latin typeface="Calibri"/>
                <a:cs typeface="Calibri"/>
              </a:rPr>
              <a:t>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8</a:t>
            </a:r>
            <a:r>
              <a:rPr dirty="0" sz="2200" spc="-5">
                <a:latin typeface="Calibri"/>
                <a:cs typeface="Calibri"/>
              </a:rPr>
              <a:t>-9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May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2011.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83835" y="2705100"/>
            <a:ext cx="4198620" cy="3459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648" y="2735579"/>
            <a:ext cx="3796284" cy="343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28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0" y="3099816"/>
            <a:ext cx="4569460" cy="3758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3406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95800" y="3099816"/>
            <a:ext cx="4648200" cy="37581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48665">
              <a:lnSpc>
                <a:spcPct val="100000"/>
              </a:lnSpc>
            </a:pPr>
            <a:r>
              <a:rPr dirty="0" spc="-5"/>
              <a:t>Use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variances</a:t>
            </a:r>
            <a:r>
              <a:rPr dirty="0" spc="-5"/>
              <a:t> </a:t>
            </a:r>
            <a:r>
              <a:rPr dirty="0" spc="-5"/>
              <a:t>in</a:t>
            </a:r>
            <a:r>
              <a:rPr dirty="0" spc="-5"/>
              <a:t> </a:t>
            </a:r>
            <a:r>
              <a:rPr dirty="0" spc="-5"/>
              <a:t>4DVar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3099816"/>
            <a:ext cx="4568952" cy="3758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35940" y="1305178"/>
            <a:ext cx="7882255" cy="1860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08685" marR="531495" indent="-419100">
              <a:lnSpc>
                <a:spcPct val="100000"/>
              </a:lnSpc>
              <a:tabLst>
                <a:tab pos="908685" algn="l"/>
              </a:tabLst>
            </a:pP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1.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	</a:t>
            </a:r>
            <a:r>
              <a:rPr dirty="0" sz="2200" spc="-5">
                <a:latin typeface="Calibri"/>
                <a:cs typeface="Calibri"/>
              </a:rPr>
              <a:t>Inside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4DVar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variances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change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shape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size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analysi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increments</a:t>
            </a:r>
            <a:endParaRPr sz="2200">
              <a:latin typeface="Calibri"/>
              <a:cs typeface="Calibri"/>
            </a:endParaRPr>
          </a:p>
          <a:p>
            <a:pPr marL="300355" marR="5080" indent="-287655">
              <a:lnSpc>
                <a:spcPct val="100000"/>
              </a:lnSpc>
              <a:spcBef>
                <a:spcPts val="1055"/>
              </a:spcBef>
              <a:buClr>
                <a:srgbClr val="3232CC"/>
              </a:buClr>
              <a:buFont typeface="Arial"/>
              <a:buChar char="•"/>
              <a:tabLst>
                <a:tab pos="300990" algn="l"/>
              </a:tabLst>
            </a:pPr>
            <a:r>
              <a:rPr dirty="0" sz="2200" spc="-5">
                <a:latin typeface="Calibri"/>
                <a:cs typeface="Calibri"/>
              </a:rPr>
              <a:t>Significant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operational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analysis</a:t>
            </a:r>
            <a:r>
              <a:rPr dirty="0" sz="2200" spc="-2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error,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corrected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by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4DVar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with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variances</a:t>
            </a:r>
            <a:endParaRPr sz="2200">
              <a:latin typeface="Calibri"/>
              <a:cs typeface="Calibri"/>
            </a:endParaRPr>
          </a:p>
          <a:p>
            <a:pPr marL="189230">
              <a:lnSpc>
                <a:spcPct val="100000"/>
              </a:lnSpc>
              <a:spcBef>
                <a:spcPts val="1005"/>
              </a:spcBef>
              <a:tabLst>
                <a:tab pos="5013960" algn="l"/>
              </a:tabLst>
            </a:pPr>
            <a:r>
              <a:rPr dirty="0" sz="2000">
                <a:solidFill>
                  <a:srgbClr val="1653DB"/>
                </a:solidFill>
                <a:latin typeface="Arial"/>
                <a:cs typeface="Arial"/>
              </a:rPr>
              <a:t>4D</a:t>
            </a:r>
            <a:r>
              <a:rPr dirty="0" sz="2000" spc="-150">
                <a:solidFill>
                  <a:srgbClr val="1653DB"/>
                </a:solidFill>
                <a:latin typeface="Arial"/>
                <a:cs typeface="Arial"/>
              </a:rPr>
              <a:t>V</a:t>
            </a:r>
            <a:r>
              <a:rPr dirty="0" sz="2000">
                <a:solidFill>
                  <a:srgbClr val="1653DB"/>
                </a:solidFill>
                <a:latin typeface="Arial"/>
                <a:cs typeface="Arial"/>
              </a:rPr>
              <a:t>ar</a:t>
            </a:r>
            <a:r>
              <a:rPr dirty="0" sz="2000" spc="-25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1653DB"/>
                </a:solidFill>
                <a:latin typeface="Arial"/>
                <a:cs typeface="Arial"/>
              </a:rPr>
              <a:t>wit</a:t>
            </a:r>
            <a:r>
              <a:rPr dirty="0" sz="2000">
                <a:solidFill>
                  <a:srgbClr val="1653DB"/>
                </a:solidFill>
                <a:latin typeface="Arial"/>
                <a:cs typeface="Arial"/>
              </a:rPr>
              <a:t>h</a:t>
            </a:r>
            <a:r>
              <a:rPr dirty="0" sz="2000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1653DB"/>
                </a:solidFill>
                <a:latin typeface="Arial"/>
                <a:cs typeface="Arial"/>
              </a:rPr>
              <a:t>Stati</a:t>
            </a:r>
            <a:r>
              <a:rPr dirty="0" sz="2000">
                <a:solidFill>
                  <a:srgbClr val="1653DB"/>
                </a:solidFill>
                <a:latin typeface="Arial"/>
                <a:cs typeface="Arial"/>
              </a:rPr>
              <a:t>c</a:t>
            </a:r>
            <a:r>
              <a:rPr dirty="0" sz="2000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1653DB"/>
                </a:solidFill>
                <a:latin typeface="Arial"/>
                <a:cs typeface="Arial"/>
              </a:rPr>
              <a:t>error</a:t>
            </a:r>
            <a:r>
              <a:rPr dirty="0" sz="2000">
                <a:solidFill>
                  <a:srgbClr val="1653DB"/>
                </a:solidFill>
                <a:latin typeface="Arial"/>
                <a:cs typeface="Arial"/>
              </a:rPr>
              <a:t>s</a:t>
            </a:r>
            <a:r>
              <a:rPr dirty="0" sz="2000">
                <a:solidFill>
                  <a:srgbClr val="1653DB"/>
                </a:solidFill>
                <a:latin typeface="Arial"/>
                <a:cs typeface="Arial"/>
              </a:rPr>
              <a:t>	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4D</a:t>
            </a:r>
            <a:r>
              <a:rPr dirty="0" sz="2000" spc="-15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wit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ED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dirty="0" sz="2000" spc="-1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errors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48665">
              <a:lnSpc>
                <a:spcPct val="100000"/>
              </a:lnSpc>
            </a:pPr>
            <a:r>
              <a:rPr dirty="0" spc="-5"/>
              <a:t>Use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variances</a:t>
            </a:r>
            <a:r>
              <a:rPr dirty="0" spc="-5"/>
              <a:t> </a:t>
            </a:r>
            <a:r>
              <a:rPr dirty="0" spc="-5"/>
              <a:t>in</a:t>
            </a:r>
            <a:r>
              <a:rPr dirty="0" spc="-5"/>
              <a:t> </a:t>
            </a:r>
            <a:r>
              <a:rPr dirty="0" spc="-5"/>
              <a:t>4DVar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2952" y="1305178"/>
            <a:ext cx="6878320" cy="6400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31800" marR="5080" indent="-419100">
              <a:lnSpc>
                <a:spcPct val="100000"/>
              </a:lnSpc>
              <a:tabLst>
                <a:tab pos="431165" algn="l"/>
              </a:tabLst>
            </a:pP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1.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	</a:t>
            </a:r>
            <a:r>
              <a:rPr dirty="0" sz="2200" spc="-5">
                <a:latin typeface="Calibri"/>
                <a:cs typeface="Calibri"/>
              </a:rPr>
              <a:t>Inside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4DVar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variances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change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shape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size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analysi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increments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46632" y="1935479"/>
            <a:ext cx="6185916" cy="4378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27396" y="6412436"/>
            <a:ext cx="60452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Slide 32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67868" y="6181344"/>
            <a:ext cx="8110855" cy="676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6670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7659" y="397763"/>
            <a:ext cx="8356092" cy="5916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7868" y="6181344"/>
            <a:ext cx="8110855" cy="676910"/>
          </a:xfrm>
          <a:custGeom>
            <a:avLst/>
            <a:gdLst/>
            <a:ahLst/>
            <a:cxnLst/>
            <a:rect l="l" t="t" r="r" b="b"/>
            <a:pathLst>
              <a:path w="8110855" h="676909">
                <a:moveTo>
                  <a:pt x="0" y="0"/>
                </a:moveTo>
                <a:lnTo>
                  <a:pt x="8110728" y="0"/>
                </a:lnTo>
                <a:lnTo>
                  <a:pt x="8110728" y="676655"/>
                </a:lnTo>
                <a:lnTo>
                  <a:pt x="0" y="67665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39800" y="6367063"/>
            <a:ext cx="321183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Static</a:t>
            </a:r>
            <a:r>
              <a:rPr dirty="0" sz="2800" spc="-10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mslp</a:t>
            </a:r>
            <a:r>
              <a:rPr dirty="0" sz="2800" spc="15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1653DB"/>
                </a:solidFill>
                <a:latin typeface="Arial"/>
                <a:cs typeface="Arial"/>
              </a:rPr>
              <a:t>an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a</a:t>
            </a:r>
            <a:r>
              <a:rPr dirty="0" sz="2800" spc="5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inc</a:t>
            </a:r>
            <a:r>
              <a:rPr dirty="0" sz="2800" spc="-160">
                <a:solidFill>
                  <a:srgbClr val="1653DB"/>
                </a:solidFill>
                <a:latin typeface="Arial"/>
                <a:cs typeface="Arial"/>
              </a:rPr>
              <a:t>r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12867" y="6367063"/>
            <a:ext cx="303403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0">
                <a:solidFill>
                  <a:srgbClr val="FF0000"/>
                </a:solidFill>
                <a:latin typeface="Arial"/>
                <a:cs typeface="Arial"/>
              </a:rPr>
              <a:t>ED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dirty="0" sz="2800" spc="-15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mslp</a:t>
            </a:r>
            <a:r>
              <a:rPr dirty="0" sz="2800" spc="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dirty="0" sz="2800" spc="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inc</a:t>
            </a:r>
            <a:r>
              <a:rPr dirty="0" sz="2800" spc="-16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172" y="292399"/>
            <a:ext cx="3109595" cy="4451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log(</a:t>
            </a:r>
            <a:r>
              <a:rPr dirty="0" sz="2800" spc="-10">
                <a:solidFill>
                  <a:srgbClr val="1653DB"/>
                </a:solidFill>
                <a:latin typeface="Arial"/>
                <a:cs typeface="Arial"/>
              </a:rPr>
              <a:t>P</a:t>
            </a:r>
            <a:r>
              <a:rPr dirty="0" baseline="-21021" sz="2775" spc="15">
                <a:solidFill>
                  <a:srgbClr val="1653DB"/>
                </a:solidFill>
                <a:latin typeface="Arial"/>
                <a:cs typeface="Arial"/>
              </a:rPr>
              <a:t>s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)</a:t>
            </a:r>
            <a:r>
              <a:rPr dirty="0" sz="2800" spc="5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Static</a:t>
            </a:r>
            <a:r>
              <a:rPr dirty="0" sz="2800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errors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037835" y="292399"/>
            <a:ext cx="2971800" cy="44513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>
                <a:solidFill>
                  <a:srgbClr val="FF0000"/>
                </a:solidFill>
              </a:rPr>
              <a:t>log(</a:t>
            </a:r>
            <a:r>
              <a:rPr dirty="0" spc="-10">
                <a:solidFill>
                  <a:srgbClr val="FF0000"/>
                </a:solidFill>
              </a:rPr>
              <a:t>P</a:t>
            </a:r>
            <a:r>
              <a:rPr dirty="0" baseline="-21021" sz="2775" spc="15">
                <a:solidFill>
                  <a:srgbClr val="FF0000"/>
                </a:solidFill>
              </a:rPr>
              <a:t>s</a:t>
            </a:r>
            <a:r>
              <a:rPr dirty="0" sz="2800" spc="-5">
                <a:solidFill>
                  <a:srgbClr val="FF0000"/>
                </a:solidFill>
              </a:rPr>
              <a:t>)</a:t>
            </a:r>
            <a:r>
              <a:rPr dirty="0" sz="2800" spc="170">
                <a:solidFill>
                  <a:srgbClr val="FF0000"/>
                </a:solidFill>
              </a:rPr>
              <a:t> </a:t>
            </a:r>
            <a:r>
              <a:rPr dirty="0" sz="2800" spc="-5">
                <a:solidFill>
                  <a:srgbClr val="FF0000"/>
                </a:solidFill>
              </a:rPr>
              <a:t>EDA</a:t>
            </a:r>
            <a:r>
              <a:rPr dirty="0" sz="2800">
                <a:solidFill>
                  <a:srgbClr val="FF0000"/>
                </a:solidFill>
              </a:rPr>
              <a:t> </a:t>
            </a:r>
            <a:r>
              <a:rPr dirty="0" sz="2800" spc="-5">
                <a:solidFill>
                  <a:srgbClr val="FF0000"/>
                </a:solidFill>
              </a:rPr>
              <a:t>errors</a:t>
            </a:r>
            <a:endParaRPr sz="2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20344" y="6417007"/>
            <a:ext cx="38315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47115">
              <a:lnSpc>
                <a:spcPct val="100000"/>
              </a:lnSpc>
            </a:pPr>
            <a:r>
              <a:rPr dirty="0" spc="-5">
                <a:latin typeface="Calibri"/>
                <a:cs typeface="Calibri"/>
              </a:rPr>
              <a:t>Use</a:t>
            </a:r>
            <a:r>
              <a:rPr dirty="0" spc="-5">
                <a:latin typeface="Calibri"/>
                <a:cs typeface="Calibri"/>
              </a:rPr>
              <a:t> </a:t>
            </a:r>
            <a:r>
              <a:rPr dirty="0" spc="-5">
                <a:latin typeface="Calibri"/>
                <a:cs typeface="Calibri"/>
              </a:rPr>
              <a:t>of</a:t>
            </a:r>
            <a:r>
              <a:rPr dirty="0" spc="-5">
                <a:latin typeface="Calibri"/>
                <a:cs typeface="Calibri"/>
              </a:rPr>
              <a:t> </a:t>
            </a:r>
            <a:r>
              <a:rPr dirty="0" spc="-5">
                <a:latin typeface="Calibri"/>
                <a:cs typeface="Calibri"/>
              </a:rPr>
              <a:t>EDA</a:t>
            </a:r>
            <a:r>
              <a:rPr dirty="0" spc="-5">
                <a:latin typeface="Calibri"/>
                <a:cs typeface="Calibri"/>
              </a:rPr>
              <a:t> </a:t>
            </a:r>
            <a:r>
              <a:rPr dirty="0" spc="-5">
                <a:latin typeface="Calibri"/>
                <a:cs typeface="Calibri"/>
              </a:rPr>
              <a:t>variances</a:t>
            </a:r>
            <a:r>
              <a:rPr dirty="0" spc="-5">
                <a:latin typeface="Calibri"/>
                <a:cs typeface="Calibri"/>
              </a:rPr>
              <a:t> </a:t>
            </a:r>
            <a:r>
              <a:rPr dirty="0" spc="-5">
                <a:latin typeface="Calibri"/>
                <a:cs typeface="Calibri"/>
              </a:rPr>
              <a:t>in</a:t>
            </a:r>
            <a:r>
              <a:rPr dirty="0" spc="-5">
                <a:latin typeface="Calibri"/>
                <a:cs typeface="Calibri"/>
              </a:rPr>
              <a:t> </a:t>
            </a:r>
            <a:r>
              <a:rPr dirty="0" spc="-5">
                <a:latin typeface="Calibri"/>
                <a:cs typeface="Calibri"/>
              </a:rPr>
              <a:t>4DVar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27396" y="6410912"/>
            <a:ext cx="60452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FFFFFF"/>
                </a:solidFill>
                <a:latin typeface="Arial"/>
                <a:cs typeface="Arial"/>
              </a:rPr>
              <a:t>Slide 34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236" y="1502155"/>
            <a:ext cx="7771765" cy="1471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 marR="157480" indent="-457200">
              <a:lnSpc>
                <a:spcPct val="104200"/>
              </a:lnSpc>
              <a:buClr>
                <a:srgbClr val="3232CC"/>
              </a:buClr>
              <a:buSzPct val="79166"/>
              <a:buFont typeface="Arial"/>
              <a:buChar char="•"/>
              <a:tabLst>
                <a:tab pos="469900" algn="l"/>
              </a:tabLst>
            </a:pPr>
            <a:r>
              <a:rPr dirty="0" sz="2400" spc="-5">
                <a:latin typeface="Calibri"/>
                <a:cs typeface="Calibri"/>
              </a:rPr>
              <a:t>Flo</a:t>
            </a:r>
            <a:r>
              <a:rPr dirty="0" sz="2400">
                <a:latin typeface="Calibri"/>
                <a:cs typeface="Calibri"/>
              </a:rPr>
              <a:t>w</a:t>
            </a:r>
            <a:r>
              <a:rPr dirty="0" sz="2400" spc="-5">
                <a:latin typeface="Calibri"/>
                <a:cs typeface="Calibri"/>
              </a:rPr>
              <a:t>-</a:t>
            </a:r>
            <a:r>
              <a:rPr dirty="0" sz="2400">
                <a:latin typeface="Calibri"/>
                <a:cs typeface="Calibri"/>
              </a:rPr>
              <a:t>depende</a:t>
            </a:r>
            <a:r>
              <a:rPr dirty="0" sz="2400" spc="-25">
                <a:latin typeface="Calibri"/>
                <a:cs typeface="Calibri"/>
              </a:rPr>
              <a:t>n</a:t>
            </a:r>
            <a:r>
              <a:rPr dirty="0" sz="2400">
                <a:latin typeface="Calibri"/>
                <a:cs typeface="Calibri"/>
              </a:rPr>
              <a:t>t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40">
                <a:latin typeface="Calibri"/>
                <a:cs typeface="Calibri"/>
              </a:rPr>
              <a:t>D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5">
                <a:latin typeface="Calibri"/>
                <a:cs typeface="Calibri"/>
              </a:rPr>
              <a:t> er</a:t>
            </a:r>
            <a:r>
              <a:rPr dirty="0" sz="2400" spc="-40">
                <a:latin typeface="Calibri"/>
                <a:cs typeface="Calibri"/>
              </a:rPr>
              <a:t>r</a:t>
            </a:r>
            <a:r>
              <a:rPr dirty="0" sz="2400" spc="-10">
                <a:latin typeface="Calibri"/>
                <a:cs typeface="Calibri"/>
              </a:rPr>
              <a:t>o</a:t>
            </a:r>
            <a:r>
              <a:rPr dirty="0" sz="2400" spc="-35">
                <a:latin typeface="Calibri"/>
                <a:cs typeface="Calibri"/>
              </a:rPr>
              <a:t>r</a:t>
            </a:r>
            <a:r>
              <a:rPr dirty="0" sz="2400">
                <a:latin typeface="Calibri"/>
                <a:cs typeface="Calibri"/>
              </a:rPr>
              <a:t>s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h</a:t>
            </a:r>
            <a:r>
              <a:rPr dirty="0" sz="2400" spc="-35">
                <a:latin typeface="Calibri"/>
                <a:cs typeface="Calibri"/>
              </a:rPr>
              <a:t>a</a:t>
            </a:r>
            <a:r>
              <a:rPr dirty="0" sz="2400" spc="-30">
                <a:latin typeface="Calibri"/>
                <a:cs typeface="Calibri"/>
              </a:rPr>
              <a:t>v</a:t>
            </a:r>
            <a:r>
              <a:rPr dirty="0" sz="2400">
                <a:latin typeface="Calibri"/>
                <a:cs typeface="Calibri"/>
              </a:rPr>
              <a:t>e been used ope</a:t>
            </a:r>
            <a:r>
              <a:rPr dirty="0" sz="2400" spc="-45">
                <a:latin typeface="Calibri"/>
                <a:cs typeface="Calibri"/>
              </a:rPr>
              <a:t>r</a:t>
            </a:r>
            <a:r>
              <a:rPr dirty="0" sz="2400" spc="-5">
                <a:latin typeface="Calibri"/>
                <a:cs typeface="Calibri"/>
              </a:rPr>
              <a:t>ationally</a:t>
            </a:r>
            <a:r>
              <a:rPr dirty="0" sz="2400" spc="-5">
                <a:latin typeface="Calibri"/>
                <a:cs typeface="Calibri"/>
              </a:rPr>
              <a:t> sinc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M</a:t>
            </a:r>
            <a:r>
              <a:rPr dirty="0" sz="2400" spc="-45">
                <a:latin typeface="Calibri"/>
                <a:cs typeface="Calibri"/>
              </a:rPr>
              <a:t>a</a:t>
            </a:r>
            <a:r>
              <a:rPr dirty="0" sz="2400">
                <a:latin typeface="Calibri"/>
                <a:cs typeface="Calibri"/>
              </a:rPr>
              <a:t>y</a:t>
            </a:r>
            <a:r>
              <a:rPr dirty="0" sz="2400" spc="-5">
                <a:latin typeface="Calibri"/>
                <a:cs typeface="Calibri"/>
              </a:rPr>
              <a:t> 201</a:t>
            </a:r>
            <a:r>
              <a:rPr dirty="0" sz="2400">
                <a:latin typeface="Calibri"/>
                <a:cs typeface="Calibri"/>
              </a:rPr>
              <a:t>2</a:t>
            </a:r>
            <a:r>
              <a:rPr dirty="0" sz="2400" spc="-5">
                <a:latin typeface="Calibri"/>
                <a:cs typeface="Calibri"/>
              </a:rPr>
              <a:t> (CY37R2)</a:t>
            </a:r>
            <a:endParaRPr sz="2400">
              <a:latin typeface="Calibri"/>
              <a:cs typeface="Calibri"/>
            </a:endParaRPr>
          </a:p>
          <a:p>
            <a:pPr marL="469900" marR="5080" indent="-457200">
              <a:lnSpc>
                <a:spcPts val="3000"/>
              </a:lnSpc>
              <a:spcBef>
                <a:spcPts val="105"/>
              </a:spcBef>
              <a:buClr>
                <a:srgbClr val="3232CC"/>
              </a:buClr>
              <a:buSzPct val="79166"/>
              <a:buFont typeface="Arial"/>
              <a:buChar char="•"/>
              <a:tabLst>
                <a:tab pos="469900" algn="l"/>
              </a:tabLst>
            </a:pPr>
            <a:r>
              <a:rPr dirty="0" sz="2400" spc="-10">
                <a:latin typeface="Calibri"/>
                <a:cs typeface="Calibri"/>
              </a:rPr>
              <a:t>Th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ef</a:t>
            </a:r>
            <a:r>
              <a:rPr dirty="0" sz="2400" spc="-60">
                <a:latin typeface="Calibri"/>
                <a:cs typeface="Calibri"/>
              </a:rPr>
              <a:t>f</a:t>
            </a:r>
            <a:r>
              <a:rPr dirty="0" sz="2400">
                <a:latin typeface="Calibri"/>
                <a:cs typeface="Calibri"/>
              </a:rPr>
              <a:t>ect of</a:t>
            </a:r>
            <a:r>
              <a:rPr dirty="0" sz="2400" spc="-5">
                <a:latin typeface="Calibri"/>
                <a:cs typeface="Calibri"/>
              </a:rPr>
              <a:t> usin</a:t>
            </a:r>
            <a:r>
              <a:rPr dirty="0" sz="2400">
                <a:latin typeface="Calibri"/>
                <a:cs typeface="Calibri"/>
              </a:rPr>
              <a:t>g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flo</a:t>
            </a:r>
            <a:r>
              <a:rPr dirty="0" sz="2400" spc="5">
                <a:latin typeface="Calibri"/>
                <a:cs typeface="Calibri"/>
              </a:rPr>
              <a:t>w</a:t>
            </a:r>
            <a:r>
              <a:rPr dirty="0" sz="2400" spc="-5">
                <a:latin typeface="Calibri"/>
                <a:cs typeface="Calibri"/>
              </a:rPr>
              <a:t>-</a:t>
            </a:r>
            <a:r>
              <a:rPr dirty="0" sz="2400">
                <a:latin typeface="Calibri"/>
                <a:cs typeface="Calibri"/>
              </a:rPr>
              <a:t>depende</a:t>
            </a:r>
            <a:r>
              <a:rPr dirty="0" sz="2400" spc="-25">
                <a:latin typeface="Calibri"/>
                <a:cs typeface="Calibri"/>
              </a:rPr>
              <a:t>n</a:t>
            </a:r>
            <a:r>
              <a:rPr dirty="0" sz="2400">
                <a:latin typeface="Calibri"/>
                <a:cs typeface="Calibri"/>
              </a:rPr>
              <a:t>t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40">
                <a:latin typeface="Calibri"/>
                <a:cs typeface="Calibri"/>
              </a:rPr>
              <a:t>D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5">
                <a:latin typeface="Calibri"/>
                <a:cs typeface="Calibri"/>
              </a:rPr>
              <a:t> e</a:t>
            </a:r>
            <a:r>
              <a:rPr dirty="0" sz="2400" spc="-30">
                <a:latin typeface="Calibri"/>
                <a:cs typeface="Calibri"/>
              </a:rPr>
              <a:t>s</a:t>
            </a:r>
            <a:r>
              <a:rPr dirty="0" sz="2400" spc="-10">
                <a:latin typeface="Calibri"/>
                <a:cs typeface="Calibri"/>
              </a:rPr>
              <a:t>timate</a:t>
            </a:r>
            <a:r>
              <a:rPr dirty="0" sz="2400">
                <a:latin typeface="Calibri"/>
                <a:cs typeface="Calibri"/>
              </a:rPr>
              <a:t>d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er</a:t>
            </a:r>
            <a:r>
              <a:rPr dirty="0" sz="2400" spc="-40">
                <a:latin typeface="Calibri"/>
                <a:cs typeface="Calibri"/>
              </a:rPr>
              <a:t>r</a:t>
            </a:r>
            <a:r>
              <a:rPr dirty="0" sz="2400" spc="-10">
                <a:latin typeface="Calibri"/>
                <a:cs typeface="Calibri"/>
              </a:rPr>
              <a:t>o</a:t>
            </a:r>
            <a:r>
              <a:rPr dirty="0" sz="2400" spc="-35">
                <a:latin typeface="Calibri"/>
                <a:cs typeface="Calibri"/>
              </a:rPr>
              <a:t>r</a:t>
            </a:r>
            <a:r>
              <a:rPr dirty="0" sz="2400">
                <a:latin typeface="Calibri"/>
                <a:cs typeface="Calibri"/>
              </a:rPr>
              <a:t>s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is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la</a:t>
            </a:r>
            <a:r>
              <a:rPr dirty="0" sz="2400" spc="-35">
                <a:latin typeface="Calibri"/>
                <a:cs typeface="Calibri"/>
              </a:rPr>
              <a:t>r</a:t>
            </a:r>
            <a:r>
              <a:rPr dirty="0" sz="2400" spc="-30">
                <a:latin typeface="Calibri"/>
                <a:cs typeface="Calibri"/>
              </a:rPr>
              <a:t>g</a:t>
            </a:r>
            <a:r>
              <a:rPr dirty="0" sz="2400">
                <a:latin typeface="Calibri"/>
                <a:cs typeface="Calibri"/>
              </a:rPr>
              <a:t>e </a:t>
            </a:r>
            <a:r>
              <a:rPr dirty="0" sz="2400" spc="-5">
                <a:latin typeface="Calibri"/>
                <a:cs typeface="Calibri"/>
              </a:rPr>
              <a:t>o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35">
                <a:latin typeface="Calibri"/>
                <a:cs typeface="Calibri"/>
              </a:rPr>
              <a:t>a</a:t>
            </a:r>
            <a:r>
              <a:rPr dirty="0" sz="2400" spc="-30">
                <a:latin typeface="Calibri"/>
                <a:cs typeface="Calibri"/>
              </a:rPr>
              <a:t>v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45">
                <a:latin typeface="Calibri"/>
                <a:cs typeface="Calibri"/>
              </a:rPr>
              <a:t>r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30">
                <a:latin typeface="Calibri"/>
                <a:cs typeface="Calibri"/>
              </a:rPr>
              <a:t>g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skil</a:t>
            </a:r>
            <a:r>
              <a:rPr dirty="0" sz="2400">
                <a:latin typeface="Calibri"/>
                <a:cs typeface="Calibri"/>
              </a:rPr>
              <a:t>l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sco</a:t>
            </a:r>
            <a:r>
              <a:rPr dirty="0" sz="2400" spc="-30">
                <a:latin typeface="Calibri"/>
                <a:cs typeface="Calibri"/>
              </a:rPr>
              <a:t>r</a:t>
            </a:r>
            <a:r>
              <a:rPr dirty="0" sz="2400" spc="5">
                <a:latin typeface="Calibri"/>
                <a:cs typeface="Calibri"/>
              </a:rPr>
              <a:t>es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0" y="5288279"/>
            <a:ext cx="9144000" cy="1569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34060">
              <a:lnSpc>
                <a:spcPct val="100000"/>
              </a:lnSpc>
              <a:tabLst>
                <a:tab pos="5339715" algn="l"/>
              </a:tabLst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	</a:t>
            </a:r>
            <a:r>
              <a:rPr dirty="0" baseline="2314" sz="1800" b="1">
                <a:solidFill>
                  <a:srgbClr val="FFFFFF"/>
                </a:solidFill>
                <a:latin typeface="Arial"/>
                <a:cs typeface="Arial"/>
              </a:rPr>
              <a:t>Slide 35</a:t>
            </a:r>
            <a:endParaRPr baseline="2314"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60831"/>
            <a:ext cx="9144000" cy="6297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31567" y="194863"/>
            <a:ext cx="4662805" cy="3810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>
                <a:solidFill>
                  <a:srgbClr val="3232CC"/>
                </a:solidFill>
              </a:rPr>
              <a:t>Geopotential</a:t>
            </a:r>
            <a:r>
              <a:rPr dirty="0" spc="20">
                <a:solidFill>
                  <a:srgbClr val="3232CC"/>
                </a:solidFill>
              </a:rPr>
              <a:t> </a:t>
            </a:r>
            <a:r>
              <a:rPr dirty="0" sz="2600">
                <a:solidFill>
                  <a:srgbClr val="3232CC"/>
                </a:solidFill>
              </a:rPr>
              <a:t>RMSE</a:t>
            </a:r>
            <a:r>
              <a:rPr dirty="0" sz="2600" spc="25">
                <a:solidFill>
                  <a:srgbClr val="3232CC"/>
                </a:solidFill>
              </a:rPr>
              <a:t> </a:t>
            </a:r>
            <a:r>
              <a:rPr dirty="0" spc="-5">
                <a:solidFill>
                  <a:srgbClr val="3232CC"/>
                </a:solidFill>
              </a:rPr>
              <a:t>reduction</a:t>
            </a:r>
            <a:endParaRPr sz="2600"/>
          </a:p>
        </p:txBody>
      </p:sp>
      <p:sp>
        <p:nvSpPr>
          <p:cNvPr id="6" name="object 6"/>
          <p:cNvSpPr txBox="1"/>
          <p:nvPr/>
        </p:nvSpPr>
        <p:spPr>
          <a:xfrm>
            <a:off x="2696972" y="6183884"/>
            <a:ext cx="85153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00654C"/>
                </a:solidFill>
                <a:latin typeface="Calibri"/>
                <a:cs typeface="Calibri"/>
              </a:rPr>
              <a:t>wi</a:t>
            </a:r>
            <a:r>
              <a:rPr dirty="0" sz="2400" spc="-30" b="1">
                <a:solidFill>
                  <a:srgbClr val="00654C"/>
                </a:solidFill>
                <a:latin typeface="Calibri"/>
                <a:cs typeface="Calibri"/>
              </a:rPr>
              <a:t>nt</a:t>
            </a:r>
            <a:r>
              <a:rPr dirty="0" sz="2400" b="1">
                <a:solidFill>
                  <a:srgbClr val="00654C"/>
                </a:solidFill>
                <a:latin typeface="Calibri"/>
                <a:cs typeface="Calibri"/>
              </a:rPr>
              <a:t>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3919" y="6183884"/>
            <a:ext cx="106934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0000"/>
                </a:solidFill>
                <a:latin typeface="Calibri"/>
                <a:cs typeface="Calibri"/>
              </a:rPr>
              <a:t>summer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68267" y="6332220"/>
            <a:ext cx="1303020" cy="509270"/>
          </a:xfrm>
          <a:custGeom>
            <a:avLst/>
            <a:gdLst/>
            <a:ahLst/>
            <a:cxnLst/>
            <a:rect l="l" t="t" r="r" b="b"/>
            <a:pathLst>
              <a:path w="1303020" h="509270">
                <a:moveTo>
                  <a:pt x="0" y="0"/>
                </a:moveTo>
                <a:lnTo>
                  <a:pt x="1303020" y="0"/>
                </a:lnTo>
                <a:lnTo>
                  <a:pt x="1303020" y="509015"/>
                </a:lnTo>
                <a:lnTo>
                  <a:pt x="0" y="50901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59123" y="6321552"/>
            <a:ext cx="1321435" cy="528955"/>
          </a:xfrm>
          <a:custGeom>
            <a:avLst/>
            <a:gdLst/>
            <a:ahLst/>
            <a:cxnLst/>
            <a:rect l="l" t="t" r="r" b="b"/>
            <a:pathLst>
              <a:path w="1321435" h="528954">
                <a:moveTo>
                  <a:pt x="1321308" y="0"/>
                </a:moveTo>
                <a:lnTo>
                  <a:pt x="0" y="0"/>
                </a:lnTo>
                <a:lnTo>
                  <a:pt x="0" y="528828"/>
                </a:lnTo>
                <a:lnTo>
                  <a:pt x="1321308" y="528828"/>
                </a:lnTo>
                <a:lnTo>
                  <a:pt x="1321308" y="519684"/>
                </a:lnTo>
                <a:lnTo>
                  <a:pt x="18287" y="519684"/>
                </a:lnTo>
                <a:lnTo>
                  <a:pt x="9143" y="510540"/>
                </a:lnTo>
                <a:lnTo>
                  <a:pt x="18287" y="510540"/>
                </a:lnTo>
                <a:lnTo>
                  <a:pt x="18287" y="19812"/>
                </a:lnTo>
                <a:lnTo>
                  <a:pt x="9143" y="19812"/>
                </a:lnTo>
                <a:lnTo>
                  <a:pt x="18287" y="10668"/>
                </a:lnTo>
                <a:lnTo>
                  <a:pt x="1321308" y="10668"/>
                </a:lnTo>
                <a:lnTo>
                  <a:pt x="1321308" y="0"/>
                </a:lnTo>
                <a:close/>
              </a:path>
              <a:path w="1321435" h="528954">
                <a:moveTo>
                  <a:pt x="18287" y="510540"/>
                </a:moveTo>
                <a:lnTo>
                  <a:pt x="9143" y="510540"/>
                </a:lnTo>
                <a:lnTo>
                  <a:pt x="18287" y="519684"/>
                </a:lnTo>
                <a:lnTo>
                  <a:pt x="18287" y="510540"/>
                </a:lnTo>
                <a:close/>
              </a:path>
              <a:path w="1321435" h="528954">
                <a:moveTo>
                  <a:pt x="1303020" y="510540"/>
                </a:moveTo>
                <a:lnTo>
                  <a:pt x="18287" y="510540"/>
                </a:lnTo>
                <a:lnTo>
                  <a:pt x="18287" y="519684"/>
                </a:lnTo>
                <a:lnTo>
                  <a:pt x="1303020" y="519684"/>
                </a:lnTo>
                <a:lnTo>
                  <a:pt x="1303020" y="510540"/>
                </a:lnTo>
                <a:close/>
              </a:path>
              <a:path w="1321435" h="528954">
                <a:moveTo>
                  <a:pt x="1303020" y="10668"/>
                </a:moveTo>
                <a:lnTo>
                  <a:pt x="1303020" y="519684"/>
                </a:lnTo>
                <a:lnTo>
                  <a:pt x="1312164" y="510540"/>
                </a:lnTo>
                <a:lnTo>
                  <a:pt x="1321308" y="510540"/>
                </a:lnTo>
                <a:lnTo>
                  <a:pt x="1321308" y="19812"/>
                </a:lnTo>
                <a:lnTo>
                  <a:pt x="1312164" y="19812"/>
                </a:lnTo>
                <a:lnTo>
                  <a:pt x="1303020" y="10668"/>
                </a:lnTo>
                <a:close/>
              </a:path>
              <a:path w="1321435" h="528954">
                <a:moveTo>
                  <a:pt x="1321308" y="510540"/>
                </a:moveTo>
                <a:lnTo>
                  <a:pt x="1312164" y="510540"/>
                </a:lnTo>
                <a:lnTo>
                  <a:pt x="1303020" y="519684"/>
                </a:lnTo>
                <a:lnTo>
                  <a:pt x="1321308" y="519684"/>
                </a:lnTo>
                <a:lnTo>
                  <a:pt x="1321308" y="510540"/>
                </a:lnTo>
                <a:close/>
              </a:path>
              <a:path w="1321435" h="528954">
                <a:moveTo>
                  <a:pt x="18287" y="10668"/>
                </a:moveTo>
                <a:lnTo>
                  <a:pt x="9143" y="19812"/>
                </a:lnTo>
                <a:lnTo>
                  <a:pt x="18287" y="19812"/>
                </a:lnTo>
                <a:lnTo>
                  <a:pt x="18287" y="10668"/>
                </a:lnTo>
                <a:close/>
              </a:path>
              <a:path w="1321435" h="528954">
                <a:moveTo>
                  <a:pt x="1303020" y="10668"/>
                </a:moveTo>
                <a:lnTo>
                  <a:pt x="18287" y="10668"/>
                </a:lnTo>
                <a:lnTo>
                  <a:pt x="18287" y="19812"/>
                </a:lnTo>
                <a:lnTo>
                  <a:pt x="1303020" y="19812"/>
                </a:lnTo>
                <a:lnTo>
                  <a:pt x="1303020" y="10668"/>
                </a:lnTo>
                <a:close/>
              </a:path>
              <a:path w="1321435" h="528954">
                <a:moveTo>
                  <a:pt x="1321308" y="10668"/>
                </a:moveTo>
                <a:lnTo>
                  <a:pt x="1303020" y="10668"/>
                </a:lnTo>
                <a:lnTo>
                  <a:pt x="1312164" y="19812"/>
                </a:lnTo>
                <a:lnTo>
                  <a:pt x="1321308" y="19812"/>
                </a:lnTo>
                <a:lnTo>
                  <a:pt x="1321308" y="10668"/>
                </a:lnTo>
                <a:close/>
              </a:path>
            </a:pathLst>
          </a:custGeom>
          <a:solidFill>
            <a:srgbClr val="0031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747008" y="6407859"/>
            <a:ext cx="112903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0032CC"/>
                </a:solidFill>
                <a:latin typeface="Times New Roman"/>
                <a:cs typeface="Times New Roman"/>
              </a:rPr>
              <a:t>Blue=</a:t>
            </a:r>
            <a:r>
              <a:rPr dirty="0" sz="2800" spc="-65">
                <a:solidFill>
                  <a:srgbClr val="0032CC"/>
                </a:solidFill>
                <a:latin typeface="Arial"/>
                <a:cs typeface="Arial"/>
              </a:rPr>
              <a:t>☺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184907" y="496697"/>
            <a:ext cx="472694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1653DB"/>
                </a:solidFill>
                <a:latin typeface="Calibri"/>
                <a:cs typeface="Calibri"/>
              </a:rPr>
              <a:t>Use</a:t>
            </a:r>
            <a:r>
              <a:rPr dirty="0" sz="2800" spc="-5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Calibri"/>
                <a:cs typeface="Calibri"/>
              </a:rPr>
              <a:t>of</a:t>
            </a:r>
            <a:r>
              <a:rPr dirty="0" sz="2800" spc="-5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Calibri"/>
                <a:cs typeface="Calibri"/>
              </a:rPr>
              <a:t>EDA</a:t>
            </a:r>
            <a:r>
              <a:rPr dirty="0" sz="2800" spc="-5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Calibri"/>
                <a:cs typeface="Calibri"/>
              </a:rPr>
              <a:t>covariances</a:t>
            </a:r>
            <a:r>
              <a:rPr dirty="0" sz="2800" spc="-5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Calibri"/>
                <a:cs typeface="Calibri"/>
              </a:rPr>
              <a:t>in</a:t>
            </a:r>
            <a:r>
              <a:rPr dirty="0" sz="2800" spc="-5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Calibri"/>
                <a:cs typeface="Calibri"/>
              </a:rPr>
              <a:t>4DVar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36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534416" y="1663907"/>
            <a:ext cx="7881620" cy="3815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38760">
              <a:lnSpc>
                <a:spcPts val="1280"/>
              </a:lnSpc>
            </a:pPr>
            <a:r>
              <a:rPr dirty="0" sz="1200" spc="-5" i="1">
                <a:latin typeface="Times New Roman"/>
                <a:cs typeface="Times New Roman"/>
              </a:rPr>
              <a:t>j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2240"/>
              </a:lnSpc>
            </a:pPr>
            <a:r>
              <a:rPr dirty="0" sz="2000" b="1">
                <a:latin typeface="Times New Roman"/>
                <a:cs typeface="Times New Roman"/>
              </a:rPr>
              <a:t>T</a:t>
            </a:r>
            <a:r>
              <a:rPr dirty="0" sz="2000" spc="45" b="1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i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balanc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operator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2000" spc="-5" b="1">
                <a:latin typeface="Times New Roman"/>
                <a:cs typeface="Times New Roman"/>
              </a:rPr>
              <a:t>Σ</a:t>
            </a:r>
            <a:r>
              <a:rPr dirty="0" baseline="-21367" sz="1950" spc="22">
                <a:latin typeface="Arial"/>
                <a:cs typeface="Arial"/>
              </a:rPr>
              <a:t>b</a:t>
            </a:r>
            <a:r>
              <a:rPr dirty="0" baseline="-21367" sz="1950">
                <a:latin typeface="Arial"/>
                <a:cs typeface="Arial"/>
              </a:rPr>
              <a:t> </a:t>
            </a:r>
            <a:r>
              <a:rPr dirty="0" baseline="-21367" sz="1950" spc="-254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i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gridpoint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variance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f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backgroun</a:t>
            </a:r>
            <a:r>
              <a:rPr dirty="0" sz="2000">
                <a:latin typeface="Arial"/>
                <a:cs typeface="Arial"/>
              </a:rPr>
              <a:t>d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errors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dirty="0" sz="2000" spc="5" b="1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dirty="0" baseline="-21367" sz="1950" spc="15" b="1">
                <a:solidFill>
                  <a:srgbClr val="FF0000"/>
                </a:solidFill>
                <a:latin typeface="Times New Roman"/>
                <a:cs typeface="Times New Roman"/>
              </a:rPr>
              <a:t>j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dirty="0" sz="2000" spc="-5" i="1">
                <a:solidFill>
                  <a:srgbClr val="FF0000"/>
                </a:solidFill>
                <a:latin typeface="Times New Roman"/>
                <a:cs typeface="Times New Roman"/>
              </a:rPr>
              <a:t>λ</a:t>
            </a:r>
            <a:r>
              <a:rPr dirty="0" sz="2000" i="1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dirty="0" sz="2000" spc="-5" i="1">
                <a:solidFill>
                  <a:srgbClr val="FF0000"/>
                </a:solidFill>
                <a:latin typeface="Times New Roman"/>
                <a:cs typeface="Times New Roman"/>
              </a:rPr>
              <a:t>φ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th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vertica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covarianc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dirty="0" sz="2000" spc="-4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matri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x</a:t>
            </a:r>
            <a:r>
              <a:rPr dirty="0" sz="2000" spc="-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for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wavele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inde</a:t>
            </a:r>
            <a:r>
              <a:rPr dirty="0" sz="2000">
                <a:latin typeface="Arial"/>
                <a:cs typeface="Arial"/>
              </a:rPr>
              <a:t>x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 i="1">
                <a:latin typeface="Arial"/>
                <a:cs typeface="Arial"/>
              </a:rPr>
              <a:t>j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 i="1">
                <a:latin typeface="Times New Roman"/>
                <a:cs typeface="Times New Roman"/>
              </a:rPr>
              <a:t>ψ</a:t>
            </a:r>
            <a:r>
              <a:rPr dirty="0" baseline="-21367" sz="1950" spc="7" i="1">
                <a:latin typeface="Times New Roman"/>
                <a:cs typeface="Times New Roman"/>
              </a:rPr>
              <a:t>j</a:t>
            </a:r>
            <a:r>
              <a:rPr dirty="0" baseline="-21367" sz="1950" spc="7" i="1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ar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se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f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radia</a:t>
            </a:r>
            <a:r>
              <a:rPr dirty="0" sz="2000">
                <a:latin typeface="Arial"/>
                <a:cs typeface="Arial"/>
              </a:rPr>
              <a:t>l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basi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functio</a:t>
            </a:r>
            <a:r>
              <a:rPr dirty="0" sz="2000">
                <a:latin typeface="Arial"/>
                <a:cs typeface="Arial"/>
              </a:rPr>
              <a:t>n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tha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defin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wavele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transform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213360">
              <a:lnSpc>
                <a:spcPct val="100200"/>
              </a:lnSpc>
            </a:pPr>
            <a:r>
              <a:rPr dirty="0" sz="2000" spc="5" b="1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dirty="0" baseline="-21367" sz="1950" spc="7" i="1">
                <a:solidFill>
                  <a:srgbClr val="FF0000"/>
                </a:solidFill>
                <a:latin typeface="Times New Roman"/>
                <a:cs typeface="Times New Roman"/>
              </a:rPr>
              <a:t>j</a:t>
            </a:r>
            <a:r>
              <a:rPr dirty="0" sz="200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dirty="0" sz="2000" spc="-5" i="1">
                <a:solidFill>
                  <a:srgbClr val="FF0000"/>
                </a:solidFill>
                <a:latin typeface="Times New Roman"/>
                <a:cs typeface="Times New Roman"/>
              </a:rPr>
              <a:t>λ,φ</a:t>
            </a:r>
            <a:r>
              <a:rPr dirty="0" sz="200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Arial"/>
                <a:cs typeface="Arial"/>
              </a:rPr>
              <a:t>ar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field</a:t>
            </a:r>
            <a:r>
              <a:rPr dirty="0" sz="2000">
                <a:latin typeface="Arial"/>
                <a:cs typeface="Arial"/>
              </a:rPr>
              <a:t>s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o</a:t>
            </a:r>
            <a:r>
              <a:rPr dirty="0" sz="2000">
                <a:latin typeface="Arial"/>
                <a:cs typeface="Arial"/>
              </a:rPr>
              <a:t>f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ful</a:t>
            </a:r>
            <a:r>
              <a:rPr dirty="0" sz="2000">
                <a:latin typeface="Arial"/>
                <a:cs typeface="Arial"/>
              </a:rPr>
              <a:t>l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vertica</a:t>
            </a:r>
            <a:r>
              <a:rPr dirty="0" sz="2000">
                <a:latin typeface="Arial"/>
                <a:cs typeface="Arial"/>
              </a:rPr>
              <a:t>l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covarianc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matrices,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define</a:t>
            </a:r>
            <a:r>
              <a:rPr dirty="0" sz="2000">
                <a:latin typeface="Arial"/>
                <a:cs typeface="Arial"/>
              </a:rPr>
              <a:t>d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fo</a:t>
            </a:r>
            <a:r>
              <a:rPr dirty="0" sz="2000">
                <a:latin typeface="Arial"/>
                <a:cs typeface="Arial"/>
              </a:rPr>
              <a:t>r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each</a:t>
            </a:r>
            <a:r>
              <a:rPr dirty="0" sz="200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wavele</a:t>
            </a:r>
            <a:r>
              <a:rPr dirty="0" sz="2000">
                <a:latin typeface="Arial"/>
                <a:cs typeface="Arial"/>
              </a:rPr>
              <a:t>t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band</a:t>
            </a:r>
            <a:r>
              <a:rPr dirty="0" sz="2000">
                <a:latin typeface="Arial"/>
                <a:cs typeface="Arial"/>
              </a:rPr>
              <a:t>.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The</a:t>
            </a:r>
            <a:r>
              <a:rPr dirty="0" sz="2000">
                <a:latin typeface="Arial"/>
                <a:cs typeface="Arial"/>
              </a:rPr>
              <a:t>y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determin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bot</a:t>
            </a:r>
            <a:r>
              <a:rPr dirty="0" sz="2000">
                <a:latin typeface="Arial"/>
                <a:cs typeface="Arial"/>
              </a:rPr>
              <a:t>h</a:t>
            </a:r>
            <a:r>
              <a:rPr dirty="0" sz="2000" spc="-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th</a:t>
            </a:r>
            <a:r>
              <a:rPr dirty="0" sz="2000">
                <a:latin typeface="Arial"/>
                <a:cs typeface="Arial"/>
              </a:rPr>
              <a:t>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horizontal</a:t>
            </a:r>
            <a:r>
              <a:rPr dirty="0" sz="2000" spc="-2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vertical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background</a:t>
            </a:r>
            <a:r>
              <a:rPr dirty="0" sz="2000" spc="-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error</a:t>
            </a:r>
            <a:r>
              <a:rPr dirty="0" sz="2000" spc="-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correlation</a:t>
            </a:r>
            <a:r>
              <a:rPr dirty="0" sz="2000" spc="-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structures.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Times New Roman"/>
              <a:cs typeface="Times New Roman"/>
            </a:endParaRPr>
          </a:p>
          <a:p>
            <a:pPr marL="1579245" marR="5080" indent="-1457325">
              <a:lnSpc>
                <a:spcPts val="2860"/>
              </a:lnSpc>
            </a:pPr>
            <a:r>
              <a:rPr dirty="0" sz="2400" spc="-5">
                <a:latin typeface="Arial"/>
                <a:cs typeface="Arial"/>
              </a:rPr>
              <a:t>I</a:t>
            </a:r>
            <a:r>
              <a:rPr dirty="0" sz="2400">
                <a:latin typeface="Arial"/>
                <a:cs typeface="Arial"/>
              </a:rPr>
              <a:t>n</a:t>
            </a:r>
            <a:r>
              <a:rPr dirty="0" sz="2400" spc="-5">
                <a:latin typeface="Arial"/>
                <a:cs typeface="Arial"/>
              </a:rPr>
              <a:t> orde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5">
                <a:latin typeface="Arial"/>
                <a:cs typeface="Arial"/>
              </a:rPr>
              <a:t> t</a:t>
            </a:r>
            <a:r>
              <a:rPr dirty="0" sz="2400">
                <a:latin typeface="Arial"/>
                <a:cs typeface="Arial"/>
              </a:rPr>
              <a:t>o</a:t>
            </a:r>
            <a:r>
              <a:rPr dirty="0" sz="2400" spc="-5">
                <a:latin typeface="Arial"/>
                <a:cs typeface="Arial"/>
              </a:rPr>
              <a:t> ge</a:t>
            </a:r>
            <a:r>
              <a:rPr dirty="0" sz="2400">
                <a:latin typeface="Arial"/>
                <a:cs typeface="Arial"/>
              </a:rPr>
              <a:t>t</a:t>
            </a:r>
            <a:r>
              <a:rPr dirty="0" sz="2400" spc="-5">
                <a:latin typeface="Arial"/>
                <a:cs typeface="Arial"/>
              </a:rPr>
              <a:t> flo</a:t>
            </a:r>
            <a:r>
              <a:rPr dirty="0" sz="2400" spc="-10">
                <a:latin typeface="Arial"/>
                <a:cs typeface="Arial"/>
              </a:rPr>
              <a:t>w</a:t>
            </a:r>
            <a:r>
              <a:rPr dirty="0" sz="2400">
                <a:latin typeface="Arial"/>
                <a:cs typeface="Arial"/>
              </a:rPr>
              <a:t>-</a:t>
            </a:r>
            <a:r>
              <a:rPr dirty="0" sz="2400" spc="-5">
                <a:latin typeface="Arial"/>
                <a:cs typeface="Arial"/>
              </a:rPr>
              <a:t>dependen</a:t>
            </a:r>
            <a:r>
              <a:rPr dirty="0" sz="2400">
                <a:latin typeface="Arial"/>
                <a:cs typeface="Arial"/>
              </a:rPr>
              <a:t>t</a:t>
            </a:r>
            <a:r>
              <a:rPr dirty="0" sz="2400" spc="4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erro</a:t>
            </a:r>
            <a:r>
              <a:rPr dirty="0" sz="2400">
                <a:latin typeface="Arial"/>
                <a:cs typeface="Arial"/>
              </a:rPr>
              <a:t>r</a:t>
            </a:r>
            <a:r>
              <a:rPr dirty="0" sz="2400" spc="-5">
                <a:latin typeface="Arial"/>
                <a:cs typeface="Arial"/>
              </a:rPr>
              <a:t> covariance</a:t>
            </a:r>
            <a:r>
              <a:rPr dirty="0" sz="2400">
                <a:latin typeface="Arial"/>
                <a:cs typeface="Arial"/>
              </a:rPr>
              <a:t>s</a:t>
            </a:r>
            <a:r>
              <a:rPr dirty="0" sz="2400" spc="3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w</a:t>
            </a:r>
            <a:r>
              <a:rPr dirty="0" sz="2400">
                <a:latin typeface="Arial"/>
                <a:cs typeface="Arial"/>
              </a:rPr>
              <a:t>e</a:t>
            </a:r>
            <a:r>
              <a:rPr dirty="0" sz="2400" spc="-5">
                <a:latin typeface="Arial"/>
                <a:cs typeface="Arial"/>
              </a:rPr>
              <a:t> need</a:t>
            </a:r>
            <a:r>
              <a:rPr dirty="0" sz="2400" spc="-5"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1653DB"/>
                </a:solidFill>
                <a:latin typeface="Arial"/>
                <a:cs typeface="Arial"/>
              </a:rPr>
              <a:t>flow</a:t>
            </a:r>
            <a:r>
              <a:rPr dirty="0" sz="2400">
                <a:solidFill>
                  <a:srgbClr val="1653DB"/>
                </a:solidFill>
                <a:latin typeface="Arial"/>
                <a:cs typeface="Arial"/>
              </a:rPr>
              <a:t>-</a:t>
            </a:r>
            <a:r>
              <a:rPr dirty="0" sz="2400" spc="-5">
                <a:solidFill>
                  <a:srgbClr val="1653DB"/>
                </a:solidFill>
                <a:latin typeface="Arial"/>
                <a:cs typeface="Arial"/>
              </a:rPr>
              <a:t>dependen</a:t>
            </a:r>
            <a:r>
              <a:rPr dirty="0" sz="2400">
                <a:solidFill>
                  <a:srgbClr val="1653DB"/>
                </a:solidFill>
                <a:latin typeface="Arial"/>
                <a:cs typeface="Arial"/>
              </a:rPr>
              <a:t>t</a:t>
            </a:r>
            <a:r>
              <a:rPr dirty="0" sz="2400" spc="40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1653DB"/>
                </a:solidFill>
                <a:latin typeface="Arial"/>
                <a:cs typeface="Arial"/>
              </a:rPr>
              <a:t>estimates</a:t>
            </a:r>
            <a:r>
              <a:rPr dirty="0" sz="2400" spc="-10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0"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dirty="0" baseline="-20833" sz="2400" spc="-7" i="1">
                <a:solidFill>
                  <a:srgbClr val="FF0000"/>
                </a:solidFill>
                <a:latin typeface="Times New Roman"/>
                <a:cs typeface="Times New Roman"/>
              </a:rPr>
              <a:t>j</a:t>
            </a:r>
            <a:r>
              <a:rPr dirty="0" sz="240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dirty="0" sz="2400" i="1">
                <a:solidFill>
                  <a:srgbClr val="FF0000"/>
                </a:solidFill>
                <a:latin typeface="Times New Roman"/>
                <a:cs typeface="Times New Roman"/>
              </a:rPr>
              <a:t>λ,</a:t>
            </a:r>
            <a:r>
              <a:rPr dirty="0" sz="2400" spc="5" i="1">
                <a:solidFill>
                  <a:srgbClr val="FF0000"/>
                </a:solidFill>
                <a:latin typeface="Times New Roman"/>
                <a:cs typeface="Times New Roman"/>
              </a:rPr>
              <a:t>φ</a:t>
            </a:r>
            <a:r>
              <a:rPr dirty="0" sz="240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r>
              <a:rPr dirty="0" sz="240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49727" y="1254753"/>
            <a:ext cx="1559560" cy="368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376045" algn="l"/>
              </a:tabLst>
            </a:pPr>
            <a:r>
              <a:rPr dirty="0" sz="2700" spc="-2065">
                <a:latin typeface="Symbol"/>
                <a:cs typeface="Symbol"/>
              </a:rPr>
              <a:t></a:t>
            </a:r>
            <a:r>
              <a:rPr dirty="0" sz="2050" spc="-5" b="1">
                <a:latin typeface="Times New Roman"/>
                <a:cs typeface="Times New Roman"/>
              </a:rPr>
              <a:t>x</a:t>
            </a:r>
            <a:r>
              <a:rPr dirty="0" sz="2050" spc="-170" b="1">
                <a:latin typeface="Times New Roman"/>
                <a:cs typeface="Times New Roman"/>
              </a:rPr>
              <a:t> </a:t>
            </a:r>
            <a:r>
              <a:rPr dirty="0" sz="2050" spc="-930">
                <a:latin typeface="Symbol"/>
                <a:cs typeface="Symbol"/>
              </a:rPr>
              <a:t></a:t>
            </a:r>
            <a:r>
              <a:rPr dirty="0" sz="2050" spc="-170">
                <a:latin typeface="Symbol"/>
                <a:cs typeface="Symbol"/>
              </a:rPr>
              <a:t> </a:t>
            </a:r>
            <a:r>
              <a:rPr dirty="0" sz="2050" spc="-5" b="1">
                <a:latin typeface="Times New Roman"/>
                <a:cs typeface="Times New Roman"/>
              </a:rPr>
              <a:t>x</a:t>
            </a:r>
            <a:r>
              <a:rPr dirty="0" sz="2050" b="1">
                <a:latin typeface="Times New Roman"/>
                <a:cs typeface="Times New Roman"/>
              </a:rPr>
              <a:t> </a:t>
            </a:r>
            <a:r>
              <a:rPr dirty="0" sz="2050" spc="-45" b="1">
                <a:latin typeface="Times New Roman"/>
                <a:cs typeface="Times New Roman"/>
              </a:rPr>
              <a:t> </a:t>
            </a:r>
            <a:r>
              <a:rPr dirty="0" sz="2700" spc="-2035">
                <a:latin typeface="Symbol"/>
                <a:cs typeface="Symbol"/>
              </a:rPr>
              <a:t></a:t>
            </a:r>
            <a:r>
              <a:rPr dirty="0" sz="2700" spc="-370">
                <a:latin typeface="Symbol"/>
                <a:cs typeface="Symbol"/>
              </a:rPr>
              <a:t> </a:t>
            </a:r>
            <a:r>
              <a:rPr dirty="0" sz="2050" spc="-930">
                <a:latin typeface="Symbol"/>
                <a:cs typeface="Symbol"/>
              </a:rPr>
              <a:t></a:t>
            </a:r>
            <a:r>
              <a:rPr dirty="0" sz="2050" spc="-75">
                <a:latin typeface="Symbol"/>
                <a:cs typeface="Symbol"/>
              </a:rPr>
              <a:t> </a:t>
            </a:r>
            <a:r>
              <a:rPr dirty="0" sz="2050" spc="-10" b="1">
                <a:latin typeface="Times New Roman"/>
                <a:cs typeface="Times New Roman"/>
              </a:rPr>
              <a:t>T</a:t>
            </a:r>
            <a:r>
              <a:rPr dirty="0" sz="2050" b="1">
                <a:latin typeface="Times New Roman"/>
                <a:cs typeface="Times New Roman"/>
              </a:rPr>
              <a:t>	</a:t>
            </a:r>
            <a:r>
              <a:rPr dirty="0" sz="2050" spc="-10" b="1">
                <a:latin typeface="Times New Roman"/>
                <a:cs typeface="Times New Roman"/>
              </a:rPr>
              <a:t>Σ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8732" y="1254753"/>
            <a:ext cx="1015365" cy="368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40690" algn="l"/>
              </a:tabLst>
            </a:pPr>
            <a:r>
              <a:rPr dirty="0" sz="2050" spc="-10" b="1">
                <a:latin typeface="Times New Roman"/>
                <a:cs typeface="Times New Roman"/>
              </a:rPr>
              <a:t>C</a:t>
            </a:r>
            <a:r>
              <a:rPr dirty="0" sz="2050" spc="-10" b="1">
                <a:latin typeface="Times New Roman"/>
                <a:cs typeface="Times New Roman"/>
              </a:rPr>
              <a:t>	</a:t>
            </a:r>
            <a:r>
              <a:rPr dirty="0" sz="2700" spc="-2090">
                <a:latin typeface="Symbol"/>
                <a:cs typeface="Symbol"/>
              </a:rPr>
              <a:t></a:t>
            </a:r>
            <a:r>
              <a:rPr dirty="0" sz="2050" spc="-815">
                <a:latin typeface="Symbol"/>
                <a:cs typeface="Symbol"/>
              </a:rPr>
              <a:t></a:t>
            </a:r>
            <a:r>
              <a:rPr dirty="0" sz="2050" spc="95">
                <a:latin typeface="Times New Roman"/>
                <a:cs typeface="Times New Roman"/>
              </a:rPr>
              <a:t>,</a:t>
            </a:r>
            <a:r>
              <a:rPr dirty="0" sz="2050" spc="-990">
                <a:latin typeface="Symbol"/>
                <a:cs typeface="Symbol"/>
              </a:rPr>
              <a:t></a:t>
            </a:r>
            <a:r>
              <a:rPr dirty="0" sz="2050" spc="-285">
                <a:latin typeface="Symbol"/>
                <a:cs typeface="Symbol"/>
              </a:rPr>
              <a:t> </a:t>
            </a:r>
            <a:r>
              <a:rPr dirty="0" sz="2700" spc="-2035">
                <a:latin typeface="Symbol"/>
                <a:cs typeface="Symbol"/>
              </a:rPr>
              <a:t></a:t>
            </a:r>
            <a:endParaRPr sz="2700">
              <a:latin typeface="Symbol"/>
              <a:cs typeface="Symbo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04079" y="1182684"/>
            <a:ext cx="2011045" cy="45593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72110" algn="l"/>
                <a:tab pos="1642745" algn="l"/>
                <a:tab pos="1912620" algn="l"/>
              </a:tabLst>
            </a:pPr>
            <a:r>
              <a:rPr dirty="0" sz="2050" spc="-650">
                <a:solidFill>
                  <a:srgbClr val="000000"/>
                </a:solidFill>
                <a:latin typeface="Symbol"/>
                <a:cs typeface="Symbol"/>
              </a:rPr>
              <a:t></a:t>
            </a:r>
            <a:r>
              <a:rPr dirty="0" sz="2050" spc="-650">
                <a:solidFill>
                  <a:srgbClr val="000000"/>
                </a:solidFill>
                <a:latin typeface="Symbol"/>
                <a:cs typeface="Symbol"/>
              </a:rPr>
              <a:t>	</a:t>
            </a:r>
            <a:r>
              <a:rPr dirty="0" sz="2050" spc="-484">
                <a:solidFill>
                  <a:srgbClr val="000000"/>
                </a:solidFill>
                <a:latin typeface="Symbol"/>
                <a:cs typeface="Symbol"/>
              </a:rPr>
              <a:t></a:t>
            </a:r>
            <a:r>
              <a:rPr dirty="0" sz="2050" spc="-270">
                <a:solidFill>
                  <a:srgbClr val="000000"/>
                </a:solidFill>
                <a:latin typeface="Symbol"/>
                <a:cs typeface="Symbol"/>
              </a:rPr>
              <a:t> </a:t>
            </a:r>
            <a:r>
              <a:rPr dirty="0" sz="3350" spc="-2680">
                <a:solidFill>
                  <a:srgbClr val="000000"/>
                </a:solidFill>
                <a:latin typeface="Symbol"/>
                <a:cs typeface="Symbol"/>
              </a:rPr>
              <a:t></a:t>
            </a:r>
            <a:r>
              <a:rPr dirty="0" sz="3350">
                <a:solidFill>
                  <a:srgbClr val="000000"/>
                </a:solidFill>
                <a:latin typeface="Symbol"/>
                <a:cs typeface="Symbol"/>
              </a:rPr>
              <a:t>	</a:t>
            </a:r>
            <a:r>
              <a:rPr dirty="0" sz="2050" spc="-930">
                <a:solidFill>
                  <a:srgbClr val="000000"/>
                </a:solidFill>
                <a:latin typeface="Symbol"/>
                <a:cs typeface="Symbol"/>
              </a:rPr>
              <a:t></a:t>
            </a:r>
            <a:r>
              <a:rPr dirty="0" sz="2050">
                <a:solidFill>
                  <a:srgbClr val="000000"/>
                </a:solidFill>
                <a:latin typeface="Symbol"/>
                <a:cs typeface="Symbol"/>
              </a:rPr>
              <a:t>	</a:t>
            </a:r>
            <a:r>
              <a:rPr dirty="0" sz="3350" spc="-2680">
                <a:solidFill>
                  <a:srgbClr val="000000"/>
                </a:solidFill>
                <a:latin typeface="Symbol"/>
                <a:cs typeface="Symbol"/>
              </a:rPr>
              <a:t></a:t>
            </a:r>
            <a:endParaRPr sz="335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72759" y="1481027"/>
            <a:ext cx="1017269" cy="177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62025" algn="l"/>
              </a:tabLst>
            </a:pPr>
            <a:r>
              <a:rPr dirty="0" sz="1200" spc="-5" i="1">
                <a:latin typeface="Times New Roman"/>
                <a:cs typeface="Times New Roman"/>
              </a:rPr>
              <a:t>j</a:t>
            </a:r>
            <a:r>
              <a:rPr dirty="0" sz="1200" spc="-5" i="1">
                <a:latin typeface="Times New Roman"/>
                <a:cs typeface="Times New Roman"/>
              </a:rPr>
              <a:t>	</a:t>
            </a:r>
            <a:r>
              <a:rPr dirty="0" sz="1200" spc="-5" i="1">
                <a:latin typeface="Times New Roman"/>
                <a:cs typeface="Times New Roman"/>
              </a:rPr>
              <a:t>j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93540" y="1279019"/>
            <a:ext cx="822325" cy="414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51460" algn="l"/>
                <a:tab pos="766445" algn="l"/>
              </a:tabLst>
            </a:pPr>
            <a:r>
              <a:rPr dirty="0" sz="1200" spc="-5" i="1">
                <a:latin typeface="Times New Roman"/>
                <a:cs typeface="Times New Roman"/>
              </a:rPr>
              <a:t>b</a:t>
            </a:r>
            <a:r>
              <a:rPr dirty="0" sz="1200" spc="-5" i="1">
                <a:latin typeface="Times New Roman"/>
                <a:cs typeface="Times New Roman"/>
              </a:rPr>
              <a:t>	</a:t>
            </a:r>
            <a:r>
              <a:rPr dirty="0" sz="3050" spc="-869">
                <a:latin typeface="Symbol"/>
                <a:cs typeface="Symbol"/>
              </a:rPr>
              <a:t></a:t>
            </a:r>
            <a:r>
              <a:rPr dirty="0" sz="3050" spc="-869">
                <a:latin typeface="Symbol"/>
                <a:cs typeface="Symbol"/>
              </a:rPr>
              <a:t>	</a:t>
            </a:r>
            <a:r>
              <a:rPr dirty="0" sz="1200" spc="-5" i="1">
                <a:latin typeface="Times New Roman"/>
                <a:cs typeface="Times New Roman"/>
              </a:rPr>
              <a:t>j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28848" y="1481027"/>
            <a:ext cx="101600" cy="177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i="1">
                <a:latin typeface="Times New Roman"/>
                <a:cs typeface="Times New Roman"/>
              </a:rPr>
              <a:t>b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27040" y="1299671"/>
            <a:ext cx="247650" cy="177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45">
                <a:latin typeface="Times New Roman"/>
                <a:cs typeface="Times New Roman"/>
              </a:rPr>
              <a:t>1</a:t>
            </a:r>
            <a:r>
              <a:rPr dirty="0" sz="1200" spc="-5">
                <a:latin typeface="Times New Roman"/>
                <a:cs typeface="Times New Roman"/>
              </a:rPr>
              <a:t>/</a:t>
            </a:r>
            <a:r>
              <a:rPr dirty="0" sz="1200" spc="-13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50640" y="1297255"/>
            <a:ext cx="576580" cy="179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42900" algn="l"/>
              </a:tabLst>
            </a:pPr>
            <a:r>
              <a:rPr dirty="0" sz="1200" spc="-560">
                <a:latin typeface="Symbol"/>
                <a:cs typeface="Symbol"/>
              </a:rPr>
              <a:t></a:t>
            </a:r>
            <a:r>
              <a:rPr dirty="0" sz="1200" spc="-5">
                <a:latin typeface="Times New Roman"/>
                <a:cs typeface="Times New Roman"/>
              </a:rPr>
              <a:t>1</a:t>
            </a:r>
            <a:r>
              <a:rPr dirty="0" sz="1200">
                <a:latin typeface="Times New Roman"/>
                <a:cs typeface="Times New Roman"/>
              </a:rPr>
              <a:t>	</a:t>
            </a:r>
            <a:r>
              <a:rPr dirty="0" sz="1200" spc="30">
                <a:latin typeface="Times New Roman"/>
                <a:cs typeface="Times New Roman"/>
              </a:rPr>
              <a:t>1</a:t>
            </a:r>
            <a:r>
              <a:rPr dirty="0" sz="1200" spc="-5">
                <a:latin typeface="Times New Roman"/>
                <a:cs typeface="Times New Roman"/>
              </a:rPr>
              <a:t>/</a:t>
            </a:r>
            <a:r>
              <a:rPr dirty="0" sz="1200" spc="-13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60552" y="1291352"/>
            <a:ext cx="733869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 b="1">
                <a:latin typeface="Arial"/>
                <a:cs typeface="Arial"/>
              </a:rPr>
              <a:t>Diagnosin</a:t>
            </a:r>
            <a:r>
              <a:rPr dirty="0" sz="2000" b="1">
                <a:latin typeface="Arial"/>
                <a:cs typeface="Arial"/>
              </a:rPr>
              <a:t>g</a:t>
            </a:r>
            <a:r>
              <a:rPr dirty="0" sz="2000" spc="-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th</a:t>
            </a:r>
            <a:r>
              <a:rPr dirty="0" sz="2000" b="1">
                <a:latin typeface="Arial"/>
                <a:cs typeface="Arial"/>
              </a:rPr>
              <a:t>e</a:t>
            </a:r>
            <a:r>
              <a:rPr dirty="0" sz="2000" spc="-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Backgroun</a:t>
            </a:r>
            <a:r>
              <a:rPr dirty="0" sz="2000" b="1">
                <a:latin typeface="Arial"/>
                <a:cs typeface="Arial"/>
              </a:rPr>
              <a:t>d</a:t>
            </a:r>
            <a:r>
              <a:rPr dirty="0" sz="2000" spc="-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Erro</a:t>
            </a:r>
            <a:r>
              <a:rPr dirty="0" sz="2000" b="1">
                <a:latin typeface="Arial"/>
                <a:cs typeface="Arial"/>
              </a:rPr>
              <a:t>r</a:t>
            </a:r>
            <a:r>
              <a:rPr dirty="0" sz="2000" spc="-5" b="1">
                <a:latin typeface="Arial"/>
                <a:cs typeface="Arial"/>
              </a:rPr>
              <a:t> </a:t>
            </a:r>
            <a:r>
              <a:rPr dirty="0" sz="2000" spc="-5" b="1">
                <a:latin typeface="Arial"/>
                <a:cs typeface="Arial"/>
              </a:rPr>
              <a:t>Correlatio</a:t>
            </a:r>
            <a:r>
              <a:rPr dirty="0" sz="2000" b="1">
                <a:latin typeface="Arial"/>
                <a:cs typeface="Arial"/>
              </a:rPr>
              <a:t>n</a:t>
            </a:r>
            <a:r>
              <a:rPr dirty="0" sz="2000" spc="-45" b="1">
                <a:latin typeface="Arial"/>
                <a:cs typeface="Arial"/>
              </a:rPr>
              <a:t> </a:t>
            </a:r>
            <a:r>
              <a:rPr dirty="0" sz="2000" b="1">
                <a:latin typeface="Arial"/>
                <a:cs typeface="Arial"/>
              </a:rPr>
              <a:t>Lengt</a:t>
            </a:r>
            <a:r>
              <a:rPr dirty="0" sz="2000" spc="-5" b="1">
                <a:latin typeface="Arial"/>
                <a:cs typeface="Arial"/>
              </a:rPr>
              <a:t>h</a:t>
            </a:r>
            <a:r>
              <a:rPr dirty="0" sz="2000" b="1">
                <a:latin typeface="Arial"/>
                <a:cs typeface="Arial"/>
              </a:rPr>
              <a:t>-</a:t>
            </a:r>
            <a:r>
              <a:rPr dirty="0" sz="2000" spc="-5" b="1">
                <a:latin typeface="Arial"/>
                <a:cs typeface="Arial"/>
              </a:rPr>
              <a:t>Scales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416" y="2434352"/>
            <a:ext cx="1976120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Hurricane</a:t>
            </a:r>
            <a:r>
              <a:rPr dirty="0" sz="2000" spc="-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Fanele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Arial"/>
                <a:cs typeface="Arial"/>
              </a:rPr>
              <a:t>Januar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dirty="0" sz="2000" spc="-3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0000"/>
                </a:solidFill>
                <a:latin typeface="Arial"/>
                <a:cs typeface="Arial"/>
              </a:rPr>
              <a:t>2009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 b="1">
                <a:latin typeface="Arial Black"/>
                <a:cs typeface="Arial Black"/>
              </a:rPr>
              <a:t>Us</a:t>
            </a:r>
            <a:r>
              <a:rPr dirty="0" spc="-5" b="1">
                <a:latin typeface="Arial Black"/>
                <a:cs typeface="Arial Black"/>
              </a:rPr>
              <a:t>e</a:t>
            </a:r>
            <a:r>
              <a:rPr dirty="0" spc="20" b="1">
                <a:latin typeface="Arial Black"/>
                <a:cs typeface="Arial Black"/>
              </a:rPr>
              <a:t> </a:t>
            </a:r>
            <a:r>
              <a:rPr dirty="0" spc="-10" b="1">
                <a:latin typeface="Arial Black"/>
                <a:cs typeface="Arial Black"/>
              </a:rPr>
              <a:t>o</a:t>
            </a:r>
            <a:r>
              <a:rPr dirty="0" spc="-5" b="1">
                <a:latin typeface="Arial Black"/>
                <a:cs typeface="Arial Black"/>
              </a:rPr>
              <a:t>f</a:t>
            </a:r>
            <a:r>
              <a:rPr dirty="0" spc="-5" b="1">
                <a:latin typeface="Arial Black"/>
                <a:cs typeface="Arial Black"/>
              </a:rPr>
              <a:t> </a:t>
            </a:r>
            <a:r>
              <a:rPr dirty="0" spc="-10" b="1">
                <a:latin typeface="Arial Black"/>
                <a:cs typeface="Arial Black"/>
              </a:rPr>
              <a:t>ED</a:t>
            </a:r>
            <a:r>
              <a:rPr dirty="0" spc="-5" b="1">
                <a:latin typeface="Arial Black"/>
                <a:cs typeface="Arial Black"/>
              </a:rPr>
              <a:t>A</a:t>
            </a:r>
            <a:r>
              <a:rPr dirty="0" spc="-5" b="1">
                <a:latin typeface="Arial Black"/>
                <a:cs typeface="Arial Black"/>
              </a:rPr>
              <a:t> </a:t>
            </a:r>
            <a:r>
              <a:rPr dirty="0" spc="-10" b="1">
                <a:latin typeface="Arial Black"/>
                <a:cs typeface="Arial Black"/>
              </a:rPr>
              <a:t>covariance</a:t>
            </a:r>
            <a:r>
              <a:rPr dirty="0" spc="-5" b="1">
                <a:latin typeface="Arial Black"/>
                <a:cs typeface="Arial Black"/>
              </a:rPr>
              <a:t>s</a:t>
            </a:r>
            <a:r>
              <a:rPr dirty="0" spc="35" b="1">
                <a:latin typeface="Arial Black"/>
                <a:cs typeface="Arial Black"/>
              </a:rPr>
              <a:t> </a:t>
            </a:r>
            <a:r>
              <a:rPr dirty="0" spc="-5" b="1">
                <a:latin typeface="Arial Black"/>
                <a:cs typeface="Arial Black"/>
              </a:rPr>
              <a:t>in</a:t>
            </a:r>
            <a:r>
              <a:rPr dirty="0" spc="-5" b="1">
                <a:latin typeface="Arial Black"/>
                <a:cs typeface="Arial Black"/>
              </a:rPr>
              <a:t> </a:t>
            </a:r>
            <a:r>
              <a:rPr dirty="0" spc="-5" b="1">
                <a:latin typeface="Arial Black"/>
                <a:cs typeface="Arial Black"/>
              </a:rPr>
              <a:t>4DVar</a:t>
            </a:r>
          </a:p>
        </p:txBody>
      </p:sp>
      <p:sp>
        <p:nvSpPr>
          <p:cNvPr id="6" name="object 6"/>
          <p:cNvSpPr/>
          <p:nvPr/>
        </p:nvSpPr>
        <p:spPr>
          <a:xfrm>
            <a:off x="2673095" y="2238755"/>
            <a:ext cx="5571744" cy="4070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61815" y="1557527"/>
            <a:ext cx="1709928" cy="6278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42459" y="1879092"/>
            <a:ext cx="859790" cy="0"/>
          </a:xfrm>
          <a:custGeom>
            <a:avLst/>
            <a:gdLst/>
            <a:ahLst/>
            <a:cxnLst/>
            <a:rect l="l" t="t" r="r" b="b"/>
            <a:pathLst>
              <a:path w="859789" h="0">
                <a:moveTo>
                  <a:pt x="0" y="0"/>
                </a:moveTo>
                <a:lnTo>
                  <a:pt x="859536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318759" y="1636776"/>
            <a:ext cx="0" cy="486409"/>
          </a:xfrm>
          <a:custGeom>
            <a:avLst/>
            <a:gdLst/>
            <a:ahLst/>
            <a:cxnLst/>
            <a:rect l="l" t="t" r="r" b="b"/>
            <a:pathLst>
              <a:path w="0" h="486410">
                <a:moveTo>
                  <a:pt x="0" y="0"/>
                </a:moveTo>
                <a:lnTo>
                  <a:pt x="0" y="486156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91000" y="1933955"/>
            <a:ext cx="22860" cy="13970"/>
          </a:xfrm>
          <a:custGeom>
            <a:avLst/>
            <a:gdLst/>
            <a:ahLst/>
            <a:cxnLst/>
            <a:rect l="l" t="t" r="r" b="b"/>
            <a:pathLst>
              <a:path w="22860" h="13969">
                <a:moveTo>
                  <a:pt x="0" y="13716"/>
                </a:moveTo>
                <a:lnTo>
                  <a:pt x="2286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213859" y="1938527"/>
            <a:ext cx="35560" cy="201295"/>
          </a:xfrm>
          <a:custGeom>
            <a:avLst/>
            <a:gdLst/>
            <a:ahLst/>
            <a:cxnLst/>
            <a:rect l="l" t="t" r="r" b="b"/>
            <a:pathLst>
              <a:path w="35560" h="201294">
                <a:moveTo>
                  <a:pt x="0" y="0"/>
                </a:moveTo>
                <a:lnTo>
                  <a:pt x="35051" y="201168"/>
                </a:lnTo>
              </a:path>
            </a:pathLst>
          </a:custGeom>
          <a:ln w="152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251959" y="1601724"/>
            <a:ext cx="45720" cy="538480"/>
          </a:xfrm>
          <a:custGeom>
            <a:avLst/>
            <a:gdLst/>
            <a:ahLst/>
            <a:cxnLst/>
            <a:rect l="l" t="t" r="r" b="b"/>
            <a:pathLst>
              <a:path w="45720" h="538480">
                <a:moveTo>
                  <a:pt x="0" y="537972"/>
                </a:moveTo>
                <a:lnTo>
                  <a:pt x="45719" y="0"/>
                </a:lnTo>
              </a:path>
            </a:pathLst>
          </a:custGeom>
          <a:ln w="76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297679" y="1601724"/>
            <a:ext cx="1242060" cy="0"/>
          </a:xfrm>
          <a:custGeom>
            <a:avLst/>
            <a:gdLst/>
            <a:ahLst/>
            <a:cxnLst/>
            <a:rect l="l" t="t" r="r" b="b"/>
            <a:pathLst>
              <a:path w="1242060" h="0">
                <a:moveTo>
                  <a:pt x="0" y="0"/>
                </a:moveTo>
                <a:lnTo>
                  <a:pt x="124206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710176" y="1597203"/>
            <a:ext cx="347980" cy="268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50" spc="-545">
                <a:latin typeface="Symbol"/>
                <a:cs typeface="Symbol"/>
              </a:rPr>
              <a:t></a:t>
            </a:r>
            <a:r>
              <a:rPr dirty="0" sz="1900" spc="-1450">
                <a:latin typeface="Symbol"/>
                <a:cs typeface="Symbol"/>
              </a:rPr>
              <a:t></a:t>
            </a:r>
            <a:r>
              <a:rPr dirty="0" sz="1450" spc="-5" i="1">
                <a:latin typeface="Times New Roman"/>
                <a:cs typeface="Times New Roman"/>
              </a:rPr>
              <a:t>r</a:t>
            </a:r>
            <a:r>
              <a:rPr dirty="0" sz="1450" spc="-229" i="1">
                <a:latin typeface="Times New Roman"/>
                <a:cs typeface="Times New Roman"/>
              </a:rPr>
              <a:t> </a:t>
            </a:r>
            <a:r>
              <a:rPr dirty="0" sz="1900" spc="-1430">
                <a:latin typeface="Symbol"/>
                <a:cs typeface="Symbol"/>
              </a:rPr>
              <a:t></a:t>
            </a:r>
            <a:endParaRPr sz="1900">
              <a:latin typeface="Symbol"/>
              <a:cs typeface="Symbo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36</a:t>
            </a:fld>
          </a:p>
        </p:txBody>
      </p:sp>
      <p:sp>
        <p:nvSpPr>
          <p:cNvPr id="15" name="object 15"/>
          <p:cNvSpPr txBox="1"/>
          <p:nvPr/>
        </p:nvSpPr>
        <p:spPr>
          <a:xfrm>
            <a:off x="3882644" y="1761333"/>
            <a:ext cx="1405255" cy="3632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10"/>
              </a:lnSpc>
              <a:tabLst>
                <a:tab pos="425450" algn="l"/>
              </a:tabLst>
            </a:pPr>
            <a:r>
              <a:rPr dirty="0" sz="1450" spc="-5" i="1">
                <a:latin typeface="Times New Roman"/>
                <a:cs typeface="Times New Roman"/>
              </a:rPr>
              <a:t>L</a:t>
            </a:r>
            <a:r>
              <a:rPr dirty="0" sz="1450" spc="-15" i="1">
                <a:latin typeface="Times New Roman"/>
                <a:cs typeface="Times New Roman"/>
              </a:rPr>
              <a:t> </a:t>
            </a:r>
            <a:r>
              <a:rPr dirty="0" sz="1450" spc="-660">
                <a:latin typeface="Symbol"/>
                <a:cs typeface="Symbol"/>
              </a:rPr>
              <a:t></a:t>
            </a:r>
            <a:r>
              <a:rPr dirty="0" sz="1450">
                <a:latin typeface="Symbol"/>
                <a:cs typeface="Symbol"/>
              </a:rPr>
              <a:t>	</a:t>
            </a:r>
            <a:r>
              <a:rPr dirty="0" sz="1450" spc="-660">
                <a:latin typeface="Symbol"/>
                <a:cs typeface="Symbol"/>
              </a:rPr>
              <a:t></a:t>
            </a:r>
            <a:endParaRPr sz="1450">
              <a:latin typeface="Symbol"/>
              <a:cs typeface="Symbol"/>
            </a:endParaRPr>
          </a:p>
          <a:p>
            <a:pPr marL="570230">
              <a:lnSpc>
                <a:spcPts val="1750"/>
              </a:lnSpc>
            </a:pPr>
            <a:r>
              <a:rPr dirty="0" sz="1450" spc="-640">
                <a:latin typeface="Symbol"/>
                <a:cs typeface="Symbol"/>
              </a:rPr>
              <a:t></a:t>
            </a:r>
            <a:r>
              <a:rPr dirty="0" baseline="42483" sz="1275" spc="-7">
                <a:latin typeface="Times New Roman"/>
                <a:cs typeface="Times New Roman"/>
              </a:rPr>
              <a:t>2</a:t>
            </a:r>
            <a:r>
              <a:rPr dirty="0" baseline="42483" sz="1275" spc="-142">
                <a:latin typeface="Times New Roman"/>
                <a:cs typeface="Times New Roman"/>
              </a:rPr>
              <a:t> </a:t>
            </a:r>
            <a:r>
              <a:rPr dirty="0" sz="1450" spc="-660">
                <a:latin typeface="Symbol"/>
                <a:cs typeface="Symbol"/>
              </a:rPr>
              <a:t></a:t>
            </a:r>
            <a:r>
              <a:rPr dirty="0" sz="1450" spc="-235">
                <a:latin typeface="Symbol"/>
                <a:cs typeface="Symbol"/>
              </a:rPr>
              <a:t> </a:t>
            </a:r>
            <a:r>
              <a:rPr dirty="0" sz="1900" spc="-1460">
                <a:latin typeface="Symbol"/>
                <a:cs typeface="Symbol"/>
              </a:rPr>
              <a:t></a:t>
            </a:r>
            <a:r>
              <a:rPr dirty="0" sz="1450" spc="-5" i="1">
                <a:latin typeface="Times New Roman"/>
                <a:cs typeface="Times New Roman"/>
              </a:rPr>
              <a:t>r</a:t>
            </a:r>
            <a:r>
              <a:rPr dirty="0" sz="1450" spc="-229" i="1">
                <a:latin typeface="Times New Roman"/>
                <a:cs typeface="Times New Roman"/>
              </a:rPr>
              <a:t> </a:t>
            </a:r>
            <a:r>
              <a:rPr dirty="0" sz="1900" spc="-1315">
                <a:latin typeface="Symbol"/>
                <a:cs typeface="Symbol"/>
              </a:rPr>
              <a:t></a:t>
            </a:r>
            <a:r>
              <a:rPr dirty="0" sz="1450" spc="-5">
                <a:latin typeface="Times New Roman"/>
                <a:cs typeface="Times New Roman"/>
              </a:rPr>
              <a:t>/</a:t>
            </a:r>
            <a:r>
              <a:rPr dirty="0" sz="1450" spc="-145">
                <a:latin typeface="Times New Roman"/>
                <a:cs typeface="Times New Roman"/>
              </a:rPr>
              <a:t> </a:t>
            </a:r>
            <a:r>
              <a:rPr dirty="0" sz="1450" spc="-760">
                <a:latin typeface="Symbol"/>
                <a:cs typeface="Symbol"/>
              </a:rPr>
              <a:t></a:t>
            </a:r>
            <a:r>
              <a:rPr dirty="0" sz="1450" spc="-5" i="1">
                <a:latin typeface="Times New Roman"/>
                <a:cs typeface="Times New Roman"/>
              </a:rPr>
              <a:t>r</a:t>
            </a:r>
            <a:r>
              <a:rPr dirty="0" sz="1450" spc="-210" i="1">
                <a:latin typeface="Times New Roman"/>
                <a:cs typeface="Times New Roman"/>
              </a:rPr>
              <a:t> </a:t>
            </a:r>
            <a:r>
              <a:rPr dirty="0" baseline="42483" sz="1275" spc="-7">
                <a:latin typeface="Times New Roman"/>
                <a:cs typeface="Times New Roman"/>
              </a:rPr>
              <a:t>2</a:t>
            </a:r>
            <a:endParaRPr baseline="42483" sz="1275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30444" y="2029919"/>
            <a:ext cx="194945" cy="134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-5" i="1">
                <a:latin typeface="Times New Roman"/>
                <a:cs typeface="Times New Roman"/>
              </a:rPr>
              <a:t>r</a:t>
            </a:r>
            <a:r>
              <a:rPr dirty="0" sz="850" spc="-125" i="1">
                <a:latin typeface="Times New Roman"/>
                <a:cs typeface="Times New Roman"/>
              </a:rPr>
              <a:t> </a:t>
            </a:r>
            <a:r>
              <a:rPr dirty="0" sz="850" spc="-365">
                <a:latin typeface="Symbol"/>
                <a:cs typeface="Symbol"/>
              </a:rPr>
              <a:t></a:t>
            </a:r>
            <a:r>
              <a:rPr dirty="0" sz="850" spc="-5">
                <a:latin typeface="Times New Roman"/>
                <a:cs typeface="Times New Roman"/>
              </a:rPr>
              <a:t>0</a:t>
            </a:r>
            <a:endParaRPr sz="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544315" y="1292876"/>
            <a:ext cx="197231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 b="1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dirty="0" sz="2000" b="1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dirty="0" sz="2000" spc="-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FF0000"/>
                </a:solidFill>
                <a:latin typeface="Arial"/>
                <a:cs typeface="Arial"/>
              </a:rPr>
              <a:t>membe</a:t>
            </a:r>
            <a:r>
              <a:rPr dirty="0" sz="2000" b="1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dirty="0" sz="2000" spc="-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FF0000"/>
                </a:solidFill>
                <a:latin typeface="Arial"/>
                <a:cs typeface="Arial"/>
              </a:rPr>
              <a:t>EDA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609978"/>
            <a:ext cx="366522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>
                <a:latin typeface="Calibri"/>
                <a:cs typeface="Calibri"/>
              </a:rPr>
              <a:t>Surf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Press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Background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Err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St.De</a:t>
            </a:r>
            <a:r>
              <a:rPr dirty="0" sz="2000" spc="-5">
                <a:latin typeface="Calibri"/>
                <a:cs typeface="Calibri"/>
              </a:rPr>
              <a:t>v</a:t>
            </a:r>
            <a:r>
              <a:rPr dirty="0" sz="200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19426" y="1609978"/>
            <a:ext cx="398907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>
                <a:latin typeface="Calibri"/>
                <a:cs typeface="Calibri"/>
              </a:rPr>
              <a:t>Surf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Press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</a:t>
            </a:r>
            <a:r>
              <a:rPr dirty="0" sz="2000">
                <a:latin typeface="Calibri"/>
                <a:cs typeface="Calibri"/>
              </a:rPr>
              <a:t>G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Err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Correlatio</a:t>
            </a:r>
            <a:r>
              <a:rPr dirty="0" sz="2000">
                <a:latin typeface="Calibri"/>
                <a:cs typeface="Calibri"/>
              </a:rPr>
              <a:t>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L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Scale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67428" y="2057400"/>
            <a:ext cx="4576572" cy="4044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">
              <a:lnSpc>
                <a:spcPct val="100000"/>
              </a:lnSpc>
            </a:pPr>
            <a:r>
              <a:rPr dirty="0" spc="-10" b="1">
                <a:latin typeface="Arial Black"/>
                <a:cs typeface="Arial Black"/>
              </a:rPr>
              <a:t>Us</a:t>
            </a:r>
            <a:r>
              <a:rPr dirty="0" spc="-5" b="1">
                <a:latin typeface="Arial Black"/>
                <a:cs typeface="Arial Black"/>
              </a:rPr>
              <a:t>e</a:t>
            </a:r>
            <a:r>
              <a:rPr dirty="0" spc="20" b="1">
                <a:latin typeface="Arial Black"/>
                <a:cs typeface="Arial Black"/>
              </a:rPr>
              <a:t> </a:t>
            </a:r>
            <a:r>
              <a:rPr dirty="0" spc="-10" b="1">
                <a:latin typeface="Arial Black"/>
                <a:cs typeface="Arial Black"/>
              </a:rPr>
              <a:t>o</a:t>
            </a:r>
            <a:r>
              <a:rPr dirty="0" spc="-5" b="1">
                <a:latin typeface="Arial Black"/>
                <a:cs typeface="Arial Black"/>
              </a:rPr>
              <a:t>f</a:t>
            </a:r>
            <a:r>
              <a:rPr dirty="0" spc="-5" b="1">
                <a:latin typeface="Arial Black"/>
                <a:cs typeface="Arial Black"/>
              </a:rPr>
              <a:t> </a:t>
            </a:r>
            <a:r>
              <a:rPr dirty="0" spc="-10" b="1">
                <a:latin typeface="Arial Black"/>
                <a:cs typeface="Arial Black"/>
              </a:rPr>
              <a:t>ED</a:t>
            </a:r>
            <a:r>
              <a:rPr dirty="0" spc="-5" b="1">
                <a:latin typeface="Arial Black"/>
                <a:cs typeface="Arial Black"/>
              </a:rPr>
              <a:t>A</a:t>
            </a:r>
            <a:r>
              <a:rPr dirty="0" spc="-5" b="1">
                <a:latin typeface="Arial Black"/>
                <a:cs typeface="Arial Black"/>
              </a:rPr>
              <a:t> </a:t>
            </a:r>
            <a:r>
              <a:rPr dirty="0" spc="-10" b="1">
                <a:latin typeface="Arial Black"/>
                <a:cs typeface="Arial Black"/>
              </a:rPr>
              <a:t>covariance</a:t>
            </a:r>
            <a:r>
              <a:rPr dirty="0" spc="-5" b="1">
                <a:latin typeface="Arial Black"/>
                <a:cs typeface="Arial Black"/>
              </a:rPr>
              <a:t>s</a:t>
            </a:r>
            <a:r>
              <a:rPr dirty="0" spc="35" b="1">
                <a:latin typeface="Arial Black"/>
                <a:cs typeface="Arial Black"/>
              </a:rPr>
              <a:t> </a:t>
            </a:r>
            <a:r>
              <a:rPr dirty="0" spc="-5" b="1">
                <a:latin typeface="Arial Black"/>
                <a:cs typeface="Arial Black"/>
              </a:rPr>
              <a:t>in</a:t>
            </a:r>
            <a:r>
              <a:rPr dirty="0" spc="-5" b="1">
                <a:latin typeface="Arial Black"/>
                <a:cs typeface="Arial Black"/>
              </a:rPr>
              <a:t> </a:t>
            </a:r>
            <a:r>
              <a:rPr dirty="0" spc="-5" b="1">
                <a:latin typeface="Arial Black"/>
                <a:cs typeface="Arial Black"/>
              </a:rPr>
              <a:t>4DVar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2057400"/>
            <a:ext cx="4805172" cy="4023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36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544315" y="1292876"/>
            <a:ext cx="197231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 b="1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dirty="0" sz="2000" b="1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dirty="0" sz="2000" spc="-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FF0000"/>
                </a:solidFill>
                <a:latin typeface="Arial"/>
                <a:cs typeface="Arial"/>
              </a:rPr>
              <a:t>membe</a:t>
            </a:r>
            <a:r>
              <a:rPr dirty="0" sz="2000" b="1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dirty="0" sz="2000" spc="-1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FF0000"/>
                </a:solidFill>
                <a:latin typeface="Arial"/>
                <a:cs typeface="Arial"/>
              </a:rPr>
              <a:t>EDA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609978"/>
            <a:ext cx="366522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>
                <a:latin typeface="Calibri"/>
                <a:cs typeface="Calibri"/>
              </a:rPr>
              <a:t>Surf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Press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Background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Err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St.De</a:t>
            </a:r>
            <a:r>
              <a:rPr dirty="0" sz="2000" spc="-5">
                <a:latin typeface="Calibri"/>
                <a:cs typeface="Calibri"/>
              </a:rPr>
              <a:t>v</a:t>
            </a:r>
            <a:r>
              <a:rPr dirty="0" sz="200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19426" y="1609978"/>
            <a:ext cx="398907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>
                <a:latin typeface="Calibri"/>
                <a:cs typeface="Calibri"/>
              </a:rPr>
              <a:t>Surf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Press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B</a:t>
            </a:r>
            <a:r>
              <a:rPr dirty="0" sz="2000">
                <a:latin typeface="Calibri"/>
                <a:cs typeface="Calibri"/>
              </a:rPr>
              <a:t>G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Err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Correlatio</a:t>
            </a:r>
            <a:r>
              <a:rPr dirty="0" sz="2000">
                <a:latin typeface="Calibri"/>
                <a:cs typeface="Calibri"/>
              </a:rPr>
              <a:t>n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L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Scale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">
              <a:lnSpc>
                <a:spcPct val="100000"/>
              </a:lnSpc>
            </a:pPr>
            <a:r>
              <a:rPr dirty="0" spc="-10" b="1">
                <a:latin typeface="Arial Black"/>
                <a:cs typeface="Arial Black"/>
              </a:rPr>
              <a:t>Us</a:t>
            </a:r>
            <a:r>
              <a:rPr dirty="0" spc="-5" b="1">
                <a:latin typeface="Arial Black"/>
                <a:cs typeface="Arial Black"/>
              </a:rPr>
              <a:t>e</a:t>
            </a:r>
            <a:r>
              <a:rPr dirty="0" spc="20" b="1">
                <a:latin typeface="Arial Black"/>
                <a:cs typeface="Arial Black"/>
              </a:rPr>
              <a:t> </a:t>
            </a:r>
            <a:r>
              <a:rPr dirty="0" spc="-10" b="1">
                <a:latin typeface="Arial Black"/>
                <a:cs typeface="Arial Black"/>
              </a:rPr>
              <a:t>o</a:t>
            </a:r>
            <a:r>
              <a:rPr dirty="0" spc="-5" b="1">
                <a:latin typeface="Arial Black"/>
                <a:cs typeface="Arial Black"/>
              </a:rPr>
              <a:t>f</a:t>
            </a:r>
            <a:r>
              <a:rPr dirty="0" spc="-5" b="1">
                <a:latin typeface="Arial Black"/>
                <a:cs typeface="Arial Black"/>
              </a:rPr>
              <a:t> </a:t>
            </a:r>
            <a:r>
              <a:rPr dirty="0" spc="-10" b="1">
                <a:latin typeface="Arial Black"/>
                <a:cs typeface="Arial Black"/>
              </a:rPr>
              <a:t>ED</a:t>
            </a:r>
            <a:r>
              <a:rPr dirty="0" spc="-5" b="1">
                <a:latin typeface="Arial Black"/>
                <a:cs typeface="Arial Black"/>
              </a:rPr>
              <a:t>A</a:t>
            </a:r>
            <a:r>
              <a:rPr dirty="0" spc="-5" b="1">
                <a:latin typeface="Arial Black"/>
                <a:cs typeface="Arial Black"/>
              </a:rPr>
              <a:t> </a:t>
            </a:r>
            <a:r>
              <a:rPr dirty="0" spc="-10" b="1">
                <a:latin typeface="Arial Black"/>
                <a:cs typeface="Arial Black"/>
              </a:rPr>
              <a:t>covariance</a:t>
            </a:r>
            <a:r>
              <a:rPr dirty="0" spc="-5" b="1">
                <a:latin typeface="Arial Black"/>
                <a:cs typeface="Arial Black"/>
              </a:rPr>
              <a:t>s</a:t>
            </a:r>
            <a:r>
              <a:rPr dirty="0" spc="35" b="1">
                <a:latin typeface="Arial Black"/>
                <a:cs typeface="Arial Black"/>
              </a:rPr>
              <a:t> </a:t>
            </a:r>
            <a:r>
              <a:rPr dirty="0" spc="-5" b="1">
                <a:latin typeface="Arial Black"/>
                <a:cs typeface="Arial Black"/>
              </a:rPr>
              <a:t>in</a:t>
            </a:r>
            <a:r>
              <a:rPr dirty="0" spc="-5" b="1">
                <a:latin typeface="Arial Black"/>
                <a:cs typeface="Arial Black"/>
              </a:rPr>
              <a:t> </a:t>
            </a:r>
            <a:r>
              <a:rPr dirty="0" spc="-5" b="1">
                <a:latin typeface="Arial Black"/>
                <a:cs typeface="Arial Black"/>
              </a:rPr>
              <a:t>4DVar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2057400"/>
            <a:ext cx="9111996" cy="4023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36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34644" y="1151763"/>
            <a:ext cx="7531734" cy="949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200" spc="-5">
                <a:latin typeface="Calibri"/>
                <a:cs typeface="Calibri"/>
              </a:rPr>
              <a:t>Consider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now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evolution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same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30">
                <a:latin typeface="Calibri"/>
                <a:cs typeface="Calibri"/>
              </a:rPr>
              <a:t>s</a:t>
            </a:r>
            <a:r>
              <a:rPr dirty="0" sz="2200" spc="-20">
                <a:latin typeface="Calibri"/>
                <a:cs typeface="Calibri"/>
              </a:rPr>
              <a:t>yste</a:t>
            </a:r>
            <a:r>
              <a:rPr dirty="0" sz="2200" spc="-5">
                <a:latin typeface="Calibri"/>
                <a:cs typeface="Calibri"/>
              </a:rPr>
              <a:t>m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wher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20">
                <a:latin typeface="Calibri"/>
                <a:cs typeface="Calibri"/>
              </a:rPr>
              <a:t>w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perturb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obse</a:t>
            </a:r>
            <a:r>
              <a:rPr dirty="0" sz="2200" spc="20">
                <a:latin typeface="Calibri"/>
                <a:cs typeface="Calibri"/>
              </a:rPr>
              <a:t>r</a:t>
            </a:r>
            <a:r>
              <a:rPr dirty="0" sz="2200" spc="-10">
                <a:latin typeface="Calibri"/>
                <a:cs typeface="Calibri"/>
              </a:rPr>
              <a:t>vation</a:t>
            </a:r>
            <a:r>
              <a:rPr dirty="0" sz="2200" spc="-5">
                <a:latin typeface="Calibri"/>
                <a:cs typeface="Calibri"/>
              </a:rPr>
              <a:t>s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an</a:t>
            </a:r>
            <a:r>
              <a:rPr dirty="0" sz="2200" spc="-5">
                <a:latin typeface="Calibri"/>
                <a:cs typeface="Calibri"/>
              </a:rPr>
              <a:t>d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th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55">
                <a:latin typeface="Calibri"/>
                <a:cs typeface="Calibri"/>
              </a:rPr>
              <a:t>f</a:t>
            </a:r>
            <a:r>
              <a:rPr dirty="0" sz="2200">
                <a:latin typeface="Calibri"/>
                <a:cs typeface="Calibri"/>
              </a:rPr>
              <a:t>o</a:t>
            </a:r>
            <a:r>
              <a:rPr dirty="0" sz="2200" spc="-10">
                <a:latin typeface="Calibri"/>
                <a:cs typeface="Calibri"/>
              </a:rPr>
              <a:t>recas</a:t>
            </a:r>
            <a:r>
              <a:rPr dirty="0" sz="2200" spc="-5">
                <a:latin typeface="Calibri"/>
                <a:cs typeface="Calibri"/>
              </a:rPr>
              <a:t>t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mode</a:t>
            </a:r>
            <a:r>
              <a:rPr dirty="0" sz="2200" spc="-5">
                <a:latin typeface="Calibri"/>
                <a:cs typeface="Calibri"/>
              </a:rPr>
              <a:t>l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wit</a:t>
            </a:r>
            <a:r>
              <a:rPr dirty="0" sz="2200" spc="-5">
                <a:latin typeface="Calibri"/>
                <a:cs typeface="Calibri"/>
              </a:rPr>
              <a:t>h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55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andom</a:t>
            </a:r>
            <a:r>
              <a:rPr dirty="0" sz="2200">
                <a:latin typeface="Calibri"/>
                <a:cs typeface="Calibri"/>
              </a:rPr>
              <a:t>  </a:t>
            </a:r>
            <a:r>
              <a:rPr dirty="0" sz="2200" spc="-5">
                <a:latin typeface="Calibri"/>
                <a:cs typeface="Calibri"/>
              </a:rPr>
              <a:t>noise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d</a:t>
            </a:r>
            <a:r>
              <a:rPr dirty="0" sz="2200" spc="-55">
                <a:latin typeface="Calibri"/>
                <a:cs typeface="Calibri"/>
              </a:rPr>
              <a:t>r</a:t>
            </a:r>
            <a:r>
              <a:rPr dirty="0" sz="2200" spc="-10">
                <a:latin typeface="Calibri"/>
                <a:cs typeface="Calibri"/>
              </a:rPr>
              <a:t>aw</a:t>
            </a:r>
            <a:r>
              <a:rPr dirty="0" sz="2200" spc="-5">
                <a:latin typeface="Calibri"/>
                <a:cs typeface="Calibri"/>
              </a:rPr>
              <a:t>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f</a:t>
            </a:r>
            <a:r>
              <a:rPr dirty="0" sz="2200" spc="-40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om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30">
                <a:latin typeface="Calibri"/>
                <a:cs typeface="Calibri"/>
              </a:rPr>
              <a:t>r</a:t>
            </a:r>
            <a:r>
              <a:rPr dirty="0" sz="2200" spc="-10">
                <a:latin typeface="Calibri"/>
                <a:cs typeface="Calibri"/>
              </a:rPr>
              <a:t>espectiv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er</a:t>
            </a:r>
            <a:r>
              <a:rPr dirty="0" sz="2200" spc="-45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or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35">
                <a:latin typeface="Calibri"/>
                <a:cs typeface="Calibri"/>
              </a:rPr>
              <a:t>c</a:t>
            </a:r>
            <a:r>
              <a:rPr dirty="0" sz="2200" spc="-15">
                <a:latin typeface="Calibri"/>
                <a:cs typeface="Calibri"/>
              </a:rPr>
              <a:t>o</a:t>
            </a:r>
            <a:r>
              <a:rPr dirty="0" sz="2200" spc="-40">
                <a:latin typeface="Calibri"/>
                <a:cs typeface="Calibri"/>
              </a:rPr>
              <a:t>v</a:t>
            </a:r>
            <a:r>
              <a:rPr dirty="0" sz="2200" spc="-5">
                <a:latin typeface="Calibri"/>
                <a:cs typeface="Calibri"/>
              </a:rPr>
              <a:t>ariances: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10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834644" y="3271520"/>
            <a:ext cx="6337935" cy="7397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15">
                <a:latin typeface="Calibri"/>
                <a:cs typeface="Calibri"/>
              </a:rPr>
              <a:t>wher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300" spc="-10" b="1">
                <a:latin typeface="Calibri"/>
                <a:cs typeface="Calibri"/>
              </a:rPr>
              <a:t>η</a:t>
            </a:r>
            <a:r>
              <a:rPr dirty="0" baseline="-20370" sz="2250" spc="15">
                <a:latin typeface="Calibri"/>
                <a:cs typeface="Calibri"/>
              </a:rPr>
              <a:t>k</a:t>
            </a:r>
            <a:r>
              <a:rPr dirty="0" sz="2300">
                <a:latin typeface="Calibri"/>
                <a:cs typeface="Calibri"/>
              </a:rPr>
              <a:t>~</a:t>
            </a:r>
            <a:r>
              <a:rPr dirty="0" sz="2300" spc="-55" i="1">
                <a:latin typeface="Arial"/>
                <a:cs typeface="Arial"/>
              </a:rPr>
              <a:t>N</a:t>
            </a:r>
            <a:r>
              <a:rPr dirty="0" sz="2300" spc="-5">
                <a:latin typeface="Calibri"/>
                <a:cs typeface="Calibri"/>
              </a:rPr>
              <a:t>(</a:t>
            </a:r>
            <a:r>
              <a:rPr dirty="0" sz="2300" spc="-5" b="1">
                <a:latin typeface="Calibri"/>
                <a:cs typeface="Calibri"/>
              </a:rPr>
              <a:t>0</a:t>
            </a:r>
            <a:r>
              <a:rPr dirty="0" sz="2300">
                <a:latin typeface="Calibri"/>
                <a:cs typeface="Calibri"/>
              </a:rPr>
              <a:t>,</a:t>
            </a:r>
            <a:r>
              <a:rPr dirty="0" sz="2300" spc="-5" b="1">
                <a:latin typeface="Calibri"/>
                <a:cs typeface="Calibri"/>
              </a:rPr>
              <a:t>R</a:t>
            </a:r>
            <a:r>
              <a:rPr dirty="0" sz="2300" spc="-5">
                <a:latin typeface="Calibri"/>
                <a:cs typeface="Calibri"/>
              </a:rPr>
              <a:t>)</a:t>
            </a:r>
            <a:r>
              <a:rPr dirty="0" sz="2300">
                <a:latin typeface="Calibri"/>
                <a:cs typeface="Calibri"/>
              </a:rPr>
              <a:t>,</a:t>
            </a:r>
            <a:r>
              <a:rPr dirty="0" sz="2300" spc="15">
                <a:latin typeface="Calibri"/>
                <a:cs typeface="Calibri"/>
              </a:rPr>
              <a:t> </a:t>
            </a:r>
            <a:r>
              <a:rPr dirty="0" sz="2300" b="1">
                <a:latin typeface="Calibri"/>
                <a:cs typeface="Calibri"/>
              </a:rPr>
              <a:t>ζ</a:t>
            </a:r>
            <a:r>
              <a:rPr dirty="0" baseline="-20370" sz="2250" spc="15">
                <a:latin typeface="Calibri"/>
                <a:cs typeface="Calibri"/>
              </a:rPr>
              <a:t>k</a:t>
            </a:r>
            <a:r>
              <a:rPr dirty="0" sz="2300">
                <a:latin typeface="Calibri"/>
                <a:cs typeface="Calibri"/>
              </a:rPr>
              <a:t>~</a:t>
            </a:r>
            <a:r>
              <a:rPr dirty="0" sz="2300" spc="-55" i="1">
                <a:latin typeface="Arial"/>
                <a:cs typeface="Arial"/>
              </a:rPr>
              <a:t>N</a:t>
            </a:r>
            <a:r>
              <a:rPr dirty="0" sz="2300" spc="-5">
                <a:latin typeface="Calibri"/>
                <a:cs typeface="Calibri"/>
              </a:rPr>
              <a:t>(</a:t>
            </a:r>
            <a:r>
              <a:rPr dirty="0" sz="2300" spc="-5" b="1">
                <a:latin typeface="Calibri"/>
                <a:cs typeface="Calibri"/>
              </a:rPr>
              <a:t>0</a:t>
            </a:r>
            <a:r>
              <a:rPr dirty="0" sz="2300">
                <a:latin typeface="Calibri"/>
                <a:cs typeface="Calibri"/>
              </a:rPr>
              <a:t>,</a:t>
            </a:r>
            <a:r>
              <a:rPr dirty="0" sz="2300" b="1">
                <a:latin typeface="Calibri"/>
                <a:cs typeface="Calibri"/>
              </a:rPr>
              <a:t>Q</a:t>
            </a:r>
            <a:r>
              <a:rPr dirty="0" sz="2300" spc="-5">
                <a:latin typeface="Calibri"/>
                <a:cs typeface="Calibri"/>
              </a:rPr>
              <a:t>).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dirty="0" sz="2200" spc="-5">
                <a:latin typeface="Calibri"/>
                <a:cs typeface="Calibri"/>
              </a:rPr>
              <a:t>If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30">
                <a:latin typeface="Calibri"/>
                <a:cs typeface="Calibri"/>
              </a:rPr>
              <a:t>w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d</a:t>
            </a:r>
            <a:r>
              <a:rPr dirty="0" sz="2200" spc="-35">
                <a:latin typeface="Calibri"/>
                <a:cs typeface="Calibri"/>
              </a:rPr>
              <a:t>e</a:t>
            </a:r>
            <a:r>
              <a:rPr dirty="0" sz="2200" spc="-5">
                <a:latin typeface="Calibri"/>
                <a:cs typeface="Calibri"/>
              </a:rPr>
              <a:t>fine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15">
                <a:solidFill>
                  <a:srgbClr val="FF0000"/>
                </a:solidFill>
                <a:latin typeface="Calibri"/>
                <a:cs typeface="Calibri"/>
              </a:rPr>
              <a:t>dif</a:t>
            </a:r>
            <a:r>
              <a:rPr dirty="0" sz="2200" spc="-65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erence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5">
                <a:solidFill>
                  <a:srgbClr val="FF0000"/>
                </a:solidFill>
                <a:latin typeface="Calibri"/>
                <a:cs typeface="Calibri"/>
              </a:rPr>
              <a:t>betwee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2200" spc="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perturbed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4644" y="3941555"/>
            <a:ext cx="3393440" cy="4305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1262" sz="3300" spc="-15">
                <a:solidFill>
                  <a:srgbClr val="FF0000"/>
                </a:solidFill>
                <a:latin typeface="Calibri"/>
                <a:cs typeface="Calibri"/>
              </a:rPr>
              <a:t>unperturbe</a:t>
            </a:r>
            <a:r>
              <a:rPr dirty="0" baseline="1262" sz="3300" spc="-7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baseline="1262" sz="3300" spc="-7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baseline="1262" sz="3300" spc="-1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baseline="1262" sz="3300" spc="-52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baseline="1262" sz="3300" spc="-44">
                <a:solidFill>
                  <a:srgbClr val="FF0000"/>
                </a:solidFill>
                <a:latin typeface="Calibri"/>
                <a:cs typeface="Calibri"/>
              </a:rPr>
              <a:t>at</a:t>
            </a:r>
            <a:r>
              <a:rPr dirty="0" baseline="1262" sz="3300" spc="-7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baseline="1262" sz="33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baseline="1262" sz="3300" spc="-217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50" spc="125" b="1">
                <a:latin typeface="Times New Roman"/>
                <a:cs typeface="Times New Roman"/>
              </a:rPr>
              <a:t>ε</a:t>
            </a:r>
            <a:r>
              <a:rPr dirty="0" baseline="-23148" sz="1800" spc="-7" i="1">
                <a:latin typeface="Times New Roman"/>
                <a:cs typeface="Times New Roman"/>
              </a:rPr>
              <a:t>a</a:t>
            </a:r>
            <a:r>
              <a:rPr dirty="0" baseline="-23148" sz="1800" i="1">
                <a:latin typeface="Times New Roman"/>
                <a:cs typeface="Times New Roman"/>
              </a:rPr>
              <a:t> </a:t>
            </a:r>
            <a:r>
              <a:rPr dirty="0" baseline="-23148" sz="1800" spc="165" i="1">
                <a:latin typeface="Times New Roman"/>
                <a:cs typeface="Times New Roman"/>
              </a:rPr>
              <a:t> </a:t>
            </a:r>
            <a:r>
              <a:rPr dirty="0" sz="2050" spc="-930">
                <a:latin typeface="Symbol"/>
                <a:cs typeface="Symbol"/>
              </a:rPr>
              <a:t></a:t>
            </a:r>
            <a:r>
              <a:rPr dirty="0" sz="2050" spc="-45">
                <a:latin typeface="Symbol"/>
                <a:cs typeface="Symbol"/>
              </a:rPr>
              <a:t> </a:t>
            </a:r>
            <a:r>
              <a:rPr dirty="0" baseline="21680" sz="3075" spc="-1582">
                <a:latin typeface="Times New Roman"/>
                <a:cs typeface="Times New Roman"/>
              </a:rPr>
              <a:t>~</a:t>
            </a:r>
            <a:r>
              <a:rPr dirty="0" sz="2050" spc="30" b="1">
                <a:latin typeface="Times New Roman"/>
                <a:cs typeface="Times New Roman"/>
              </a:rPr>
              <a:t>x</a:t>
            </a:r>
            <a:r>
              <a:rPr dirty="0" baseline="-23148" sz="1800" spc="-7" i="1">
                <a:latin typeface="Times New Roman"/>
                <a:cs typeface="Times New Roman"/>
              </a:rPr>
              <a:t>a</a:t>
            </a:r>
            <a:r>
              <a:rPr dirty="0" baseline="-23148" sz="1800" i="1">
                <a:latin typeface="Times New Roman"/>
                <a:cs typeface="Times New Roman"/>
              </a:rPr>
              <a:t> </a:t>
            </a:r>
            <a:r>
              <a:rPr dirty="0" baseline="-23148" sz="1800" spc="-37" i="1">
                <a:latin typeface="Times New Roman"/>
                <a:cs typeface="Times New Roman"/>
              </a:rPr>
              <a:t> </a:t>
            </a:r>
            <a:r>
              <a:rPr dirty="0" sz="2050" spc="-930">
                <a:latin typeface="Symbol"/>
                <a:cs typeface="Symbol"/>
              </a:rPr>
              <a:t></a:t>
            </a:r>
            <a:r>
              <a:rPr dirty="0" sz="2050" spc="-165">
                <a:latin typeface="Symbol"/>
                <a:cs typeface="Symbol"/>
              </a:rPr>
              <a:t> </a:t>
            </a:r>
            <a:r>
              <a:rPr dirty="0" sz="2050" spc="95" b="1">
                <a:latin typeface="Times New Roman"/>
                <a:cs typeface="Times New Roman"/>
              </a:rPr>
              <a:t>x</a:t>
            </a:r>
            <a:r>
              <a:rPr dirty="0" baseline="-23148" sz="1800" spc="-7" i="1">
                <a:latin typeface="Times New Roman"/>
                <a:cs typeface="Times New Roman"/>
              </a:rPr>
              <a:t>a</a:t>
            </a:r>
            <a:endParaRPr baseline="-23148"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98696" y="4024376"/>
            <a:ext cx="3833495" cy="3479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91185" algn="l"/>
              </a:tabLst>
            </a:pPr>
            <a:r>
              <a:rPr dirty="0" baseline="1262" sz="3300" spc="-7">
                <a:latin typeface="Calibri"/>
                <a:cs typeface="Calibri"/>
              </a:rPr>
              <a:t>and</a:t>
            </a:r>
            <a:r>
              <a:rPr dirty="0" baseline="1262" sz="3300" spc="-7">
                <a:latin typeface="Calibri"/>
                <a:cs typeface="Calibri"/>
              </a:rPr>
              <a:t>	</a:t>
            </a:r>
            <a:r>
              <a:rPr dirty="0" sz="2050" spc="85" b="1">
                <a:latin typeface="Times New Roman"/>
                <a:cs typeface="Times New Roman"/>
              </a:rPr>
              <a:t>ε</a:t>
            </a:r>
            <a:r>
              <a:rPr dirty="0" baseline="-23148" sz="1800" spc="-7" i="1">
                <a:latin typeface="Times New Roman"/>
                <a:cs typeface="Times New Roman"/>
              </a:rPr>
              <a:t>b</a:t>
            </a:r>
            <a:r>
              <a:rPr dirty="0" baseline="-23148" sz="1800" i="1">
                <a:latin typeface="Times New Roman"/>
                <a:cs typeface="Times New Roman"/>
              </a:rPr>
              <a:t> </a:t>
            </a:r>
            <a:r>
              <a:rPr dirty="0" baseline="-23148" sz="1800" spc="142" i="1">
                <a:latin typeface="Times New Roman"/>
                <a:cs typeface="Times New Roman"/>
              </a:rPr>
              <a:t> </a:t>
            </a:r>
            <a:r>
              <a:rPr dirty="0" sz="2050" spc="-930">
                <a:latin typeface="Symbol"/>
                <a:cs typeface="Symbol"/>
              </a:rPr>
              <a:t></a:t>
            </a:r>
            <a:r>
              <a:rPr dirty="0" sz="2050" spc="15">
                <a:latin typeface="Symbol"/>
                <a:cs typeface="Symbol"/>
              </a:rPr>
              <a:t> </a:t>
            </a:r>
            <a:r>
              <a:rPr dirty="0" sz="2050" b="1">
                <a:latin typeface="Times New Roman"/>
                <a:cs typeface="Times New Roman"/>
              </a:rPr>
              <a:t>x</a:t>
            </a:r>
            <a:r>
              <a:rPr dirty="0" baseline="-23148" sz="1800" spc="-7" i="1">
                <a:latin typeface="Times New Roman"/>
                <a:cs typeface="Times New Roman"/>
              </a:rPr>
              <a:t>b</a:t>
            </a:r>
            <a:r>
              <a:rPr dirty="0" baseline="-23148" sz="1800" i="1">
                <a:latin typeface="Times New Roman"/>
                <a:cs typeface="Times New Roman"/>
              </a:rPr>
              <a:t> </a:t>
            </a:r>
            <a:r>
              <a:rPr dirty="0" baseline="-23148" sz="1800" spc="-52" i="1">
                <a:latin typeface="Times New Roman"/>
                <a:cs typeface="Times New Roman"/>
              </a:rPr>
              <a:t> </a:t>
            </a:r>
            <a:r>
              <a:rPr dirty="0" sz="2050" spc="-930">
                <a:latin typeface="Symbol"/>
                <a:cs typeface="Symbol"/>
              </a:rPr>
              <a:t></a:t>
            </a:r>
            <a:r>
              <a:rPr dirty="0" sz="2050" spc="-175">
                <a:latin typeface="Symbol"/>
                <a:cs typeface="Symbol"/>
              </a:rPr>
              <a:t> </a:t>
            </a:r>
            <a:r>
              <a:rPr dirty="0" sz="2050" spc="55" b="1">
                <a:latin typeface="Times New Roman"/>
                <a:cs typeface="Times New Roman"/>
              </a:rPr>
              <a:t>x</a:t>
            </a:r>
            <a:r>
              <a:rPr dirty="0" baseline="-23148" sz="1800" spc="0" i="1">
                <a:latin typeface="Times New Roman"/>
                <a:cs typeface="Times New Roman"/>
              </a:rPr>
              <a:t>b</a:t>
            </a:r>
            <a:r>
              <a:rPr dirty="0" baseline="1207" sz="3450">
                <a:latin typeface="Calibri"/>
                <a:cs typeface="Calibri"/>
              </a:rPr>
              <a:t>,</a:t>
            </a:r>
            <a:r>
              <a:rPr dirty="0" baseline="1207" sz="3450" spc="7">
                <a:latin typeface="Calibri"/>
                <a:cs typeface="Calibri"/>
              </a:rPr>
              <a:t> </a:t>
            </a:r>
            <a:r>
              <a:rPr dirty="0" baseline="1262" sz="3300" spc="-15">
                <a:latin typeface="Calibri"/>
                <a:cs typeface="Calibri"/>
              </a:rPr>
              <a:t>thei</a:t>
            </a:r>
            <a:r>
              <a:rPr dirty="0" baseline="1262" sz="3300" spc="-7">
                <a:latin typeface="Calibri"/>
                <a:cs typeface="Calibri"/>
              </a:rPr>
              <a:t>r</a:t>
            </a:r>
            <a:r>
              <a:rPr dirty="0" baseline="1262" sz="3300" spc="-7">
                <a:latin typeface="Calibri"/>
                <a:cs typeface="Calibri"/>
              </a:rPr>
              <a:t> </a:t>
            </a:r>
            <a:r>
              <a:rPr dirty="0" baseline="1262" sz="3300" spc="-15">
                <a:latin typeface="Calibri"/>
                <a:cs typeface="Calibri"/>
              </a:rPr>
              <a:t>evolutio</a:t>
            </a:r>
            <a:r>
              <a:rPr dirty="0" baseline="1262" sz="3300" spc="-7">
                <a:latin typeface="Calibri"/>
                <a:cs typeface="Calibri"/>
              </a:rPr>
              <a:t>n</a:t>
            </a:r>
            <a:r>
              <a:rPr dirty="0" baseline="1262" sz="3300" spc="-7">
                <a:latin typeface="Calibri"/>
                <a:cs typeface="Calibri"/>
              </a:rPr>
              <a:t> </a:t>
            </a:r>
            <a:r>
              <a:rPr dirty="0" baseline="1262" sz="3300" spc="-15">
                <a:latin typeface="Calibri"/>
                <a:cs typeface="Calibri"/>
              </a:rPr>
              <a:t>is</a:t>
            </a:r>
            <a:endParaRPr baseline="1262" sz="3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4644" y="4366895"/>
            <a:ext cx="6410960" cy="635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2600"/>
              </a:lnSpc>
            </a:pPr>
            <a:r>
              <a:rPr dirty="0" sz="2200" spc="-10">
                <a:latin typeface="Calibri"/>
                <a:cs typeface="Calibri"/>
              </a:rPr>
              <a:t>obtaine</a:t>
            </a:r>
            <a:r>
              <a:rPr dirty="0" sz="2200" spc="-5">
                <a:latin typeface="Calibri"/>
                <a:cs typeface="Calibri"/>
              </a:rPr>
              <a:t>d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b</a:t>
            </a:r>
            <a:r>
              <a:rPr dirty="0" sz="2200" spc="-5">
                <a:latin typeface="Calibri"/>
                <a:cs typeface="Calibri"/>
              </a:rPr>
              <a:t>y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subt</a:t>
            </a:r>
            <a:r>
              <a:rPr dirty="0" sz="2200" spc="-50">
                <a:latin typeface="Calibri"/>
                <a:cs typeface="Calibri"/>
              </a:rPr>
              <a:t>r</a:t>
            </a:r>
            <a:r>
              <a:rPr dirty="0" sz="2200" spc="-10">
                <a:latin typeface="Calibri"/>
                <a:cs typeface="Calibri"/>
              </a:rPr>
              <a:t>actin</a:t>
            </a:r>
            <a:r>
              <a:rPr dirty="0" sz="2200" spc="-5">
                <a:latin typeface="Calibri"/>
                <a:cs typeface="Calibri"/>
              </a:rPr>
              <a:t>g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th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unperturbe</a:t>
            </a:r>
            <a:r>
              <a:rPr dirty="0" sz="2200" spc="-5">
                <a:latin typeface="Calibri"/>
                <a:cs typeface="Calibri"/>
              </a:rPr>
              <a:t>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s</a:t>
            </a:r>
            <a:r>
              <a:rPr dirty="0" sz="2200" spc="-35">
                <a:latin typeface="Calibri"/>
                <a:cs typeface="Calibri"/>
              </a:rPr>
              <a:t>t</a:t>
            </a:r>
            <a:r>
              <a:rPr dirty="0" sz="2200" spc="-25">
                <a:latin typeface="Calibri"/>
                <a:cs typeface="Calibri"/>
              </a:rPr>
              <a:t>at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evolution</a:t>
            </a:r>
            <a:r>
              <a:rPr dirty="0" sz="2200" spc="-10">
                <a:latin typeface="Calibri"/>
                <a:cs typeface="Calibri"/>
              </a:rPr>
              <a:t> equation</a:t>
            </a:r>
            <a:r>
              <a:rPr dirty="0" sz="2200" spc="-5">
                <a:latin typeface="Calibri"/>
                <a:cs typeface="Calibri"/>
              </a:rPr>
              <a:t>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f</a:t>
            </a:r>
            <a:r>
              <a:rPr dirty="0" sz="2200" spc="-40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om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perturbed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ones: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864360">
              <a:lnSpc>
                <a:spcPts val="3329"/>
              </a:lnSpc>
            </a:pP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method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236467" y="2178762"/>
            <a:ext cx="278003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22605" algn="l"/>
                <a:tab pos="1045844" algn="l"/>
                <a:tab pos="1908175" algn="l"/>
                <a:tab pos="2682240" algn="l"/>
              </a:tabLst>
            </a:pPr>
            <a:r>
              <a:rPr dirty="0" sz="2000" spc="-890">
                <a:latin typeface="Symbol"/>
                <a:cs typeface="Symbol"/>
              </a:rPr>
              <a:t></a:t>
            </a:r>
            <a:r>
              <a:rPr dirty="0" sz="2000" spc="40">
                <a:latin typeface="Symbol"/>
                <a:cs typeface="Symbol"/>
              </a:rPr>
              <a:t> </a:t>
            </a:r>
            <a:r>
              <a:rPr dirty="0" sz="2000" spc="10" b="1">
                <a:latin typeface="Times New Roman"/>
                <a:cs typeface="Times New Roman"/>
              </a:rPr>
              <a:t>x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000" spc="-890">
                <a:latin typeface="Symbol"/>
                <a:cs typeface="Symbol"/>
              </a:rPr>
              <a:t></a:t>
            </a:r>
            <a:r>
              <a:rPr dirty="0" sz="2000" spc="-150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3250" spc="-2590">
                <a:latin typeface="Symbol"/>
                <a:cs typeface="Symbol"/>
              </a:rPr>
              <a:t></a:t>
            </a:r>
            <a:r>
              <a:rPr dirty="0" sz="3250">
                <a:latin typeface="Symbol"/>
                <a:cs typeface="Symbol"/>
              </a:rPr>
              <a:t>	</a:t>
            </a:r>
            <a:r>
              <a:rPr dirty="0" sz="2000" spc="-890">
                <a:latin typeface="Symbol"/>
                <a:cs typeface="Symbol"/>
              </a:rPr>
              <a:t></a:t>
            </a:r>
            <a:r>
              <a:rPr dirty="0" sz="2000" spc="-150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H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10" b="1">
                <a:latin typeface="Times New Roman"/>
                <a:cs typeface="Times New Roman"/>
              </a:rPr>
              <a:t>x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3250" spc="-2590">
                <a:latin typeface="Symbol"/>
                <a:cs typeface="Symbol"/>
              </a:rPr>
              <a:t></a:t>
            </a:r>
            <a:endParaRPr sz="32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50539" y="2887003"/>
            <a:ext cx="159385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07720" algn="l"/>
                <a:tab pos="1043940" algn="l"/>
                <a:tab pos="1513205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a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13379" y="2636109"/>
            <a:ext cx="1647189" cy="383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22222" sz="3000" spc="-1545">
                <a:latin typeface="Times New Roman"/>
                <a:cs typeface="Times New Roman"/>
              </a:rPr>
              <a:t>~</a:t>
            </a:r>
            <a:r>
              <a:rPr dirty="0" sz="2000" spc="10" b="1">
                <a:latin typeface="Times New Roman"/>
                <a:cs typeface="Times New Roman"/>
              </a:rPr>
              <a:t>x</a:t>
            </a:r>
            <a:r>
              <a:rPr dirty="0" sz="2000" spc="-330" b="1">
                <a:latin typeface="Times New Roman"/>
                <a:cs typeface="Times New Roman"/>
              </a:rPr>
              <a:t> </a:t>
            </a:r>
            <a:r>
              <a:rPr dirty="0" baseline="43478" sz="1725" spc="15" i="1">
                <a:latin typeface="Times New Roman"/>
                <a:cs typeface="Times New Roman"/>
              </a:rPr>
              <a:t>k</a:t>
            </a:r>
            <a:r>
              <a:rPr dirty="0" baseline="43478" sz="1725" spc="-195" i="1">
                <a:latin typeface="Times New Roman"/>
                <a:cs typeface="Times New Roman"/>
              </a:rPr>
              <a:t> </a:t>
            </a:r>
            <a:r>
              <a:rPr dirty="0" baseline="43478" sz="1725" spc="-817">
                <a:latin typeface="Symbol"/>
                <a:cs typeface="Symbol"/>
              </a:rPr>
              <a:t></a:t>
            </a:r>
            <a:r>
              <a:rPr dirty="0" baseline="43478" sz="1725" spc="22">
                <a:latin typeface="Times New Roman"/>
                <a:cs typeface="Times New Roman"/>
              </a:rPr>
              <a:t>1</a:t>
            </a:r>
            <a:r>
              <a:rPr dirty="0" baseline="43478" sz="1725">
                <a:latin typeface="Times New Roman"/>
                <a:cs typeface="Times New Roman"/>
              </a:rPr>
              <a:t> </a:t>
            </a:r>
            <a:r>
              <a:rPr dirty="0" baseline="43478" sz="1725" spc="-7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</a:t>
            </a:r>
            <a:r>
              <a:rPr dirty="0" sz="2000" spc="-55">
                <a:latin typeface="Symbol"/>
                <a:cs typeface="Symbol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M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110" b="1">
                <a:latin typeface="Times New Roman"/>
                <a:cs typeface="Times New Roman"/>
              </a:rPr>
              <a:t> </a:t>
            </a:r>
            <a:r>
              <a:rPr dirty="0" baseline="22222" sz="3000" spc="-1545">
                <a:latin typeface="Times New Roman"/>
                <a:cs typeface="Times New Roman"/>
              </a:rPr>
              <a:t>~</a:t>
            </a:r>
            <a:r>
              <a:rPr dirty="0" sz="2000" spc="10" b="1">
                <a:latin typeface="Times New Roman"/>
                <a:cs typeface="Times New Roman"/>
              </a:rPr>
              <a:t>x</a:t>
            </a:r>
            <a:r>
              <a:rPr dirty="0" sz="2000" spc="-330" b="1">
                <a:latin typeface="Times New Roman"/>
                <a:cs typeface="Times New Roman"/>
              </a:rPr>
              <a:t> </a:t>
            </a:r>
            <a:r>
              <a:rPr dirty="0" baseline="43478" sz="1725" spc="15" i="1">
                <a:latin typeface="Times New Roman"/>
                <a:cs typeface="Times New Roman"/>
              </a:rPr>
              <a:t>k</a:t>
            </a:r>
            <a:r>
              <a:rPr dirty="0" baseline="43478" sz="1725" i="1">
                <a:latin typeface="Times New Roman"/>
                <a:cs typeface="Times New Roman"/>
              </a:rPr>
              <a:t> </a:t>
            </a:r>
            <a:r>
              <a:rPr dirty="0" baseline="43478" sz="1725" spc="112" i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</a:t>
            </a:r>
            <a:r>
              <a:rPr dirty="0" sz="2000" spc="-185">
                <a:latin typeface="Symbol"/>
                <a:cs typeface="Symbol"/>
              </a:rPr>
              <a:t> </a:t>
            </a:r>
            <a:r>
              <a:rPr dirty="0" sz="2000" spc="10" b="1">
                <a:latin typeface="Times New Roman"/>
                <a:cs typeface="Times New Roman"/>
              </a:rPr>
              <a:t>ζ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89196" y="2281975"/>
            <a:ext cx="139255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312545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37708" y="2461807"/>
            <a:ext cx="33083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42570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82971" y="2461807"/>
            <a:ext cx="9271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76320" y="2461807"/>
            <a:ext cx="67627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96265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97655" y="2281975"/>
            <a:ext cx="9271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13379" y="2210913"/>
            <a:ext cx="250825" cy="383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777" sz="3000" spc="-1545">
                <a:latin typeface="Times New Roman"/>
                <a:cs typeface="Times New Roman"/>
              </a:rPr>
              <a:t>~</a:t>
            </a:r>
            <a:r>
              <a:rPr dirty="0" baseline="-25000" sz="3000" spc="15" b="1">
                <a:latin typeface="Times New Roman"/>
                <a:cs typeface="Times New Roman"/>
              </a:rPr>
              <a:t>x</a:t>
            </a:r>
            <a:r>
              <a:rPr dirty="0" baseline="-25000" sz="3000" spc="-494" b="1">
                <a:latin typeface="Times New Roman"/>
                <a:cs typeface="Times New Roman"/>
              </a:rPr>
              <a:t> 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55111" y="2461807"/>
            <a:ext cx="10096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38320" y="2307385"/>
            <a:ext cx="665480" cy="287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12420" algn="l"/>
              </a:tabLst>
            </a:pPr>
            <a:r>
              <a:rPr dirty="0" sz="2000" spc="10" b="1">
                <a:latin typeface="Times New Roman"/>
                <a:cs typeface="Times New Roman"/>
              </a:rPr>
              <a:t>y</a:t>
            </a:r>
            <a:r>
              <a:rPr dirty="0" sz="2000" spc="10" b="1">
                <a:latin typeface="Times New Roman"/>
                <a:cs typeface="Times New Roman"/>
              </a:rPr>
              <a:t>	</a:t>
            </a:r>
            <a:r>
              <a:rPr dirty="0" sz="2000" spc="-890">
                <a:latin typeface="Symbol"/>
                <a:cs typeface="Symbol"/>
              </a:rPr>
              <a:t></a:t>
            </a:r>
            <a:r>
              <a:rPr dirty="0" sz="2000" spc="-90">
                <a:latin typeface="Symbol"/>
                <a:cs typeface="Symbol"/>
              </a:rPr>
              <a:t> </a:t>
            </a:r>
            <a:r>
              <a:rPr dirty="0" sz="2000" spc="15" b="1">
                <a:latin typeface="Times New Roman"/>
                <a:cs typeface="Times New Roman"/>
              </a:rPr>
              <a:t>η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39159" y="2210913"/>
            <a:ext cx="2225040" cy="283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204085" algn="l"/>
              </a:tabLst>
            </a:pPr>
            <a:r>
              <a:rPr dirty="0" sz="2000" spc="10">
                <a:latin typeface="Times New Roman"/>
                <a:cs typeface="Times New Roman"/>
              </a:rPr>
              <a:t>~</a:t>
            </a:r>
            <a:r>
              <a:rPr dirty="0" sz="2000" spc="10">
                <a:latin typeface="Times New Roman"/>
                <a:cs typeface="Times New Roman"/>
              </a:rPr>
              <a:t>	</a:t>
            </a:r>
            <a:r>
              <a:rPr dirty="0" sz="2000" spc="-1030">
                <a:latin typeface="Times New Roman"/>
                <a:cs typeface="Times New Roman"/>
              </a:rPr>
              <a:t>~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67020" y="3941555"/>
            <a:ext cx="166370" cy="285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 spc="-5">
                <a:latin typeface="Times New Roman"/>
                <a:cs typeface="Times New Roman"/>
              </a:rPr>
              <a:t>~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31895" y="5082881"/>
            <a:ext cx="2208530" cy="43878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81965" algn="l"/>
                <a:tab pos="1004569" algn="l"/>
                <a:tab pos="1377950" algn="l"/>
                <a:tab pos="2110740" algn="l"/>
              </a:tabLst>
            </a:pPr>
            <a:r>
              <a:rPr dirty="0" sz="2000" spc="-885">
                <a:latin typeface="Symbol"/>
                <a:cs typeface="Symbol"/>
              </a:rPr>
              <a:t></a:t>
            </a:r>
            <a:r>
              <a:rPr dirty="0" sz="2000" spc="-95">
                <a:latin typeface="Symbol"/>
                <a:cs typeface="Symbol"/>
              </a:rPr>
              <a:t> </a:t>
            </a: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000" spc="-885">
                <a:latin typeface="Symbol"/>
                <a:cs typeface="Symbol"/>
              </a:rPr>
              <a:t></a:t>
            </a:r>
            <a:r>
              <a:rPr dirty="0" sz="2000" spc="-155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3250" spc="-2590">
                <a:latin typeface="Symbol"/>
                <a:cs typeface="Symbol"/>
              </a:rPr>
              <a:t></a:t>
            </a:r>
            <a:r>
              <a:rPr dirty="0" sz="3250">
                <a:latin typeface="Symbol"/>
                <a:cs typeface="Symbol"/>
              </a:rPr>
              <a:t>	</a:t>
            </a:r>
            <a:r>
              <a:rPr dirty="0" sz="2000" spc="-885">
                <a:latin typeface="Symbol"/>
                <a:cs typeface="Symbol"/>
              </a:rPr>
              <a:t></a:t>
            </a:r>
            <a:r>
              <a:rPr dirty="0" sz="2000" spc="-155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H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195" b="1">
                <a:latin typeface="Times New Roman"/>
                <a:cs typeface="Times New Roman"/>
              </a:rPr>
              <a:t> </a:t>
            </a: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3250" spc="-2590">
                <a:latin typeface="Symbol"/>
                <a:cs typeface="Symbol"/>
              </a:rPr>
              <a:t></a:t>
            </a:r>
            <a:endParaRPr sz="325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05959" y="5791512"/>
            <a:ext cx="9271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39288" y="5609276"/>
            <a:ext cx="1575435" cy="315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150" b="1">
                <a:latin typeface="Times New Roman"/>
                <a:cs typeface="Times New Roman"/>
              </a:rPr>
              <a:t>ε</a:t>
            </a:r>
            <a:r>
              <a:rPr dirty="0" baseline="43478" sz="1725" spc="22" i="1">
                <a:latin typeface="Times New Roman"/>
                <a:cs typeface="Times New Roman"/>
              </a:rPr>
              <a:t>k</a:t>
            </a:r>
            <a:r>
              <a:rPr dirty="0" baseline="43478" sz="1725" spc="-217" i="1">
                <a:latin typeface="Times New Roman"/>
                <a:cs typeface="Times New Roman"/>
              </a:rPr>
              <a:t> </a:t>
            </a:r>
            <a:r>
              <a:rPr dirty="0" baseline="43478" sz="1725" spc="-810">
                <a:latin typeface="Symbol"/>
                <a:cs typeface="Symbol"/>
              </a:rPr>
              <a:t></a:t>
            </a:r>
            <a:r>
              <a:rPr dirty="0" baseline="43478" sz="1725" spc="22">
                <a:latin typeface="Times New Roman"/>
                <a:cs typeface="Times New Roman"/>
              </a:rPr>
              <a:t>1</a:t>
            </a:r>
            <a:r>
              <a:rPr dirty="0" baseline="43478" sz="1725">
                <a:latin typeface="Times New Roman"/>
                <a:cs typeface="Times New Roman"/>
              </a:rPr>
              <a:t> </a:t>
            </a:r>
            <a:r>
              <a:rPr dirty="0" baseline="43478" sz="1725" spc="7">
                <a:latin typeface="Times New Roman"/>
                <a:cs typeface="Times New Roman"/>
              </a:rPr>
              <a:t> </a:t>
            </a:r>
            <a:r>
              <a:rPr dirty="0" sz="2000" spc="-885">
                <a:latin typeface="Symbol"/>
                <a:cs typeface="Symbol"/>
              </a:rPr>
              <a:t></a:t>
            </a:r>
            <a:r>
              <a:rPr dirty="0" sz="2000" spc="-55">
                <a:latin typeface="Symbol"/>
                <a:cs typeface="Symbol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M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185" b="1">
                <a:latin typeface="Times New Roman"/>
                <a:cs typeface="Times New Roman"/>
              </a:rPr>
              <a:t> </a:t>
            </a:r>
            <a:r>
              <a:rPr dirty="0" sz="2000" spc="150" b="1">
                <a:latin typeface="Times New Roman"/>
                <a:cs typeface="Times New Roman"/>
              </a:rPr>
              <a:t>ε</a:t>
            </a:r>
            <a:r>
              <a:rPr dirty="0" baseline="43478" sz="1725" spc="22" i="1">
                <a:latin typeface="Times New Roman"/>
                <a:cs typeface="Times New Roman"/>
              </a:rPr>
              <a:t>k</a:t>
            </a:r>
            <a:r>
              <a:rPr dirty="0" baseline="43478" sz="1725" i="1">
                <a:latin typeface="Times New Roman"/>
                <a:cs typeface="Times New Roman"/>
              </a:rPr>
              <a:t> </a:t>
            </a:r>
            <a:r>
              <a:rPr dirty="0" baseline="43478" sz="1725" spc="89" i="1">
                <a:latin typeface="Times New Roman"/>
                <a:cs typeface="Times New Roman"/>
              </a:rPr>
              <a:t> </a:t>
            </a:r>
            <a:r>
              <a:rPr dirty="0" sz="2000" spc="-885">
                <a:latin typeface="Symbol"/>
                <a:cs typeface="Symbol"/>
              </a:rPr>
              <a:t></a:t>
            </a:r>
            <a:r>
              <a:rPr dirty="0" sz="2000" spc="-190">
                <a:latin typeface="Symbol"/>
                <a:cs typeface="Symbol"/>
              </a:rPr>
              <a:t> </a:t>
            </a:r>
            <a:r>
              <a:rPr dirty="0" sz="2000" spc="10" b="1">
                <a:latin typeface="Times New Roman"/>
                <a:cs typeface="Times New Roman"/>
              </a:rPr>
              <a:t>ζ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62732" y="5791512"/>
            <a:ext cx="109156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91210" algn="l"/>
                <a:tab pos="1002665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51935" y="5184960"/>
            <a:ext cx="1755139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675130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02784" y="5364792"/>
            <a:ext cx="30670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7804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47364" y="5364792"/>
            <a:ext cx="99314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79120" algn="l"/>
                <a:tab pos="913130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39288" y="5184960"/>
            <a:ext cx="220345" cy="313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5000" sz="3000" spc="225" b="1">
                <a:latin typeface="Times New Roman"/>
                <a:cs typeface="Times New Roman"/>
              </a:rPr>
              <a:t>ε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67304" y="5364792"/>
            <a:ext cx="10096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297171" y="5214329"/>
            <a:ext cx="172085" cy="2838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15" b="1">
                <a:latin typeface="Times New Roman"/>
                <a:cs typeface="Times New Roman"/>
              </a:rPr>
              <a:t>η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8088" y="2035555"/>
            <a:ext cx="7354570" cy="3705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 marR="70485" indent="-457200">
              <a:lnSpc>
                <a:spcPct val="108100"/>
              </a:lnSpc>
              <a:buClr>
                <a:srgbClr val="0F3592"/>
              </a:buClr>
              <a:buAutoNum type="alphaLcParenR"/>
              <a:tabLst>
                <a:tab pos="469900" algn="l"/>
              </a:tabLst>
            </a:pPr>
            <a:r>
              <a:rPr dirty="0" sz="2400" spc="-5">
                <a:latin typeface="Calibri"/>
                <a:cs typeface="Calibri"/>
              </a:rPr>
              <a:t>Fro</a:t>
            </a:r>
            <a:r>
              <a:rPr dirty="0" sz="2400">
                <a:latin typeface="Calibri"/>
                <a:cs typeface="Calibri"/>
              </a:rPr>
              <a:t>m</a:t>
            </a:r>
            <a:r>
              <a:rPr dirty="0" sz="2400" spc="-5">
                <a:latin typeface="Calibri"/>
                <a:cs typeface="Calibri"/>
              </a:rPr>
              <a:t> Novembe</a:t>
            </a:r>
            <a:r>
              <a:rPr dirty="0" sz="2400">
                <a:latin typeface="Calibri"/>
                <a:cs typeface="Calibri"/>
              </a:rPr>
              <a:t>r</a:t>
            </a:r>
            <a:r>
              <a:rPr dirty="0" sz="2400" spc="-5">
                <a:latin typeface="Calibri"/>
                <a:cs typeface="Calibri"/>
              </a:rPr>
              <a:t> 201</a:t>
            </a:r>
            <a:r>
              <a:rPr dirty="0" sz="2400">
                <a:latin typeface="Calibri"/>
                <a:cs typeface="Calibri"/>
              </a:rPr>
              <a:t>3</a:t>
            </a:r>
            <a:r>
              <a:rPr dirty="0" sz="2400" spc="-5">
                <a:latin typeface="Calibri"/>
                <a:cs typeface="Calibri"/>
              </a:rPr>
              <a:t> (CY40R1</a:t>
            </a:r>
            <a:r>
              <a:rPr dirty="0" sz="2400">
                <a:latin typeface="Calibri"/>
                <a:cs typeface="Calibri"/>
              </a:rPr>
              <a:t>)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backgroun</a:t>
            </a:r>
            <a:r>
              <a:rPr dirty="0" sz="2400">
                <a:latin typeface="Calibri"/>
                <a:cs typeface="Calibri"/>
              </a:rPr>
              <a:t>d</a:t>
            </a:r>
            <a:r>
              <a:rPr dirty="0" sz="2400" spc="-5">
                <a:latin typeface="Calibri"/>
                <a:cs typeface="Calibri"/>
              </a:rPr>
              <a:t> error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covariances (wavelet JB)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ar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compute</a:t>
            </a:r>
            <a:r>
              <a:rPr dirty="0" sz="2400">
                <a:latin typeface="Calibri"/>
                <a:cs typeface="Calibri"/>
              </a:rPr>
              <a:t>d</a:t>
            </a:r>
            <a:r>
              <a:rPr dirty="0" sz="2400" spc="-5">
                <a:latin typeface="Calibri"/>
                <a:cs typeface="Calibri"/>
              </a:rPr>
              <a:t> online</a:t>
            </a:r>
            <a:r>
              <a:rPr dirty="0" sz="2400">
                <a:latin typeface="Calibri"/>
                <a:cs typeface="Calibri"/>
              </a:rPr>
              <a:t>,</a:t>
            </a:r>
            <a:r>
              <a:rPr dirty="0" sz="2400" spc="-5">
                <a:latin typeface="Calibri"/>
                <a:cs typeface="Calibri"/>
              </a:rPr>
              <a:t> i.e</a:t>
            </a:r>
            <a:r>
              <a:rPr dirty="0" sz="2400">
                <a:latin typeface="Calibri"/>
                <a:cs typeface="Calibri"/>
              </a:rPr>
              <a:t>.</a:t>
            </a:r>
            <a:r>
              <a:rPr dirty="0" sz="2400" spc="-5">
                <a:latin typeface="Calibri"/>
                <a:cs typeface="Calibri"/>
              </a:rPr>
              <a:t> they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are updated at every assimilation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tim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(00</a:t>
            </a:r>
            <a:r>
              <a:rPr dirty="0" sz="2400">
                <a:latin typeface="Calibri"/>
                <a:cs typeface="Calibri"/>
              </a:rPr>
              <a:t>,</a:t>
            </a:r>
            <a:r>
              <a:rPr dirty="0" sz="2400" spc="-5">
                <a:latin typeface="Calibri"/>
                <a:cs typeface="Calibri"/>
              </a:rPr>
              <a:t> 1</a:t>
            </a:r>
            <a:r>
              <a:rPr dirty="0" sz="2400">
                <a:latin typeface="Calibri"/>
                <a:cs typeface="Calibri"/>
              </a:rPr>
              <a:t>2</a:t>
            </a:r>
            <a:r>
              <a:rPr dirty="0" sz="2400" spc="-5">
                <a:latin typeface="Calibri"/>
                <a:cs typeface="Calibri"/>
              </a:rPr>
              <a:t> UTC)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3"/>
              </a:spcBef>
              <a:buClr>
                <a:srgbClr val="0F3592"/>
              </a:buClr>
              <a:buFont typeface="Calibri"/>
              <a:buAutoNum type="alphaLcParenR"/>
            </a:pPr>
            <a:endParaRPr sz="205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7900"/>
              </a:lnSpc>
              <a:buClr>
                <a:srgbClr val="0F3592"/>
              </a:buClr>
              <a:buAutoNum type="alphaLcParenR"/>
              <a:tabLst>
                <a:tab pos="469900" algn="l"/>
              </a:tabLst>
            </a:pPr>
            <a:r>
              <a:rPr dirty="0" sz="2400" spc="-5">
                <a:latin typeface="Calibri"/>
                <a:cs typeface="Calibri"/>
              </a:rPr>
              <a:t>ED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5">
                <a:latin typeface="Calibri"/>
                <a:cs typeface="Calibri"/>
              </a:rPr>
              <a:t> perturbation</a:t>
            </a:r>
            <a:r>
              <a:rPr dirty="0" sz="2400">
                <a:latin typeface="Calibri"/>
                <a:cs typeface="Calibri"/>
              </a:rPr>
              <a:t>s</a:t>
            </a:r>
            <a:r>
              <a:rPr dirty="0" sz="2400" spc="-5">
                <a:latin typeface="Calibri"/>
                <a:cs typeface="Calibri"/>
              </a:rPr>
              <a:t> fro</a:t>
            </a:r>
            <a:r>
              <a:rPr dirty="0" sz="2400">
                <a:latin typeface="Calibri"/>
                <a:cs typeface="Calibri"/>
              </a:rPr>
              <a:t>m</a:t>
            </a:r>
            <a:r>
              <a:rPr dirty="0" sz="2400" spc="-5">
                <a:latin typeface="Calibri"/>
                <a:cs typeface="Calibri"/>
              </a:rPr>
              <a:t> th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pas</a:t>
            </a:r>
            <a:r>
              <a:rPr dirty="0" sz="2400">
                <a:latin typeface="Calibri"/>
                <a:cs typeface="Calibri"/>
              </a:rPr>
              <a:t>t 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 day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4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are used, with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a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 exponentia</a:t>
            </a:r>
            <a:r>
              <a:rPr dirty="0" sz="2400">
                <a:latin typeface="Calibri"/>
                <a:cs typeface="Calibri"/>
              </a:rPr>
              <a:t>l</a:t>
            </a:r>
            <a:r>
              <a:rPr dirty="0" sz="2400" spc="-5">
                <a:latin typeface="Calibri"/>
                <a:cs typeface="Calibri"/>
              </a:rPr>
              <a:t> deca</a:t>
            </a:r>
            <a:r>
              <a:rPr dirty="0" sz="2400">
                <a:latin typeface="Calibri"/>
                <a:cs typeface="Calibri"/>
              </a:rPr>
              <a:t>y</a:t>
            </a:r>
            <a:r>
              <a:rPr dirty="0" sz="2400" spc="-5">
                <a:latin typeface="Calibri"/>
                <a:cs typeface="Calibri"/>
              </a:rPr>
              <a:t> facto</a:t>
            </a:r>
            <a:r>
              <a:rPr dirty="0" sz="2400">
                <a:latin typeface="Calibri"/>
                <a:cs typeface="Calibri"/>
              </a:rPr>
              <a:t>r</a:t>
            </a:r>
            <a:r>
              <a:rPr dirty="0" sz="2400" spc="-5">
                <a:latin typeface="Calibri"/>
                <a:cs typeface="Calibri"/>
              </a:rPr>
              <a:t> (i.e.</a:t>
            </a:r>
            <a:r>
              <a:rPr dirty="0" sz="2400">
                <a:latin typeface="Calibri"/>
                <a:cs typeface="Calibri"/>
              </a:rPr>
              <a:t>,</a:t>
            </a:r>
            <a:r>
              <a:rPr dirty="0" sz="2400" spc="-5">
                <a:latin typeface="Calibri"/>
                <a:cs typeface="Calibri"/>
              </a:rPr>
              <a:t> reduc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nois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a</a:t>
            </a:r>
            <a:r>
              <a:rPr dirty="0" sz="2400">
                <a:latin typeface="Calibri"/>
                <a:cs typeface="Calibri"/>
              </a:rPr>
              <a:t>t</a:t>
            </a:r>
            <a:r>
              <a:rPr dirty="0" sz="2400" spc="-5">
                <a:latin typeface="Calibri"/>
                <a:cs typeface="Calibri"/>
              </a:rPr>
              <a:t> the</a:t>
            </a:r>
            <a:r>
              <a:rPr dirty="0" sz="2400" spc="-5">
                <a:latin typeface="Calibri"/>
                <a:cs typeface="Calibri"/>
              </a:rPr>
              <a:t> cos</a:t>
            </a:r>
            <a:r>
              <a:rPr dirty="0" sz="2400">
                <a:latin typeface="Calibri"/>
                <a:cs typeface="Calibri"/>
              </a:rPr>
              <a:t>t</a:t>
            </a:r>
            <a:r>
              <a:rPr dirty="0" sz="2400" spc="-5">
                <a:latin typeface="Calibri"/>
                <a:cs typeface="Calibri"/>
              </a:rPr>
              <a:t> o</a:t>
            </a:r>
            <a:r>
              <a:rPr dirty="0" sz="2400">
                <a:latin typeface="Calibri"/>
                <a:cs typeface="Calibri"/>
              </a:rPr>
              <a:t>f</a:t>
            </a:r>
            <a:r>
              <a:rPr dirty="0" sz="2400" spc="-5">
                <a:latin typeface="Calibri"/>
                <a:cs typeface="Calibri"/>
              </a:rPr>
              <a:t> losin</a:t>
            </a:r>
            <a:r>
              <a:rPr dirty="0" sz="2400">
                <a:latin typeface="Calibri"/>
                <a:cs typeface="Calibri"/>
              </a:rPr>
              <a:t>g</a:t>
            </a:r>
            <a:r>
              <a:rPr dirty="0" sz="2400" spc="-5">
                <a:latin typeface="Calibri"/>
                <a:cs typeface="Calibri"/>
              </a:rPr>
              <a:t> som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flo</a:t>
            </a:r>
            <a:r>
              <a:rPr dirty="0" sz="2400" spc="5">
                <a:latin typeface="Calibri"/>
                <a:cs typeface="Calibri"/>
              </a:rPr>
              <a:t>w</a:t>
            </a:r>
            <a:r>
              <a:rPr dirty="0" sz="2400" spc="-5">
                <a:latin typeface="Calibri"/>
                <a:cs typeface="Calibri"/>
              </a:rPr>
              <a:t>-</a:t>
            </a:r>
            <a:r>
              <a:rPr dirty="0" sz="2400">
                <a:latin typeface="Calibri"/>
                <a:cs typeface="Calibri"/>
              </a:rPr>
              <a:t>dependent detail)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F3592"/>
              </a:buClr>
              <a:buFont typeface="Calibri"/>
              <a:buAutoNum type="alphaLcParenR"/>
            </a:pPr>
            <a:endParaRPr sz="2050">
              <a:latin typeface="Times New Roman"/>
              <a:cs typeface="Times New Roman"/>
            </a:endParaRPr>
          </a:p>
          <a:p>
            <a:pPr marL="469900" marR="76200" indent="-457200">
              <a:lnSpc>
                <a:spcPct val="107900"/>
              </a:lnSpc>
              <a:buClr>
                <a:srgbClr val="0F3592"/>
              </a:buClr>
              <a:buAutoNum type="alphaLcParenR"/>
              <a:tabLst>
                <a:tab pos="469900" algn="l"/>
              </a:tabLst>
            </a:pPr>
            <a:r>
              <a:rPr dirty="0" sz="2400">
                <a:latin typeface="Calibri"/>
                <a:cs typeface="Calibri"/>
              </a:rPr>
              <a:t>Continuously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updated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JB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i</a:t>
            </a:r>
            <a:r>
              <a:rPr dirty="0" sz="2400">
                <a:latin typeface="Calibri"/>
                <a:cs typeface="Calibri"/>
              </a:rPr>
              <a:t>s</a:t>
            </a:r>
            <a:r>
              <a:rPr dirty="0" sz="2400" spc="-5">
                <a:latin typeface="Calibri"/>
                <a:cs typeface="Calibri"/>
              </a:rPr>
              <a:t> use</a:t>
            </a:r>
            <a:r>
              <a:rPr dirty="0" sz="2400">
                <a:latin typeface="Calibri"/>
                <a:cs typeface="Calibri"/>
              </a:rPr>
              <a:t>d</a:t>
            </a:r>
            <a:r>
              <a:rPr dirty="0" sz="2400" spc="-5">
                <a:latin typeface="Calibri"/>
                <a:cs typeface="Calibri"/>
              </a:rPr>
              <a:t> i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 Hig</a:t>
            </a:r>
            <a:r>
              <a:rPr dirty="0" sz="2400">
                <a:latin typeface="Calibri"/>
                <a:cs typeface="Calibri"/>
              </a:rPr>
              <a:t>h</a:t>
            </a:r>
            <a:r>
              <a:rPr dirty="0" sz="2400" spc="-5">
                <a:latin typeface="Calibri"/>
                <a:cs typeface="Calibri"/>
              </a:rPr>
              <a:t> Resolutio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 4</a:t>
            </a:r>
            <a:r>
              <a:rPr dirty="0" sz="2400" spc="10">
                <a:latin typeface="Calibri"/>
                <a:cs typeface="Calibri"/>
              </a:rPr>
              <a:t>D</a:t>
            </a:r>
            <a:r>
              <a:rPr dirty="0" sz="2400">
                <a:latin typeface="Calibri"/>
                <a:cs typeface="Calibri"/>
              </a:rPr>
              <a:t>-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Var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0" b="1">
                <a:latin typeface="Arial Black"/>
                <a:cs typeface="Arial Black"/>
              </a:rPr>
              <a:t>Us</a:t>
            </a:r>
            <a:r>
              <a:rPr dirty="0" spc="-5" b="1">
                <a:latin typeface="Arial Black"/>
                <a:cs typeface="Arial Black"/>
              </a:rPr>
              <a:t>e</a:t>
            </a:r>
            <a:r>
              <a:rPr dirty="0" spc="20" b="1">
                <a:latin typeface="Arial Black"/>
                <a:cs typeface="Arial Black"/>
              </a:rPr>
              <a:t> </a:t>
            </a:r>
            <a:r>
              <a:rPr dirty="0" spc="-10" b="1">
                <a:latin typeface="Arial Black"/>
                <a:cs typeface="Arial Black"/>
              </a:rPr>
              <a:t>o</a:t>
            </a:r>
            <a:r>
              <a:rPr dirty="0" spc="-5" b="1">
                <a:latin typeface="Arial Black"/>
                <a:cs typeface="Arial Black"/>
              </a:rPr>
              <a:t>f</a:t>
            </a:r>
            <a:r>
              <a:rPr dirty="0" spc="-5" b="1">
                <a:latin typeface="Arial Black"/>
                <a:cs typeface="Arial Black"/>
              </a:rPr>
              <a:t> </a:t>
            </a:r>
            <a:r>
              <a:rPr dirty="0" spc="-10" b="1">
                <a:latin typeface="Arial Black"/>
                <a:cs typeface="Arial Black"/>
              </a:rPr>
              <a:t>ED</a:t>
            </a:r>
            <a:r>
              <a:rPr dirty="0" spc="-5" b="1">
                <a:latin typeface="Arial Black"/>
                <a:cs typeface="Arial Black"/>
              </a:rPr>
              <a:t>A</a:t>
            </a:r>
            <a:r>
              <a:rPr dirty="0" spc="-5" b="1">
                <a:latin typeface="Arial Black"/>
                <a:cs typeface="Arial Black"/>
              </a:rPr>
              <a:t> </a:t>
            </a:r>
            <a:r>
              <a:rPr dirty="0" spc="-10" b="1">
                <a:latin typeface="Arial Black"/>
                <a:cs typeface="Arial Black"/>
              </a:rPr>
              <a:t>covariance</a:t>
            </a:r>
            <a:r>
              <a:rPr dirty="0" spc="-5" b="1">
                <a:latin typeface="Arial Black"/>
                <a:cs typeface="Arial Black"/>
              </a:rPr>
              <a:t>s</a:t>
            </a:r>
            <a:r>
              <a:rPr dirty="0" spc="35" b="1">
                <a:latin typeface="Arial Black"/>
                <a:cs typeface="Arial Black"/>
              </a:rPr>
              <a:t> </a:t>
            </a:r>
            <a:r>
              <a:rPr dirty="0" spc="-5" b="1">
                <a:latin typeface="Arial Black"/>
                <a:cs typeface="Arial Black"/>
              </a:rPr>
              <a:t>in</a:t>
            </a:r>
            <a:r>
              <a:rPr dirty="0" spc="-5" b="1">
                <a:latin typeface="Arial Black"/>
                <a:cs typeface="Arial Black"/>
              </a:rPr>
              <a:t> </a:t>
            </a:r>
            <a:r>
              <a:rPr dirty="0" spc="-5" b="1">
                <a:latin typeface="Arial Black"/>
                <a:cs typeface="Arial Black"/>
              </a:rPr>
              <a:t>4DVar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189988" y="4575047"/>
            <a:ext cx="6954520" cy="2283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3980">
              <a:lnSpc>
                <a:spcPct val="100000"/>
              </a:lnSpc>
            </a:pPr>
            <a:r>
              <a:rPr dirty="0" sz="2200" spc="-5" b="1" i="1">
                <a:solidFill>
                  <a:srgbClr val="FF0000"/>
                </a:solidFill>
                <a:latin typeface="Arial"/>
                <a:cs typeface="Arial"/>
              </a:rPr>
              <a:t>B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2000">
              <a:latin typeface="Times New Roman"/>
              <a:cs typeface="Times New Roman"/>
            </a:endParaRPr>
          </a:p>
          <a:p>
            <a:pPr marL="9398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3495" y="728852"/>
            <a:ext cx="1278890" cy="3556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>
                <a:solidFill>
                  <a:srgbClr val="000000"/>
                </a:solidFill>
                <a:latin typeface="Calibri"/>
                <a:cs typeface="Calibri"/>
              </a:rPr>
              <a:t>Correlati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59074" y="0"/>
            <a:ext cx="7085330" cy="2286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6510">
              <a:lnSpc>
                <a:spcPct val="100000"/>
              </a:lnSpc>
            </a:pP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hy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is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a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flo</a:t>
            </a:r>
            <a:r>
              <a:rPr dirty="0" sz="2800" spc="-10">
                <a:solidFill>
                  <a:srgbClr val="1653DB"/>
                </a:solidFill>
                <a:latin typeface="Arial Unicode MS"/>
                <a:cs typeface="Arial Unicode MS"/>
              </a:rPr>
              <a:t>w</a:t>
            </a:r>
            <a:r>
              <a:rPr dirty="0" sz="2800">
                <a:solidFill>
                  <a:srgbClr val="1653DB"/>
                </a:solidFill>
                <a:latin typeface="Arial Unicode MS"/>
                <a:cs typeface="Arial Unicode MS"/>
              </a:rPr>
              <a:t>-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dependent</a:t>
            </a:r>
            <a:r>
              <a:rPr dirty="0" sz="2800" spc="5">
                <a:solidFill>
                  <a:srgbClr val="1653DB"/>
                </a:solidFill>
                <a:latin typeface="Arial Unicode MS"/>
                <a:cs typeface="Arial Unicode MS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JB</a:t>
            </a:r>
            <a:r>
              <a:rPr dirty="0" sz="2800" spc="5">
                <a:solidFill>
                  <a:srgbClr val="1653DB"/>
                </a:solidFill>
                <a:latin typeface="Arial Unicode MS"/>
                <a:cs typeface="Arial Unicode MS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better?</a:t>
            </a:r>
            <a:endParaRPr sz="28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r>
              <a:rPr dirty="0" sz="2800" spc="-5">
                <a:latin typeface="Calibri"/>
                <a:cs typeface="Calibri"/>
              </a:rPr>
              <a:t>on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length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scale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of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Vorticity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errors,</a:t>
            </a:r>
            <a:r>
              <a:rPr dirty="0" sz="2800" spc="3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~50</a:t>
            </a:r>
            <a:r>
              <a:rPr dirty="0" sz="2800" spc="-5">
                <a:latin typeface="Calibri"/>
                <a:cs typeface="Calibri"/>
              </a:rPr>
              <a:t>0</a:t>
            </a:r>
            <a:r>
              <a:rPr dirty="0" sz="2800" spc="3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hPa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sz="2200">
              <a:latin typeface="Times New Roman"/>
              <a:cs typeface="Times New Roman"/>
            </a:endParaRPr>
          </a:p>
          <a:p>
            <a:pPr marL="130810" marR="6649720" indent="-4445">
              <a:lnSpc>
                <a:spcPct val="105000"/>
              </a:lnSpc>
            </a:pPr>
            <a:r>
              <a:rPr dirty="0" sz="2000" b="1" i="1">
                <a:solidFill>
                  <a:srgbClr val="1653DB"/>
                </a:solidFill>
                <a:latin typeface="Arial"/>
                <a:cs typeface="Arial"/>
              </a:rPr>
              <a:t>B, 0Z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6944" y="1443752"/>
            <a:ext cx="2016125" cy="600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5000"/>
              </a:lnSpc>
            </a:pPr>
            <a:r>
              <a:rPr dirty="0" sz="2000" spc="-5" b="1" i="1">
                <a:solidFill>
                  <a:srgbClr val="1653DB"/>
                </a:solidFill>
                <a:latin typeface="Arial"/>
                <a:cs typeface="Arial"/>
              </a:rPr>
              <a:t>Onlin</a:t>
            </a:r>
            <a:r>
              <a:rPr dirty="0" sz="2000" b="1" i="1">
                <a:solidFill>
                  <a:srgbClr val="1653DB"/>
                </a:solidFill>
                <a:latin typeface="Arial"/>
                <a:cs typeface="Arial"/>
              </a:rPr>
              <a:t>e</a:t>
            </a:r>
            <a:r>
              <a:rPr dirty="0" sz="2000" spc="-5" b="1" i="1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000" spc="-5" b="1" i="1">
                <a:solidFill>
                  <a:srgbClr val="1653DB"/>
                </a:solidFill>
                <a:latin typeface="Arial"/>
                <a:cs typeface="Arial"/>
              </a:rPr>
              <a:t>wavele</a:t>
            </a:r>
            <a:r>
              <a:rPr dirty="0" sz="2000" b="1" i="1">
                <a:solidFill>
                  <a:srgbClr val="1653DB"/>
                </a:solidFill>
                <a:latin typeface="Arial"/>
                <a:cs typeface="Arial"/>
              </a:rPr>
              <a:t>t</a:t>
            </a:r>
            <a:r>
              <a:rPr dirty="0" sz="2000" spc="-55" b="1" i="1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1653DB"/>
                </a:solidFill>
                <a:latin typeface="Arial"/>
                <a:cs typeface="Arial"/>
              </a:rPr>
              <a:t>J</a:t>
            </a:r>
            <a:r>
              <a:rPr dirty="0" sz="2000" b="1" i="1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000" spc="-5" b="1" i="1">
                <a:solidFill>
                  <a:srgbClr val="1653DB"/>
                </a:solidFill>
                <a:latin typeface="Arial"/>
                <a:cs typeface="Arial"/>
              </a:rPr>
              <a:t>vali</a:t>
            </a:r>
            <a:r>
              <a:rPr dirty="0" sz="2000" b="1" i="1">
                <a:solidFill>
                  <a:srgbClr val="1653DB"/>
                </a:solidFill>
                <a:latin typeface="Arial"/>
                <a:cs typeface="Arial"/>
              </a:rPr>
              <a:t>d</a:t>
            </a:r>
            <a:r>
              <a:rPr dirty="0" sz="2000" spc="-5" b="1" i="1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000" spc="-5" b="1" i="1">
                <a:solidFill>
                  <a:srgbClr val="1653DB"/>
                </a:solidFill>
                <a:latin typeface="Arial"/>
                <a:cs typeface="Arial"/>
              </a:rPr>
              <a:t>2012011</a:t>
            </a:r>
            <a:r>
              <a:rPr dirty="0" sz="2000" b="1" i="1">
                <a:solidFill>
                  <a:srgbClr val="1653DB"/>
                </a:solidFill>
                <a:latin typeface="Arial"/>
                <a:cs typeface="Arial"/>
              </a:rPr>
              <a:t>0</a:t>
            </a:r>
            <a:r>
              <a:rPr dirty="0" sz="2000" spc="-30" b="1" i="1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1653DB"/>
                </a:solidFill>
                <a:latin typeface="Arial"/>
                <a:cs typeface="Arial"/>
              </a:rPr>
              <a:t>0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6944" y="5166937"/>
            <a:ext cx="2110740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5" b="1" i="1">
                <a:solidFill>
                  <a:srgbClr val="FF0000"/>
                </a:solidFill>
                <a:latin typeface="Arial"/>
                <a:cs typeface="Arial"/>
              </a:rPr>
              <a:t>Static</a:t>
            </a:r>
            <a:r>
              <a:rPr dirty="0" sz="2200" spc="10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200" spc="-5" b="1" i="1">
                <a:solidFill>
                  <a:srgbClr val="FF0000"/>
                </a:solidFill>
                <a:latin typeface="Arial"/>
                <a:cs typeface="Arial"/>
              </a:rPr>
              <a:t>wavelet</a:t>
            </a:r>
            <a:r>
              <a:rPr dirty="0" sz="2200" spc="25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200" spc="-5" b="1" i="1">
                <a:solidFill>
                  <a:srgbClr val="FF0000"/>
                </a:solidFill>
                <a:latin typeface="Arial"/>
                <a:cs typeface="Arial"/>
              </a:rPr>
              <a:t>J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27707" y="254700"/>
            <a:ext cx="361315" cy="355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1653DB"/>
                </a:solidFill>
                <a:latin typeface="Arial Unicode MS"/>
                <a:cs typeface="Arial Unicode MS"/>
              </a:rPr>
              <a:t>W</a:t>
            </a:r>
            <a:endParaRPr sz="28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89988" y="0"/>
            <a:ext cx="6954011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21868" y="6418531"/>
            <a:ext cx="14897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0" y="4224528"/>
            <a:ext cx="6730365" cy="2451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3406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773935"/>
            <a:ext cx="6729983" cy="4901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23036" y="1405000"/>
            <a:ext cx="229933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0">
                <a:latin typeface="Calibri"/>
                <a:cs typeface="Calibri"/>
              </a:rPr>
              <a:t>2012-</a:t>
            </a:r>
            <a:r>
              <a:rPr dirty="0" sz="2800" spc="0">
                <a:latin typeface="Calibri"/>
                <a:cs typeface="Calibri"/>
              </a:rPr>
              <a:t>01</a:t>
            </a:r>
            <a:r>
              <a:rPr dirty="0" sz="2800" spc="-10">
                <a:latin typeface="Calibri"/>
                <a:cs typeface="Calibri"/>
              </a:rPr>
              <a:t>-</a:t>
            </a:r>
            <a:r>
              <a:rPr dirty="0" sz="2800" spc="-5">
                <a:latin typeface="Calibri"/>
                <a:cs typeface="Calibri"/>
              </a:rPr>
              <a:t>01</a:t>
            </a:r>
            <a:r>
              <a:rPr dirty="0" sz="2800" spc="6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00Z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20703" y="1405000"/>
            <a:ext cx="230251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latin typeface="Calibri"/>
                <a:cs typeface="Calibri"/>
              </a:rPr>
              <a:t>2012</a:t>
            </a:r>
            <a:r>
              <a:rPr dirty="0" sz="2800" spc="-10">
                <a:latin typeface="Calibri"/>
                <a:cs typeface="Calibri"/>
              </a:rPr>
              <a:t>-</a:t>
            </a:r>
            <a:r>
              <a:rPr dirty="0" sz="2800" spc="0">
                <a:latin typeface="Calibri"/>
                <a:cs typeface="Calibri"/>
              </a:rPr>
              <a:t>0</a:t>
            </a:r>
            <a:r>
              <a:rPr dirty="0" sz="2800" spc="-10">
                <a:latin typeface="Calibri"/>
                <a:cs typeface="Calibri"/>
              </a:rPr>
              <a:t>2</a:t>
            </a:r>
            <a:r>
              <a:rPr dirty="0" sz="2800">
                <a:latin typeface="Calibri"/>
                <a:cs typeface="Calibri"/>
              </a:rPr>
              <a:t>-</a:t>
            </a:r>
            <a:r>
              <a:rPr dirty="0" sz="2800" spc="-5">
                <a:latin typeface="Calibri"/>
                <a:cs typeface="Calibri"/>
              </a:rPr>
              <a:t>01</a:t>
            </a:r>
            <a:r>
              <a:rPr dirty="0" sz="2800" spc="6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00Z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27707" y="242000"/>
            <a:ext cx="5645785" cy="3810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>
                <a:latin typeface="Arial Unicode MS"/>
                <a:cs typeface="Arial Unicode MS"/>
              </a:rPr>
              <a:t>Why</a:t>
            </a:r>
            <a:r>
              <a:rPr dirty="0" spc="-5">
                <a:latin typeface="Arial Unicode MS"/>
                <a:cs typeface="Arial Unicode MS"/>
              </a:rPr>
              <a:t> </a:t>
            </a:r>
            <a:r>
              <a:rPr dirty="0" spc="-5">
                <a:latin typeface="Arial Unicode MS"/>
                <a:cs typeface="Arial Unicode MS"/>
              </a:rPr>
              <a:t>is</a:t>
            </a:r>
            <a:r>
              <a:rPr dirty="0" spc="-5">
                <a:latin typeface="Arial Unicode MS"/>
                <a:cs typeface="Arial Unicode MS"/>
              </a:rPr>
              <a:t> </a:t>
            </a:r>
            <a:r>
              <a:rPr dirty="0" spc="-5">
                <a:latin typeface="Arial Unicode MS"/>
                <a:cs typeface="Arial Unicode MS"/>
              </a:rPr>
              <a:t>a</a:t>
            </a:r>
            <a:r>
              <a:rPr dirty="0" spc="-5">
                <a:latin typeface="Arial Unicode MS"/>
                <a:cs typeface="Arial Unicode MS"/>
              </a:rPr>
              <a:t> </a:t>
            </a:r>
            <a:r>
              <a:rPr dirty="0" spc="-5">
                <a:latin typeface="Arial Unicode MS"/>
                <a:cs typeface="Arial Unicode MS"/>
              </a:rPr>
              <a:t>flo</a:t>
            </a:r>
            <a:r>
              <a:rPr dirty="0" spc="-10">
                <a:latin typeface="Arial Unicode MS"/>
                <a:cs typeface="Arial Unicode MS"/>
              </a:rPr>
              <a:t>w</a:t>
            </a:r>
            <a:r>
              <a:rPr dirty="0">
                <a:latin typeface="Arial Unicode MS"/>
                <a:cs typeface="Arial Unicode MS"/>
              </a:rPr>
              <a:t>-</a:t>
            </a:r>
            <a:r>
              <a:rPr dirty="0" spc="-5">
                <a:latin typeface="Arial Unicode MS"/>
                <a:cs typeface="Arial Unicode MS"/>
              </a:rPr>
              <a:t>dependent</a:t>
            </a:r>
            <a:r>
              <a:rPr dirty="0" spc="5">
                <a:latin typeface="Arial Unicode MS"/>
                <a:cs typeface="Arial Unicode MS"/>
              </a:rPr>
              <a:t> </a:t>
            </a:r>
            <a:r>
              <a:rPr dirty="0" spc="-5">
                <a:latin typeface="Arial Unicode MS"/>
                <a:cs typeface="Arial Unicode MS"/>
              </a:rPr>
              <a:t>JB</a:t>
            </a:r>
            <a:r>
              <a:rPr dirty="0" spc="5">
                <a:latin typeface="Arial Unicode MS"/>
                <a:cs typeface="Arial Unicode MS"/>
              </a:rPr>
              <a:t> </a:t>
            </a:r>
            <a:r>
              <a:rPr dirty="0" spc="-5">
                <a:latin typeface="Arial Unicode MS"/>
                <a:cs typeface="Arial Unicode MS"/>
              </a:rPr>
              <a:t>better?</a:t>
            </a:r>
          </a:p>
        </p:txBody>
      </p:sp>
      <p:sp>
        <p:nvSpPr>
          <p:cNvPr id="8" name="object 8"/>
          <p:cNvSpPr/>
          <p:nvPr/>
        </p:nvSpPr>
        <p:spPr>
          <a:xfrm>
            <a:off x="4495800" y="1769364"/>
            <a:ext cx="4648200" cy="4905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83664" y="4975859"/>
            <a:ext cx="207645" cy="207645"/>
          </a:xfrm>
          <a:custGeom>
            <a:avLst/>
            <a:gdLst/>
            <a:ahLst/>
            <a:cxnLst/>
            <a:rect l="l" t="t" r="r" b="b"/>
            <a:pathLst>
              <a:path w="207644" h="207645">
                <a:moveTo>
                  <a:pt x="50292" y="0"/>
                </a:moveTo>
                <a:lnTo>
                  <a:pt x="0" y="50291"/>
                </a:lnTo>
                <a:lnTo>
                  <a:pt x="53340" y="103631"/>
                </a:lnTo>
                <a:lnTo>
                  <a:pt x="0" y="156971"/>
                </a:lnTo>
                <a:lnTo>
                  <a:pt x="50292" y="207263"/>
                </a:lnTo>
                <a:lnTo>
                  <a:pt x="103631" y="153923"/>
                </a:lnTo>
                <a:lnTo>
                  <a:pt x="204215" y="153923"/>
                </a:lnTo>
                <a:lnTo>
                  <a:pt x="153924" y="103631"/>
                </a:lnTo>
                <a:lnTo>
                  <a:pt x="204215" y="53339"/>
                </a:lnTo>
                <a:lnTo>
                  <a:pt x="103631" y="53339"/>
                </a:lnTo>
                <a:lnTo>
                  <a:pt x="50292" y="0"/>
                </a:lnTo>
                <a:close/>
              </a:path>
              <a:path w="207644" h="207645">
                <a:moveTo>
                  <a:pt x="204215" y="153923"/>
                </a:moveTo>
                <a:lnTo>
                  <a:pt x="103631" y="153923"/>
                </a:lnTo>
                <a:lnTo>
                  <a:pt x="156972" y="207263"/>
                </a:lnTo>
                <a:lnTo>
                  <a:pt x="207263" y="156971"/>
                </a:lnTo>
                <a:lnTo>
                  <a:pt x="204215" y="153923"/>
                </a:lnTo>
                <a:close/>
              </a:path>
              <a:path w="207644" h="207645">
                <a:moveTo>
                  <a:pt x="156972" y="0"/>
                </a:moveTo>
                <a:lnTo>
                  <a:pt x="103631" y="53339"/>
                </a:lnTo>
                <a:lnTo>
                  <a:pt x="204215" y="53339"/>
                </a:lnTo>
                <a:lnTo>
                  <a:pt x="207263" y="50291"/>
                </a:lnTo>
                <a:lnTo>
                  <a:pt x="15697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77567" y="4968240"/>
            <a:ext cx="219710" cy="220979"/>
          </a:xfrm>
          <a:custGeom>
            <a:avLst/>
            <a:gdLst/>
            <a:ahLst/>
            <a:cxnLst/>
            <a:rect l="l" t="t" r="r" b="b"/>
            <a:pathLst>
              <a:path w="219710" h="220979">
                <a:moveTo>
                  <a:pt x="52628" y="110540"/>
                </a:moveTo>
                <a:lnTo>
                  <a:pt x="0" y="164592"/>
                </a:lnTo>
                <a:lnTo>
                  <a:pt x="56387" y="220980"/>
                </a:lnTo>
                <a:lnTo>
                  <a:pt x="67056" y="210312"/>
                </a:lnTo>
                <a:lnTo>
                  <a:pt x="53339" y="210312"/>
                </a:lnTo>
                <a:lnTo>
                  <a:pt x="56387" y="207263"/>
                </a:lnTo>
                <a:lnTo>
                  <a:pt x="16764" y="167640"/>
                </a:lnTo>
                <a:lnTo>
                  <a:pt x="9143" y="167640"/>
                </a:lnTo>
                <a:lnTo>
                  <a:pt x="9143" y="160020"/>
                </a:lnTo>
                <a:lnTo>
                  <a:pt x="16763" y="160020"/>
                </a:lnTo>
                <a:lnTo>
                  <a:pt x="62484" y="114300"/>
                </a:lnTo>
                <a:lnTo>
                  <a:pt x="56387" y="114300"/>
                </a:lnTo>
                <a:lnTo>
                  <a:pt x="52628" y="110540"/>
                </a:lnTo>
                <a:close/>
              </a:path>
              <a:path w="219710" h="220979">
                <a:moveTo>
                  <a:pt x="120395" y="164592"/>
                </a:moveTo>
                <a:lnTo>
                  <a:pt x="112775" y="164592"/>
                </a:lnTo>
                <a:lnTo>
                  <a:pt x="109728" y="167639"/>
                </a:lnTo>
                <a:lnTo>
                  <a:pt x="163068" y="220980"/>
                </a:lnTo>
                <a:lnTo>
                  <a:pt x="173736" y="210312"/>
                </a:lnTo>
                <a:lnTo>
                  <a:pt x="160019" y="210312"/>
                </a:lnTo>
                <a:lnTo>
                  <a:pt x="163068" y="207264"/>
                </a:lnTo>
                <a:lnTo>
                  <a:pt x="120395" y="164592"/>
                </a:lnTo>
                <a:close/>
              </a:path>
              <a:path w="219710" h="220979">
                <a:moveTo>
                  <a:pt x="56388" y="207264"/>
                </a:moveTo>
                <a:lnTo>
                  <a:pt x="53339" y="210312"/>
                </a:lnTo>
                <a:lnTo>
                  <a:pt x="59436" y="210312"/>
                </a:lnTo>
                <a:lnTo>
                  <a:pt x="56388" y="207264"/>
                </a:lnTo>
                <a:close/>
              </a:path>
              <a:path w="219710" h="220979">
                <a:moveTo>
                  <a:pt x="109727" y="153924"/>
                </a:moveTo>
                <a:lnTo>
                  <a:pt x="56388" y="207264"/>
                </a:lnTo>
                <a:lnTo>
                  <a:pt x="59436" y="210312"/>
                </a:lnTo>
                <a:lnTo>
                  <a:pt x="67056" y="210312"/>
                </a:lnTo>
                <a:lnTo>
                  <a:pt x="109727" y="167640"/>
                </a:lnTo>
                <a:lnTo>
                  <a:pt x="106680" y="164592"/>
                </a:lnTo>
                <a:lnTo>
                  <a:pt x="120395" y="164592"/>
                </a:lnTo>
                <a:lnTo>
                  <a:pt x="109727" y="153924"/>
                </a:lnTo>
                <a:close/>
              </a:path>
              <a:path w="219710" h="220979">
                <a:moveTo>
                  <a:pt x="163068" y="207264"/>
                </a:moveTo>
                <a:lnTo>
                  <a:pt x="160019" y="210312"/>
                </a:lnTo>
                <a:lnTo>
                  <a:pt x="166115" y="210312"/>
                </a:lnTo>
                <a:lnTo>
                  <a:pt x="163068" y="207264"/>
                </a:lnTo>
                <a:close/>
              </a:path>
              <a:path w="219710" h="220979">
                <a:moveTo>
                  <a:pt x="206501" y="163830"/>
                </a:moveTo>
                <a:lnTo>
                  <a:pt x="163068" y="207264"/>
                </a:lnTo>
                <a:lnTo>
                  <a:pt x="166115" y="210312"/>
                </a:lnTo>
                <a:lnTo>
                  <a:pt x="173736" y="210312"/>
                </a:lnTo>
                <a:lnTo>
                  <a:pt x="216407" y="167640"/>
                </a:lnTo>
                <a:lnTo>
                  <a:pt x="210312" y="167640"/>
                </a:lnTo>
                <a:lnTo>
                  <a:pt x="206501" y="163830"/>
                </a:lnTo>
                <a:close/>
              </a:path>
              <a:path w="219710" h="220979">
                <a:moveTo>
                  <a:pt x="9143" y="160020"/>
                </a:moveTo>
                <a:lnTo>
                  <a:pt x="9143" y="167640"/>
                </a:lnTo>
                <a:lnTo>
                  <a:pt x="12954" y="163830"/>
                </a:lnTo>
                <a:lnTo>
                  <a:pt x="9143" y="160020"/>
                </a:lnTo>
                <a:close/>
              </a:path>
              <a:path w="219710" h="220979">
                <a:moveTo>
                  <a:pt x="12954" y="163830"/>
                </a:moveTo>
                <a:lnTo>
                  <a:pt x="9143" y="167640"/>
                </a:lnTo>
                <a:lnTo>
                  <a:pt x="16764" y="167640"/>
                </a:lnTo>
                <a:lnTo>
                  <a:pt x="12954" y="163830"/>
                </a:lnTo>
                <a:close/>
              </a:path>
              <a:path w="219710" h="220979">
                <a:moveTo>
                  <a:pt x="112775" y="164592"/>
                </a:moveTo>
                <a:lnTo>
                  <a:pt x="106680" y="164592"/>
                </a:lnTo>
                <a:lnTo>
                  <a:pt x="109728" y="167639"/>
                </a:lnTo>
                <a:lnTo>
                  <a:pt x="112775" y="164592"/>
                </a:lnTo>
                <a:close/>
              </a:path>
              <a:path w="219710" h="220979">
                <a:moveTo>
                  <a:pt x="210312" y="160020"/>
                </a:moveTo>
                <a:lnTo>
                  <a:pt x="206501" y="163830"/>
                </a:lnTo>
                <a:lnTo>
                  <a:pt x="210312" y="167640"/>
                </a:lnTo>
                <a:lnTo>
                  <a:pt x="210312" y="160020"/>
                </a:lnTo>
                <a:close/>
              </a:path>
              <a:path w="219710" h="220979">
                <a:moveTo>
                  <a:pt x="215004" y="160020"/>
                </a:moveTo>
                <a:lnTo>
                  <a:pt x="210312" y="160020"/>
                </a:lnTo>
                <a:lnTo>
                  <a:pt x="210312" y="167640"/>
                </a:lnTo>
                <a:lnTo>
                  <a:pt x="216407" y="167640"/>
                </a:lnTo>
                <a:lnTo>
                  <a:pt x="219456" y="164592"/>
                </a:lnTo>
                <a:lnTo>
                  <a:pt x="215004" y="160020"/>
                </a:lnTo>
                <a:close/>
              </a:path>
              <a:path w="219710" h="220979">
                <a:moveTo>
                  <a:pt x="16763" y="160020"/>
                </a:moveTo>
                <a:lnTo>
                  <a:pt x="9143" y="160020"/>
                </a:lnTo>
                <a:lnTo>
                  <a:pt x="12954" y="163830"/>
                </a:lnTo>
                <a:lnTo>
                  <a:pt x="16763" y="160020"/>
                </a:lnTo>
                <a:close/>
              </a:path>
              <a:path w="219710" h="220979">
                <a:moveTo>
                  <a:pt x="207263" y="57912"/>
                </a:moveTo>
                <a:lnTo>
                  <a:pt x="153924" y="111252"/>
                </a:lnTo>
                <a:lnTo>
                  <a:pt x="206501" y="163830"/>
                </a:lnTo>
                <a:lnTo>
                  <a:pt x="210312" y="160020"/>
                </a:lnTo>
                <a:lnTo>
                  <a:pt x="215004" y="160020"/>
                </a:lnTo>
                <a:lnTo>
                  <a:pt x="170487" y="114300"/>
                </a:lnTo>
                <a:lnTo>
                  <a:pt x="163068" y="114300"/>
                </a:lnTo>
                <a:lnTo>
                  <a:pt x="163068" y="106680"/>
                </a:lnTo>
                <a:lnTo>
                  <a:pt x="170687" y="106680"/>
                </a:lnTo>
                <a:lnTo>
                  <a:pt x="216407" y="60960"/>
                </a:lnTo>
                <a:lnTo>
                  <a:pt x="210312" y="60960"/>
                </a:lnTo>
                <a:lnTo>
                  <a:pt x="207263" y="57912"/>
                </a:lnTo>
                <a:close/>
              </a:path>
              <a:path w="219710" h="220979">
                <a:moveTo>
                  <a:pt x="56387" y="106680"/>
                </a:moveTo>
                <a:lnTo>
                  <a:pt x="52628" y="110540"/>
                </a:lnTo>
                <a:lnTo>
                  <a:pt x="56387" y="114300"/>
                </a:lnTo>
                <a:lnTo>
                  <a:pt x="56387" y="106680"/>
                </a:lnTo>
                <a:close/>
              </a:path>
              <a:path w="219710" h="220979">
                <a:moveTo>
                  <a:pt x="60959" y="106680"/>
                </a:moveTo>
                <a:lnTo>
                  <a:pt x="56387" y="106680"/>
                </a:lnTo>
                <a:lnTo>
                  <a:pt x="56387" y="114300"/>
                </a:lnTo>
                <a:lnTo>
                  <a:pt x="62484" y="114300"/>
                </a:lnTo>
                <a:lnTo>
                  <a:pt x="65531" y="111252"/>
                </a:lnTo>
                <a:lnTo>
                  <a:pt x="60959" y="106680"/>
                </a:lnTo>
                <a:close/>
              </a:path>
              <a:path w="219710" h="220979">
                <a:moveTo>
                  <a:pt x="163068" y="106680"/>
                </a:moveTo>
                <a:lnTo>
                  <a:pt x="163068" y="114300"/>
                </a:lnTo>
                <a:lnTo>
                  <a:pt x="166827" y="110540"/>
                </a:lnTo>
                <a:lnTo>
                  <a:pt x="163068" y="106680"/>
                </a:lnTo>
                <a:close/>
              </a:path>
              <a:path w="219710" h="220979">
                <a:moveTo>
                  <a:pt x="166827" y="110540"/>
                </a:moveTo>
                <a:lnTo>
                  <a:pt x="163068" y="114300"/>
                </a:lnTo>
                <a:lnTo>
                  <a:pt x="170487" y="114300"/>
                </a:lnTo>
                <a:lnTo>
                  <a:pt x="166827" y="110540"/>
                </a:lnTo>
                <a:close/>
              </a:path>
              <a:path w="219710" h="220979">
                <a:moveTo>
                  <a:pt x="56387" y="0"/>
                </a:moveTo>
                <a:lnTo>
                  <a:pt x="0" y="57912"/>
                </a:lnTo>
                <a:lnTo>
                  <a:pt x="52628" y="110540"/>
                </a:lnTo>
                <a:lnTo>
                  <a:pt x="56387" y="106680"/>
                </a:lnTo>
                <a:lnTo>
                  <a:pt x="60959" y="106680"/>
                </a:lnTo>
                <a:lnTo>
                  <a:pt x="15239" y="60960"/>
                </a:lnTo>
                <a:lnTo>
                  <a:pt x="9143" y="60960"/>
                </a:lnTo>
                <a:lnTo>
                  <a:pt x="9143" y="54864"/>
                </a:lnTo>
                <a:lnTo>
                  <a:pt x="15239" y="54864"/>
                </a:lnTo>
                <a:lnTo>
                  <a:pt x="56387" y="13716"/>
                </a:lnTo>
                <a:lnTo>
                  <a:pt x="53339" y="10668"/>
                </a:lnTo>
                <a:lnTo>
                  <a:pt x="66775" y="10668"/>
                </a:lnTo>
                <a:lnTo>
                  <a:pt x="56387" y="0"/>
                </a:lnTo>
                <a:close/>
              </a:path>
              <a:path w="219710" h="220979">
                <a:moveTo>
                  <a:pt x="170687" y="106680"/>
                </a:moveTo>
                <a:lnTo>
                  <a:pt x="163068" y="106680"/>
                </a:lnTo>
                <a:lnTo>
                  <a:pt x="166827" y="110540"/>
                </a:lnTo>
                <a:lnTo>
                  <a:pt x="170687" y="106680"/>
                </a:lnTo>
                <a:close/>
              </a:path>
              <a:path w="219710" h="220979">
                <a:moveTo>
                  <a:pt x="66775" y="10668"/>
                </a:moveTo>
                <a:lnTo>
                  <a:pt x="59436" y="10668"/>
                </a:lnTo>
                <a:lnTo>
                  <a:pt x="56387" y="13716"/>
                </a:lnTo>
                <a:lnTo>
                  <a:pt x="109727" y="67056"/>
                </a:lnTo>
                <a:lnTo>
                  <a:pt x="118871" y="57912"/>
                </a:lnTo>
                <a:lnTo>
                  <a:pt x="106680" y="57912"/>
                </a:lnTo>
                <a:lnTo>
                  <a:pt x="109727" y="54781"/>
                </a:lnTo>
                <a:lnTo>
                  <a:pt x="66775" y="10668"/>
                </a:lnTo>
                <a:close/>
              </a:path>
              <a:path w="219710" h="220979">
                <a:moveTo>
                  <a:pt x="9143" y="54864"/>
                </a:moveTo>
                <a:lnTo>
                  <a:pt x="9143" y="60960"/>
                </a:lnTo>
                <a:lnTo>
                  <a:pt x="12191" y="57912"/>
                </a:lnTo>
                <a:lnTo>
                  <a:pt x="9143" y="54864"/>
                </a:lnTo>
                <a:close/>
              </a:path>
              <a:path w="219710" h="220979">
                <a:moveTo>
                  <a:pt x="12192" y="57912"/>
                </a:moveTo>
                <a:lnTo>
                  <a:pt x="9143" y="60960"/>
                </a:lnTo>
                <a:lnTo>
                  <a:pt x="15239" y="60960"/>
                </a:lnTo>
                <a:lnTo>
                  <a:pt x="12192" y="57912"/>
                </a:lnTo>
                <a:close/>
              </a:path>
              <a:path w="219710" h="220979">
                <a:moveTo>
                  <a:pt x="210312" y="54864"/>
                </a:moveTo>
                <a:lnTo>
                  <a:pt x="207263" y="57912"/>
                </a:lnTo>
                <a:lnTo>
                  <a:pt x="210312" y="60960"/>
                </a:lnTo>
                <a:lnTo>
                  <a:pt x="210312" y="54864"/>
                </a:lnTo>
                <a:close/>
              </a:path>
              <a:path w="219710" h="220979">
                <a:moveTo>
                  <a:pt x="216488" y="54864"/>
                </a:moveTo>
                <a:lnTo>
                  <a:pt x="210312" y="54864"/>
                </a:lnTo>
                <a:lnTo>
                  <a:pt x="210312" y="60960"/>
                </a:lnTo>
                <a:lnTo>
                  <a:pt x="216407" y="60960"/>
                </a:lnTo>
                <a:lnTo>
                  <a:pt x="219456" y="57912"/>
                </a:lnTo>
                <a:lnTo>
                  <a:pt x="216488" y="54864"/>
                </a:lnTo>
                <a:close/>
              </a:path>
              <a:path w="219710" h="220979">
                <a:moveTo>
                  <a:pt x="15239" y="54864"/>
                </a:moveTo>
                <a:lnTo>
                  <a:pt x="9143" y="54864"/>
                </a:lnTo>
                <a:lnTo>
                  <a:pt x="12192" y="57912"/>
                </a:lnTo>
                <a:lnTo>
                  <a:pt x="15239" y="54864"/>
                </a:lnTo>
                <a:close/>
              </a:path>
              <a:path w="219710" h="220979">
                <a:moveTo>
                  <a:pt x="109727" y="54781"/>
                </a:moveTo>
                <a:lnTo>
                  <a:pt x="106680" y="57912"/>
                </a:lnTo>
                <a:lnTo>
                  <a:pt x="112775" y="57912"/>
                </a:lnTo>
                <a:lnTo>
                  <a:pt x="109727" y="54781"/>
                </a:lnTo>
                <a:close/>
              </a:path>
              <a:path w="219710" h="220979">
                <a:moveTo>
                  <a:pt x="163068" y="0"/>
                </a:moveTo>
                <a:lnTo>
                  <a:pt x="109727" y="54781"/>
                </a:lnTo>
                <a:lnTo>
                  <a:pt x="112775" y="57912"/>
                </a:lnTo>
                <a:lnTo>
                  <a:pt x="118871" y="57912"/>
                </a:lnTo>
                <a:lnTo>
                  <a:pt x="163067" y="13716"/>
                </a:lnTo>
                <a:lnTo>
                  <a:pt x="160019" y="10668"/>
                </a:lnTo>
                <a:lnTo>
                  <a:pt x="173455" y="10668"/>
                </a:lnTo>
                <a:lnTo>
                  <a:pt x="163068" y="0"/>
                </a:lnTo>
                <a:close/>
              </a:path>
              <a:path w="219710" h="220979">
                <a:moveTo>
                  <a:pt x="173455" y="10668"/>
                </a:moveTo>
                <a:lnTo>
                  <a:pt x="166115" y="10668"/>
                </a:lnTo>
                <a:lnTo>
                  <a:pt x="163067" y="13715"/>
                </a:lnTo>
                <a:lnTo>
                  <a:pt x="207263" y="57912"/>
                </a:lnTo>
                <a:lnTo>
                  <a:pt x="210312" y="54864"/>
                </a:lnTo>
                <a:lnTo>
                  <a:pt x="216488" y="54864"/>
                </a:lnTo>
                <a:lnTo>
                  <a:pt x="173455" y="10668"/>
                </a:lnTo>
                <a:close/>
              </a:path>
              <a:path w="219710" h="220979">
                <a:moveTo>
                  <a:pt x="59436" y="10668"/>
                </a:moveTo>
                <a:lnTo>
                  <a:pt x="53339" y="10668"/>
                </a:lnTo>
                <a:lnTo>
                  <a:pt x="56387" y="13716"/>
                </a:lnTo>
                <a:lnTo>
                  <a:pt x="59436" y="10668"/>
                </a:lnTo>
                <a:close/>
              </a:path>
              <a:path w="219710" h="220979">
                <a:moveTo>
                  <a:pt x="166115" y="10668"/>
                </a:moveTo>
                <a:lnTo>
                  <a:pt x="160019" y="10668"/>
                </a:lnTo>
                <a:lnTo>
                  <a:pt x="163067" y="13715"/>
                </a:lnTo>
                <a:lnTo>
                  <a:pt x="166115" y="106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63868" y="4975859"/>
            <a:ext cx="207645" cy="207645"/>
          </a:xfrm>
          <a:custGeom>
            <a:avLst/>
            <a:gdLst/>
            <a:ahLst/>
            <a:cxnLst/>
            <a:rect l="l" t="t" r="r" b="b"/>
            <a:pathLst>
              <a:path w="207645" h="207645">
                <a:moveTo>
                  <a:pt x="50291" y="0"/>
                </a:moveTo>
                <a:lnTo>
                  <a:pt x="0" y="50291"/>
                </a:lnTo>
                <a:lnTo>
                  <a:pt x="53339" y="103631"/>
                </a:lnTo>
                <a:lnTo>
                  <a:pt x="0" y="156971"/>
                </a:lnTo>
                <a:lnTo>
                  <a:pt x="50291" y="207263"/>
                </a:lnTo>
                <a:lnTo>
                  <a:pt x="103631" y="153923"/>
                </a:lnTo>
                <a:lnTo>
                  <a:pt x="204215" y="153923"/>
                </a:lnTo>
                <a:lnTo>
                  <a:pt x="153924" y="103631"/>
                </a:lnTo>
                <a:lnTo>
                  <a:pt x="204215" y="53339"/>
                </a:lnTo>
                <a:lnTo>
                  <a:pt x="103631" y="53339"/>
                </a:lnTo>
                <a:lnTo>
                  <a:pt x="50291" y="0"/>
                </a:lnTo>
                <a:close/>
              </a:path>
              <a:path w="207645" h="207645">
                <a:moveTo>
                  <a:pt x="204215" y="153923"/>
                </a:moveTo>
                <a:lnTo>
                  <a:pt x="103631" y="153923"/>
                </a:lnTo>
                <a:lnTo>
                  <a:pt x="156972" y="207263"/>
                </a:lnTo>
                <a:lnTo>
                  <a:pt x="207263" y="156971"/>
                </a:lnTo>
                <a:lnTo>
                  <a:pt x="204215" y="153923"/>
                </a:lnTo>
                <a:close/>
              </a:path>
              <a:path w="207645" h="207645">
                <a:moveTo>
                  <a:pt x="156972" y="0"/>
                </a:moveTo>
                <a:lnTo>
                  <a:pt x="103631" y="53339"/>
                </a:lnTo>
                <a:lnTo>
                  <a:pt x="204215" y="53339"/>
                </a:lnTo>
                <a:lnTo>
                  <a:pt x="207263" y="50291"/>
                </a:lnTo>
                <a:lnTo>
                  <a:pt x="15697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557771" y="4968240"/>
            <a:ext cx="220979" cy="220979"/>
          </a:xfrm>
          <a:custGeom>
            <a:avLst/>
            <a:gdLst/>
            <a:ahLst/>
            <a:cxnLst/>
            <a:rect l="l" t="t" r="r" b="b"/>
            <a:pathLst>
              <a:path w="220979" h="220979">
                <a:moveTo>
                  <a:pt x="52628" y="110540"/>
                </a:moveTo>
                <a:lnTo>
                  <a:pt x="0" y="164592"/>
                </a:lnTo>
                <a:lnTo>
                  <a:pt x="56387" y="220980"/>
                </a:lnTo>
                <a:lnTo>
                  <a:pt x="67055" y="210312"/>
                </a:lnTo>
                <a:lnTo>
                  <a:pt x="53339" y="210312"/>
                </a:lnTo>
                <a:lnTo>
                  <a:pt x="56387" y="207263"/>
                </a:lnTo>
                <a:lnTo>
                  <a:pt x="16763" y="167640"/>
                </a:lnTo>
                <a:lnTo>
                  <a:pt x="9144" y="167640"/>
                </a:lnTo>
                <a:lnTo>
                  <a:pt x="9144" y="160020"/>
                </a:lnTo>
                <a:lnTo>
                  <a:pt x="16969" y="160020"/>
                </a:lnTo>
                <a:lnTo>
                  <a:pt x="63925" y="114300"/>
                </a:lnTo>
                <a:lnTo>
                  <a:pt x="56387" y="114300"/>
                </a:lnTo>
                <a:lnTo>
                  <a:pt x="52628" y="110540"/>
                </a:lnTo>
                <a:close/>
              </a:path>
              <a:path w="220979" h="220979">
                <a:moveTo>
                  <a:pt x="120396" y="164592"/>
                </a:moveTo>
                <a:lnTo>
                  <a:pt x="112775" y="164592"/>
                </a:lnTo>
                <a:lnTo>
                  <a:pt x="109727" y="167640"/>
                </a:lnTo>
                <a:lnTo>
                  <a:pt x="163068" y="220980"/>
                </a:lnTo>
                <a:lnTo>
                  <a:pt x="174024" y="210312"/>
                </a:lnTo>
                <a:lnTo>
                  <a:pt x="160020" y="210312"/>
                </a:lnTo>
                <a:lnTo>
                  <a:pt x="163068" y="207263"/>
                </a:lnTo>
                <a:lnTo>
                  <a:pt x="120396" y="164592"/>
                </a:lnTo>
                <a:close/>
              </a:path>
              <a:path w="220979" h="220979">
                <a:moveTo>
                  <a:pt x="56387" y="207263"/>
                </a:moveTo>
                <a:lnTo>
                  <a:pt x="53339" y="210312"/>
                </a:lnTo>
                <a:lnTo>
                  <a:pt x="59435" y="210312"/>
                </a:lnTo>
                <a:lnTo>
                  <a:pt x="56387" y="207263"/>
                </a:lnTo>
                <a:close/>
              </a:path>
              <a:path w="220979" h="220979">
                <a:moveTo>
                  <a:pt x="109727" y="153924"/>
                </a:moveTo>
                <a:lnTo>
                  <a:pt x="56387" y="207263"/>
                </a:lnTo>
                <a:lnTo>
                  <a:pt x="59435" y="210312"/>
                </a:lnTo>
                <a:lnTo>
                  <a:pt x="67055" y="210312"/>
                </a:lnTo>
                <a:lnTo>
                  <a:pt x="109727" y="167640"/>
                </a:lnTo>
                <a:lnTo>
                  <a:pt x="106679" y="164592"/>
                </a:lnTo>
                <a:lnTo>
                  <a:pt x="120396" y="164592"/>
                </a:lnTo>
                <a:lnTo>
                  <a:pt x="109727" y="153924"/>
                </a:lnTo>
                <a:close/>
              </a:path>
              <a:path w="220979" h="220979">
                <a:moveTo>
                  <a:pt x="163068" y="207263"/>
                </a:moveTo>
                <a:lnTo>
                  <a:pt x="160020" y="210312"/>
                </a:lnTo>
                <a:lnTo>
                  <a:pt x="166116" y="210312"/>
                </a:lnTo>
                <a:lnTo>
                  <a:pt x="163068" y="207263"/>
                </a:lnTo>
                <a:close/>
              </a:path>
              <a:path w="220979" h="220979">
                <a:moveTo>
                  <a:pt x="206501" y="163830"/>
                </a:moveTo>
                <a:lnTo>
                  <a:pt x="163068" y="207263"/>
                </a:lnTo>
                <a:lnTo>
                  <a:pt x="166116" y="210312"/>
                </a:lnTo>
                <a:lnTo>
                  <a:pt x="174024" y="210312"/>
                </a:lnTo>
                <a:lnTo>
                  <a:pt x="217849" y="167640"/>
                </a:lnTo>
                <a:lnTo>
                  <a:pt x="210311" y="167640"/>
                </a:lnTo>
                <a:lnTo>
                  <a:pt x="206501" y="163830"/>
                </a:lnTo>
                <a:close/>
              </a:path>
              <a:path w="220979" h="220979">
                <a:moveTo>
                  <a:pt x="9144" y="160020"/>
                </a:moveTo>
                <a:lnTo>
                  <a:pt x="9144" y="167640"/>
                </a:lnTo>
                <a:lnTo>
                  <a:pt x="13004" y="163880"/>
                </a:lnTo>
                <a:lnTo>
                  <a:pt x="9144" y="160020"/>
                </a:lnTo>
                <a:close/>
              </a:path>
              <a:path w="220979" h="220979">
                <a:moveTo>
                  <a:pt x="13004" y="163880"/>
                </a:moveTo>
                <a:lnTo>
                  <a:pt x="9144" y="167640"/>
                </a:lnTo>
                <a:lnTo>
                  <a:pt x="16763" y="167640"/>
                </a:lnTo>
                <a:lnTo>
                  <a:pt x="13004" y="163880"/>
                </a:lnTo>
                <a:close/>
              </a:path>
              <a:path w="220979" h="220979">
                <a:moveTo>
                  <a:pt x="112775" y="164592"/>
                </a:moveTo>
                <a:lnTo>
                  <a:pt x="106679" y="164592"/>
                </a:lnTo>
                <a:lnTo>
                  <a:pt x="109727" y="167640"/>
                </a:lnTo>
                <a:lnTo>
                  <a:pt x="112775" y="164592"/>
                </a:lnTo>
                <a:close/>
              </a:path>
              <a:path w="220979" h="220979">
                <a:moveTo>
                  <a:pt x="210311" y="160020"/>
                </a:moveTo>
                <a:lnTo>
                  <a:pt x="206501" y="163830"/>
                </a:lnTo>
                <a:lnTo>
                  <a:pt x="210311" y="167640"/>
                </a:lnTo>
                <a:lnTo>
                  <a:pt x="210311" y="160020"/>
                </a:lnTo>
                <a:close/>
              </a:path>
              <a:path w="220979" h="220979">
                <a:moveTo>
                  <a:pt x="216407" y="160020"/>
                </a:moveTo>
                <a:lnTo>
                  <a:pt x="210311" y="160020"/>
                </a:lnTo>
                <a:lnTo>
                  <a:pt x="210311" y="167640"/>
                </a:lnTo>
                <a:lnTo>
                  <a:pt x="217849" y="167640"/>
                </a:lnTo>
                <a:lnTo>
                  <a:pt x="220979" y="164592"/>
                </a:lnTo>
                <a:lnTo>
                  <a:pt x="216407" y="160020"/>
                </a:lnTo>
                <a:close/>
              </a:path>
              <a:path w="220979" h="220979">
                <a:moveTo>
                  <a:pt x="16969" y="160020"/>
                </a:moveTo>
                <a:lnTo>
                  <a:pt x="9144" y="160020"/>
                </a:lnTo>
                <a:lnTo>
                  <a:pt x="13004" y="163880"/>
                </a:lnTo>
                <a:lnTo>
                  <a:pt x="16969" y="160020"/>
                </a:lnTo>
                <a:close/>
              </a:path>
              <a:path w="220979" h="220979">
                <a:moveTo>
                  <a:pt x="207263" y="57912"/>
                </a:moveTo>
                <a:lnTo>
                  <a:pt x="153924" y="111252"/>
                </a:lnTo>
                <a:lnTo>
                  <a:pt x="206501" y="163830"/>
                </a:lnTo>
                <a:lnTo>
                  <a:pt x="210311" y="160020"/>
                </a:lnTo>
                <a:lnTo>
                  <a:pt x="216407" y="160020"/>
                </a:lnTo>
                <a:lnTo>
                  <a:pt x="170687" y="114300"/>
                </a:lnTo>
                <a:lnTo>
                  <a:pt x="163068" y="114300"/>
                </a:lnTo>
                <a:lnTo>
                  <a:pt x="163068" y="106680"/>
                </a:lnTo>
                <a:lnTo>
                  <a:pt x="170893" y="106680"/>
                </a:lnTo>
                <a:lnTo>
                  <a:pt x="217849" y="60960"/>
                </a:lnTo>
                <a:lnTo>
                  <a:pt x="210311" y="60960"/>
                </a:lnTo>
                <a:lnTo>
                  <a:pt x="207263" y="57912"/>
                </a:lnTo>
                <a:close/>
              </a:path>
              <a:path w="220979" h="220979">
                <a:moveTo>
                  <a:pt x="56387" y="106680"/>
                </a:moveTo>
                <a:lnTo>
                  <a:pt x="52628" y="110540"/>
                </a:lnTo>
                <a:lnTo>
                  <a:pt x="56387" y="114300"/>
                </a:lnTo>
                <a:lnTo>
                  <a:pt x="56387" y="106680"/>
                </a:lnTo>
                <a:close/>
              </a:path>
              <a:path w="220979" h="220979">
                <a:moveTo>
                  <a:pt x="62360" y="106680"/>
                </a:moveTo>
                <a:lnTo>
                  <a:pt x="56387" y="106680"/>
                </a:lnTo>
                <a:lnTo>
                  <a:pt x="56387" y="114300"/>
                </a:lnTo>
                <a:lnTo>
                  <a:pt x="63925" y="114300"/>
                </a:lnTo>
                <a:lnTo>
                  <a:pt x="67055" y="111252"/>
                </a:lnTo>
                <a:lnTo>
                  <a:pt x="62360" y="106680"/>
                </a:lnTo>
                <a:close/>
              </a:path>
              <a:path w="220979" h="220979">
                <a:moveTo>
                  <a:pt x="163068" y="106680"/>
                </a:moveTo>
                <a:lnTo>
                  <a:pt x="163068" y="114300"/>
                </a:lnTo>
                <a:lnTo>
                  <a:pt x="166928" y="110540"/>
                </a:lnTo>
                <a:lnTo>
                  <a:pt x="163068" y="106680"/>
                </a:lnTo>
                <a:close/>
              </a:path>
              <a:path w="220979" h="220979">
                <a:moveTo>
                  <a:pt x="166928" y="110540"/>
                </a:moveTo>
                <a:lnTo>
                  <a:pt x="163068" y="114300"/>
                </a:lnTo>
                <a:lnTo>
                  <a:pt x="170687" y="114300"/>
                </a:lnTo>
                <a:lnTo>
                  <a:pt x="166928" y="110540"/>
                </a:lnTo>
                <a:close/>
              </a:path>
              <a:path w="220979" h="220979">
                <a:moveTo>
                  <a:pt x="56387" y="0"/>
                </a:moveTo>
                <a:lnTo>
                  <a:pt x="0" y="57912"/>
                </a:lnTo>
                <a:lnTo>
                  <a:pt x="52628" y="110540"/>
                </a:lnTo>
                <a:lnTo>
                  <a:pt x="56387" y="106680"/>
                </a:lnTo>
                <a:lnTo>
                  <a:pt x="62360" y="106680"/>
                </a:lnTo>
                <a:lnTo>
                  <a:pt x="15404" y="60960"/>
                </a:lnTo>
                <a:lnTo>
                  <a:pt x="9144" y="60960"/>
                </a:lnTo>
                <a:lnTo>
                  <a:pt x="9144" y="54864"/>
                </a:lnTo>
                <a:lnTo>
                  <a:pt x="15240" y="54864"/>
                </a:lnTo>
                <a:lnTo>
                  <a:pt x="56387" y="13716"/>
                </a:lnTo>
                <a:lnTo>
                  <a:pt x="53339" y="10668"/>
                </a:lnTo>
                <a:lnTo>
                  <a:pt x="66775" y="10668"/>
                </a:lnTo>
                <a:lnTo>
                  <a:pt x="56387" y="0"/>
                </a:lnTo>
                <a:close/>
              </a:path>
              <a:path w="220979" h="220979">
                <a:moveTo>
                  <a:pt x="170893" y="106680"/>
                </a:moveTo>
                <a:lnTo>
                  <a:pt x="163068" y="106680"/>
                </a:lnTo>
                <a:lnTo>
                  <a:pt x="166928" y="110540"/>
                </a:lnTo>
                <a:lnTo>
                  <a:pt x="170893" y="106680"/>
                </a:lnTo>
                <a:close/>
              </a:path>
              <a:path w="220979" h="220979">
                <a:moveTo>
                  <a:pt x="66775" y="10668"/>
                </a:moveTo>
                <a:lnTo>
                  <a:pt x="59435" y="10668"/>
                </a:lnTo>
                <a:lnTo>
                  <a:pt x="56387" y="13716"/>
                </a:lnTo>
                <a:lnTo>
                  <a:pt x="109727" y="67056"/>
                </a:lnTo>
                <a:lnTo>
                  <a:pt x="118872" y="57912"/>
                </a:lnTo>
                <a:lnTo>
                  <a:pt x="106679" y="57912"/>
                </a:lnTo>
                <a:lnTo>
                  <a:pt x="109727" y="54781"/>
                </a:lnTo>
                <a:lnTo>
                  <a:pt x="66775" y="10668"/>
                </a:lnTo>
                <a:close/>
              </a:path>
              <a:path w="220979" h="220979">
                <a:moveTo>
                  <a:pt x="9144" y="54864"/>
                </a:moveTo>
                <a:lnTo>
                  <a:pt x="9144" y="60960"/>
                </a:lnTo>
                <a:lnTo>
                  <a:pt x="12232" y="57871"/>
                </a:lnTo>
                <a:lnTo>
                  <a:pt x="9144" y="54864"/>
                </a:lnTo>
                <a:close/>
              </a:path>
              <a:path w="220979" h="220979">
                <a:moveTo>
                  <a:pt x="12232" y="57871"/>
                </a:moveTo>
                <a:lnTo>
                  <a:pt x="9144" y="60960"/>
                </a:lnTo>
                <a:lnTo>
                  <a:pt x="15404" y="60960"/>
                </a:lnTo>
                <a:lnTo>
                  <a:pt x="12232" y="57871"/>
                </a:lnTo>
                <a:close/>
              </a:path>
              <a:path w="220979" h="220979">
                <a:moveTo>
                  <a:pt x="210311" y="54864"/>
                </a:moveTo>
                <a:lnTo>
                  <a:pt x="207263" y="57912"/>
                </a:lnTo>
                <a:lnTo>
                  <a:pt x="210311" y="60960"/>
                </a:lnTo>
                <a:lnTo>
                  <a:pt x="210311" y="54864"/>
                </a:lnTo>
                <a:close/>
              </a:path>
              <a:path w="220979" h="220979">
                <a:moveTo>
                  <a:pt x="217931" y="54864"/>
                </a:moveTo>
                <a:lnTo>
                  <a:pt x="210311" y="54864"/>
                </a:lnTo>
                <a:lnTo>
                  <a:pt x="210311" y="60960"/>
                </a:lnTo>
                <a:lnTo>
                  <a:pt x="217849" y="60960"/>
                </a:lnTo>
                <a:lnTo>
                  <a:pt x="220979" y="57912"/>
                </a:lnTo>
                <a:lnTo>
                  <a:pt x="217931" y="54864"/>
                </a:lnTo>
                <a:close/>
              </a:path>
              <a:path w="220979" h="220979">
                <a:moveTo>
                  <a:pt x="109727" y="54781"/>
                </a:moveTo>
                <a:lnTo>
                  <a:pt x="106679" y="57912"/>
                </a:lnTo>
                <a:lnTo>
                  <a:pt x="112775" y="57912"/>
                </a:lnTo>
                <a:lnTo>
                  <a:pt x="109727" y="54781"/>
                </a:lnTo>
                <a:close/>
              </a:path>
              <a:path w="220979" h="220979">
                <a:moveTo>
                  <a:pt x="163068" y="0"/>
                </a:moveTo>
                <a:lnTo>
                  <a:pt x="109727" y="54781"/>
                </a:lnTo>
                <a:lnTo>
                  <a:pt x="112775" y="57912"/>
                </a:lnTo>
                <a:lnTo>
                  <a:pt x="118872" y="57912"/>
                </a:lnTo>
                <a:lnTo>
                  <a:pt x="163068" y="13716"/>
                </a:lnTo>
                <a:lnTo>
                  <a:pt x="160020" y="10668"/>
                </a:lnTo>
                <a:lnTo>
                  <a:pt x="173736" y="10668"/>
                </a:lnTo>
                <a:lnTo>
                  <a:pt x="163068" y="0"/>
                </a:lnTo>
                <a:close/>
              </a:path>
              <a:path w="220979" h="220979">
                <a:moveTo>
                  <a:pt x="173736" y="10668"/>
                </a:moveTo>
                <a:lnTo>
                  <a:pt x="166116" y="10668"/>
                </a:lnTo>
                <a:lnTo>
                  <a:pt x="163068" y="13716"/>
                </a:lnTo>
                <a:lnTo>
                  <a:pt x="207263" y="57912"/>
                </a:lnTo>
                <a:lnTo>
                  <a:pt x="210311" y="54864"/>
                </a:lnTo>
                <a:lnTo>
                  <a:pt x="217931" y="54864"/>
                </a:lnTo>
                <a:lnTo>
                  <a:pt x="173736" y="10668"/>
                </a:lnTo>
                <a:close/>
              </a:path>
              <a:path w="220979" h="220979">
                <a:moveTo>
                  <a:pt x="15240" y="54864"/>
                </a:moveTo>
                <a:lnTo>
                  <a:pt x="9144" y="54864"/>
                </a:lnTo>
                <a:lnTo>
                  <a:pt x="12232" y="57871"/>
                </a:lnTo>
                <a:lnTo>
                  <a:pt x="15240" y="54864"/>
                </a:lnTo>
                <a:close/>
              </a:path>
              <a:path w="220979" h="220979">
                <a:moveTo>
                  <a:pt x="59435" y="10668"/>
                </a:moveTo>
                <a:lnTo>
                  <a:pt x="53339" y="10668"/>
                </a:lnTo>
                <a:lnTo>
                  <a:pt x="56387" y="13716"/>
                </a:lnTo>
                <a:lnTo>
                  <a:pt x="59435" y="10668"/>
                </a:lnTo>
                <a:close/>
              </a:path>
              <a:path w="220979" h="220979">
                <a:moveTo>
                  <a:pt x="166116" y="10668"/>
                </a:moveTo>
                <a:lnTo>
                  <a:pt x="160020" y="10668"/>
                </a:lnTo>
                <a:lnTo>
                  <a:pt x="163068" y="13716"/>
                </a:lnTo>
                <a:lnTo>
                  <a:pt x="166116" y="106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26183" y="242000"/>
            <a:ext cx="5645785" cy="3810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>
                <a:latin typeface="Arial Unicode MS"/>
                <a:cs typeface="Arial Unicode MS"/>
              </a:rPr>
              <a:t>Why</a:t>
            </a:r>
            <a:r>
              <a:rPr dirty="0" spc="-5">
                <a:latin typeface="Arial Unicode MS"/>
                <a:cs typeface="Arial Unicode MS"/>
              </a:rPr>
              <a:t> </a:t>
            </a:r>
            <a:r>
              <a:rPr dirty="0" spc="-5">
                <a:latin typeface="Arial Unicode MS"/>
                <a:cs typeface="Arial Unicode MS"/>
              </a:rPr>
              <a:t>is</a:t>
            </a:r>
            <a:r>
              <a:rPr dirty="0" spc="-5">
                <a:latin typeface="Arial Unicode MS"/>
                <a:cs typeface="Arial Unicode MS"/>
              </a:rPr>
              <a:t> </a:t>
            </a:r>
            <a:r>
              <a:rPr dirty="0" spc="-5">
                <a:latin typeface="Arial Unicode MS"/>
                <a:cs typeface="Arial Unicode MS"/>
              </a:rPr>
              <a:t>a</a:t>
            </a:r>
            <a:r>
              <a:rPr dirty="0" spc="-5">
                <a:latin typeface="Arial Unicode MS"/>
                <a:cs typeface="Arial Unicode MS"/>
              </a:rPr>
              <a:t> </a:t>
            </a:r>
            <a:r>
              <a:rPr dirty="0" spc="-5">
                <a:latin typeface="Arial Unicode MS"/>
                <a:cs typeface="Arial Unicode MS"/>
              </a:rPr>
              <a:t>flo</a:t>
            </a:r>
            <a:r>
              <a:rPr dirty="0" spc="-10">
                <a:latin typeface="Arial Unicode MS"/>
                <a:cs typeface="Arial Unicode MS"/>
              </a:rPr>
              <a:t>w</a:t>
            </a:r>
            <a:r>
              <a:rPr dirty="0">
                <a:latin typeface="Arial Unicode MS"/>
                <a:cs typeface="Arial Unicode MS"/>
              </a:rPr>
              <a:t>-</a:t>
            </a:r>
            <a:r>
              <a:rPr dirty="0" spc="-5">
                <a:latin typeface="Arial Unicode MS"/>
                <a:cs typeface="Arial Unicode MS"/>
              </a:rPr>
              <a:t>dependent</a:t>
            </a:r>
            <a:r>
              <a:rPr dirty="0" spc="5">
                <a:latin typeface="Arial Unicode MS"/>
                <a:cs typeface="Arial Unicode MS"/>
              </a:rPr>
              <a:t> </a:t>
            </a:r>
            <a:r>
              <a:rPr dirty="0" spc="-5">
                <a:latin typeface="Arial Unicode MS"/>
                <a:cs typeface="Arial Unicode MS"/>
              </a:rPr>
              <a:t>JB</a:t>
            </a:r>
            <a:r>
              <a:rPr dirty="0" spc="5">
                <a:latin typeface="Arial Unicode MS"/>
                <a:cs typeface="Arial Unicode MS"/>
              </a:rPr>
              <a:t> </a:t>
            </a:r>
            <a:r>
              <a:rPr dirty="0" spc="-5">
                <a:latin typeface="Arial Unicode MS"/>
                <a:cs typeface="Arial Unicode MS"/>
              </a:rPr>
              <a:t>better?</a:t>
            </a:r>
          </a:p>
        </p:txBody>
      </p:sp>
      <p:sp>
        <p:nvSpPr>
          <p:cNvPr id="4" name="object 4"/>
          <p:cNvSpPr/>
          <p:nvPr/>
        </p:nvSpPr>
        <p:spPr>
          <a:xfrm>
            <a:off x="1042416" y="909827"/>
            <a:ext cx="6914388" cy="5343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68808" y="2231135"/>
            <a:ext cx="2279904" cy="4082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8808" y="1191767"/>
            <a:ext cx="2263140" cy="10241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694176" y="4276344"/>
            <a:ext cx="2282952" cy="1996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15511" y="2276855"/>
            <a:ext cx="2278380" cy="19842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739896" y="1237488"/>
            <a:ext cx="2237231" cy="10027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69391" y="117347"/>
            <a:ext cx="7702296" cy="923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48131" y="238886"/>
            <a:ext cx="3237230" cy="407034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b="1">
                <a:solidFill>
                  <a:srgbClr val="000000"/>
                </a:solidFill>
                <a:latin typeface="Calibri"/>
                <a:cs typeface="Calibri"/>
              </a:rPr>
              <a:t>Impact</a:t>
            </a:r>
            <a:r>
              <a:rPr dirty="0" sz="3200" spc="-3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320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000000"/>
                </a:solidFill>
                <a:latin typeface="Calibri"/>
                <a:cs typeface="Calibri"/>
              </a:rPr>
              <a:t>online</a:t>
            </a:r>
            <a:r>
              <a:rPr dirty="0" sz="3200" spc="-2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 spc="-5" b="1">
                <a:solidFill>
                  <a:srgbClr val="000000"/>
                </a:solidFill>
                <a:latin typeface="Calibri"/>
                <a:cs typeface="Calibri"/>
              </a:rPr>
              <a:t>JB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131" y="717423"/>
            <a:ext cx="530796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 b="1">
                <a:latin typeface="Calibri"/>
                <a:cs typeface="Calibri"/>
              </a:rPr>
              <a:t>Reductio</a:t>
            </a:r>
            <a:r>
              <a:rPr dirty="0" sz="2000" b="1">
                <a:latin typeface="Calibri"/>
                <a:cs typeface="Calibri"/>
              </a:rPr>
              <a:t>n</a:t>
            </a:r>
            <a:r>
              <a:rPr dirty="0" sz="2000" spc="-5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i</a:t>
            </a:r>
            <a:r>
              <a:rPr dirty="0" sz="2000" b="1">
                <a:latin typeface="Calibri"/>
                <a:cs typeface="Calibri"/>
              </a:rPr>
              <a:t>n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Geopotentia</a:t>
            </a:r>
            <a:r>
              <a:rPr dirty="0" sz="2000" b="1">
                <a:latin typeface="Calibri"/>
                <a:cs typeface="Calibri"/>
              </a:rPr>
              <a:t>l</a:t>
            </a:r>
            <a:r>
              <a:rPr dirty="0" sz="2000" spc="-4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RMS</a:t>
            </a:r>
            <a:r>
              <a:rPr dirty="0" sz="2000" b="1">
                <a:latin typeface="Calibri"/>
                <a:cs typeface="Calibri"/>
              </a:rPr>
              <a:t>E</a:t>
            </a:r>
            <a:r>
              <a:rPr dirty="0" sz="200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-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95%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confidence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12239" y="1089008"/>
            <a:ext cx="53467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00B0EF"/>
                </a:solidFill>
                <a:latin typeface="Arial Black"/>
                <a:cs typeface="Arial Black"/>
              </a:rPr>
              <a:t>NH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37252" y="1134728"/>
            <a:ext cx="498475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FF0000"/>
                </a:solidFill>
                <a:latin typeface="Arial Black"/>
                <a:cs typeface="Arial Black"/>
              </a:rPr>
              <a:t>SH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60039" y="1421002"/>
            <a:ext cx="789940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50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dirty="0" sz="2200" spc="-5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80792" y="2545714"/>
            <a:ext cx="932180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100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dirty="0" sz="2200" spc="-5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80792" y="3557651"/>
            <a:ext cx="932180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200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dirty="0" sz="2200" spc="-5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36011" y="4586351"/>
            <a:ext cx="1076960" cy="1272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7480">
              <a:lnSpc>
                <a:spcPct val="100000"/>
              </a:lnSpc>
            </a:pP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500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dirty="0" sz="2200" spc="-5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100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dirty="0" sz="2200" spc="-5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68059" y="2291207"/>
            <a:ext cx="2893060" cy="1804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latin typeface="Calibri"/>
                <a:cs typeface="Calibri"/>
              </a:rPr>
              <a:t>Period: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Feb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-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June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2012</a:t>
            </a:r>
            <a:endParaRPr sz="2000">
              <a:latin typeface="Calibri"/>
              <a:cs typeface="Calibri"/>
            </a:endParaRPr>
          </a:p>
          <a:p>
            <a:pPr marL="12700" marR="424815">
              <a:lnSpc>
                <a:spcPct val="104000"/>
              </a:lnSpc>
              <a:spcBef>
                <a:spcPts val="1005"/>
              </a:spcBef>
            </a:pPr>
            <a:r>
              <a:rPr dirty="0" sz="2000">
                <a:latin typeface="Calibri"/>
                <a:cs typeface="Calibri"/>
              </a:rPr>
              <a:t>T511L91,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3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Oute</a:t>
            </a:r>
            <a:r>
              <a:rPr dirty="0" sz="2000">
                <a:latin typeface="Calibri"/>
                <a:cs typeface="Calibri"/>
              </a:rPr>
              <a:t>r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Loops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(T159/T255/T255)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4000"/>
              </a:lnSpc>
              <a:spcBef>
                <a:spcPts val="1005"/>
              </a:spcBef>
            </a:pPr>
            <a:r>
              <a:rPr dirty="0" sz="2000">
                <a:latin typeface="Calibri"/>
                <a:cs typeface="Calibri"/>
              </a:rPr>
              <a:t>Verified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against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operational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analysis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4416" y="1308608"/>
            <a:ext cx="7928609" cy="3582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31800" marR="524510" indent="-419100">
              <a:lnSpc>
                <a:spcPct val="104200"/>
              </a:lnSpc>
              <a:buClr>
                <a:srgbClr val="3232CC"/>
              </a:buClr>
              <a:buChar char="•"/>
              <a:tabLst>
                <a:tab pos="431800" algn="l"/>
              </a:tabLst>
            </a:pPr>
            <a:r>
              <a:rPr dirty="0" sz="2400" spc="-5">
                <a:latin typeface="Calibri"/>
                <a:cs typeface="Calibri"/>
              </a:rPr>
              <a:t>Th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EDA</a:t>
            </a:r>
            <a:r>
              <a:rPr dirty="0" sz="2400" spc="-1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i</a:t>
            </a:r>
            <a:r>
              <a:rPr dirty="0" sz="2400">
                <a:latin typeface="Calibri"/>
                <a:cs typeface="Calibri"/>
              </a:rPr>
              <a:t>s</a:t>
            </a:r>
            <a:r>
              <a:rPr dirty="0" sz="2400" spc="-5">
                <a:latin typeface="Calibri"/>
                <a:cs typeface="Calibri"/>
              </a:rPr>
              <a:t> th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bes</a:t>
            </a:r>
            <a:r>
              <a:rPr dirty="0" sz="2400">
                <a:latin typeface="Calibri"/>
                <a:cs typeface="Calibri"/>
              </a:rPr>
              <a:t>t</a:t>
            </a:r>
            <a:r>
              <a:rPr dirty="0" sz="2400" spc="-5">
                <a:latin typeface="Calibri"/>
                <a:cs typeface="Calibri"/>
              </a:rPr>
              <a:t> availabl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too</a:t>
            </a:r>
            <a:r>
              <a:rPr dirty="0" sz="2400">
                <a:latin typeface="Calibri"/>
                <a:cs typeface="Calibri"/>
              </a:rPr>
              <a:t>l</a:t>
            </a:r>
            <a:r>
              <a:rPr dirty="0" sz="2400" spc="-5">
                <a:latin typeface="Calibri"/>
                <a:cs typeface="Calibri"/>
              </a:rPr>
              <a:t> a</a:t>
            </a:r>
            <a:r>
              <a:rPr dirty="0" sz="2400">
                <a:latin typeface="Calibri"/>
                <a:cs typeface="Calibri"/>
              </a:rPr>
              <a:t>t</a:t>
            </a:r>
            <a:r>
              <a:rPr dirty="0" sz="2400" spc="-5">
                <a:latin typeface="Calibri"/>
                <a:cs typeface="Calibri"/>
              </a:rPr>
              <a:t> ECMW</a:t>
            </a:r>
            <a:r>
              <a:rPr dirty="0" sz="2400">
                <a:latin typeface="Calibri"/>
                <a:cs typeface="Calibri"/>
              </a:rPr>
              <a:t>F</a:t>
            </a:r>
            <a:r>
              <a:rPr dirty="0" sz="2400" spc="-5">
                <a:latin typeface="Calibri"/>
                <a:cs typeface="Calibri"/>
              </a:rPr>
              <a:t> t</a:t>
            </a:r>
            <a:r>
              <a:rPr dirty="0" sz="2400">
                <a:latin typeface="Calibri"/>
                <a:cs typeface="Calibri"/>
              </a:rPr>
              <a:t>o</a:t>
            </a:r>
            <a:r>
              <a:rPr dirty="0" sz="2400" spc="-5">
                <a:latin typeface="Calibri"/>
                <a:cs typeface="Calibri"/>
              </a:rPr>
              <a:t> estimate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analysi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 an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 backgroun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 error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 o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 th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 ECMW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 analysis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"/>
              </a:spcBef>
              <a:buClr>
                <a:srgbClr val="3232CC"/>
              </a:buClr>
              <a:buFont typeface="Calibri"/>
              <a:buChar char="•"/>
            </a:pPr>
            <a:endParaRPr sz="2000">
              <a:latin typeface="Times New Roman"/>
              <a:cs typeface="Times New Roman"/>
            </a:endParaRPr>
          </a:p>
          <a:p>
            <a:pPr marL="431800" marR="5080" indent="-419100">
              <a:lnSpc>
                <a:spcPct val="104200"/>
              </a:lnSpc>
              <a:buClr>
                <a:srgbClr val="3232CC"/>
              </a:buClr>
              <a:buChar char="•"/>
              <a:tabLst>
                <a:tab pos="431800" algn="l"/>
              </a:tabLst>
            </a:pPr>
            <a:r>
              <a:rPr dirty="0" sz="2400">
                <a:latin typeface="Calibri"/>
                <a:cs typeface="Calibri"/>
              </a:rPr>
              <a:t>The EDA derived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analysis errors</a:t>
            </a:r>
            <a:r>
              <a:rPr dirty="0" sz="24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contribut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t</a:t>
            </a:r>
            <a:r>
              <a:rPr dirty="0" sz="2400">
                <a:latin typeface="Calibri"/>
                <a:cs typeface="Calibri"/>
              </a:rPr>
              <a:t>o</a:t>
            </a:r>
            <a:r>
              <a:rPr dirty="0" sz="2400" spc="-5">
                <a:latin typeface="Calibri"/>
                <a:cs typeface="Calibri"/>
              </a:rPr>
              <a:t> th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estimation</a:t>
            </a:r>
            <a:r>
              <a:rPr dirty="0" sz="2400" spc="-5">
                <a:latin typeface="Calibri"/>
                <a:cs typeface="Calibri"/>
              </a:rPr>
              <a:t> o</a:t>
            </a:r>
            <a:r>
              <a:rPr dirty="0" sz="2400">
                <a:latin typeface="Calibri"/>
                <a:cs typeface="Calibri"/>
              </a:rPr>
              <a:t>f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initial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perturbations </a:t>
            </a:r>
            <a:r>
              <a:rPr dirty="0" sz="2400" spc="-5">
                <a:latin typeface="Calibri"/>
                <a:cs typeface="Calibri"/>
              </a:rPr>
              <a:t>o</a:t>
            </a:r>
            <a:r>
              <a:rPr dirty="0" sz="2400">
                <a:latin typeface="Calibri"/>
                <a:cs typeface="Calibri"/>
              </a:rPr>
              <a:t>f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the Ensemble Prediction System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 (EPS)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"/>
              </a:spcBef>
              <a:buClr>
                <a:srgbClr val="3232CC"/>
              </a:buClr>
              <a:buFont typeface="Calibri"/>
              <a:buChar char="•"/>
            </a:pPr>
            <a:endParaRPr sz="2000">
              <a:latin typeface="Times New Roman"/>
              <a:cs typeface="Times New Roman"/>
            </a:endParaRPr>
          </a:p>
          <a:p>
            <a:pPr marL="431800" marR="62230" indent="-419100">
              <a:lnSpc>
                <a:spcPct val="104200"/>
              </a:lnSpc>
              <a:buClr>
                <a:srgbClr val="3232CC"/>
              </a:buClr>
              <a:buChar char="•"/>
              <a:tabLst>
                <a:tab pos="431800" algn="l"/>
              </a:tabLst>
            </a:pPr>
            <a:r>
              <a:rPr dirty="0" sz="2400">
                <a:latin typeface="Calibri"/>
                <a:cs typeface="Calibri"/>
              </a:rPr>
              <a:t>The EDA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backgroun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 perturbation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s </a:t>
            </a:r>
            <a:r>
              <a:rPr dirty="0" sz="2400">
                <a:latin typeface="Calibri"/>
                <a:cs typeface="Calibri"/>
              </a:rPr>
              <a:t>provide flow</a:t>
            </a:r>
            <a:r>
              <a:rPr dirty="0" sz="2400" spc="-5">
                <a:latin typeface="Calibri"/>
                <a:cs typeface="Calibri"/>
              </a:rPr>
              <a:t>-</a:t>
            </a:r>
            <a:r>
              <a:rPr dirty="0" sz="2400">
                <a:latin typeface="Calibri"/>
                <a:cs typeface="Calibri"/>
              </a:rPr>
              <a:t>dependent</a:t>
            </a:r>
            <a:r>
              <a:rPr dirty="0" sz="2400">
                <a:latin typeface="Calibri"/>
                <a:cs typeface="Calibri"/>
              </a:rPr>
              <a:t> estimates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o</a:t>
            </a:r>
            <a:r>
              <a:rPr dirty="0" sz="2400">
                <a:latin typeface="Calibri"/>
                <a:cs typeface="Calibri"/>
              </a:rPr>
              <a:t>f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background errors variances and covariances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 for use in the High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-Resolutio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n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4DVa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r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analysis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45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67610">
              <a:lnSpc>
                <a:spcPct val="100000"/>
              </a:lnSpc>
            </a:pPr>
            <a:r>
              <a:rPr dirty="0" spc="-5">
                <a:solidFill>
                  <a:srgbClr val="3232CC"/>
                </a:solidFill>
              </a:rPr>
              <a:t>Summary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4416" y="1308608"/>
            <a:ext cx="7899400" cy="3582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31800" marR="393065" indent="-419100">
              <a:lnSpc>
                <a:spcPct val="104200"/>
              </a:lnSpc>
              <a:buClr>
                <a:srgbClr val="3232CC"/>
              </a:buClr>
              <a:buChar char="•"/>
              <a:tabLst>
                <a:tab pos="431800" algn="l"/>
              </a:tabLst>
            </a:pPr>
            <a:r>
              <a:rPr dirty="0" sz="2400">
                <a:latin typeface="Calibri"/>
                <a:cs typeface="Calibri"/>
              </a:rPr>
              <a:t>The use of EDA 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backgroun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 perturbation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s </a:t>
            </a:r>
            <a:r>
              <a:rPr dirty="0" sz="2400" spc="-5">
                <a:latin typeface="Calibri"/>
                <a:cs typeface="Calibri"/>
              </a:rPr>
              <a:t>i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5">
                <a:latin typeface="Calibri"/>
                <a:cs typeface="Calibri"/>
              </a:rPr>
              <a:t> variational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analysis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is currently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done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two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ways: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"/>
              </a:spcBef>
              <a:buClr>
                <a:srgbClr val="3232CC"/>
              </a:buClr>
              <a:buFont typeface="Calibri"/>
              <a:buChar char="•"/>
            </a:pPr>
            <a:endParaRPr sz="2000">
              <a:latin typeface="Times New Roman"/>
              <a:cs typeface="Times New Roman"/>
            </a:endParaRPr>
          </a:p>
          <a:p>
            <a:pPr lvl="1" marL="946785" marR="5080" indent="-457200">
              <a:lnSpc>
                <a:spcPct val="104200"/>
              </a:lnSpc>
              <a:buClr>
                <a:srgbClr val="3232CC"/>
              </a:buClr>
              <a:buAutoNum type="alphaLcParenR"/>
              <a:tabLst>
                <a:tab pos="947419" algn="l"/>
              </a:tabLst>
            </a:pPr>
            <a:r>
              <a:rPr dirty="0" sz="2400" spc="-5">
                <a:latin typeface="Calibri"/>
                <a:cs typeface="Calibri"/>
              </a:rPr>
              <a:t>addin</a:t>
            </a:r>
            <a:r>
              <a:rPr dirty="0" sz="2400">
                <a:latin typeface="Calibri"/>
                <a:cs typeface="Calibri"/>
              </a:rPr>
              <a:t>g</a:t>
            </a:r>
            <a:r>
              <a:rPr dirty="0" sz="2400" spc="-5">
                <a:latin typeface="Calibri"/>
                <a:cs typeface="Calibri"/>
              </a:rPr>
              <a:t> a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 ensemble</a:t>
            </a:r>
            <a:r>
              <a:rPr dirty="0" sz="2400">
                <a:latin typeface="Calibri"/>
                <a:cs typeface="Calibri"/>
              </a:rPr>
              <a:t>,</a:t>
            </a:r>
            <a:r>
              <a:rPr dirty="0" sz="2400" spc="-5">
                <a:latin typeface="Calibri"/>
                <a:cs typeface="Calibri"/>
              </a:rPr>
              <a:t> flo</a:t>
            </a:r>
            <a:r>
              <a:rPr dirty="0" sz="2400">
                <a:latin typeface="Calibri"/>
                <a:cs typeface="Calibri"/>
              </a:rPr>
              <a:t>w</a:t>
            </a:r>
            <a:r>
              <a:rPr dirty="0" sz="2400" spc="-5">
                <a:latin typeface="Calibri"/>
                <a:cs typeface="Calibri"/>
              </a:rPr>
              <a:t>-</a:t>
            </a:r>
            <a:r>
              <a:rPr dirty="0" sz="2400">
                <a:latin typeface="Calibri"/>
                <a:cs typeface="Calibri"/>
              </a:rPr>
              <a:t>dependent component to the</a:t>
            </a:r>
            <a:r>
              <a:rPr dirty="0" sz="2400">
                <a:latin typeface="Calibri"/>
                <a:cs typeface="Calibri"/>
              </a:rPr>
              <a:t> static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B</a:t>
            </a:r>
            <a:r>
              <a:rPr dirty="0" sz="2400" spc="-5">
                <a:latin typeface="Calibri"/>
                <a:cs typeface="Calibri"/>
              </a:rPr>
              <a:t> use</a:t>
            </a:r>
            <a:r>
              <a:rPr dirty="0" sz="2400">
                <a:latin typeface="Calibri"/>
                <a:cs typeface="Calibri"/>
              </a:rPr>
              <a:t>d</a:t>
            </a:r>
            <a:r>
              <a:rPr dirty="0" sz="2400" spc="-5">
                <a:latin typeface="Calibri"/>
                <a:cs typeface="Calibri"/>
              </a:rPr>
              <a:t> i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 4</a:t>
            </a:r>
            <a:r>
              <a:rPr dirty="0" sz="2400">
                <a:latin typeface="Calibri"/>
                <a:cs typeface="Calibri"/>
              </a:rPr>
              <a:t>D</a:t>
            </a:r>
            <a:r>
              <a:rPr dirty="0" sz="2400" spc="-5">
                <a:latin typeface="Calibri"/>
                <a:cs typeface="Calibri"/>
              </a:rPr>
              <a:t>-</a:t>
            </a:r>
            <a:r>
              <a:rPr dirty="0" sz="2400">
                <a:latin typeface="Calibri"/>
                <a:cs typeface="Calibri"/>
              </a:rPr>
              <a:t>Var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(UK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Met</a:t>
            </a:r>
            <a:r>
              <a:rPr dirty="0" sz="2400" spc="-10">
                <a:latin typeface="Calibri"/>
                <a:cs typeface="Calibri"/>
              </a:rPr>
              <a:t>O</a:t>
            </a:r>
            <a:r>
              <a:rPr dirty="0" sz="2400">
                <a:latin typeface="Calibri"/>
                <a:cs typeface="Calibri"/>
              </a:rPr>
              <a:t>, NCEP;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alpha control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 variable method:</a:t>
            </a:r>
            <a:r>
              <a:rPr dirty="0" sz="2400" spc="-2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Lorenc</a:t>
            </a:r>
            <a:r>
              <a:rPr dirty="0" sz="2400">
                <a:latin typeface="Calibri"/>
                <a:cs typeface="Calibri"/>
              </a:rPr>
              <a:t>,</a:t>
            </a:r>
            <a:r>
              <a:rPr dirty="0" sz="2400" spc="-5">
                <a:latin typeface="Calibri"/>
                <a:cs typeface="Calibri"/>
              </a:rPr>
              <a:t> 2003)</a:t>
            </a:r>
            <a:endParaRPr sz="24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"/>
              </a:spcBef>
              <a:buClr>
                <a:srgbClr val="3232CC"/>
              </a:buClr>
              <a:buFont typeface="Calibri"/>
              <a:buAutoNum type="alphaLcParenR"/>
            </a:pPr>
            <a:endParaRPr sz="2000">
              <a:latin typeface="Times New Roman"/>
              <a:cs typeface="Times New Roman"/>
            </a:endParaRPr>
          </a:p>
          <a:p>
            <a:pPr lvl="1" marL="946785" marR="761365" indent="-457200">
              <a:lnSpc>
                <a:spcPct val="104200"/>
              </a:lnSpc>
              <a:buClr>
                <a:srgbClr val="3232CC"/>
              </a:buClr>
              <a:buAutoNum type="alphaLcParenR"/>
              <a:tabLst>
                <a:tab pos="947419" algn="l"/>
                <a:tab pos="1735455" algn="l"/>
              </a:tabLst>
            </a:pPr>
            <a:r>
              <a:rPr dirty="0" sz="2400" spc="-5">
                <a:latin typeface="Calibri"/>
                <a:cs typeface="Calibri"/>
              </a:rPr>
              <a:t>usin</a:t>
            </a:r>
            <a:r>
              <a:rPr dirty="0" sz="2400">
                <a:latin typeface="Calibri"/>
                <a:cs typeface="Calibri"/>
              </a:rPr>
              <a:t>g	</a:t>
            </a:r>
            <a:r>
              <a:rPr dirty="0" sz="2400" spc="-5">
                <a:latin typeface="Calibri"/>
                <a:cs typeface="Calibri"/>
              </a:rPr>
              <a:t>ED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5">
                <a:latin typeface="Calibri"/>
                <a:cs typeface="Calibri"/>
              </a:rPr>
              <a:t> perturbation</a:t>
            </a:r>
            <a:r>
              <a:rPr dirty="0" sz="2400">
                <a:latin typeface="Calibri"/>
                <a:cs typeface="Calibri"/>
              </a:rPr>
              <a:t>s</a:t>
            </a:r>
            <a:r>
              <a:rPr dirty="0" sz="2400" spc="-5">
                <a:latin typeface="Calibri"/>
                <a:cs typeface="Calibri"/>
              </a:rPr>
              <a:t> t</a:t>
            </a:r>
            <a:r>
              <a:rPr dirty="0" sz="2400">
                <a:latin typeface="Calibri"/>
                <a:cs typeface="Calibri"/>
              </a:rPr>
              <a:t>o</a:t>
            </a:r>
            <a:r>
              <a:rPr dirty="0" sz="2400" spc="-5">
                <a:latin typeface="Calibri"/>
                <a:cs typeface="Calibri"/>
              </a:rPr>
              <a:t> ge</a:t>
            </a:r>
            <a:r>
              <a:rPr dirty="0" sz="2400">
                <a:latin typeface="Calibri"/>
                <a:cs typeface="Calibri"/>
              </a:rPr>
              <a:t>t</a:t>
            </a:r>
            <a:r>
              <a:rPr dirty="0" sz="2400" spc="-5">
                <a:latin typeface="Calibri"/>
                <a:cs typeface="Calibri"/>
              </a:rPr>
              <a:t> a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 o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-</a:t>
            </a:r>
            <a:r>
              <a:rPr dirty="0" sz="2400">
                <a:latin typeface="Calibri"/>
                <a:cs typeface="Calibri"/>
              </a:rPr>
              <a:t>line, flow-</a:t>
            </a:r>
            <a:r>
              <a:rPr dirty="0" sz="2400">
                <a:latin typeface="Calibri"/>
                <a:cs typeface="Calibri"/>
              </a:rPr>
              <a:t> dependent estimate of parameterised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B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(ECMWF,</a:t>
            </a:r>
            <a:r>
              <a:rPr dirty="0" sz="2400">
                <a:latin typeface="Calibri"/>
                <a:cs typeface="Calibri"/>
              </a:rPr>
              <a:t> Meteo France;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EDA approach</a:t>
            </a:r>
            <a:r>
              <a:rPr dirty="0" sz="2400"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45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67610">
              <a:lnSpc>
                <a:spcPct val="100000"/>
              </a:lnSpc>
            </a:pPr>
            <a:r>
              <a:rPr dirty="0" spc="-5">
                <a:solidFill>
                  <a:srgbClr val="3232CC"/>
                </a:solidFill>
              </a:rPr>
              <a:t>Summary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4416" y="1308608"/>
            <a:ext cx="7857490" cy="4954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marR="5080" indent="-287655">
              <a:lnSpc>
                <a:spcPct val="104200"/>
              </a:lnSpc>
              <a:buClr>
                <a:srgbClr val="3232CC"/>
              </a:buClr>
              <a:buChar char="•"/>
              <a:tabLst>
                <a:tab pos="300990" algn="l"/>
              </a:tabLst>
            </a:pP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Flo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w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-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dependent background errors</a:t>
            </a:r>
            <a:r>
              <a:rPr dirty="0" sz="2400" spc="-1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from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EDA variances</a:t>
            </a:r>
            <a:r>
              <a:rPr dirty="0" sz="24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have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bee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 use</a:t>
            </a:r>
            <a:r>
              <a:rPr dirty="0" sz="2400">
                <a:latin typeface="Calibri"/>
                <a:cs typeface="Calibri"/>
              </a:rPr>
              <a:t>d</a:t>
            </a:r>
            <a:r>
              <a:rPr dirty="0" sz="2400" spc="-5">
                <a:latin typeface="Calibri"/>
                <a:cs typeface="Calibri"/>
              </a:rPr>
              <a:t> i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 ECMW</a:t>
            </a:r>
            <a:r>
              <a:rPr dirty="0" sz="2400">
                <a:latin typeface="Calibri"/>
                <a:cs typeface="Calibri"/>
              </a:rPr>
              <a:t>F</a:t>
            </a:r>
            <a:r>
              <a:rPr dirty="0" sz="2400" spc="-5">
                <a:latin typeface="Calibri"/>
                <a:cs typeface="Calibri"/>
              </a:rPr>
              <a:t> 4</a:t>
            </a:r>
            <a:r>
              <a:rPr dirty="0" sz="2400">
                <a:latin typeface="Calibri"/>
                <a:cs typeface="Calibri"/>
              </a:rPr>
              <a:t>D</a:t>
            </a:r>
            <a:r>
              <a:rPr dirty="0" sz="2400" spc="-5">
                <a:latin typeface="Calibri"/>
                <a:cs typeface="Calibri"/>
              </a:rPr>
              <a:t>-</a:t>
            </a:r>
            <a:r>
              <a:rPr dirty="0" sz="2400">
                <a:latin typeface="Calibri"/>
                <a:cs typeface="Calibri"/>
              </a:rPr>
              <a:t>Var since April 2011 (Cycle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37R2)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"/>
              </a:spcBef>
              <a:buClr>
                <a:srgbClr val="3232CC"/>
              </a:buClr>
              <a:buFont typeface="Calibri"/>
              <a:buChar char="•"/>
            </a:pPr>
            <a:endParaRPr sz="2100">
              <a:latin typeface="Times New Roman"/>
              <a:cs typeface="Times New Roman"/>
            </a:endParaRPr>
          </a:p>
          <a:p>
            <a:pPr marL="300355" indent="-287655">
              <a:lnSpc>
                <a:spcPct val="100000"/>
              </a:lnSpc>
              <a:buClr>
                <a:srgbClr val="3232CC"/>
              </a:buClr>
              <a:buChar char="•"/>
              <a:tabLst>
                <a:tab pos="300990" algn="l"/>
              </a:tabLst>
            </a:pPr>
            <a:r>
              <a:rPr dirty="0" sz="2400">
                <a:latin typeface="Calibri"/>
                <a:cs typeface="Calibri"/>
              </a:rPr>
              <a:t>They benefit the analysis and forecast skill by:</a:t>
            </a:r>
            <a:endParaRPr sz="2400">
              <a:latin typeface="Calibri"/>
              <a:cs typeface="Calibri"/>
            </a:endParaRPr>
          </a:p>
          <a:p>
            <a:pPr lvl="1" marL="836930" marR="1148080" indent="-342900">
              <a:lnSpc>
                <a:spcPct val="76200"/>
              </a:lnSpc>
              <a:spcBef>
                <a:spcPts val="1955"/>
              </a:spcBef>
              <a:buAutoNum type="alphaLcParenR"/>
              <a:tabLst>
                <a:tab pos="837565" algn="l"/>
              </a:tabLst>
            </a:pPr>
            <a:r>
              <a:rPr dirty="0" sz="2400" spc="-5">
                <a:latin typeface="Calibri"/>
                <a:cs typeface="Calibri"/>
              </a:rPr>
              <a:t>changin</a:t>
            </a:r>
            <a:r>
              <a:rPr dirty="0" sz="2400">
                <a:latin typeface="Calibri"/>
                <a:cs typeface="Calibri"/>
              </a:rPr>
              <a:t>g</a:t>
            </a:r>
            <a:r>
              <a:rPr dirty="0" sz="2400" spc="-5">
                <a:latin typeface="Calibri"/>
                <a:cs typeface="Calibri"/>
              </a:rPr>
              <a:t> th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3232CC"/>
                </a:solidFill>
                <a:latin typeface="Calibri"/>
                <a:cs typeface="Calibri"/>
              </a:rPr>
              <a:t>weigh</a:t>
            </a:r>
            <a:r>
              <a:rPr dirty="0" sz="2400">
                <a:solidFill>
                  <a:srgbClr val="3232CC"/>
                </a:solidFill>
                <a:latin typeface="Calibri"/>
                <a:cs typeface="Calibri"/>
              </a:rPr>
              <a:t>t</a:t>
            </a:r>
            <a:r>
              <a:rPr dirty="0" sz="2400" spc="-5">
                <a:solidFill>
                  <a:srgbClr val="3232CC"/>
                </a:solidFill>
                <a:latin typeface="Calibri"/>
                <a:cs typeface="Calibri"/>
              </a:rPr>
              <a:t> give</a:t>
            </a:r>
            <a:r>
              <a:rPr dirty="0" sz="2400">
                <a:solidFill>
                  <a:srgbClr val="3232CC"/>
                </a:solidFill>
                <a:latin typeface="Calibri"/>
                <a:cs typeface="Calibri"/>
              </a:rPr>
              <a:t>n</a:t>
            </a:r>
            <a:r>
              <a:rPr dirty="0" sz="2400" spc="-5">
                <a:solidFill>
                  <a:srgbClr val="3232CC"/>
                </a:solidFill>
                <a:latin typeface="Calibri"/>
                <a:cs typeface="Calibri"/>
              </a:rPr>
              <a:t> t</a:t>
            </a:r>
            <a:r>
              <a:rPr dirty="0" sz="2400">
                <a:solidFill>
                  <a:srgbClr val="3232CC"/>
                </a:solidFill>
                <a:latin typeface="Calibri"/>
                <a:cs typeface="Calibri"/>
              </a:rPr>
              <a:t>o</a:t>
            </a:r>
            <a:r>
              <a:rPr dirty="0" sz="2400" spc="-5">
                <a:solidFill>
                  <a:srgbClr val="3232CC"/>
                </a:solidFill>
                <a:latin typeface="Calibri"/>
                <a:cs typeface="Calibri"/>
              </a:rPr>
              <a:t> observation</a:t>
            </a:r>
            <a:r>
              <a:rPr dirty="0" sz="2400">
                <a:solidFill>
                  <a:srgbClr val="3232CC"/>
                </a:solidFill>
                <a:latin typeface="Calibri"/>
                <a:cs typeface="Calibri"/>
              </a:rPr>
              <a:t>s</a:t>
            </a:r>
            <a:r>
              <a:rPr dirty="0" sz="2400" spc="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near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653DB"/>
                </a:solidFill>
                <a:latin typeface="Calibri"/>
                <a:cs typeface="Calibri"/>
              </a:rPr>
              <a:t>dynamically</a:t>
            </a:r>
            <a:r>
              <a:rPr dirty="0" sz="2400" spc="-35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653DB"/>
                </a:solidFill>
                <a:latin typeface="Calibri"/>
                <a:cs typeface="Calibri"/>
              </a:rPr>
              <a:t>active zone</a:t>
            </a:r>
            <a:r>
              <a:rPr dirty="0" sz="2400" spc="-5">
                <a:solidFill>
                  <a:srgbClr val="1653DB"/>
                </a:solidFill>
                <a:latin typeface="Calibri"/>
                <a:cs typeface="Calibri"/>
              </a:rPr>
              <a:t>s</a:t>
            </a:r>
            <a:r>
              <a:rPr dirty="0" sz="2400">
                <a:latin typeface="Calibri"/>
                <a:cs typeface="Calibri"/>
              </a:rPr>
              <a:t>;</a:t>
            </a:r>
            <a:endParaRPr sz="2400">
              <a:latin typeface="Calibri"/>
              <a:cs typeface="Calibri"/>
            </a:endParaRPr>
          </a:p>
          <a:p>
            <a:pPr lvl="1" marL="836930" marR="357505" indent="-342900">
              <a:lnSpc>
                <a:spcPct val="76700"/>
              </a:lnSpc>
              <a:spcBef>
                <a:spcPts val="1740"/>
              </a:spcBef>
              <a:buAutoNum type="alphaLcParenR"/>
              <a:tabLst>
                <a:tab pos="837565" algn="l"/>
              </a:tabLst>
            </a:pPr>
            <a:r>
              <a:rPr dirty="0" sz="2400" spc="-5">
                <a:latin typeface="Calibri"/>
                <a:cs typeface="Calibri"/>
              </a:rPr>
              <a:t>introducin</a:t>
            </a:r>
            <a:r>
              <a:rPr dirty="0" sz="2400">
                <a:latin typeface="Calibri"/>
                <a:cs typeface="Calibri"/>
              </a:rPr>
              <a:t>g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5">
                <a:latin typeface="Calibri"/>
                <a:cs typeface="Calibri"/>
              </a:rPr>
              <a:t> leve</a:t>
            </a:r>
            <a:r>
              <a:rPr dirty="0" sz="2400">
                <a:latin typeface="Calibri"/>
                <a:cs typeface="Calibri"/>
              </a:rPr>
              <a:t>l</a:t>
            </a:r>
            <a:r>
              <a:rPr dirty="0" sz="2400" spc="-5">
                <a:latin typeface="Calibri"/>
                <a:cs typeface="Calibri"/>
              </a:rPr>
              <a:t> o</a:t>
            </a:r>
            <a:r>
              <a:rPr dirty="0" sz="2400">
                <a:latin typeface="Calibri"/>
                <a:cs typeface="Calibri"/>
              </a:rPr>
              <a:t>f </a:t>
            </a:r>
            <a:r>
              <a:rPr dirty="0" sz="2400" spc="-5">
                <a:solidFill>
                  <a:srgbClr val="3232CC"/>
                </a:solidFill>
                <a:latin typeface="Calibri"/>
                <a:cs typeface="Calibri"/>
              </a:rPr>
              <a:t>flo</a:t>
            </a:r>
            <a:r>
              <a:rPr dirty="0" sz="2400">
                <a:solidFill>
                  <a:srgbClr val="3232CC"/>
                </a:solidFill>
                <a:latin typeface="Calibri"/>
                <a:cs typeface="Calibri"/>
              </a:rPr>
              <a:t>w</a:t>
            </a:r>
            <a:r>
              <a:rPr dirty="0" sz="2400" spc="-5">
                <a:solidFill>
                  <a:srgbClr val="3232CC"/>
                </a:solidFill>
                <a:latin typeface="Calibri"/>
                <a:cs typeface="Calibri"/>
              </a:rPr>
              <a:t>-</a:t>
            </a:r>
            <a:r>
              <a:rPr dirty="0" sz="2400">
                <a:solidFill>
                  <a:srgbClr val="3232CC"/>
                </a:solidFill>
                <a:latin typeface="Calibri"/>
                <a:cs typeface="Calibri"/>
              </a:rPr>
              <a:t>dependency</a:t>
            </a:r>
            <a:r>
              <a:rPr dirty="0" sz="2400" spc="1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i</a:t>
            </a:r>
            <a:r>
              <a:rPr dirty="0" sz="2400">
                <a:latin typeface="Calibri"/>
                <a:cs typeface="Calibri"/>
              </a:rPr>
              <a:t>n</a:t>
            </a:r>
            <a:r>
              <a:rPr dirty="0" sz="2400" spc="-5">
                <a:latin typeface="Calibri"/>
                <a:cs typeface="Calibri"/>
              </a:rPr>
              <a:t> th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analysis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increments</a:t>
            </a:r>
            <a:endParaRPr sz="2400">
              <a:latin typeface="Calibri"/>
              <a:cs typeface="Calibri"/>
            </a:endParaRPr>
          </a:p>
          <a:p>
            <a:pPr lvl="1" marL="836930" indent="-342900">
              <a:lnSpc>
                <a:spcPct val="100000"/>
              </a:lnSpc>
              <a:spcBef>
                <a:spcPts val="1620"/>
              </a:spcBef>
              <a:buAutoNum type="alphaLcParenR"/>
              <a:tabLst>
                <a:tab pos="837565" algn="l"/>
              </a:tabLst>
            </a:pPr>
            <a:r>
              <a:rPr dirty="0" sz="2400" spc="-5">
                <a:latin typeface="Calibri"/>
                <a:cs typeface="Calibri"/>
              </a:rPr>
              <a:t>Allowin</a:t>
            </a:r>
            <a:r>
              <a:rPr dirty="0" sz="2400">
                <a:latin typeface="Calibri"/>
                <a:cs typeface="Calibri"/>
              </a:rPr>
              <a:t>g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5">
                <a:latin typeface="Calibri"/>
                <a:cs typeface="Calibri"/>
              </a:rPr>
              <a:t> stat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an</a:t>
            </a:r>
            <a:r>
              <a:rPr dirty="0" sz="2400">
                <a:latin typeface="Calibri"/>
                <a:cs typeface="Calibri"/>
              </a:rPr>
              <a:t>d</a:t>
            </a:r>
            <a:r>
              <a:rPr dirty="0" sz="2400" spc="-5">
                <a:latin typeface="Calibri"/>
                <a:cs typeface="Calibri"/>
              </a:rPr>
              <a:t> flo</a:t>
            </a:r>
            <a:r>
              <a:rPr dirty="0" sz="2400" spc="5">
                <a:latin typeface="Calibri"/>
                <a:cs typeface="Calibri"/>
              </a:rPr>
              <a:t>w</a:t>
            </a:r>
            <a:r>
              <a:rPr dirty="0" sz="2400" spc="-5">
                <a:latin typeface="Calibri"/>
                <a:cs typeface="Calibri"/>
              </a:rPr>
              <a:t>-</a:t>
            </a:r>
            <a:r>
              <a:rPr dirty="0" sz="2400">
                <a:latin typeface="Calibri"/>
                <a:cs typeface="Calibri"/>
              </a:rPr>
              <a:t>dependent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QC</a:t>
            </a:r>
            <a:r>
              <a:rPr dirty="0" sz="2400" spc="-2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o</a:t>
            </a:r>
            <a:r>
              <a:rPr dirty="0" sz="2400">
                <a:latin typeface="Calibri"/>
                <a:cs typeface="Calibri"/>
              </a:rPr>
              <a:t>f</a:t>
            </a:r>
            <a:r>
              <a:rPr dirty="0" sz="2400" spc="-5">
                <a:latin typeface="Calibri"/>
                <a:cs typeface="Calibri"/>
              </a:rPr>
              <a:t> observations</a:t>
            </a:r>
            <a:endParaRPr sz="2400">
              <a:latin typeface="Calibri"/>
              <a:cs typeface="Calibri"/>
            </a:endParaRPr>
          </a:p>
          <a:p>
            <a:pPr marL="300355" marR="417195" indent="-287655">
              <a:lnSpc>
                <a:spcPct val="104200"/>
              </a:lnSpc>
              <a:spcBef>
                <a:spcPts val="2100"/>
              </a:spcBef>
              <a:buChar char="•"/>
              <a:tabLst>
                <a:tab pos="300990" algn="l"/>
              </a:tabLst>
            </a:pPr>
            <a:r>
              <a:rPr dirty="0" sz="2400">
                <a:solidFill>
                  <a:srgbClr val="3232CC"/>
                </a:solidFill>
                <a:latin typeface="Calibri"/>
                <a:cs typeface="Calibri"/>
              </a:rPr>
              <a:t>Increase in ensemble size</a:t>
            </a:r>
            <a:r>
              <a:rPr dirty="0" sz="2400" spc="-1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wil</a:t>
            </a:r>
            <a:r>
              <a:rPr dirty="0" sz="2400">
                <a:latin typeface="Calibri"/>
                <a:cs typeface="Calibri"/>
              </a:rPr>
              <a:t>l</a:t>
            </a:r>
            <a:r>
              <a:rPr dirty="0" sz="2400" spc="-5">
                <a:latin typeface="Calibri"/>
                <a:cs typeface="Calibri"/>
              </a:rPr>
              <a:t> benefi</a:t>
            </a:r>
            <a:r>
              <a:rPr dirty="0" sz="2400">
                <a:latin typeface="Calibri"/>
                <a:cs typeface="Calibri"/>
              </a:rPr>
              <a:t>t</a:t>
            </a:r>
            <a:r>
              <a:rPr dirty="0" sz="2400" spc="-5">
                <a:latin typeface="Calibri"/>
                <a:cs typeface="Calibri"/>
              </a:rPr>
              <a:t> th</a:t>
            </a:r>
            <a:r>
              <a:rPr dirty="0" sz="2400">
                <a:latin typeface="Calibri"/>
                <a:cs typeface="Calibri"/>
              </a:rPr>
              <a:t>e</a:t>
            </a:r>
            <a:r>
              <a:rPr dirty="0" sz="2400" spc="-5">
                <a:latin typeface="Calibri"/>
                <a:cs typeface="Calibri"/>
              </a:rPr>
              <a:t> syste</a:t>
            </a:r>
            <a:r>
              <a:rPr dirty="0" sz="2400">
                <a:latin typeface="Calibri"/>
                <a:cs typeface="Calibri"/>
              </a:rPr>
              <a:t>m</a:t>
            </a:r>
            <a:r>
              <a:rPr dirty="0" sz="2400" spc="-5">
                <a:latin typeface="Calibri"/>
                <a:cs typeface="Calibri"/>
              </a:rPr>
              <a:t> allowing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less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aggressive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filtering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of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raw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variances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(Bonavita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i="1">
                <a:latin typeface="Calibri"/>
                <a:cs typeface="Calibri"/>
              </a:rPr>
              <a:t>et al</a:t>
            </a:r>
            <a:r>
              <a:rPr dirty="0" sz="2400" spc="-5">
                <a:latin typeface="Calibri"/>
                <a:cs typeface="Calibri"/>
              </a:rPr>
              <a:t>.,</a:t>
            </a:r>
            <a:r>
              <a:rPr dirty="0" sz="2400" spc="-5">
                <a:latin typeface="Calibri"/>
                <a:cs typeface="Calibri"/>
              </a:rPr>
              <a:t> 2011)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45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67610">
              <a:lnSpc>
                <a:spcPct val="100000"/>
              </a:lnSpc>
            </a:pPr>
            <a:r>
              <a:rPr dirty="0" spc="-5">
                <a:solidFill>
                  <a:srgbClr val="3232CC"/>
                </a:solidFill>
              </a:rPr>
              <a:t>Summary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4416" y="1308608"/>
            <a:ext cx="7851140" cy="4344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marR="5080" indent="-287655">
              <a:lnSpc>
                <a:spcPct val="104200"/>
              </a:lnSpc>
              <a:buClr>
                <a:srgbClr val="3232CC"/>
              </a:buClr>
              <a:buChar char="•"/>
              <a:tabLst>
                <a:tab pos="300990" algn="l"/>
              </a:tabLst>
            </a:pP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Flo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w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-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dependent background error covariances </a:t>
            </a:r>
            <a:r>
              <a:rPr dirty="0" sz="2400" spc="5">
                <a:solidFill>
                  <a:srgbClr val="0099FF"/>
                </a:solidFill>
                <a:latin typeface="Calibri"/>
                <a:cs typeface="Calibri"/>
              </a:rPr>
              <a:t>(</a:t>
            </a:r>
            <a:r>
              <a:rPr dirty="0" sz="2400" spc="-5" b="1">
                <a:solidFill>
                  <a:srgbClr val="0099FF"/>
                </a:solidFill>
                <a:latin typeface="Calibri"/>
                <a:cs typeface="Calibri"/>
              </a:rPr>
              <a:t>B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)</a:t>
            </a:r>
            <a:r>
              <a:rPr dirty="0" sz="2400" spc="-1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estimated</a:t>
            </a:r>
            <a:r>
              <a:rPr dirty="0" sz="2400">
                <a:latin typeface="Calibri"/>
                <a:cs typeface="Calibri"/>
              </a:rPr>
              <a:t> from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ED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2400" spc="-5">
                <a:solidFill>
                  <a:srgbClr val="FF0000"/>
                </a:solidFill>
                <a:latin typeface="Calibri"/>
                <a:cs typeface="Calibri"/>
              </a:rPr>
              <a:t> perturbation</a:t>
            </a:r>
            <a:r>
              <a:rPr dirty="0" sz="240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4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has been implemented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recently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(CY40R1</a:t>
            </a:r>
            <a:r>
              <a:rPr dirty="0" sz="2400">
                <a:latin typeface="Calibri"/>
                <a:cs typeface="Calibri"/>
              </a:rPr>
              <a:t>,</a:t>
            </a:r>
            <a:r>
              <a:rPr dirty="0" sz="2400" spc="-5">
                <a:latin typeface="Calibri"/>
                <a:cs typeface="Calibri"/>
              </a:rPr>
              <a:t> Novembe</a:t>
            </a:r>
            <a:r>
              <a:rPr dirty="0" sz="2400">
                <a:latin typeface="Calibri"/>
                <a:cs typeface="Calibri"/>
              </a:rPr>
              <a:t>r</a:t>
            </a:r>
            <a:r>
              <a:rPr dirty="0" sz="2400" spc="-5">
                <a:latin typeface="Calibri"/>
                <a:cs typeface="Calibri"/>
              </a:rPr>
              <a:t> 2013)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"/>
              </a:spcBef>
              <a:buClr>
                <a:srgbClr val="3232CC"/>
              </a:buClr>
              <a:buFont typeface="Calibri"/>
              <a:buChar char="•"/>
            </a:pPr>
            <a:endParaRPr sz="2000">
              <a:latin typeface="Times New Roman"/>
              <a:cs typeface="Times New Roman"/>
            </a:endParaRPr>
          </a:p>
          <a:p>
            <a:pPr marL="300355" marR="337820" indent="-287655">
              <a:lnSpc>
                <a:spcPct val="104200"/>
              </a:lnSpc>
              <a:buClr>
                <a:srgbClr val="3232CC"/>
              </a:buClr>
              <a:buChar char="•"/>
              <a:tabLst>
                <a:tab pos="300990" algn="l"/>
              </a:tabLst>
            </a:pPr>
            <a:r>
              <a:rPr dirty="0" sz="2400">
                <a:latin typeface="Calibri"/>
                <a:cs typeface="Calibri"/>
              </a:rPr>
              <a:t>They also have an important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effect on the analysis by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providin</a:t>
            </a:r>
            <a:r>
              <a:rPr dirty="0" sz="2400">
                <a:latin typeface="Calibri"/>
                <a:cs typeface="Calibri"/>
              </a:rPr>
              <a:t>g 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flo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w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-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dependent, non homogeneous, correlation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 structures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"/>
              </a:spcBef>
              <a:buClr>
                <a:srgbClr val="3232CC"/>
              </a:buClr>
              <a:buFont typeface="Calibri"/>
              <a:buChar char="•"/>
            </a:pPr>
            <a:endParaRPr sz="2000">
              <a:latin typeface="Times New Roman"/>
              <a:cs typeface="Times New Roman"/>
            </a:endParaRPr>
          </a:p>
          <a:p>
            <a:pPr marL="300355" marR="13970" indent="-287655">
              <a:lnSpc>
                <a:spcPct val="104200"/>
              </a:lnSpc>
              <a:buClr>
                <a:srgbClr val="3232CC"/>
              </a:buClr>
              <a:buChar char="•"/>
              <a:tabLst>
                <a:tab pos="300990" algn="l"/>
              </a:tabLst>
            </a:pP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Th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introductio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n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o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f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flo</a:t>
            </a:r>
            <a:r>
              <a:rPr dirty="0" sz="2400" spc="5">
                <a:solidFill>
                  <a:srgbClr val="0099FF"/>
                </a:solidFill>
                <a:latin typeface="Calibri"/>
                <a:cs typeface="Calibri"/>
              </a:rPr>
              <a:t>w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-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dependent background errors and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covariance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s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estimate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d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fro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m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th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ED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A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ha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s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bee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n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on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of the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 largest</a:t>
            </a:r>
            <a:r>
              <a:rPr dirty="0" sz="2400" spc="-1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sourc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o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f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improvemen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t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i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n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recen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t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year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s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i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n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th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analysis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an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d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forecas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t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skil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l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o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f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th</a:t>
            </a:r>
            <a:r>
              <a:rPr dirty="0" sz="2400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400" spc="-5">
                <a:solidFill>
                  <a:srgbClr val="0099FF"/>
                </a:solidFill>
                <a:latin typeface="Calibri"/>
                <a:cs typeface="Calibri"/>
              </a:rPr>
              <a:t> IFS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45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467610">
              <a:lnSpc>
                <a:spcPct val="100000"/>
              </a:lnSpc>
            </a:pPr>
            <a:r>
              <a:rPr dirty="0" spc="-5">
                <a:solidFill>
                  <a:srgbClr val="3232CC"/>
                </a:solidFill>
              </a:rPr>
              <a:t>Summary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4416" y="1197816"/>
            <a:ext cx="7896859" cy="4839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marR="259079" indent="-287655">
              <a:lnSpc>
                <a:spcPct val="110800"/>
              </a:lnSpc>
              <a:buClr>
                <a:srgbClr val="0F3592"/>
              </a:buClr>
              <a:buAutoNum type="arabicPeriod"/>
              <a:tabLst>
                <a:tab pos="300990" algn="l"/>
              </a:tabLst>
            </a:pP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spc="-5" b="1">
                <a:latin typeface="Arial"/>
                <a:cs typeface="Arial"/>
              </a:rPr>
              <a:t>n</a:t>
            </a:r>
            <a:r>
              <a:rPr dirty="0" sz="1200" b="1">
                <a:latin typeface="Arial"/>
                <a:cs typeface="Arial"/>
              </a:rPr>
              <a:t>derson,</a:t>
            </a:r>
            <a:r>
              <a:rPr dirty="0" sz="1200" spc="4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J.L.,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2007: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n</a:t>
            </a:r>
            <a:r>
              <a:rPr dirty="0" sz="1200" spc="4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adaptiv</a:t>
            </a:r>
            <a:r>
              <a:rPr dirty="0" sz="1200" b="1">
                <a:latin typeface="Arial"/>
                <a:cs typeface="Arial"/>
              </a:rPr>
              <a:t>e</a:t>
            </a:r>
            <a:r>
              <a:rPr dirty="0" sz="1200" spc="-5" b="1">
                <a:latin typeface="Arial"/>
                <a:cs typeface="Arial"/>
              </a:rPr>
              <a:t> covarianc</a:t>
            </a:r>
            <a:r>
              <a:rPr dirty="0" sz="1200" b="1">
                <a:latin typeface="Arial"/>
                <a:cs typeface="Arial"/>
              </a:rPr>
              <a:t>e</a:t>
            </a:r>
            <a:r>
              <a:rPr dirty="0" sz="1200" spc="-5" b="1">
                <a:latin typeface="Arial"/>
                <a:cs typeface="Arial"/>
              </a:rPr>
              <a:t> inflatio</a:t>
            </a:r>
            <a:r>
              <a:rPr dirty="0" sz="1200" b="1">
                <a:latin typeface="Arial"/>
                <a:cs typeface="Arial"/>
              </a:rPr>
              <a:t>n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error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correction algorithm for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ensemble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filters.</a:t>
            </a:r>
            <a:r>
              <a:rPr dirty="0" sz="1200" b="1">
                <a:latin typeface="Arial"/>
                <a:cs typeface="Arial"/>
              </a:rPr>
              <a:t> Tellus,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59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21</a:t>
            </a:r>
            <a:r>
              <a:rPr dirty="0" sz="1200" spc="5" b="1">
                <a:latin typeface="Arial"/>
                <a:cs typeface="Arial"/>
              </a:rPr>
              <a:t>0</a:t>
            </a:r>
            <a:r>
              <a:rPr dirty="0" sz="1200" b="1">
                <a:latin typeface="Arial"/>
                <a:cs typeface="Arial"/>
              </a:rPr>
              <a:t>–</a:t>
            </a:r>
            <a:r>
              <a:rPr dirty="0" sz="1200" spc="-5" b="1">
                <a:latin typeface="Arial"/>
                <a:cs typeface="Arial"/>
              </a:rPr>
              <a:t>224.</a:t>
            </a:r>
            <a:endParaRPr sz="1200">
              <a:latin typeface="Arial"/>
              <a:cs typeface="Arial"/>
            </a:endParaRPr>
          </a:p>
          <a:p>
            <a:pPr marL="300355" marR="24765" indent="-287655">
              <a:lnSpc>
                <a:spcPct val="110800"/>
              </a:lnSpc>
              <a:spcBef>
                <a:spcPts val="1005"/>
              </a:spcBef>
              <a:buClr>
                <a:srgbClr val="0F3592"/>
              </a:buClr>
              <a:buAutoNum type="arabicPeriod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Bishop, C. H., and D.</a:t>
            </a:r>
            <a:r>
              <a:rPr dirty="0" sz="1200" spc="1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Hod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s</a:t>
            </a:r>
            <a:r>
              <a:rPr dirty="0" sz="1200" spc="5" b="1">
                <a:latin typeface="Arial"/>
                <a:cs typeface="Arial"/>
              </a:rPr>
              <a:t>s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5" b="1">
                <a:latin typeface="Arial"/>
                <a:cs typeface="Arial"/>
              </a:rPr>
              <a:t>2007</a:t>
            </a:r>
            <a:r>
              <a:rPr dirty="0" sz="1200" b="1">
                <a:latin typeface="Arial"/>
                <a:cs typeface="Arial"/>
              </a:rPr>
              <a:t>: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5" b="1">
                <a:latin typeface="Arial"/>
                <a:cs typeface="Arial"/>
              </a:rPr>
              <a:t>Flo</a:t>
            </a:r>
            <a:r>
              <a:rPr dirty="0" sz="1200" b="1">
                <a:latin typeface="Arial"/>
                <a:cs typeface="Arial"/>
              </a:rPr>
              <a:t>w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adaptive moderation of spurious ensemble correlations and its</a:t>
            </a:r>
            <a:r>
              <a:rPr dirty="0" sz="1200" b="1">
                <a:latin typeface="Arial"/>
                <a:cs typeface="Arial"/>
              </a:rPr>
              <a:t> use in ensembl</a:t>
            </a:r>
            <a:r>
              <a:rPr dirty="0" sz="1200" spc="5" b="1">
                <a:latin typeface="Arial"/>
                <a:cs typeface="Arial"/>
              </a:rPr>
              <a:t>e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based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data assimilation. Quart. J. Ro</a:t>
            </a:r>
            <a:r>
              <a:rPr dirty="0" sz="1200" spc="-30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4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Meteor. Soc., 133, 202</a:t>
            </a:r>
            <a:r>
              <a:rPr dirty="0" sz="1200" spc="5" b="1">
                <a:latin typeface="Arial"/>
                <a:cs typeface="Arial"/>
              </a:rPr>
              <a:t>9</a:t>
            </a:r>
            <a:r>
              <a:rPr dirty="0" sz="1200" spc="-10" b="1">
                <a:latin typeface="Arial"/>
                <a:cs typeface="Arial"/>
              </a:rPr>
              <a:t>–</a:t>
            </a:r>
            <a:r>
              <a:rPr dirty="0" sz="1200" spc="-5" b="1">
                <a:latin typeface="Arial"/>
                <a:cs typeface="Arial"/>
              </a:rPr>
              <a:t>204</a:t>
            </a:r>
            <a:r>
              <a:rPr dirty="0" sz="1200" spc="-10" b="1">
                <a:latin typeface="Arial"/>
                <a:cs typeface="Arial"/>
              </a:rPr>
              <a:t>4</a:t>
            </a:r>
            <a:r>
              <a:rPr dirty="0" sz="1200" b="1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300355" marR="123825" indent="-287655">
              <a:lnSpc>
                <a:spcPct val="110800"/>
              </a:lnSpc>
              <a:spcBef>
                <a:spcPts val="1005"/>
              </a:spcBef>
              <a:buClr>
                <a:srgbClr val="0F3592"/>
              </a:buClr>
              <a:buAutoNum type="arabicPeriod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Bishop, C. H., and D.</a:t>
            </a:r>
            <a:r>
              <a:rPr dirty="0" sz="1200" spc="1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Hod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s</a:t>
            </a:r>
            <a:r>
              <a:rPr dirty="0" sz="1200" spc="5" b="1">
                <a:latin typeface="Arial"/>
                <a:cs typeface="Arial"/>
              </a:rPr>
              <a:t>s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2009a: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Ensemble covariances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adaptivel</a:t>
            </a:r>
            <a:r>
              <a:rPr dirty="0" sz="1200" b="1">
                <a:latin typeface="Arial"/>
                <a:cs typeface="Arial"/>
              </a:rPr>
              <a:t>y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localized </a:t>
            </a:r>
            <a:r>
              <a:rPr dirty="0" sz="1200" spc="25" b="1">
                <a:latin typeface="Arial"/>
                <a:cs typeface="Arial"/>
              </a:rPr>
              <a:t>w</a:t>
            </a:r>
            <a:r>
              <a:rPr dirty="0" sz="1200" spc="-5" b="1">
                <a:latin typeface="Arial"/>
                <a:cs typeface="Arial"/>
              </a:rPr>
              <a:t>it</a:t>
            </a:r>
            <a:r>
              <a:rPr dirty="0" sz="1200" b="1">
                <a:latin typeface="Arial"/>
                <a:cs typeface="Arial"/>
              </a:rPr>
              <a:t>h</a:t>
            </a:r>
            <a:r>
              <a:rPr dirty="0" sz="1200" spc="-5" b="1">
                <a:latin typeface="Arial"/>
                <a:cs typeface="Arial"/>
              </a:rPr>
              <a:t> EC</a:t>
            </a:r>
            <a:r>
              <a:rPr dirty="0" sz="1200" b="1">
                <a:latin typeface="Arial"/>
                <a:cs typeface="Arial"/>
              </a:rPr>
              <a:t>O</a:t>
            </a:r>
            <a:r>
              <a:rPr dirty="0" sz="1200" spc="-5" b="1">
                <a:latin typeface="Arial"/>
                <a:cs typeface="Arial"/>
              </a:rPr>
              <a:t>-R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P,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Part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1:</a:t>
            </a:r>
            <a:r>
              <a:rPr dirty="0" sz="1200" b="1">
                <a:latin typeface="Arial"/>
                <a:cs typeface="Arial"/>
              </a:rPr>
              <a:t> Tests on simple error models.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Tellus, 61, 84–</a:t>
            </a:r>
            <a:r>
              <a:rPr dirty="0" sz="1200" spc="-5" b="1">
                <a:latin typeface="Arial"/>
                <a:cs typeface="Arial"/>
              </a:rPr>
              <a:t>96.</a:t>
            </a:r>
            <a:endParaRPr sz="1200">
              <a:latin typeface="Arial"/>
              <a:cs typeface="Arial"/>
            </a:endParaRPr>
          </a:p>
          <a:p>
            <a:pPr marL="300355" marR="132715" indent="-287655">
              <a:lnSpc>
                <a:spcPct val="111200"/>
              </a:lnSpc>
              <a:spcBef>
                <a:spcPts val="1000"/>
              </a:spcBef>
              <a:buClr>
                <a:srgbClr val="0F3592"/>
              </a:buClr>
              <a:buAutoNum type="arabicPeriod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Bonavita M., L. Ra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naud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and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L.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Isaksen,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2010: Estimating backgroun</a:t>
            </a:r>
            <a:r>
              <a:rPr dirty="0" sz="1200" spc="-5" b="1">
                <a:latin typeface="Arial"/>
                <a:cs typeface="Arial"/>
              </a:rPr>
              <a:t>d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error variances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with the ECMWF</a:t>
            </a:r>
            <a:r>
              <a:rPr dirty="0" sz="1200" b="1">
                <a:latin typeface="Arial"/>
                <a:cs typeface="Arial"/>
              </a:rPr>
              <a:t> Ensemble of Data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ssimilations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</a:t>
            </a:r>
            <a:r>
              <a:rPr dirty="0" sz="1200" spc="-30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stem: the effect of ensemble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size and da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spc="-5" b="1">
                <a:latin typeface="Arial"/>
                <a:cs typeface="Arial"/>
              </a:rPr>
              <a:t>-to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day</a:t>
            </a:r>
            <a:r>
              <a:rPr dirty="0" sz="1200" spc="40" b="1">
                <a:latin typeface="Arial"/>
                <a:cs typeface="Arial"/>
              </a:rPr>
              <a:t> </a:t>
            </a:r>
            <a:r>
              <a:rPr dirty="0" sz="1200" spc="-20" b="1">
                <a:latin typeface="Arial"/>
                <a:cs typeface="Arial"/>
              </a:rPr>
              <a:t>v</a:t>
            </a:r>
            <a:r>
              <a:rPr dirty="0" sz="1200" b="1">
                <a:latin typeface="Arial"/>
                <a:cs typeface="Arial"/>
              </a:rPr>
              <a:t>ariabilit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 i="1">
                <a:latin typeface="Arial"/>
                <a:cs typeface="Arial"/>
              </a:rPr>
              <a:t>Q. J. R.</a:t>
            </a:r>
            <a:r>
              <a:rPr dirty="0" sz="1200" b="1" i="1">
                <a:latin typeface="Arial"/>
                <a:cs typeface="Arial"/>
              </a:rPr>
              <a:t> Meteorol. Soc., 137: 42</a:t>
            </a:r>
            <a:r>
              <a:rPr dirty="0" sz="1200" spc="5" b="1" i="1">
                <a:latin typeface="Arial"/>
                <a:cs typeface="Arial"/>
              </a:rPr>
              <a:t>3</a:t>
            </a:r>
            <a:r>
              <a:rPr dirty="0" sz="1200" b="1" i="1">
                <a:latin typeface="Arial"/>
                <a:cs typeface="Arial"/>
              </a:rPr>
              <a:t>–</a:t>
            </a:r>
            <a:r>
              <a:rPr dirty="0" sz="1200" spc="-10" b="1" i="1">
                <a:latin typeface="Arial"/>
                <a:cs typeface="Arial"/>
              </a:rPr>
              <a:t>434</a:t>
            </a:r>
            <a:r>
              <a:rPr dirty="0" sz="1200" b="1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300355" marR="5080" indent="-287655">
              <a:lnSpc>
                <a:spcPct val="111700"/>
              </a:lnSpc>
              <a:spcBef>
                <a:spcPts val="980"/>
              </a:spcBef>
              <a:buClr>
                <a:srgbClr val="0F3592"/>
              </a:buClr>
              <a:buAutoNum type="arabicPeriod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Bonavita M., L. Isaksen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and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E.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Holm,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2012: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On the use of EDA</a:t>
            </a:r>
            <a:r>
              <a:rPr dirty="0" sz="1200" spc="-1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b</a:t>
            </a:r>
            <a:r>
              <a:rPr dirty="0" sz="1200" b="1">
                <a:latin typeface="Arial"/>
                <a:cs typeface="Arial"/>
              </a:rPr>
              <a:t>ackground error variances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 the ECMWF</a:t>
            </a:r>
            <a:r>
              <a:rPr dirty="0" sz="1200" b="1">
                <a:latin typeface="Arial"/>
                <a:cs typeface="Arial"/>
              </a:rPr>
              <a:t> 4</a:t>
            </a:r>
            <a:r>
              <a:rPr dirty="0" sz="1200" spc="-5" b="1">
                <a:latin typeface="Arial"/>
                <a:cs typeface="Arial"/>
              </a:rPr>
              <a:t>D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Var.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 i="1">
                <a:latin typeface="Arial"/>
                <a:cs typeface="Arial"/>
              </a:rPr>
              <a:t>Q. J. R. Meteorol. Soc.. </a:t>
            </a:r>
            <a:r>
              <a:rPr dirty="0" sz="1200" b="1">
                <a:latin typeface="Arial"/>
                <a:cs typeface="Arial"/>
              </a:rPr>
              <a:t>Early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Online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Release,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doi: 10.1002/qj.1899</a:t>
            </a:r>
            <a:endParaRPr sz="1200">
              <a:latin typeface="Arial"/>
              <a:cs typeface="Arial"/>
            </a:endParaRPr>
          </a:p>
          <a:p>
            <a:pPr marL="300355" marR="257810" indent="-287655">
              <a:lnSpc>
                <a:spcPct val="111700"/>
              </a:lnSpc>
              <a:spcBef>
                <a:spcPts val="980"/>
              </a:spcBef>
              <a:buClr>
                <a:srgbClr val="0F3592"/>
              </a:buClr>
              <a:buAutoNum type="arabicPeriod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R. Buizza, P. L.</a:t>
            </a:r>
            <a:r>
              <a:rPr dirty="0" sz="1200" spc="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Houtekamer,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Z.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Toth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15" b="1">
                <a:latin typeface="Arial"/>
                <a:cs typeface="Arial"/>
              </a:rPr>
              <a:t> </a:t>
            </a:r>
            <a:r>
              <a:rPr dirty="0" sz="1200" spc="5" b="1">
                <a:latin typeface="Arial"/>
                <a:cs typeface="Arial"/>
              </a:rPr>
              <a:t>G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Pelleri</a:t>
            </a:r>
            <a:r>
              <a:rPr dirty="0" sz="1200" spc="-5" b="1">
                <a:latin typeface="Arial"/>
                <a:cs typeface="Arial"/>
              </a:rPr>
              <a:t>n</a:t>
            </a:r>
            <a:r>
              <a:rPr dirty="0" sz="1200" b="1">
                <a:latin typeface="Arial"/>
                <a:cs typeface="Arial"/>
              </a:rPr>
              <a:t>, M. Wei &amp; Y. Zhu,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2005: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 comparison of the ECMWF,</a:t>
            </a:r>
            <a:r>
              <a:rPr dirty="0" sz="1200" b="1">
                <a:latin typeface="Arial"/>
                <a:cs typeface="Arial"/>
              </a:rPr>
              <a:t> MSC and NCEP Global Ensemble Prediction S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stems. Mon.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Wea. Rev., 133, 5, 107</a:t>
            </a:r>
            <a:r>
              <a:rPr dirty="0" sz="1200" spc="5" b="1">
                <a:latin typeface="Arial"/>
                <a:cs typeface="Arial"/>
              </a:rPr>
              <a:t>6</a:t>
            </a:r>
            <a:r>
              <a:rPr dirty="0" sz="1200" spc="-5" b="1">
                <a:latin typeface="Arial"/>
                <a:cs typeface="Arial"/>
              </a:rPr>
              <a:t>-1097.</a:t>
            </a:r>
            <a:endParaRPr sz="1200">
              <a:latin typeface="Arial"/>
              <a:cs typeface="Arial"/>
            </a:endParaRPr>
          </a:p>
          <a:p>
            <a:pPr marL="300355" marR="173990" indent="-287655">
              <a:lnSpc>
                <a:spcPct val="111700"/>
              </a:lnSpc>
              <a:spcBef>
                <a:spcPts val="980"/>
              </a:spcBef>
              <a:buClr>
                <a:srgbClr val="0F3592"/>
              </a:buClr>
              <a:buAutoNum type="arabicPeriod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Burger</a:t>
            </a:r>
            <a:r>
              <a:rPr dirty="0" sz="1200" spc="5" b="1">
                <a:latin typeface="Arial"/>
                <a:cs typeface="Arial"/>
              </a:rPr>
              <a:t>s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-5" b="1">
                <a:latin typeface="Arial"/>
                <a:cs typeface="Arial"/>
              </a:rPr>
              <a:t> G.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-5" b="1">
                <a:latin typeface="Arial"/>
                <a:cs typeface="Arial"/>
              </a:rPr>
              <a:t> P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-5" b="1">
                <a:latin typeface="Arial"/>
                <a:cs typeface="Arial"/>
              </a:rPr>
              <a:t> J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-5" b="1">
                <a:latin typeface="Arial"/>
                <a:cs typeface="Arial"/>
              </a:rPr>
              <a:t> va</a:t>
            </a:r>
            <a:r>
              <a:rPr dirty="0" sz="1200" b="1">
                <a:latin typeface="Arial"/>
                <a:cs typeface="Arial"/>
              </a:rPr>
              <a:t>n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Leeu</a:t>
            </a:r>
            <a:r>
              <a:rPr dirty="0" sz="1200" spc="25" b="1">
                <a:latin typeface="Arial"/>
                <a:cs typeface="Arial"/>
              </a:rPr>
              <a:t>w</a:t>
            </a:r>
            <a:r>
              <a:rPr dirty="0" sz="1200" b="1">
                <a:latin typeface="Arial"/>
                <a:cs typeface="Arial"/>
              </a:rPr>
              <a:t>e</a:t>
            </a:r>
            <a:r>
              <a:rPr dirty="0" sz="1200" spc="-5" b="1">
                <a:latin typeface="Arial"/>
                <a:cs typeface="Arial"/>
              </a:rPr>
              <a:t>n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-5" b="1">
                <a:latin typeface="Arial"/>
                <a:cs typeface="Arial"/>
              </a:rPr>
              <a:t> an</a:t>
            </a:r>
            <a:r>
              <a:rPr dirty="0" sz="1200" b="1">
                <a:latin typeface="Arial"/>
                <a:cs typeface="Arial"/>
              </a:rPr>
              <a:t>d</a:t>
            </a:r>
            <a:r>
              <a:rPr dirty="0" sz="1200" spc="-5" b="1">
                <a:latin typeface="Arial"/>
                <a:cs typeface="Arial"/>
              </a:rPr>
              <a:t> G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-5" b="1">
                <a:latin typeface="Arial"/>
                <a:cs typeface="Arial"/>
              </a:rPr>
              <a:t> Evensen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1998: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spc="-5" b="1">
                <a:latin typeface="Arial"/>
                <a:cs typeface="Arial"/>
              </a:rPr>
              <a:t>n</a:t>
            </a:r>
            <a:r>
              <a:rPr dirty="0" sz="1200" b="1">
                <a:latin typeface="Arial"/>
                <a:cs typeface="Arial"/>
              </a:rPr>
              <a:t>al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sis</a:t>
            </a:r>
            <a:r>
              <a:rPr dirty="0" sz="1200" spc="5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scheme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the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ensemble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Kalman filter.</a:t>
            </a:r>
            <a:r>
              <a:rPr dirty="0" sz="120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Mon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Wea. Rev., 126,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171</a:t>
            </a:r>
            <a:r>
              <a:rPr dirty="0" sz="1200" spc="5" b="1">
                <a:latin typeface="Arial"/>
                <a:cs typeface="Arial"/>
              </a:rPr>
              <a:t>9</a:t>
            </a:r>
            <a:r>
              <a:rPr dirty="0" sz="1200" spc="-5" b="1">
                <a:latin typeface="Arial"/>
                <a:cs typeface="Arial"/>
              </a:rPr>
              <a:t>-172</a:t>
            </a:r>
            <a:r>
              <a:rPr dirty="0" sz="1200" spc="5" b="1">
                <a:latin typeface="Arial"/>
                <a:cs typeface="Arial"/>
              </a:rPr>
              <a:t>4</a:t>
            </a:r>
            <a:r>
              <a:rPr dirty="0" sz="1200" b="1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300355" marR="7620" indent="-287655">
              <a:lnSpc>
                <a:spcPct val="111700"/>
              </a:lnSpc>
              <a:spcBef>
                <a:spcPts val="980"/>
              </a:spcBef>
              <a:buClr>
                <a:srgbClr val="0F3592"/>
              </a:buClr>
              <a:buAutoNum type="arabicPeriod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Campbell, William F., Craig H. Bishop, Daniel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Hod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s</a:t>
            </a:r>
            <a:r>
              <a:rPr dirty="0" sz="1200" spc="5" b="1">
                <a:latin typeface="Arial"/>
                <a:cs typeface="Arial"/>
              </a:rPr>
              <a:t>s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5" b="1">
                <a:latin typeface="Arial"/>
                <a:cs typeface="Arial"/>
              </a:rPr>
              <a:t>2010</a:t>
            </a:r>
            <a:r>
              <a:rPr dirty="0" sz="1200" b="1">
                <a:latin typeface="Arial"/>
                <a:cs typeface="Arial"/>
              </a:rPr>
              <a:t>: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Vertical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Covariance Localization for Satellite</a:t>
            </a:r>
            <a:r>
              <a:rPr dirty="0" sz="1200" b="1">
                <a:latin typeface="Arial"/>
                <a:cs typeface="Arial"/>
              </a:rPr>
              <a:t> Radiances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Ensemble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Kalman Filters. Mon. Wea. Rev., 138, 28</a:t>
            </a:r>
            <a:r>
              <a:rPr dirty="0" sz="1200" spc="5" b="1">
                <a:latin typeface="Arial"/>
                <a:cs typeface="Arial"/>
              </a:rPr>
              <a:t>2</a:t>
            </a:r>
            <a:r>
              <a:rPr dirty="0" sz="1200" b="1">
                <a:latin typeface="Arial"/>
                <a:cs typeface="Arial"/>
              </a:rPr>
              <a:t>–</a:t>
            </a:r>
            <a:r>
              <a:rPr dirty="0" sz="1200" spc="-5" b="1">
                <a:latin typeface="Arial"/>
                <a:cs typeface="Arial"/>
              </a:rPr>
              <a:t>290.</a:t>
            </a:r>
            <a:endParaRPr sz="1200">
              <a:latin typeface="Arial"/>
              <a:cs typeface="Arial"/>
            </a:endParaRPr>
          </a:p>
          <a:p>
            <a:pPr marL="300355" marR="142240" indent="-287655">
              <a:lnSpc>
                <a:spcPct val="111700"/>
              </a:lnSpc>
              <a:spcBef>
                <a:spcPts val="980"/>
              </a:spcBef>
              <a:buClr>
                <a:srgbClr val="0F3592"/>
              </a:buClr>
              <a:buAutoNum type="arabicPeriod"/>
              <a:tabLst>
                <a:tab pos="300990" algn="l"/>
              </a:tabLst>
            </a:pPr>
            <a:r>
              <a:rPr dirty="0" sz="1200" spc="-5" b="1">
                <a:latin typeface="Arial"/>
                <a:cs typeface="Arial"/>
              </a:rPr>
              <a:t>Evensen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G.,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1994: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Sequential data assimilation </a:t>
            </a:r>
            <a:r>
              <a:rPr dirty="0" sz="1200" spc="25" b="1">
                <a:latin typeface="Arial"/>
                <a:cs typeface="Arial"/>
              </a:rPr>
              <a:t>w</a:t>
            </a:r>
            <a:r>
              <a:rPr dirty="0" sz="1200" b="1">
                <a:latin typeface="Arial"/>
                <a:cs typeface="Arial"/>
              </a:rPr>
              <a:t>ith a nonlinear quasi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geostrophic model using Monte</a:t>
            </a:r>
            <a:r>
              <a:rPr dirty="0" sz="1200" b="1">
                <a:latin typeface="Arial"/>
                <a:cs typeface="Arial"/>
              </a:rPr>
              <a:t> Carlo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methods </a:t>
            </a:r>
            <a:r>
              <a:rPr dirty="0" sz="1200" spc="-5" b="1">
                <a:latin typeface="Arial"/>
                <a:cs typeface="Arial"/>
              </a:rPr>
              <a:t>t</a:t>
            </a:r>
            <a:r>
              <a:rPr dirty="0" sz="1200" b="1">
                <a:latin typeface="Arial"/>
                <a:cs typeface="Arial"/>
              </a:rPr>
              <a:t>o</a:t>
            </a:r>
            <a:r>
              <a:rPr dirty="0" sz="1200" spc="-5" b="1">
                <a:latin typeface="Arial"/>
                <a:cs typeface="Arial"/>
              </a:rPr>
              <a:t> forecas</a:t>
            </a:r>
            <a:r>
              <a:rPr dirty="0" sz="1200" b="1">
                <a:latin typeface="Arial"/>
                <a:cs typeface="Arial"/>
              </a:rPr>
              <a:t>t</a:t>
            </a:r>
            <a:r>
              <a:rPr dirty="0" sz="1200" spc="-5" b="1">
                <a:latin typeface="Arial"/>
                <a:cs typeface="Arial"/>
              </a:rPr>
              <a:t> erro</a:t>
            </a:r>
            <a:r>
              <a:rPr dirty="0" sz="1200" b="1">
                <a:latin typeface="Arial"/>
                <a:cs typeface="Arial"/>
              </a:rPr>
              <a:t>r</a:t>
            </a:r>
            <a:r>
              <a:rPr dirty="0" sz="1200" spc="-5" b="1">
                <a:latin typeface="Arial"/>
                <a:cs typeface="Arial"/>
              </a:rPr>
              <a:t> statistics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-5" b="1">
                <a:latin typeface="Arial"/>
                <a:cs typeface="Arial"/>
              </a:rPr>
              <a:t> J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-5" b="1">
                <a:latin typeface="Arial"/>
                <a:cs typeface="Arial"/>
              </a:rPr>
              <a:t> Geoph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s.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Res.,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99,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1014</a:t>
            </a:r>
            <a:r>
              <a:rPr dirty="0" sz="1200" spc="-10" b="1">
                <a:latin typeface="Arial"/>
                <a:cs typeface="Arial"/>
              </a:rPr>
              <a:t>3</a:t>
            </a:r>
            <a:r>
              <a:rPr dirty="0" sz="1200" spc="-5" b="1">
                <a:latin typeface="Arial"/>
                <a:cs typeface="Arial"/>
              </a:rPr>
              <a:t>-1016</a:t>
            </a:r>
            <a:r>
              <a:rPr dirty="0" sz="1200" spc="-10" b="1">
                <a:latin typeface="Arial"/>
                <a:cs typeface="Arial"/>
              </a:rPr>
              <a:t>2</a:t>
            </a:r>
            <a:r>
              <a:rPr dirty="0" sz="1200" b="1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45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318385">
              <a:lnSpc>
                <a:spcPts val="3329"/>
              </a:lnSpc>
            </a:pPr>
            <a:r>
              <a:rPr dirty="0" spc="-5">
                <a:solidFill>
                  <a:srgbClr val="3232CC"/>
                </a:solidFill>
              </a:rPr>
              <a:t>References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34644" y="2221045"/>
            <a:ext cx="7371080" cy="2107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ts val="2600"/>
              </a:lnSpc>
              <a:buClr>
                <a:srgbClr val="3232CC"/>
              </a:buClr>
              <a:buFont typeface="Arial"/>
              <a:buChar char="•"/>
              <a:tabLst>
                <a:tab pos="355600" algn="l"/>
              </a:tabLst>
            </a:pPr>
            <a:r>
              <a:rPr dirty="0" sz="2200" spc="-10">
                <a:latin typeface="Calibri"/>
                <a:cs typeface="Calibri"/>
              </a:rPr>
              <a:t>i.e.</a:t>
            </a:r>
            <a:r>
              <a:rPr dirty="0" sz="2200" spc="-5">
                <a:latin typeface="Calibri"/>
                <a:cs typeface="Calibri"/>
              </a:rPr>
              <a:t>,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th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perturbation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s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evolv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wit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h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th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sam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upda</a:t>
            </a:r>
            <a:r>
              <a:rPr dirty="0" sz="2200" spc="-35">
                <a:solidFill>
                  <a:srgbClr val="0099FF"/>
                </a:solidFill>
                <a:latin typeface="Calibri"/>
                <a:cs typeface="Calibri"/>
              </a:rPr>
              <a:t>t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equations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 o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f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th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s</a:t>
            </a:r>
            <a:r>
              <a:rPr dirty="0" sz="2200" spc="-35">
                <a:solidFill>
                  <a:srgbClr val="0099FF"/>
                </a:solidFill>
                <a:latin typeface="Calibri"/>
                <a:cs typeface="Calibri"/>
              </a:rPr>
              <a:t>t</a:t>
            </a:r>
            <a:r>
              <a:rPr dirty="0" sz="2200" spc="-25">
                <a:solidFill>
                  <a:srgbClr val="0099FF"/>
                </a:solidFill>
                <a:latin typeface="Calibri"/>
                <a:cs typeface="Calibri"/>
              </a:rPr>
              <a:t>at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5">
                <a:latin typeface="Calibri"/>
                <a:cs typeface="Calibri"/>
              </a:rPr>
              <a:t>(</a:t>
            </a:r>
            <a:r>
              <a:rPr dirty="0" sz="2200" spc="-45">
                <a:latin typeface="Calibri"/>
                <a:cs typeface="Calibri"/>
              </a:rPr>
              <a:t>K</a:t>
            </a:r>
            <a:r>
              <a:rPr dirty="0" sz="2200" spc="-5">
                <a:latin typeface="Calibri"/>
                <a:cs typeface="Calibri"/>
              </a:rPr>
              <a:t>alman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45">
                <a:latin typeface="Calibri"/>
                <a:cs typeface="Calibri"/>
              </a:rPr>
              <a:t>g</a:t>
            </a:r>
            <a:r>
              <a:rPr dirty="0" sz="2200" spc="-5">
                <a:latin typeface="Calibri"/>
                <a:cs typeface="Calibri"/>
              </a:rPr>
              <a:t>ain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and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model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ope</a:t>
            </a:r>
            <a:r>
              <a:rPr dirty="0" sz="2200" spc="-45">
                <a:latin typeface="Calibri"/>
                <a:cs typeface="Calibri"/>
              </a:rPr>
              <a:t>r</a:t>
            </a:r>
            <a:r>
              <a:rPr dirty="0" sz="2200" spc="-30">
                <a:latin typeface="Calibri"/>
                <a:cs typeface="Calibri"/>
              </a:rPr>
              <a:t>at</a:t>
            </a:r>
            <a:r>
              <a:rPr dirty="0" sz="2200">
                <a:latin typeface="Calibri"/>
                <a:cs typeface="Calibri"/>
              </a:rPr>
              <a:t>o</a:t>
            </a:r>
            <a:r>
              <a:rPr dirty="0" sz="2200" spc="-10">
                <a:latin typeface="Calibri"/>
                <a:cs typeface="Calibri"/>
              </a:rPr>
              <a:t>r).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7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200" spc="-10">
                <a:latin typeface="Calibri"/>
                <a:cs typeface="Calibri"/>
              </a:rPr>
              <a:t>Wha</a:t>
            </a:r>
            <a:r>
              <a:rPr dirty="0" sz="2200" spc="-5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abou</a:t>
            </a:r>
            <a:r>
              <a:rPr dirty="0" sz="2200" spc="-5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th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er</a:t>
            </a:r>
            <a:r>
              <a:rPr dirty="0" sz="2200" spc="-45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2200" spc="-4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-5">
                <a:latin typeface="Calibri"/>
                <a:cs typeface="Calibri"/>
              </a:rPr>
              <a:t>?</a:t>
            </a:r>
            <a:endParaRPr sz="2200">
              <a:latin typeface="Calibri"/>
              <a:cs typeface="Calibri"/>
            </a:endParaRPr>
          </a:p>
          <a:p>
            <a:pPr marL="12700" marR="172720">
              <a:lnSpc>
                <a:spcPct val="110000"/>
              </a:lnSpc>
            </a:pPr>
            <a:r>
              <a:rPr dirty="0" sz="2200" spc="-5">
                <a:latin typeface="Calibri"/>
                <a:cs typeface="Calibri"/>
              </a:rPr>
              <a:t>If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30">
                <a:latin typeface="Calibri"/>
                <a:cs typeface="Calibri"/>
              </a:rPr>
              <a:t>w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35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 spc="-85">
                <a:latin typeface="Calibri"/>
                <a:cs typeface="Calibri"/>
              </a:rPr>
              <a:t>k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</a:t>
            </a:r>
            <a:r>
              <a:rPr dirty="0" sz="2200" spc="-35">
                <a:latin typeface="Calibri"/>
                <a:cs typeface="Calibri"/>
              </a:rPr>
              <a:t>t</a:t>
            </a:r>
            <a:r>
              <a:rPr dirty="0" sz="2200" spc="-15">
                <a:latin typeface="Calibri"/>
                <a:cs typeface="Calibri"/>
              </a:rPr>
              <a:t>atistica</a:t>
            </a:r>
            <a:r>
              <a:rPr dirty="0" sz="2200" spc="-5">
                <a:latin typeface="Calibri"/>
                <a:cs typeface="Calibri"/>
              </a:rPr>
              <a:t>l</a:t>
            </a:r>
            <a:r>
              <a:rPr dirty="0" sz="2200" spc="-20">
                <a:latin typeface="Calibri"/>
                <a:cs typeface="Calibri"/>
              </a:rPr>
              <a:t> </a:t>
            </a:r>
            <a:r>
              <a:rPr dirty="0" sz="2200" spc="-45">
                <a:latin typeface="Calibri"/>
                <a:cs typeface="Calibri"/>
              </a:rPr>
              <a:t>e</a:t>
            </a:r>
            <a:r>
              <a:rPr dirty="0" sz="2200" spc="-10">
                <a:latin typeface="Calibri"/>
                <a:cs typeface="Calibri"/>
              </a:rPr>
              <a:t>xpec</a:t>
            </a:r>
            <a:r>
              <a:rPr dirty="0" sz="2200" spc="-35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ation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ou</a:t>
            </a:r>
            <a:r>
              <a:rPr dirty="0" sz="2200" spc="-30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er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</a:t>
            </a:r>
            <a:r>
              <a:rPr dirty="0" sz="2200" spc="-40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oduct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perturbations: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864360">
              <a:lnSpc>
                <a:spcPct val="100000"/>
              </a:lnSpc>
            </a:pP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method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48303" y="1194258"/>
            <a:ext cx="220853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81965" algn="l"/>
                <a:tab pos="1004569" algn="l"/>
                <a:tab pos="1377950" algn="l"/>
                <a:tab pos="2110740" algn="l"/>
              </a:tabLst>
            </a:pPr>
            <a:r>
              <a:rPr dirty="0" sz="2000" spc="-890">
                <a:latin typeface="Symbol"/>
                <a:cs typeface="Symbol"/>
              </a:rPr>
              <a:t></a:t>
            </a:r>
            <a:r>
              <a:rPr dirty="0" sz="2000" spc="-90">
                <a:latin typeface="Symbol"/>
                <a:cs typeface="Symbol"/>
              </a:rPr>
              <a:t> </a:t>
            </a: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000" spc="-890">
                <a:latin typeface="Symbol"/>
                <a:cs typeface="Symbol"/>
              </a:rPr>
              <a:t></a:t>
            </a:r>
            <a:r>
              <a:rPr dirty="0" sz="2000" spc="-150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3250" spc="-2590">
                <a:latin typeface="Symbol"/>
                <a:cs typeface="Symbol"/>
              </a:rPr>
              <a:t></a:t>
            </a:r>
            <a:r>
              <a:rPr dirty="0" sz="3250">
                <a:latin typeface="Symbol"/>
                <a:cs typeface="Symbol"/>
              </a:rPr>
              <a:t>	</a:t>
            </a:r>
            <a:r>
              <a:rPr dirty="0" sz="2000" spc="-890">
                <a:latin typeface="Symbol"/>
                <a:cs typeface="Symbol"/>
              </a:rPr>
              <a:t></a:t>
            </a:r>
            <a:r>
              <a:rPr dirty="0" sz="2000" spc="-150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H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190" b="1">
                <a:latin typeface="Times New Roman"/>
                <a:cs typeface="Times New Roman"/>
              </a:rPr>
              <a:t> </a:t>
            </a: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3250" spc="-2590">
                <a:latin typeface="Symbol"/>
                <a:cs typeface="Symbol"/>
              </a:rPr>
              <a:t></a:t>
            </a:r>
            <a:endParaRPr sz="3250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9140" y="1902499"/>
            <a:ext cx="153543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91210" algn="l"/>
                <a:tab pos="1002665" algn="l"/>
                <a:tab pos="1455420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a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55695" y="1720268"/>
            <a:ext cx="1575435" cy="314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150" b="1">
                <a:latin typeface="Times New Roman"/>
                <a:cs typeface="Times New Roman"/>
              </a:rPr>
              <a:t>ε</a:t>
            </a:r>
            <a:r>
              <a:rPr dirty="0" baseline="43478" sz="1725" spc="15" i="1">
                <a:latin typeface="Times New Roman"/>
                <a:cs typeface="Times New Roman"/>
              </a:rPr>
              <a:t>k</a:t>
            </a:r>
            <a:r>
              <a:rPr dirty="0" baseline="43478" sz="1725" spc="-217" i="1">
                <a:latin typeface="Times New Roman"/>
                <a:cs typeface="Times New Roman"/>
              </a:rPr>
              <a:t> </a:t>
            </a:r>
            <a:r>
              <a:rPr dirty="0" baseline="43478" sz="1725" spc="-817">
                <a:latin typeface="Symbol"/>
                <a:cs typeface="Symbol"/>
              </a:rPr>
              <a:t></a:t>
            </a:r>
            <a:r>
              <a:rPr dirty="0" baseline="43478" sz="1725" spc="22">
                <a:latin typeface="Times New Roman"/>
                <a:cs typeface="Times New Roman"/>
              </a:rPr>
              <a:t>1</a:t>
            </a:r>
            <a:r>
              <a:rPr dirty="0" baseline="43478" sz="1725">
                <a:latin typeface="Times New Roman"/>
                <a:cs typeface="Times New Roman"/>
              </a:rPr>
              <a:t> </a:t>
            </a:r>
            <a:r>
              <a:rPr dirty="0" baseline="43478" sz="1725" spc="7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</a:t>
            </a:r>
            <a:r>
              <a:rPr dirty="0" sz="2000" spc="-55">
                <a:latin typeface="Symbol"/>
                <a:cs typeface="Symbol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M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180" b="1">
                <a:latin typeface="Times New Roman"/>
                <a:cs typeface="Times New Roman"/>
              </a:rPr>
              <a:t> </a:t>
            </a:r>
            <a:r>
              <a:rPr dirty="0" sz="2000" spc="150" b="1">
                <a:latin typeface="Times New Roman"/>
                <a:cs typeface="Times New Roman"/>
              </a:rPr>
              <a:t>ε</a:t>
            </a:r>
            <a:r>
              <a:rPr dirty="0" baseline="43478" sz="1725" spc="15" i="1">
                <a:latin typeface="Times New Roman"/>
                <a:cs typeface="Times New Roman"/>
              </a:rPr>
              <a:t>k</a:t>
            </a:r>
            <a:r>
              <a:rPr dirty="0" baseline="43478" sz="1725" i="1">
                <a:latin typeface="Times New Roman"/>
                <a:cs typeface="Times New Roman"/>
              </a:rPr>
              <a:t> </a:t>
            </a:r>
            <a:r>
              <a:rPr dirty="0" baseline="43478" sz="1725" spc="89" i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</a:t>
            </a:r>
            <a:r>
              <a:rPr dirty="0" sz="2000" spc="-185">
                <a:latin typeface="Symbol"/>
                <a:cs typeface="Symbol"/>
              </a:rPr>
              <a:t> </a:t>
            </a:r>
            <a:r>
              <a:rPr dirty="0" sz="2000" spc="10" b="1">
                <a:latin typeface="Times New Roman"/>
                <a:cs typeface="Times New Roman"/>
              </a:rPr>
              <a:t>ζ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68344" y="1297471"/>
            <a:ext cx="1755139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675130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19191" y="1477303"/>
            <a:ext cx="30670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17804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63771" y="1477303"/>
            <a:ext cx="99314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79120" algn="l"/>
                <a:tab pos="913130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55695" y="1297471"/>
            <a:ext cx="220345" cy="312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5000" sz="3000" spc="225" b="1">
                <a:latin typeface="Times New Roman"/>
                <a:cs typeface="Times New Roman"/>
              </a:rPr>
              <a:t>ε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83711" y="1477303"/>
            <a:ext cx="10096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13579" y="1326993"/>
            <a:ext cx="172085" cy="283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15" b="1">
                <a:latin typeface="Times New Roman"/>
                <a:cs typeface="Times New Roman"/>
              </a:rPr>
              <a:t>η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73223" y="4591811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73151" y="0"/>
                </a:moveTo>
                <a:lnTo>
                  <a:pt x="0" y="237744"/>
                </a:lnTo>
              </a:path>
            </a:pathLst>
          </a:custGeom>
          <a:ln w="106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73223" y="4829555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5">
                <a:moveTo>
                  <a:pt x="0" y="0"/>
                </a:moveTo>
                <a:lnTo>
                  <a:pt x="73151" y="23926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03804" y="4591811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0" y="0"/>
                </a:moveTo>
                <a:lnTo>
                  <a:pt x="73151" y="237744"/>
                </a:lnTo>
              </a:path>
            </a:pathLst>
          </a:custGeom>
          <a:ln w="106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003804" y="4829555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5">
                <a:moveTo>
                  <a:pt x="73151" y="0"/>
                </a:moveTo>
                <a:lnTo>
                  <a:pt x="0" y="23926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492752" y="4591811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73151" y="0"/>
                </a:moveTo>
                <a:lnTo>
                  <a:pt x="0" y="237744"/>
                </a:lnTo>
              </a:path>
            </a:pathLst>
          </a:custGeom>
          <a:ln w="106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492752" y="4829555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5">
                <a:moveTo>
                  <a:pt x="0" y="0"/>
                </a:moveTo>
                <a:lnTo>
                  <a:pt x="73151" y="23926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23332" y="4591811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0" y="0"/>
                </a:moveTo>
                <a:lnTo>
                  <a:pt x="73151" y="237744"/>
                </a:lnTo>
              </a:path>
            </a:pathLst>
          </a:custGeom>
          <a:ln w="106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323332" y="4829555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5">
                <a:moveTo>
                  <a:pt x="73151" y="0"/>
                </a:moveTo>
                <a:lnTo>
                  <a:pt x="0" y="23926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173223" y="5196840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5">
                <a:moveTo>
                  <a:pt x="73151" y="0"/>
                </a:moveTo>
                <a:lnTo>
                  <a:pt x="0" y="23926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173223" y="5436108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0" y="0"/>
                </a:moveTo>
                <a:lnTo>
                  <a:pt x="73151" y="237743"/>
                </a:lnTo>
              </a:path>
            </a:pathLst>
          </a:custGeom>
          <a:ln w="106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299459" y="5196840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5">
                <a:moveTo>
                  <a:pt x="0" y="0"/>
                </a:moveTo>
                <a:lnTo>
                  <a:pt x="73151" y="23926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299459" y="5436108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73151" y="0"/>
                </a:moveTo>
                <a:lnTo>
                  <a:pt x="0" y="237743"/>
                </a:lnTo>
              </a:path>
            </a:pathLst>
          </a:custGeom>
          <a:ln w="106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030979" y="5196840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5">
                <a:moveTo>
                  <a:pt x="73152" y="0"/>
                </a:moveTo>
                <a:lnTo>
                  <a:pt x="0" y="23926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030979" y="5436108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0" y="0"/>
                </a:moveTo>
                <a:lnTo>
                  <a:pt x="73152" y="237743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861559" y="5196840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5">
                <a:moveTo>
                  <a:pt x="0" y="0"/>
                </a:moveTo>
                <a:lnTo>
                  <a:pt x="73151" y="239268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861559" y="5436108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73151" y="0"/>
                </a:moveTo>
                <a:lnTo>
                  <a:pt x="0" y="237743"/>
                </a:lnTo>
              </a:path>
            </a:pathLst>
          </a:custGeom>
          <a:ln w="106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2247392" y="4542642"/>
            <a:ext cx="62484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53085" algn="l"/>
              </a:tabLst>
            </a:pP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spc="10" b="1"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 </a:t>
            </a:r>
            <a:r>
              <a:rPr dirty="0" sz="3250" spc="-2775">
                <a:latin typeface="Symbol"/>
                <a:cs typeface="Symbol"/>
              </a:rPr>
              <a:t></a:t>
            </a: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3250" spc="-2800">
                <a:latin typeface="Symbol"/>
                <a:cs typeface="Symbol"/>
              </a:rPr>
              <a:t></a:t>
            </a:r>
            <a:endParaRPr sz="3250">
              <a:latin typeface="Symbol"/>
              <a:cs typeface="Symbol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55" name="object 5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10</a:t>
            </a:fld>
          </a:p>
        </p:txBody>
      </p:sp>
      <p:sp>
        <p:nvSpPr>
          <p:cNvPr id="31" name="object 31"/>
          <p:cNvSpPr txBox="1"/>
          <p:nvPr/>
        </p:nvSpPr>
        <p:spPr>
          <a:xfrm>
            <a:off x="3084067" y="4602049"/>
            <a:ext cx="1425575" cy="984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7310">
              <a:lnSpc>
                <a:spcPts val="3025"/>
              </a:lnSpc>
              <a:tabLst>
                <a:tab pos="1327785" algn="l"/>
              </a:tabLst>
            </a:pPr>
            <a:r>
              <a:rPr dirty="0" sz="2000" spc="-890">
                <a:latin typeface="Symbol"/>
                <a:cs typeface="Symbol"/>
              </a:rPr>
              <a:t></a:t>
            </a:r>
            <a:r>
              <a:rPr dirty="0" sz="2000" spc="-65">
                <a:latin typeface="Symbol"/>
                <a:cs typeface="Symbol"/>
              </a:rPr>
              <a:t> </a:t>
            </a:r>
            <a:r>
              <a:rPr dirty="0" sz="2650" spc="-2055">
                <a:latin typeface="Symbol"/>
                <a:cs typeface="Symbol"/>
              </a:rPr>
              <a:t></a:t>
            </a:r>
            <a:r>
              <a:rPr dirty="0" sz="2000" spc="10" b="1">
                <a:latin typeface="Times New Roman"/>
                <a:cs typeface="Times New Roman"/>
              </a:rPr>
              <a:t>I</a:t>
            </a:r>
            <a:r>
              <a:rPr dirty="0" sz="2000" spc="-114" b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</a:t>
            </a:r>
            <a:r>
              <a:rPr dirty="0" sz="2000" spc="-185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H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650" spc="-1989">
                <a:latin typeface="Symbol"/>
                <a:cs typeface="Symbol"/>
              </a:rPr>
              <a:t></a:t>
            </a:r>
            <a:endParaRPr sz="2650">
              <a:latin typeface="Symbol"/>
              <a:cs typeface="Symbol"/>
            </a:endParaRPr>
          </a:p>
          <a:p>
            <a:pPr marL="12700">
              <a:lnSpc>
                <a:spcPts val="3745"/>
              </a:lnSpc>
            </a:pPr>
            <a:r>
              <a:rPr dirty="0" baseline="-22222" sz="4875" spc="-4200">
                <a:latin typeface="Symbol"/>
                <a:cs typeface="Symbol"/>
              </a:rPr>
              <a:t></a:t>
            </a: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566920" y="4542642"/>
            <a:ext cx="94361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53085" algn="l"/>
                <a:tab pos="845819" algn="l"/>
              </a:tabLst>
            </a:pP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spc="10" b="1"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 </a:t>
            </a:r>
            <a:r>
              <a:rPr dirty="0" sz="3250" spc="-2775">
                <a:latin typeface="Symbol"/>
                <a:cs typeface="Symbol"/>
              </a:rPr>
              <a:t></a:t>
            </a: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3250" spc="-2590">
                <a:latin typeface="Symbol"/>
                <a:cs typeface="Symbol"/>
              </a:rPr>
              <a:t></a:t>
            </a:r>
            <a:r>
              <a:rPr dirty="0" sz="3250">
                <a:latin typeface="Symbol"/>
                <a:cs typeface="Symbol"/>
              </a:rPr>
              <a:t>	</a:t>
            </a:r>
            <a:r>
              <a:rPr dirty="0" sz="2650" spc="-1989">
                <a:latin typeface="Symbol"/>
                <a:cs typeface="Symbol"/>
              </a:rPr>
              <a:t></a:t>
            </a:r>
            <a:endParaRPr sz="2650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78271" y="4602049"/>
            <a:ext cx="2254250" cy="365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98219" algn="l"/>
                <a:tab pos="1238885" algn="l"/>
              </a:tabLst>
            </a:pPr>
            <a:r>
              <a:rPr dirty="0" sz="2000" spc="10" b="1">
                <a:latin typeface="Times New Roman"/>
                <a:cs typeface="Times New Roman"/>
              </a:rPr>
              <a:t>I</a:t>
            </a:r>
            <a:r>
              <a:rPr dirty="0" sz="2000" spc="-125" b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</a:t>
            </a:r>
            <a:r>
              <a:rPr dirty="0" sz="2000" spc="-185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45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H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650" spc="-1989">
                <a:latin typeface="Symbol"/>
                <a:cs typeface="Symbol"/>
              </a:rPr>
              <a:t></a:t>
            </a:r>
            <a:r>
              <a:rPr dirty="0" sz="2650">
                <a:latin typeface="Symbol"/>
                <a:cs typeface="Symbol"/>
              </a:rPr>
              <a:t>	</a:t>
            </a:r>
            <a:r>
              <a:rPr dirty="0" sz="2000" spc="-890">
                <a:latin typeface="Symbol"/>
                <a:cs typeface="Symbol"/>
              </a:rPr>
              <a:t></a:t>
            </a:r>
            <a:r>
              <a:rPr dirty="0" sz="2000" spc="-150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15" b="1">
                <a:latin typeface="Times New Roman"/>
                <a:cs typeface="Times New Roman"/>
              </a:rPr>
              <a:t>R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140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631439" y="5149194"/>
            <a:ext cx="19685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50" spc="-2775">
                <a:latin typeface="Symbol"/>
                <a:cs typeface="Symbol"/>
              </a:rPr>
              <a:t></a:t>
            </a:r>
            <a:r>
              <a:rPr dirty="0" sz="2000" spc="10" b="1">
                <a:latin typeface="Times New Roman"/>
                <a:cs typeface="Times New Roman"/>
              </a:rPr>
              <a:t>ε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34588" y="5149194"/>
            <a:ext cx="1293495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81355" algn="l"/>
                <a:tab pos="918844" algn="l"/>
                <a:tab pos="1223645" algn="l"/>
              </a:tabLst>
            </a:pPr>
            <a:r>
              <a:rPr dirty="0" sz="2000" spc="-890">
                <a:latin typeface="Symbol"/>
                <a:cs typeface="Symbol"/>
              </a:rPr>
              <a:t></a:t>
            </a:r>
            <a:r>
              <a:rPr dirty="0" sz="2000" spc="-65">
                <a:latin typeface="Symbol"/>
                <a:cs typeface="Symbol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M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3250" spc="-2590">
                <a:latin typeface="Symbol"/>
                <a:cs typeface="Symbol"/>
              </a:rPr>
              <a:t></a:t>
            </a:r>
            <a:r>
              <a:rPr dirty="0" sz="3250">
                <a:latin typeface="Symbol"/>
                <a:cs typeface="Symbol"/>
              </a:rPr>
              <a:t>	</a:t>
            </a:r>
            <a:r>
              <a:rPr dirty="0" sz="3250" spc="-2810">
                <a:latin typeface="Symbol"/>
                <a:cs typeface="Symbol"/>
              </a:rPr>
              <a:t></a:t>
            </a:r>
            <a:endParaRPr sz="325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63259" y="5430631"/>
            <a:ext cx="9207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02328" y="5250799"/>
            <a:ext cx="1372235" cy="312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50545" algn="l"/>
              </a:tabLst>
            </a:pP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spc="10" b="1">
                <a:latin typeface="Times New Roman"/>
                <a:cs typeface="Times New Roman"/>
              </a:rPr>
              <a:t>	</a:t>
            </a:r>
            <a:r>
              <a:rPr dirty="0" sz="2000" spc="114" b="1">
                <a:latin typeface="Times New Roman"/>
                <a:cs typeface="Times New Roman"/>
              </a:rPr>
              <a:t>M</a:t>
            </a:r>
            <a:r>
              <a:rPr dirty="0" baseline="43478" sz="1725" spc="22" i="1">
                <a:latin typeface="Times New Roman"/>
                <a:cs typeface="Times New Roman"/>
              </a:rPr>
              <a:t>T</a:t>
            </a:r>
            <a:r>
              <a:rPr dirty="0" baseline="43478" sz="1725" i="1">
                <a:latin typeface="Times New Roman"/>
                <a:cs typeface="Times New Roman"/>
              </a:rPr>
              <a:t> </a:t>
            </a:r>
            <a:r>
              <a:rPr dirty="0" baseline="43478" sz="1725" spc="179" i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</a:t>
            </a:r>
            <a:r>
              <a:rPr dirty="0" sz="2000" spc="-185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Q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03952" y="5430631"/>
            <a:ext cx="9207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02555" y="5200507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894835" y="5250799"/>
            <a:ext cx="734695" cy="355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49250">
              <a:lnSpc>
                <a:spcPct val="100000"/>
              </a:lnSpc>
              <a:tabLst>
                <a:tab pos="646430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a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349250" algn="l"/>
                <a:tab pos="646430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814320" y="5250799"/>
            <a:ext cx="10096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373883" y="5428233"/>
            <a:ext cx="71056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57200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-130" i="1">
                <a:latin typeface="Times New Roman"/>
                <a:cs typeface="Times New Roman"/>
              </a:rPr>
              <a:t> </a:t>
            </a:r>
            <a:r>
              <a:rPr dirty="0" sz="1150" spc="-555">
                <a:latin typeface="Symbol"/>
                <a:cs typeface="Symbol"/>
              </a:rPr>
              <a:t></a:t>
            </a:r>
            <a:r>
              <a:rPr dirty="0" sz="1150" spc="15">
                <a:latin typeface="Times New Roman"/>
                <a:cs typeface="Times New Roman"/>
              </a:rPr>
              <a:t>1</a:t>
            </a:r>
            <a:r>
              <a:rPr dirty="0" sz="1150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-130" i="1">
                <a:latin typeface="Times New Roman"/>
                <a:cs typeface="Times New Roman"/>
              </a:rPr>
              <a:t> </a:t>
            </a:r>
            <a:r>
              <a:rPr dirty="0" sz="1150" spc="-545">
                <a:latin typeface="Symbol"/>
                <a:cs typeface="Symbol"/>
              </a:rPr>
              <a:t></a:t>
            </a:r>
            <a:r>
              <a:rPr dirty="0" sz="1150" spc="15"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247392" y="5250799"/>
            <a:ext cx="222885" cy="312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5000" sz="3000" spc="150" b="1">
                <a:latin typeface="Times New Roman"/>
                <a:cs typeface="Times New Roman"/>
              </a:rPr>
              <a:t>ε</a:t>
            </a: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724647" y="4645771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036055" y="4825603"/>
            <a:ext cx="179133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24485" algn="l"/>
                <a:tab pos="1094105" algn="l"/>
                <a:tab pos="1394460" algn="l"/>
                <a:tab pos="1711325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532880" y="4627483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165852" y="4593955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688840" y="4645771"/>
            <a:ext cx="39814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9245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693411" y="4825603"/>
            <a:ext cx="38925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9245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969511" y="4825603"/>
            <a:ext cx="40449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24485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846323" y="4593955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373883" y="4645771"/>
            <a:ext cx="39814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9245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a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373883" y="4825603"/>
            <a:ext cx="38925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9245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4416" y="1019508"/>
            <a:ext cx="7883525" cy="532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marR="201930" indent="-287655">
              <a:lnSpc>
                <a:spcPct val="110800"/>
              </a:lnSpc>
              <a:buClr>
                <a:srgbClr val="0F3592"/>
              </a:buClr>
              <a:buAutoNum type="arabicPeriod" startAt="10"/>
              <a:tabLst>
                <a:tab pos="300990" algn="l"/>
              </a:tabLst>
            </a:pPr>
            <a:r>
              <a:rPr dirty="0" sz="1200" spc="-5" b="1">
                <a:latin typeface="Arial"/>
                <a:cs typeface="Arial"/>
              </a:rPr>
              <a:t>Evensen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G.,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2003: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The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Ensemble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Kalman Filter: theoretical formulation and practical implementation.</a:t>
            </a:r>
            <a:r>
              <a:rPr dirty="0" sz="1200" b="1">
                <a:latin typeface="Arial"/>
                <a:cs typeface="Arial"/>
              </a:rPr>
              <a:t> Ocean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D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namics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53: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34</a:t>
            </a:r>
            <a:r>
              <a:rPr dirty="0" sz="1200" spc="5" b="1">
                <a:latin typeface="Arial"/>
                <a:cs typeface="Arial"/>
              </a:rPr>
              <a:t>3</a:t>
            </a:r>
            <a:r>
              <a:rPr dirty="0" sz="1200" b="1">
                <a:latin typeface="Arial"/>
                <a:cs typeface="Arial"/>
              </a:rPr>
              <a:t>–</a:t>
            </a:r>
            <a:r>
              <a:rPr dirty="0" sz="1200" spc="-10" b="1">
                <a:latin typeface="Arial"/>
                <a:cs typeface="Arial"/>
              </a:rPr>
              <a:t>367</a:t>
            </a:r>
            <a:endParaRPr sz="1200">
              <a:latin typeface="Arial"/>
              <a:cs typeface="Arial"/>
            </a:endParaRPr>
          </a:p>
          <a:p>
            <a:pPr marL="300355" marR="433705" indent="-287655">
              <a:lnSpc>
                <a:spcPct val="110800"/>
              </a:lnSpc>
              <a:spcBef>
                <a:spcPts val="1005"/>
              </a:spcBef>
              <a:buClr>
                <a:srgbClr val="0F3592"/>
              </a:buClr>
              <a:buAutoNum type="arabicPeriod" startAt="10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Fisher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M, Leutbecher M, Kelly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10" b="1">
                <a:latin typeface="Arial"/>
                <a:cs typeface="Arial"/>
              </a:rPr>
              <a:t>G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4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2005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On the equivalence bet</a:t>
            </a:r>
            <a:r>
              <a:rPr dirty="0" sz="1200" spc="25" b="1">
                <a:latin typeface="Arial"/>
                <a:cs typeface="Arial"/>
              </a:rPr>
              <a:t>w</a:t>
            </a:r>
            <a:r>
              <a:rPr dirty="0" sz="1200" spc="-5" b="1">
                <a:latin typeface="Arial"/>
                <a:cs typeface="Arial"/>
              </a:rPr>
              <a:t>ee</a:t>
            </a:r>
            <a:r>
              <a:rPr dirty="0" sz="1200" b="1">
                <a:latin typeface="Arial"/>
                <a:cs typeface="Arial"/>
              </a:rPr>
              <a:t>n</a:t>
            </a:r>
            <a:r>
              <a:rPr dirty="0" sz="1200" spc="-5" b="1">
                <a:latin typeface="Arial"/>
                <a:cs typeface="Arial"/>
              </a:rPr>
              <a:t> Kalma</a:t>
            </a:r>
            <a:r>
              <a:rPr dirty="0" sz="1200" b="1">
                <a:latin typeface="Arial"/>
                <a:cs typeface="Arial"/>
              </a:rPr>
              <a:t>n</a:t>
            </a:r>
            <a:r>
              <a:rPr dirty="0" sz="1200" spc="-5" b="1">
                <a:latin typeface="Arial"/>
                <a:cs typeface="Arial"/>
              </a:rPr>
              <a:t> smoothin</a:t>
            </a:r>
            <a:r>
              <a:rPr dirty="0" sz="1200" b="1">
                <a:latin typeface="Arial"/>
                <a:cs typeface="Arial"/>
              </a:rPr>
              <a:t>g</a:t>
            </a:r>
            <a:r>
              <a:rPr dirty="0" sz="1200" spc="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and </a:t>
            </a:r>
            <a:r>
              <a:rPr dirty="0" sz="1200" spc="25" b="1">
                <a:latin typeface="Arial"/>
                <a:cs typeface="Arial"/>
              </a:rPr>
              <a:t>w</a:t>
            </a:r>
            <a:r>
              <a:rPr dirty="0" sz="1200" b="1">
                <a:latin typeface="Arial"/>
                <a:cs typeface="Arial"/>
              </a:rPr>
              <a:t>ea</a:t>
            </a:r>
            <a:r>
              <a:rPr dirty="0" sz="1200" spc="-10" b="1">
                <a:latin typeface="Arial"/>
                <a:cs typeface="Arial"/>
              </a:rPr>
              <a:t>k</a:t>
            </a:r>
            <a:r>
              <a:rPr dirty="0" sz="1200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constrain</a:t>
            </a:r>
            <a:r>
              <a:rPr dirty="0" sz="1200" b="1">
                <a:latin typeface="Arial"/>
                <a:cs typeface="Arial"/>
              </a:rPr>
              <a:t>t</a:t>
            </a:r>
            <a:r>
              <a:rPr dirty="0" sz="1200" spc="-5" b="1">
                <a:latin typeface="Arial"/>
                <a:cs typeface="Arial"/>
              </a:rPr>
              <a:t> four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dimensional variational data assimilation. Q. J. R. Meteorol. Soc. 131 323</a:t>
            </a:r>
            <a:r>
              <a:rPr dirty="0" sz="1200" spc="10" b="1">
                <a:latin typeface="Arial"/>
                <a:cs typeface="Arial"/>
              </a:rPr>
              <a:t>5</a:t>
            </a:r>
            <a:r>
              <a:rPr dirty="0" sz="1200" spc="-10" b="1">
                <a:latin typeface="Arial"/>
                <a:cs typeface="Arial"/>
              </a:rPr>
              <a:t>–</a:t>
            </a:r>
            <a:r>
              <a:rPr dirty="0" sz="1200" spc="-5" b="1">
                <a:latin typeface="Arial"/>
                <a:cs typeface="Arial"/>
              </a:rPr>
              <a:t>324</a:t>
            </a:r>
            <a:r>
              <a:rPr dirty="0" sz="1200" spc="-10" b="1">
                <a:latin typeface="Arial"/>
                <a:cs typeface="Arial"/>
              </a:rPr>
              <a:t>6</a:t>
            </a:r>
            <a:r>
              <a:rPr dirty="0" sz="1200" b="1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300355" marR="5080" indent="-287655">
              <a:lnSpc>
                <a:spcPct val="111300"/>
              </a:lnSpc>
              <a:spcBef>
                <a:spcPts val="1000"/>
              </a:spcBef>
              <a:buClr>
                <a:srgbClr val="0F3592"/>
              </a:buClr>
              <a:buAutoNum type="arabicPeriod" startAt="10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Fisher, M., 2003: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Background error covariance modelling. Proceedings of the ECMWF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Seminar on recent</a:t>
            </a:r>
            <a:r>
              <a:rPr dirty="0" sz="1200" b="1">
                <a:latin typeface="Arial"/>
                <a:cs typeface="Arial"/>
              </a:rPr>
              <a:t> developments in data assimilation for atmosphere and ocean, ECMWF, pages 4</a:t>
            </a:r>
            <a:r>
              <a:rPr dirty="0" sz="1200" spc="5" b="1">
                <a:latin typeface="Arial"/>
                <a:cs typeface="Arial"/>
              </a:rPr>
              <a:t>5</a:t>
            </a:r>
            <a:r>
              <a:rPr dirty="0" sz="1200" b="1">
                <a:latin typeface="Arial"/>
                <a:cs typeface="Arial"/>
              </a:rPr>
              <a:t>–63.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(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vailable</a:t>
            </a:r>
            <a:r>
              <a:rPr dirty="0" sz="1200" spc="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from:</a:t>
            </a:r>
            <a:r>
              <a:rPr dirty="0" sz="1200" b="1">
                <a:latin typeface="Arial"/>
                <a:cs typeface="Arial"/>
                <a:hlinkClick r:id="rId3"/>
              </a:rPr>
              <a:t> http://</a:t>
            </a:r>
            <a:r>
              <a:rPr dirty="0" sz="1200" spc="25" b="1">
                <a:latin typeface="Arial"/>
                <a:cs typeface="Arial"/>
                <a:hlinkClick r:id="rId3"/>
              </a:rPr>
              <a:t>w</a:t>
            </a:r>
            <a:r>
              <a:rPr dirty="0" sz="1200" b="1">
                <a:latin typeface="Arial"/>
                <a:cs typeface="Arial"/>
                <a:hlinkClick r:id="rId3"/>
              </a:rPr>
              <a:t>ww.ecmwf.int/publications/)</a:t>
            </a:r>
            <a:endParaRPr sz="1200">
              <a:latin typeface="Arial"/>
              <a:cs typeface="Arial"/>
            </a:endParaRPr>
          </a:p>
          <a:p>
            <a:pPr marL="300355" marR="259079" indent="-287655">
              <a:lnSpc>
                <a:spcPct val="111300"/>
              </a:lnSpc>
              <a:spcBef>
                <a:spcPts val="990"/>
              </a:spcBef>
              <a:buClr>
                <a:srgbClr val="0F3592"/>
              </a:buClr>
              <a:buAutoNum type="arabicPeriod" startAt="10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Fisher, M. and Courtier, P., 1995: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Estimating the covariance matrices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anal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sis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and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forecast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error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b="1">
                <a:latin typeface="Arial"/>
                <a:cs typeface="Arial"/>
              </a:rPr>
              <a:t> variational data assimilation. ECMWF Technical Memorandum 220.  (</a:t>
            </a:r>
            <a:r>
              <a:rPr dirty="0" sz="1200" spc="-35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vailable</a:t>
            </a:r>
            <a:r>
              <a:rPr dirty="0" sz="1200" spc="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from:</a:t>
            </a:r>
            <a:r>
              <a:rPr dirty="0" sz="1200" b="1">
                <a:latin typeface="Arial"/>
                <a:cs typeface="Arial"/>
              </a:rPr>
              <a:t> </a:t>
            </a:r>
            <a:r>
              <a:rPr dirty="0" sz="1200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http://</a:t>
            </a:r>
            <a:r>
              <a:rPr dirty="0" sz="1200" spc="25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w</a:t>
            </a:r>
            <a:r>
              <a:rPr dirty="0" sz="1200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ww.ecmwf.int/publications</a:t>
            </a:r>
            <a:r>
              <a:rPr dirty="0" sz="1200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/</a:t>
            </a:r>
            <a:r>
              <a:rPr dirty="0" sz="1200" b="1">
                <a:latin typeface="Arial"/>
                <a:cs typeface="Arial"/>
                <a:hlinkClick r:id="rId3"/>
              </a:rPr>
              <a:t>)</a:t>
            </a:r>
            <a:endParaRPr sz="1200">
              <a:latin typeface="Arial"/>
              <a:cs typeface="Arial"/>
            </a:endParaRPr>
          </a:p>
          <a:p>
            <a:pPr marL="300355" marR="236220" indent="-287655">
              <a:lnSpc>
                <a:spcPct val="110800"/>
              </a:lnSpc>
              <a:spcBef>
                <a:spcPts val="1005"/>
              </a:spcBef>
              <a:buClr>
                <a:srgbClr val="0F3592"/>
              </a:buClr>
              <a:buAutoNum type="arabicPeriod" startAt="10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Isaksen, L., M. Bonavita, R. Buizza, M. Fisher, J. Haseler,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M. Leutbecher and Laure Ra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naud,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2010:</a:t>
            </a:r>
            <a:r>
              <a:rPr dirty="0" sz="1200" b="1">
                <a:latin typeface="Arial"/>
                <a:cs typeface="Arial"/>
              </a:rPr>
              <a:t> Ensemble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data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assimilations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at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ECMWF.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 i="1">
                <a:latin typeface="Arial"/>
                <a:cs typeface="Arial"/>
              </a:rPr>
              <a:t>ECMWF Technical Memorandum</a:t>
            </a:r>
            <a:r>
              <a:rPr dirty="0" sz="1200" spc="-10" b="1" i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No.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636.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(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vailable</a:t>
            </a:r>
            <a:r>
              <a:rPr dirty="0" sz="1200" spc="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from:</a:t>
            </a:r>
            <a:r>
              <a:rPr dirty="0" sz="1200" b="1">
                <a:latin typeface="Arial"/>
                <a:cs typeface="Arial"/>
              </a:rPr>
              <a:t> </a:t>
            </a:r>
            <a:r>
              <a:rPr dirty="0" sz="1200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http://</a:t>
            </a:r>
            <a:r>
              <a:rPr dirty="0" sz="1200" spc="25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w</a:t>
            </a:r>
            <a:r>
              <a:rPr dirty="0" sz="1200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ww.ecmwf.int/publications/</a:t>
            </a:r>
            <a:r>
              <a:rPr dirty="0" sz="1200" b="1">
                <a:latin typeface="Arial"/>
                <a:cs typeface="Arial"/>
                <a:hlinkClick r:id="rId3"/>
              </a:rPr>
              <a:t>)</a:t>
            </a:r>
            <a:endParaRPr sz="1200">
              <a:latin typeface="Arial"/>
              <a:cs typeface="Arial"/>
            </a:endParaRPr>
          </a:p>
          <a:p>
            <a:pPr marL="300355" marR="138430" indent="-287655">
              <a:lnSpc>
                <a:spcPct val="111200"/>
              </a:lnSpc>
              <a:spcBef>
                <a:spcPts val="1000"/>
              </a:spcBef>
              <a:buClr>
                <a:srgbClr val="0F3592"/>
              </a:buClr>
              <a:buAutoNum type="arabicPeriod" startAt="10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Kolcz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nski</a:t>
            </a:r>
            <a:r>
              <a:rPr dirty="0" sz="1200" spc="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W. C., Jr., D. R. Stauffer, S. E.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Haup</a:t>
            </a:r>
            <a:r>
              <a:rPr dirty="0" sz="1200" spc="-5" b="1">
                <a:latin typeface="Arial"/>
                <a:cs typeface="Arial"/>
              </a:rPr>
              <a:t>t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5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Deng, 2009: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Ensemble Variance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Calibration for</a:t>
            </a:r>
            <a:r>
              <a:rPr dirty="0" sz="1200" b="1">
                <a:latin typeface="Arial"/>
                <a:cs typeface="Arial"/>
              </a:rPr>
              <a:t> Representing Meteorological Uncertainty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spc="5" b="1">
                <a:latin typeface="Arial"/>
                <a:cs typeface="Arial"/>
              </a:rPr>
              <a:t>fo</a:t>
            </a:r>
            <a:r>
              <a:rPr dirty="0" sz="1200" b="1">
                <a:latin typeface="Arial"/>
                <a:cs typeface="Arial"/>
              </a:rPr>
              <a:t>r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tmospheric Transport and Dispersion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Modelin</a:t>
            </a:r>
            <a:r>
              <a:rPr dirty="0" sz="1200" spc="-5" b="1">
                <a:latin typeface="Arial"/>
                <a:cs typeface="Arial"/>
              </a:rPr>
              <a:t>g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5" b="1">
                <a:latin typeface="Arial"/>
                <a:cs typeface="Arial"/>
              </a:rPr>
              <a:t>J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ppl.</a:t>
            </a:r>
            <a:r>
              <a:rPr dirty="0" sz="1200" b="1">
                <a:latin typeface="Arial"/>
                <a:cs typeface="Arial"/>
              </a:rPr>
              <a:t> Meteor.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Climatol., 48, 200</a:t>
            </a:r>
            <a:r>
              <a:rPr dirty="0" sz="1200" spc="5" b="1">
                <a:latin typeface="Arial"/>
                <a:cs typeface="Arial"/>
              </a:rPr>
              <a:t>1</a:t>
            </a:r>
            <a:r>
              <a:rPr dirty="0" sz="1200" spc="-5" b="1">
                <a:latin typeface="Arial"/>
                <a:cs typeface="Arial"/>
              </a:rPr>
              <a:t>-202</a:t>
            </a:r>
            <a:r>
              <a:rPr dirty="0" sz="1200" spc="-10" b="1">
                <a:latin typeface="Arial"/>
                <a:cs typeface="Arial"/>
              </a:rPr>
              <a:t>1</a:t>
            </a:r>
            <a:r>
              <a:rPr dirty="0" sz="1200" b="1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300355" marR="82550" indent="-287655">
              <a:lnSpc>
                <a:spcPct val="111200"/>
              </a:lnSpc>
              <a:spcBef>
                <a:spcPts val="990"/>
              </a:spcBef>
              <a:buClr>
                <a:srgbClr val="0F3592"/>
              </a:buClr>
              <a:buAutoNum type="arabicPeriod" startAt="10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Kolcz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nski</a:t>
            </a:r>
            <a:r>
              <a:rPr dirty="0" sz="1200" spc="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W. C., Jr., D. R. Stauffer, S. E.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Haup</a:t>
            </a:r>
            <a:r>
              <a:rPr dirty="0" sz="1200" spc="-5" b="1">
                <a:latin typeface="Arial"/>
                <a:cs typeface="Arial"/>
              </a:rPr>
              <a:t>t</a:t>
            </a:r>
            <a:r>
              <a:rPr dirty="0" sz="1200" b="1">
                <a:latin typeface="Arial"/>
                <a:cs typeface="Arial"/>
              </a:rPr>
              <a:t>, N. S.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ltman,</a:t>
            </a:r>
            <a:r>
              <a:rPr dirty="0" sz="1200" spc="35" b="1">
                <a:latin typeface="Arial"/>
                <a:cs typeface="Arial"/>
              </a:rPr>
              <a:t>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4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D</a:t>
            </a:r>
            <a:r>
              <a:rPr dirty="0" sz="1200" b="1">
                <a:latin typeface="Arial"/>
                <a:cs typeface="Arial"/>
              </a:rPr>
              <a:t>eng,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2011: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Investigatio</a:t>
            </a:r>
            <a:r>
              <a:rPr dirty="0" sz="1200" b="1">
                <a:latin typeface="Arial"/>
                <a:cs typeface="Arial"/>
              </a:rPr>
              <a:t>n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Ensemble</a:t>
            </a:r>
            <a:r>
              <a:rPr dirty="0" sz="1200" b="1">
                <a:latin typeface="Arial"/>
                <a:cs typeface="Arial"/>
              </a:rPr>
              <a:t> Variance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as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 Measure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 True Forecast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Variance.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Mon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Weather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Rev.,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Early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Online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Release,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doi:</a:t>
            </a:r>
            <a:r>
              <a:rPr dirty="0" sz="1200" b="1">
                <a:latin typeface="Arial"/>
                <a:cs typeface="Arial"/>
              </a:rPr>
              <a:t> 10.1175/MW</a:t>
            </a:r>
            <a:r>
              <a:rPr dirty="0" sz="1200" spc="-5" b="1">
                <a:latin typeface="Arial"/>
                <a:cs typeface="Arial"/>
              </a:rPr>
              <a:t>R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spc="-5" b="1">
                <a:latin typeface="Arial"/>
                <a:cs typeface="Arial"/>
              </a:rPr>
              <a:t>D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1</a:t>
            </a:r>
            <a:r>
              <a:rPr dirty="0" sz="1200" spc="5" b="1">
                <a:latin typeface="Arial"/>
                <a:cs typeface="Arial"/>
              </a:rPr>
              <a:t>0</a:t>
            </a:r>
            <a:r>
              <a:rPr dirty="0" sz="1200" spc="-5" b="1">
                <a:latin typeface="Arial"/>
                <a:cs typeface="Arial"/>
              </a:rPr>
              <a:t>-05081.1</a:t>
            </a:r>
            <a:endParaRPr sz="1200">
              <a:latin typeface="Arial"/>
              <a:cs typeface="Arial"/>
            </a:endParaRPr>
          </a:p>
          <a:p>
            <a:pPr marL="300355" marR="85090" indent="-287655">
              <a:lnSpc>
                <a:spcPct val="110800"/>
              </a:lnSpc>
              <a:spcBef>
                <a:spcPts val="1005"/>
              </a:spcBef>
              <a:buClr>
                <a:srgbClr val="0F3592"/>
              </a:buClr>
              <a:buAutoNum type="arabicPeriod" startAt="10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Leutbecher, M., 2010: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Diagnosis of ensemble forecasting s</a:t>
            </a:r>
            <a:r>
              <a:rPr dirty="0" sz="1200" spc="-30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stems.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 i="1">
                <a:latin typeface="Arial"/>
                <a:cs typeface="Arial"/>
              </a:rPr>
              <a:t>Proceedings of the ECMWF Seminar</a:t>
            </a:r>
            <a:r>
              <a:rPr dirty="0" sz="1200" b="1" i="1">
                <a:latin typeface="Arial"/>
                <a:cs typeface="Arial"/>
              </a:rPr>
              <a:t> on Diagnosis of Forecasting and Data Assimilation Systems,</a:t>
            </a:r>
            <a:r>
              <a:rPr dirty="0" sz="1200" spc="-25" b="1" i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7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10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September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2009,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ECMWF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pages 23</a:t>
            </a:r>
            <a:r>
              <a:rPr dirty="0" sz="1200" spc="5" b="1">
                <a:latin typeface="Arial"/>
                <a:cs typeface="Arial"/>
              </a:rPr>
              <a:t>5</a:t>
            </a:r>
            <a:r>
              <a:rPr dirty="0" sz="1200" b="1">
                <a:latin typeface="Arial"/>
                <a:cs typeface="Arial"/>
              </a:rPr>
              <a:t>-</a:t>
            </a:r>
            <a:endParaRPr sz="1200">
              <a:latin typeface="Arial"/>
              <a:cs typeface="Arial"/>
            </a:endParaRPr>
          </a:p>
          <a:p>
            <a:pPr marL="300355">
              <a:lnSpc>
                <a:spcPct val="100000"/>
              </a:lnSpc>
              <a:spcBef>
                <a:spcPts val="155"/>
              </a:spcBef>
            </a:pPr>
            <a:r>
              <a:rPr dirty="0" sz="1200" b="1">
                <a:latin typeface="Arial"/>
                <a:cs typeface="Arial"/>
              </a:rPr>
              <a:t>266. 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(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vailable</a:t>
            </a:r>
            <a:r>
              <a:rPr dirty="0" sz="1200" spc="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from: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http://</a:t>
            </a:r>
            <a:r>
              <a:rPr dirty="0" sz="1200" spc="25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w</a:t>
            </a:r>
            <a:r>
              <a:rPr dirty="0" sz="1200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ww.ecmwf.int/publications/</a:t>
            </a:r>
            <a:r>
              <a:rPr dirty="0" sz="1200" b="1">
                <a:latin typeface="Arial"/>
                <a:cs typeface="Arial"/>
                <a:hlinkClick r:id="rId3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45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318385">
              <a:lnSpc>
                <a:spcPts val="3329"/>
              </a:lnSpc>
            </a:pPr>
            <a:r>
              <a:rPr dirty="0" spc="-5">
                <a:solidFill>
                  <a:srgbClr val="3232CC"/>
                </a:solidFill>
              </a:rPr>
              <a:t>References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4416" y="1256744"/>
            <a:ext cx="7887334" cy="5054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marR="5080" indent="-287655">
              <a:lnSpc>
                <a:spcPct val="110800"/>
              </a:lnSpc>
              <a:buClr>
                <a:srgbClr val="0F3592"/>
              </a:buClr>
              <a:buAutoNum type="arabicPeriod" startAt="17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Liu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Xiao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Q,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Wang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B.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2008.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n</a:t>
            </a:r>
            <a:r>
              <a:rPr dirty="0" sz="1200" spc="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ensembl</a:t>
            </a:r>
            <a:r>
              <a:rPr dirty="0" sz="1200" spc="5" b="1">
                <a:latin typeface="Arial"/>
                <a:cs typeface="Arial"/>
              </a:rPr>
              <a:t>e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based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fou</a:t>
            </a:r>
            <a:r>
              <a:rPr dirty="0" sz="1200" b="1">
                <a:latin typeface="Arial"/>
                <a:cs typeface="Arial"/>
              </a:rPr>
              <a:t>r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dimensional variational data assimilation scheme.</a:t>
            </a:r>
            <a:r>
              <a:rPr dirty="0" sz="1200" b="1">
                <a:latin typeface="Arial"/>
                <a:cs typeface="Arial"/>
              </a:rPr>
              <a:t> part i: Technical formulation and preliminary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test. Mon.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Weather Rev. 136: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336</a:t>
            </a:r>
            <a:r>
              <a:rPr dirty="0" sz="1200" spc="5" b="1">
                <a:latin typeface="Arial"/>
                <a:cs typeface="Arial"/>
              </a:rPr>
              <a:t>3</a:t>
            </a:r>
            <a:r>
              <a:rPr dirty="0" sz="1200" spc="-10" b="1">
                <a:latin typeface="Arial"/>
                <a:cs typeface="Arial"/>
              </a:rPr>
              <a:t>–</a:t>
            </a:r>
            <a:r>
              <a:rPr dirty="0" sz="1200" spc="-5" b="1">
                <a:latin typeface="Arial"/>
                <a:cs typeface="Arial"/>
              </a:rPr>
              <a:t>3373.</a:t>
            </a:r>
            <a:endParaRPr sz="1200">
              <a:latin typeface="Arial"/>
              <a:cs typeface="Arial"/>
            </a:endParaRPr>
          </a:p>
          <a:p>
            <a:pPr marL="300355" marR="69850" indent="-287655">
              <a:lnSpc>
                <a:spcPct val="110800"/>
              </a:lnSpc>
              <a:spcBef>
                <a:spcPts val="1005"/>
              </a:spcBef>
              <a:buClr>
                <a:srgbClr val="0F3592"/>
              </a:buClr>
              <a:buAutoNum type="arabicPeriod" startAt="17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Loren</a:t>
            </a:r>
            <a:r>
              <a:rPr dirty="0" sz="1200" spc="5" b="1">
                <a:latin typeface="Arial"/>
                <a:cs typeface="Arial"/>
              </a:rPr>
              <a:t>c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.C.,2003: The potential of the ensemble Kalman filter for NWP—A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comparison </a:t>
            </a:r>
            <a:r>
              <a:rPr dirty="0" sz="1200" spc="25" b="1">
                <a:latin typeface="Arial"/>
                <a:cs typeface="Arial"/>
              </a:rPr>
              <a:t>w</a:t>
            </a:r>
            <a:r>
              <a:rPr dirty="0" sz="1200" spc="-5" b="1">
                <a:latin typeface="Arial"/>
                <a:cs typeface="Arial"/>
              </a:rPr>
              <a:t>it</a:t>
            </a:r>
            <a:r>
              <a:rPr dirty="0" sz="1200" b="1">
                <a:latin typeface="Arial"/>
                <a:cs typeface="Arial"/>
              </a:rPr>
              <a:t>h</a:t>
            </a:r>
            <a:r>
              <a:rPr dirty="0" sz="1200" spc="-5" b="1">
                <a:latin typeface="Arial"/>
                <a:cs typeface="Arial"/>
              </a:rPr>
              <a:t> 4D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V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R.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 i="1">
                <a:latin typeface="Arial"/>
                <a:cs typeface="Arial"/>
              </a:rPr>
              <a:t>Q.</a:t>
            </a:r>
            <a:r>
              <a:rPr dirty="0" sz="1200" b="1" i="1">
                <a:latin typeface="Arial"/>
                <a:cs typeface="Arial"/>
              </a:rPr>
              <a:t> J. R. Meteorol. Soc.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129: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318</a:t>
            </a:r>
            <a:r>
              <a:rPr dirty="0" sz="1200" spc="5" b="1">
                <a:latin typeface="Arial"/>
                <a:cs typeface="Arial"/>
              </a:rPr>
              <a:t>3</a:t>
            </a:r>
            <a:r>
              <a:rPr dirty="0" sz="1200" spc="-10" b="1">
                <a:latin typeface="Arial"/>
                <a:cs typeface="Arial"/>
              </a:rPr>
              <a:t>–</a:t>
            </a:r>
            <a:r>
              <a:rPr dirty="0" sz="1200" spc="-5" b="1">
                <a:latin typeface="Arial"/>
                <a:cs typeface="Arial"/>
              </a:rPr>
              <a:t>320</a:t>
            </a:r>
            <a:r>
              <a:rPr dirty="0" sz="1200" spc="-10" b="1">
                <a:latin typeface="Arial"/>
                <a:cs typeface="Arial"/>
              </a:rPr>
              <a:t>3</a:t>
            </a:r>
            <a:r>
              <a:rPr dirty="0" sz="1200" b="1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300355" marR="301625" indent="-287655">
              <a:lnSpc>
                <a:spcPct val="110800"/>
              </a:lnSpc>
              <a:spcBef>
                <a:spcPts val="1005"/>
              </a:spcBef>
              <a:buClr>
                <a:srgbClr val="0F3592"/>
              </a:buClr>
              <a:buAutoNum type="arabicPeriod" startAt="17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Malla</a:t>
            </a:r>
            <a:r>
              <a:rPr dirty="0" sz="1200" spc="-5" b="1">
                <a:latin typeface="Arial"/>
                <a:cs typeface="Arial"/>
              </a:rPr>
              <a:t>t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S.,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G. Papanicola</a:t>
            </a:r>
            <a:r>
              <a:rPr dirty="0" sz="1200" spc="-5" b="1">
                <a:latin typeface="Arial"/>
                <a:cs typeface="Arial"/>
              </a:rPr>
              <a:t>u</a:t>
            </a:r>
            <a:r>
              <a:rPr dirty="0" sz="1200" b="1">
                <a:latin typeface="Arial"/>
                <a:cs typeface="Arial"/>
              </a:rPr>
              <a:t>, and Z. Zhang, 1998: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spc="-5" b="1">
                <a:latin typeface="Arial"/>
                <a:cs typeface="Arial"/>
              </a:rPr>
              <a:t>daptiv</a:t>
            </a:r>
            <a:r>
              <a:rPr dirty="0" sz="1200" b="1">
                <a:latin typeface="Arial"/>
                <a:cs typeface="Arial"/>
              </a:rPr>
              <a:t>e</a:t>
            </a:r>
            <a:r>
              <a:rPr dirty="0" sz="1200" spc="4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Covariance Estimation of Locally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Stationary</a:t>
            </a:r>
            <a:r>
              <a:rPr dirty="0" sz="1200" b="1">
                <a:latin typeface="Arial"/>
                <a:cs typeface="Arial"/>
              </a:rPr>
              <a:t> Processes.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spc="-5" b="1">
                <a:latin typeface="Arial"/>
                <a:cs typeface="Arial"/>
              </a:rPr>
              <a:t>n</a:t>
            </a:r>
            <a:r>
              <a:rPr dirty="0" sz="1200" b="1">
                <a:latin typeface="Arial"/>
                <a:cs typeface="Arial"/>
              </a:rPr>
              <a:t>nals</a:t>
            </a:r>
            <a:r>
              <a:rPr dirty="0" sz="1200" spc="4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 Statistics, 26,1,</a:t>
            </a:r>
            <a:r>
              <a:rPr dirty="0" sz="1200" spc="5" b="1">
                <a:latin typeface="Arial"/>
                <a:cs typeface="Arial"/>
              </a:rPr>
              <a:t>1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spc="-10" b="1">
                <a:latin typeface="Arial"/>
                <a:cs typeface="Arial"/>
              </a:rPr>
              <a:t>47</a:t>
            </a:r>
            <a:r>
              <a:rPr dirty="0" sz="1200" b="1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300355" marR="647065" indent="-287655">
              <a:lnSpc>
                <a:spcPct val="110800"/>
              </a:lnSpc>
              <a:spcBef>
                <a:spcPts val="1005"/>
              </a:spcBef>
              <a:buClr>
                <a:srgbClr val="0F3592"/>
              </a:buClr>
              <a:buAutoNum type="arabicPeriod" startAt="17"/>
              <a:tabLst>
                <a:tab pos="300990" algn="l"/>
              </a:tabLst>
            </a:pPr>
            <a:r>
              <a:rPr dirty="0" sz="1200" spc="-5" b="1">
                <a:latin typeface="Arial"/>
                <a:cs typeface="Arial"/>
              </a:rPr>
              <a:t>Ot</a:t>
            </a:r>
            <a:r>
              <a:rPr dirty="0" sz="1200" b="1">
                <a:latin typeface="Arial"/>
                <a:cs typeface="Arial"/>
              </a:rPr>
              <a:t>t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E, Hunt BR, Szun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spc="-5" b="1">
                <a:latin typeface="Arial"/>
                <a:cs typeface="Arial"/>
              </a:rPr>
              <a:t>og</a:t>
            </a:r>
            <a:r>
              <a:rPr dirty="0" sz="1200" b="1">
                <a:latin typeface="Arial"/>
                <a:cs typeface="Arial"/>
              </a:rPr>
              <a:t>h</a:t>
            </a:r>
            <a:r>
              <a:rPr dirty="0" sz="1200" spc="4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I,</a:t>
            </a:r>
            <a:r>
              <a:rPr dirty="0" sz="1200" spc="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Zimin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V,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Kostelich EJ,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Corazza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M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Kalnay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Patil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DJ.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2004.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 local</a:t>
            </a:r>
            <a:r>
              <a:rPr dirty="0" sz="1200" b="1">
                <a:latin typeface="Arial"/>
                <a:cs typeface="Arial"/>
              </a:rPr>
              <a:t> ensemble Kalman filter for atmospheric data assimilation.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Tellus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56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:</a:t>
            </a:r>
            <a:r>
              <a:rPr dirty="0" sz="1200" spc="10" b="1">
                <a:latin typeface="Arial"/>
                <a:cs typeface="Arial"/>
              </a:rPr>
              <a:t> </a:t>
            </a:r>
            <a:r>
              <a:rPr dirty="0" sz="1200" spc="5" b="1">
                <a:latin typeface="Arial"/>
                <a:cs typeface="Arial"/>
              </a:rPr>
              <a:t>415</a:t>
            </a:r>
            <a:r>
              <a:rPr dirty="0" sz="1200" b="1">
                <a:latin typeface="Arial"/>
                <a:cs typeface="Arial"/>
              </a:rPr>
              <a:t>–</a:t>
            </a:r>
            <a:r>
              <a:rPr dirty="0" sz="1200" spc="-5" b="1">
                <a:latin typeface="Arial"/>
                <a:cs typeface="Arial"/>
              </a:rPr>
              <a:t>428.</a:t>
            </a:r>
            <a:endParaRPr sz="1200">
              <a:latin typeface="Arial"/>
              <a:cs typeface="Arial"/>
            </a:endParaRPr>
          </a:p>
          <a:p>
            <a:pPr marL="300355" marR="149225" indent="-287655">
              <a:lnSpc>
                <a:spcPct val="110800"/>
              </a:lnSpc>
              <a:spcBef>
                <a:spcPts val="1005"/>
              </a:spcBef>
              <a:buClr>
                <a:srgbClr val="0F3592"/>
              </a:buClr>
              <a:buAutoNum type="arabicPeriod" startAt="17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Ra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naud,</a:t>
            </a:r>
            <a:r>
              <a:rPr dirty="0" sz="1200" spc="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L.,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L.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Berre,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and G. Desroziers, 2008: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Spatial averaging of ensembl</a:t>
            </a:r>
            <a:r>
              <a:rPr dirty="0" sz="1200" spc="5" b="1">
                <a:latin typeface="Arial"/>
                <a:cs typeface="Arial"/>
              </a:rPr>
              <a:t>e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based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backgroun</a:t>
            </a:r>
            <a:r>
              <a:rPr dirty="0" sz="1200" spc="-5" b="1">
                <a:latin typeface="Arial"/>
                <a:cs typeface="Arial"/>
              </a:rPr>
              <a:t>d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error</a:t>
            </a:r>
            <a:r>
              <a:rPr dirty="0" sz="1200" b="1">
                <a:latin typeface="Arial"/>
                <a:cs typeface="Arial"/>
              </a:rPr>
              <a:t> variances. Q. J. R. Meteorol. Soc., 134, 100</a:t>
            </a:r>
            <a:r>
              <a:rPr dirty="0" sz="1200" spc="5" b="1">
                <a:latin typeface="Arial"/>
                <a:cs typeface="Arial"/>
              </a:rPr>
              <a:t>3</a:t>
            </a:r>
            <a:r>
              <a:rPr dirty="0" sz="1200" spc="-10" b="1">
                <a:latin typeface="Arial"/>
                <a:cs typeface="Arial"/>
              </a:rPr>
              <a:t>–</a:t>
            </a:r>
            <a:r>
              <a:rPr dirty="0" sz="1200" spc="-5" b="1">
                <a:latin typeface="Arial"/>
                <a:cs typeface="Arial"/>
              </a:rPr>
              <a:t>1014.</a:t>
            </a:r>
            <a:endParaRPr sz="1200">
              <a:latin typeface="Arial"/>
              <a:cs typeface="Arial"/>
            </a:endParaRPr>
          </a:p>
          <a:p>
            <a:pPr marL="300355" marR="147320" indent="-287655">
              <a:lnSpc>
                <a:spcPct val="111300"/>
              </a:lnSpc>
              <a:spcBef>
                <a:spcPts val="1000"/>
              </a:spcBef>
              <a:buClr>
                <a:srgbClr val="0F3592"/>
              </a:buClr>
              <a:buAutoNum type="arabicPeriod" startAt="17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Sn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der,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C,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2012: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Particle filters, the “optimal” proposal and hig</a:t>
            </a:r>
            <a:r>
              <a:rPr dirty="0" sz="1200" spc="-5" b="1">
                <a:latin typeface="Arial"/>
                <a:cs typeface="Arial"/>
              </a:rPr>
              <a:t>h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dimensional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stems.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5" b="1" i="1">
                <a:latin typeface="Arial"/>
                <a:cs typeface="Arial"/>
              </a:rPr>
              <a:t>Proceeding</a:t>
            </a:r>
            <a:r>
              <a:rPr dirty="0" sz="1200" b="1" i="1">
                <a:latin typeface="Arial"/>
                <a:cs typeface="Arial"/>
              </a:rPr>
              <a:t>s</a:t>
            </a:r>
            <a:r>
              <a:rPr dirty="0" sz="1200" spc="-5" b="1" i="1">
                <a:latin typeface="Arial"/>
                <a:cs typeface="Arial"/>
              </a:rPr>
              <a:t> of</a:t>
            </a:r>
            <a:r>
              <a:rPr dirty="0" sz="1200" spc="-5" b="1" i="1">
                <a:latin typeface="Arial"/>
                <a:cs typeface="Arial"/>
              </a:rPr>
              <a:t> </a:t>
            </a:r>
            <a:r>
              <a:rPr dirty="0" sz="1200" b="1" i="1">
                <a:latin typeface="Arial"/>
                <a:cs typeface="Arial"/>
              </a:rPr>
              <a:t>the ECMWF Seminar on</a:t>
            </a:r>
            <a:r>
              <a:rPr dirty="0" sz="1200" spc="15" b="1" i="1">
                <a:latin typeface="Arial"/>
                <a:cs typeface="Arial"/>
              </a:rPr>
              <a:t> </a:t>
            </a:r>
            <a:r>
              <a:rPr dirty="0" sz="1200" b="1" i="1">
                <a:latin typeface="Arial"/>
                <a:cs typeface="Arial"/>
              </a:rPr>
              <a:t>Data assimilation for atmosphere and ocean, </a:t>
            </a:r>
            <a:r>
              <a:rPr dirty="0" sz="1200" spc="5" b="1" i="1">
                <a:latin typeface="Arial"/>
                <a:cs typeface="Arial"/>
              </a:rPr>
              <a:t>6</a:t>
            </a:r>
            <a:r>
              <a:rPr dirty="0" sz="1200" spc="-5" b="1" i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9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September 201</a:t>
            </a:r>
            <a:r>
              <a:rPr dirty="0" sz="1200" spc="5" b="1">
                <a:latin typeface="Arial"/>
                <a:cs typeface="Arial"/>
              </a:rPr>
              <a:t>1</a:t>
            </a:r>
            <a:r>
              <a:rPr dirty="0" sz="1200" b="1" i="1">
                <a:latin typeface="Arial"/>
                <a:cs typeface="Arial"/>
              </a:rPr>
              <a:t>,</a:t>
            </a:r>
            <a:r>
              <a:rPr dirty="0" sz="1200" spc="-35" b="1" i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ECMWF,</a:t>
            </a:r>
            <a:r>
              <a:rPr dirty="0" sz="1200" spc="-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pages 16</a:t>
            </a:r>
            <a:r>
              <a:rPr dirty="0" sz="1200" spc="5" b="1">
                <a:latin typeface="Arial"/>
                <a:cs typeface="Arial"/>
              </a:rPr>
              <a:t>1</a:t>
            </a:r>
            <a:r>
              <a:rPr dirty="0" sz="1200" spc="-5" b="1">
                <a:latin typeface="Arial"/>
                <a:cs typeface="Arial"/>
              </a:rPr>
              <a:t>-170</a:t>
            </a:r>
            <a:r>
              <a:rPr dirty="0" sz="1200" b="1">
                <a:latin typeface="Arial"/>
                <a:cs typeface="Arial"/>
              </a:rPr>
              <a:t>. 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5" b="1">
                <a:latin typeface="Arial"/>
                <a:cs typeface="Arial"/>
              </a:rPr>
              <a:t>(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vailable</a:t>
            </a:r>
            <a:r>
              <a:rPr dirty="0" sz="1200" spc="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from: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http://</a:t>
            </a:r>
            <a:r>
              <a:rPr dirty="0" sz="1200" spc="25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w</a:t>
            </a:r>
            <a:r>
              <a:rPr dirty="0" sz="1200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ww.ecmwf.int/publications/</a:t>
            </a:r>
            <a:r>
              <a:rPr dirty="0" sz="1200" b="1">
                <a:latin typeface="Arial"/>
                <a:cs typeface="Arial"/>
                <a:hlinkClick r:id="rId3"/>
              </a:rPr>
              <a:t>)</a:t>
            </a:r>
            <a:endParaRPr sz="1200">
              <a:latin typeface="Arial"/>
              <a:cs typeface="Arial"/>
            </a:endParaRPr>
          </a:p>
          <a:p>
            <a:pPr marL="300355" marR="177165" indent="-287655">
              <a:lnSpc>
                <a:spcPct val="111700"/>
              </a:lnSpc>
              <a:spcBef>
                <a:spcPts val="980"/>
              </a:spcBef>
              <a:buClr>
                <a:srgbClr val="0F3592"/>
              </a:buClr>
              <a:buAutoNum type="arabicPeriod" startAt="17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Thepaut, J.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N., Courtier, P., Belau</a:t>
            </a:r>
            <a:r>
              <a:rPr dirty="0" sz="1200" spc="-5" b="1">
                <a:latin typeface="Arial"/>
                <a:cs typeface="Arial"/>
              </a:rPr>
              <a:t>d</a:t>
            </a:r>
            <a:r>
              <a:rPr dirty="0" sz="1200" b="1">
                <a:latin typeface="Arial"/>
                <a:cs typeface="Arial"/>
              </a:rPr>
              <a:t>, G. and Lemaıtre, G., 1996:</a:t>
            </a:r>
            <a:r>
              <a:rPr dirty="0" sz="1200" spc="-4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D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namical structure functions in a four-</a:t>
            </a:r>
            <a:r>
              <a:rPr dirty="0" sz="1200" b="1">
                <a:latin typeface="Arial"/>
                <a:cs typeface="Arial"/>
              </a:rPr>
              <a:t> dimensional variational assimilation: A case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stud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.</a:t>
            </a:r>
            <a:r>
              <a:rPr dirty="0" sz="1200" spc="4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Q. J. R. Meteorol. So</a:t>
            </a:r>
            <a:r>
              <a:rPr dirty="0" sz="1200" spc="5" b="1">
                <a:latin typeface="Arial"/>
                <a:cs typeface="Arial"/>
              </a:rPr>
              <a:t>c</a:t>
            </a:r>
            <a:r>
              <a:rPr dirty="0" sz="1200" b="1" i="1">
                <a:latin typeface="Arial"/>
                <a:cs typeface="Arial"/>
              </a:rPr>
              <a:t>.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122,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53</a:t>
            </a:r>
            <a:r>
              <a:rPr dirty="0" sz="1200" spc="5" b="1">
                <a:latin typeface="Arial"/>
                <a:cs typeface="Arial"/>
              </a:rPr>
              <a:t>5</a:t>
            </a:r>
            <a:r>
              <a:rPr dirty="0" sz="1200" spc="-10" b="1">
                <a:latin typeface="Arial"/>
                <a:cs typeface="Arial"/>
              </a:rPr>
              <a:t>–</a:t>
            </a:r>
            <a:r>
              <a:rPr dirty="0" sz="1200" spc="-5" b="1">
                <a:latin typeface="Arial"/>
                <a:cs typeface="Arial"/>
              </a:rPr>
              <a:t>561</a:t>
            </a:r>
            <a:endParaRPr sz="1200">
              <a:latin typeface="Arial"/>
              <a:cs typeface="Arial"/>
            </a:endParaRPr>
          </a:p>
          <a:p>
            <a:pPr marL="300355" marR="333375" indent="-287655">
              <a:lnSpc>
                <a:spcPct val="111300"/>
              </a:lnSpc>
              <a:spcBef>
                <a:spcPts val="990"/>
              </a:spcBef>
              <a:buClr>
                <a:srgbClr val="0F3592"/>
              </a:buClr>
              <a:buAutoNum type="arabicPeriod" startAt="17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Van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Leeu</a:t>
            </a:r>
            <a:r>
              <a:rPr dirty="0" sz="1200" spc="25" b="1">
                <a:latin typeface="Arial"/>
                <a:cs typeface="Arial"/>
              </a:rPr>
              <a:t>w</a:t>
            </a:r>
            <a:r>
              <a:rPr dirty="0" sz="1200" b="1">
                <a:latin typeface="Arial"/>
                <a:cs typeface="Arial"/>
              </a:rPr>
              <a:t>e</a:t>
            </a:r>
            <a:r>
              <a:rPr dirty="0" sz="1200" spc="-5" b="1">
                <a:latin typeface="Arial"/>
                <a:cs typeface="Arial"/>
              </a:rPr>
              <a:t>n</a:t>
            </a:r>
            <a:r>
              <a:rPr dirty="0" sz="1200" b="1">
                <a:latin typeface="Arial"/>
                <a:cs typeface="Arial"/>
              </a:rPr>
              <a:t>,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P.</a:t>
            </a:r>
            <a:r>
              <a:rPr dirty="0" sz="1200" b="1">
                <a:latin typeface="Arial"/>
                <a:cs typeface="Arial"/>
              </a:rPr>
              <a:t>J., 2012: Nonlinear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larg</a:t>
            </a:r>
            <a:r>
              <a:rPr dirty="0" sz="1200" spc="5" b="1">
                <a:latin typeface="Arial"/>
                <a:cs typeface="Arial"/>
              </a:rPr>
              <a:t>e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scale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data assimilation: the potential of particle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filters.</a:t>
            </a:r>
            <a:r>
              <a:rPr dirty="0" sz="1200" b="1">
                <a:latin typeface="Arial"/>
                <a:cs typeface="Arial"/>
              </a:rPr>
              <a:t> </a:t>
            </a:r>
            <a:r>
              <a:rPr dirty="0" sz="1200" b="1" i="1">
                <a:latin typeface="Arial"/>
                <a:cs typeface="Arial"/>
              </a:rPr>
              <a:t>Proceedings of the ECMWF Seminar on</a:t>
            </a:r>
            <a:r>
              <a:rPr dirty="0" sz="1200" spc="15" b="1" i="1">
                <a:latin typeface="Arial"/>
                <a:cs typeface="Arial"/>
              </a:rPr>
              <a:t> </a:t>
            </a:r>
            <a:r>
              <a:rPr dirty="0" sz="1200" b="1" i="1">
                <a:latin typeface="Arial"/>
                <a:cs typeface="Arial"/>
              </a:rPr>
              <a:t>Data assimilation for atmosphere and ocean, </a:t>
            </a:r>
            <a:r>
              <a:rPr dirty="0" sz="1200" spc="5" b="1" i="1">
                <a:latin typeface="Arial"/>
                <a:cs typeface="Arial"/>
              </a:rPr>
              <a:t>6</a:t>
            </a:r>
            <a:r>
              <a:rPr dirty="0" sz="1200" spc="-5" b="1" i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9</a:t>
            </a:r>
            <a:r>
              <a:rPr dirty="0" sz="1200" spc="-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September</a:t>
            </a:r>
            <a:r>
              <a:rPr dirty="0" sz="1200" b="1">
                <a:latin typeface="Arial"/>
                <a:cs typeface="Arial"/>
              </a:rPr>
              <a:t> 201</a:t>
            </a:r>
            <a:r>
              <a:rPr dirty="0" sz="1200" spc="5" b="1">
                <a:latin typeface="Arial"/>
                <a:cs typeface="Arial"/>
              </a:rPr>
              <a:t>1</a:t>
            </a:r>
            <a:r>
              <a:rPr dirty="0" sz="1200" b="1" i="1">
                <a:latin typeface="Arial"/>
                <a:cs typeface="Arial"/>
              </a:rPr>
              <a:t>,</a:t>
            </a:r>
            <a:r>
              <a:rPr dirty="0" sz="1200" spc="-35" b="1" i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ECMWF, pages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17</a:t>
            </a:r>
            <a:r>
              <a:rPr dirty="0" sz="1200" spc="5" b="1">
                <a:latin typeface="Arial"/>
                <a:cs typeface="Arial"/>
              </a:rPr>
              <a:t>1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187. 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(</a:t>
            </a:r>
            <a:r>
              <a:rPr dirty="0" sz="1200" spc="-40" b="1">
                <a:latin typeface="Arial"/>
                <a:cs typeface="Arial"/>
              </a:rPr>
              <a:t>A</a:t>
            </a:r>
            <a:r>
              <a:rPr dirty="0" sz="1200" b="1">
                <a:latin typeface="Arial"/>
                <a:cs typeface="Arial"/>
              </a:rPr>
              <a:t>vailable</a:t>
            </a:r>
            <a:r>
              <a:rPr dirty="0" sz="1200" spc="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from: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http://</a:t>
            </a:r>
            <a:r>
              <a:rPr dirty="0" sz="1200" spc="25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w</a:t>
            </a:r>
            <a:r>
              <a:rPr dirty="0" sz="1200" b="1" u="heavy">
                <a:solidFill>
                  <a:srgbClr val="CCCCFF"/>
                </a:solidFill>
                <a:latin typeface="Arial"/>
                <a:cs typeface="Arial"/>
                <a:hlinkClick r:id="rId3"/>
              </a:rPr>
              <a:t>ww.ecmwf.int/publications/</a:t>
            </a:r>
            <a:r>
              <a:rPr dirty="0" sz="1200" b="1">
                <a:latin typeface="Arial"/>
                <a:cs typeface="Arial"/>
                <a:hlinkClick r:id="rId3"/>
              </a:rPr>
              <a:t>)</a:t>
            </a:r>
            <a:endParaRPr sz="1200">
              <a:latin typeface="Arial"/>
              <a:cs typeface="Arial"/>
            </a:endParaRPr>
          </a:p>
          <a:p>
            <a:pPr marL="300355" marR="467359" indent="-287655">
              <a:lnSpc>
                <a:spcPct val="110800"/>
              </a:lnSpc>
              <a:spcBef>
                <a:spcPts val="1005"/>
              </a:spcBef>
              <a:buClr>
                <a:srgbClr val="0F3592"/>
              </a:buClr>
              <a:buAutoNum type="arabicPeriod" startAt="17"/>
              <a:tabLst>
                <a:tab pos="300990" algn="l"/>
              </a:tabLst>
            </a:pPr>
            <a:r>
              <a:rPr dirty="0" sz="1200" b="1">
                <a:latin typeface="Arial"/>
                <a:cs typeface="Arial"/>
              </a:rPr>
              <a:t>Wikle, C. K., &amp; Berliner, L. </a:t>
            </a:r>
            <a:r>
              <a:rPr dirty="0" sz="1200" spc="-5" b="1">
                <a:latin typeface="Arial"/>
                <a:cs typeface="Arial"/>
              </a:rPr>
              <a:t>M</a:t>
            </a:r>
            <a:r>
              <a:rPr dirty="0" sz="1200" b="1">
                <a:latin typeface="Arial"/>
                <a:cs typeface="Arial"/>
              </a:rPr>
              <a:t>.,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2007:</a:t>
            </a:r>
            <a:r>
              <a:rPr dirty="0" sz="1200" spc="-3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A Ba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esian tutorial for data assimilation.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Ph</a:t>
            </a:r>
            <a:r>
              <a:rPr dirty="0" sz="1200" spc="-35" b="1">
                <a:latin typeface="Arial"/>
                <a:cs typeface="Arial"/>
              </a:rPr>
              <a:t>y</a:t>
            </a:r>
            <a:r>
              <a:rPr dirty="0" sz="1200" b="1">
                <a:latin typeface="Arial"/>
                <a:cs typeface="Arial"/>
              </a:rPr>
              <a:t>sica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D: Nonlinear</a:t>
            </a:r>
            <a:r>
              <a:rPr dirty="0" sz="1200" b="1">
                <a:latin typeface="Arial"/>
                <a:cs typeface="Arial"/>
              </a:rPr>
              <a:t> Phenomena, 230(1), 1</a:t>
            </a:r>
            <a:r>
              <a:rPr dirty="0" sz="1200" spc="-5" b="1">
                <a:latin typeface="Arial"/>
                <a:cs typeface="Arial"/>
              </a:rPr>
              <a:t>-</a:t>
            </a:r>
            <a:r>
              <a:rPr dirty="0" sz="1200" b="1">
                <a:latin typeface="Arial"/>
                <a:cs typeface="Arial"/>
              </a:rPr>
              <a:t>1</a:t>
            </a:r>
            <a:r>
              <a:rPr dirty="0" sz="1200" spc="5" b="1">
                <a:latin typeface="Arial"/>
                <a:cs typeface="Arial"/>
              </a:rPr>
              <a:t>6</a:t>
            </a:r>
            <a:r>
              <a:rPr dirty="0" sz="1200" b="1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51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318385">
              <a:lnSpc>
                <a:spcPct val="100000"/>
              </a:lnSpc>
            </a:pPr>
            <a:r>
              <a:rPr dirty="0" spc="-5">
                <a:solidFill>
                  <a:srgbClr val="3232CC"/>
                </a:solidFill>
              </a:rPr>
              <a:t>References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911350">
              <a:lnSpc>
                <a:spcPct val="100000"/>
              </a:lnSpc>
            </a:pPr>
            <a:r>
              <a:rPr dirty="0" spc="-5">
                <a:solidFill>
                  <a:srgbClr val="3232CC"/>
                </a:solidFill>
              </a:rPr>
              <a:t>Additional</a:t>
            </a:r>
            <a:r>
              <a:rPr dirty="0" spc="5">
                <a:solidFill>
                  <a:srgbClr val="3232CC"/>
                </a:solidFill>
              </a:rPr>
              <a:t> </a:t>
            </a:r>
            <a:r>
              <a:rPr dirty="0" spc="-5">
                <a:solidFill>
                  <a:srgbClr val="3232CC"/>
                </a:solidFill>
              </a:rPr>
              <a:t>Slides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51</a:t>
            </a:fld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318609" y="4282440"/>
            <a:ext cx="3304540" cy="25317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  <a:tabLst>
                <a:tab pos="1021080" algn="l"/>
              </a:tabLst>
            </a:pP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DA	</a:t>
            </a:r>
            <a:r>
              <a:rPr dirty="0" baseline="2314" sz="1800" b="1">
                <a:solidFill>
                  <a:srgbClr val="FFFFFF"/>
                </a:solidFill>
                <a:latin typeface="Arial"/>
                <a:cs typeface="Arial"/>
              </a:rPr>
              <a:t>Slide 53</a:t>
            </a:r>
            <a:endParaRPr baseline="2314"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46760">
              <a:lnSpc>
                <a:spcPct val="100000"/>
              </a:lnSpc>
            </a:pPr>
            <a:r>
              <a:rPr dirty="0" spc="-5"/>
              <a:t>Use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variances</a:t>
            </a:r>
            <a:r>
              <a:rPr dirty="0" spc="-5"/>
              <a:t> </a:t>
            </a:r>
            <a:r>
              <a:rPr dirty="0" spc="-5"/>
              <a:t>in</a:t>
            </a:r>
            <a:r>
              <a:rPr dirty="0" spc="-5"/>
              <a:t> </a:t>
            </a:r>
            <a:r>
              <a:rPr dirty="0" spc="-5"/>
              <a:t>4DVar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2709672"/>
            <a:ext cx="4262628" cy="3342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57115" y="1784604"/>
            <a:ext cx="3200399" cy="2508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57115" y="4282440"/>
            <a:ext cx="3265932" cy="25435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34416" y="1312036"/>
            <a:ext cx="8234045" cy="2068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685" marR="1186815" indent="-515620">
              <a:lnSpc>
                <a:spcPct val="100000"/>
              </a:lnSpc>
              <a:tabLst>
                <a:tab pos="527685" algn="l"/>
              </a:tabLst>
            </a:pPr>
            <a:r>
              <a:rPr dirty="0" sz="2600">
                <a:solidFill>
                  <a:srgbClr val="3232CC"/>
                </a:solidFill>
                <a:latin typeface="Calibri"/>
                <a:cs typeface="Calibri"/>
              </a:rPr>
              <a:t>2.</a:t>
            </a:r>
            <a:r>
              <a:rPr dirty="0" sz="2600">
                <a:solidFill>
                  <a:srgbClr val="3232CC"/>
                </a:solidFill>
                <a:latin typeface="Calibri"/>
                <a:cs typeface="Calibri"/>
              </a:rPr>
              <a:t>	</a:t>
            </a:r>
            <a:r>
              <a:rPr dirty="0" sz="2600" spc="-5">
                <a:latin typeface="Calibri"/>
                <a:cs typeface="Calibri"/>
              </a:rPr>
              <a:t>Befor</a:t>
            </a:r>
            <a:r>
              <a:rPr dirty="0" sz="2600">
                <a:latin typeface="Calibri"/>
                <a:cs typeface="Calibri"/>
              </a:rPr>
              <a:t>e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4DVa</a:t>
            </a:r>
            <a:r>
              <a:rPr dirty="0" sz="2600">
                <a:latin typeface="Calibri"/>
                <a:cs typeface="Calibri"/>
              </a:rPr>
              <a:t>r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the</a:t>
            </a:r>
            <a:r>
              <a:rPr dirty="0" sz="2600">
                <a:latin typeface="Calibri"/>
                <a:cs typeface="Calibri"/>
              </a:rPr>
              <a:t>y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affec</a:t>
            </a:r>
            <a:r>
              <a:rPr dirty="0" sz="2600">
                <a:latin typeface="Calibri"/>
                <a:cs typeface="Calibri"/>
              </a:rPr>
              <a:t>t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th</a:t>
            </a:r>
            <a:r>
              <a:rPr dirty="0" sz="2600">
                <a:latin typeface="Calibri"/>
                <a:cs typeface="Calibri"/>
              </a:rPr>
              <a:t>e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 spc="-5">
                <a:solidFill>
                  <a:srgbClr val="FF0000"/>
                </a:solidFill>
                <a:latin typeface="Calibri"/>
                <a:cs typeface="Calibri"/>
              </a:rPr>
              <a:t>observatio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600" spc="-5">
                <a:solidFill>
                  <a:srgbClr val="FF0000"/>
                </a:solidFill>
                <a:latin typeface="Calibri"/>
                <a:cs typeface="Calibri"/>
              </a:rPr>
              <a:t>quality</a:t>
            </a:r>
            <a:r>
              <a:rPr dirty="0" sz="26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control</a:t>
            </a:r>
            <a:r>
              <a:rPr dirty="0" sz="26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decisions</a:t>
            </a:r>
            <a:endParaRPr sz="2600">
              <a:latin typeface="Calibri"/>
              <a:cs typeface="Calibri"/>
            </a:endParaRPr>
          </a:p>
          <a:p>
            <a:pPr marL="431800" indent="-419100">
              <a:lnSpc>
                <a:spcPct val="100000"/>
              </a:lnSpc>
              <a:spcBef>
                <a:spcPts val="1180"/>
              </a:spcBef>
              <a:buFont typeface="Arial"/>
              <a:buChar char="•"/>
              <a:tabLst>
                <a:tab pos="431800" algn="l"/>
              </a:tabLst>
            </a:pP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Super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Storm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Sandy</a:t>
            </a:r>
            <a:endParaRPr sz="2200">
              <a:latin typeface="Calibri"/>
              <a:cs typeface="Calibri"/>
            </a:endParaRPr>
          </a:p>
          <a:p>
            <a:pPr marL="7080884" marR="5080">
              <a:lnSpc>
                <a:spcPts val="2260"/>
              </a:lnSpc>
              <a:spcBef>
                <a:spcPts val="20"/>
              </a:spcBef>
            </a:pPr>
            <a:r>
              <a:rPr dirty="0" sz="1800" spc="-5">
                <a:latin typeface="Arial"/>
                <a:cs typeface="Arial"/>
              </a:rPr>
              <a:t>Msl</a:t>
            </a:r>
            <a:r>
              <a:rPr dirty="0" sz="1800">
                <a:latin typeface="Arial"/>
                <a:cs typeface="Arial"/>
              </a:rPr>
              <a:t>p</a:t>
            </a:r>
            <a:r>
              <a:rPr dirty="0" sz="1800" spc="-100"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0000"/>
                </a:solidFill>
                <a:latin typeface="Arial"/>
                <a:cs typeface="Arial"/>
              </a:rPr>
              <a:t>Ana</a:t>
            </a:r>
            <a:r>
              <a:rPr dirty="0" sz="18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30/10/2012</a:t>
            </a:r>
            <a:endParaRPr sz="1800">
              <a:latin typeface="Arial"/>
              <a:cs typeface="Arial"/>
            </a:endParaRPr>
          </a:p>
          <a:p>
            <a:pPr algn="r" marR="420370">
              <a:lnSpc>
                <a:spcPts val="2150"/>
              </a:lnSpc>
            </a:pPr>
            <a:r>
              <a:rPr dirty="0" sz="1800">
                <a:latin typeface="Arial"/>
                <a:cs typeface="Arial"/>
              </a:rPr>
              <a:t>00UTC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0344" y="6417007"/>
            <a:ext cx="361124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75880" y="4669718"/>
            <a:ext cx="1275715" cy="11106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4200"/>
              </a:lnSpc>
            </a:pPr>
            <a:r>
              <a:rPr dirty="0" sz="1800" spc="-5">
                <a:latin typeface="Arial"/>
                <a:cs typeface="Arial"/>
              </a:rPr>
              <a:t>Msl</a:t>
            </a:r>
            <a:r>
              <a:rPr dirty="0" sz="1800">
                <a:latin typeface="Arial"/>
                <a:cs typeface="Arial"/>
              </a:rPr>
              <a:t>p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0000"/>
                </a:solidFill>
                <a:latin typeface="Arial"/>
                <a:cs typeface="Arial"/>
              </a:rPr>
              <a:t>t+204h</a:t>
            </a:r>
            <a:r>
              <a:rPr dirty="0" sz="18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Fcst</a:t>
            </a:r>
            <a:r>
              <a:rPr dirty="0" sz="1800" spc="-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vali</a:t>
            </a:r>
            <a:r>
              <a:rPr dirty="0" sz="1800">
                <a:latin typeface="Arial"/>
                <a:cs typeface="Arial"/>
              </a:rPr>
              <a:t>d</a:t>
            </a:r>
            <a:r>
              <a:rPr dirty="0" sz="1800" spc="-5">
                <a:latin typeface="Arial"/>
                <a:cs typeface="Arial"/>
              </a:rPr>
              <a:t> at</a:t>
            </a:r>
            <a:r>
              <a:rPr dirty="0" sz="1800" spc="-5">
                <a:latin typeface="Arial"/>
                <a:cs typeface="Arial"/>
              </a:rPr>
              <a:t> 30/10/2012</a:t>
            </a:r>
            <a:endParaRPr sz="18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85"/>
              </a:spcBef>
            </a:pPr>
            <a:r>
              <a:rPr dirty="0" sz="1800">
                <a:latin typeface="Arial"/>
                <a:cs typeface="Arial"/>
              </a:rPr>
              <a:t>00UTC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140708" y="2494788"/>
            <a:ext cx="5003800" cy="4284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6200">
              <a:lnSpc>
                <a:spcPct val="100000"/>
              </a:lnSpc>
            </a:pP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1827" y="1303655"/>
            <a:ext cx="7515225" cy="5024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4780" marR="309880">
              <a:lnSpc>
                <a:spcPct val="100000"/>
              </a:lnSpc>
            </a:pPr>
            <a:r>
              <a:rPr dirty="0" sz="2200" spc="-5">
                <a:latin typeface="Calibri"/>
                <a:cs typeface="Calibri"/>
              </a:rPr>
              <a:t>What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happens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if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we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withhold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pola</a:t>
            </a:r>
            <a:r>
              <a:rPr dirty="0" sz="2200" spc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-orbiters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observations</a:t>
            </a:r>
            <a:r>
              <a:rPr dirty="0" sz="22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(i.e.,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approx.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90%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obs.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</a:t>
            </a:r>
            <a:r>
              <a:rPr dirty="0" sz="2200" spc="-5">
                <a:latin typeface="Calibri"/>
                <a:cs typeface="Calibri"/>
              </a:rPr>
              <a:t>ounts)?</a:t>
            </a:r>
            <a:endParaRPr sz="2200">
              <a:latin typeface="Calibri"/>
              <a:cs typeface="Calibri"/>
            </a:endParaRPr>
          </a:p>
          <a:p>
            <a:pPr marL="144780" marR="5080">
              <a:lnSpc>
                <a:spcPct val="100000"/>
              </a:lnSpc>
              <a:spcBef>
                <a:spcPts val="1055"/>
              </a:spcBef>
            </a:pP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forecast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performance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obviously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degraded,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and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only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5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days</a:t>
            </a:r>
            <a:r>
              <a:rPr dirty="0" sz="2200" spc="-5">
                <a:latin typeface="Calibri"/>
                <a:cs typeface="Calibri"/>
              </a:rPr>
              <a:t> before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landfall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system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recovers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correct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track</a:t>
            </a:r>
            <a:endParaRPr sz="2200">
              <a:latin typeface="Calibri"/>
              <a:cs typeface="Calibri"/>
            </a:endParaRPr>
          </a:p>
          <a:p>
            <a:pPr marL="12700" marR="4131945">
              <a:lnSpc>
                <a:spcPct val="100000"/>
              </a:lnSpc>
              <a:spcBef>
                <a:spcPts val="1260"/>
              </a:spcBef>
            </a:pPr>
            <a:r>
              <a:rPr dirty="0" sz="2200" spc="-5">
                <a:latin typeface="Calibri"/>
                <a:cs typeface="Calibri"/>
              </a:rPr>
              <a:t>Sand</a:t>
            </a:r>
            <a:r>
              <a:rPr dirty="0" sz="2200" spc="70">
                <a:latin typeface="Calibri"/>
                <a:cs typeface="Calibri"/>
              </a:rPr>
              <a:t>y</a:t>
            </a:r>
            <a:r>
              <a:rPr dirty="0" sz="2200" spc="-135">
                <a:latin typeface="Calibri"/>
                <a:cs typeface="Calibri"/>
              </a:rPr>
              <a:t>’</a:t>
            </a:r>
            <a:r>
              <a:rPr dirty="0" sz="2200" spc="-5">
                <a:latin typeface="Calibri"/>
                <a:cs typeface="Calibri"/>
              </a:rPr>
              <a:t>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5">
                <a:latin typeface="Calibri"/>
                <a:cs typeface="Calibri"/>
              </a:rPr>
              <a:t>f</a:t>
            </a:r>
            <a:r>
              <a:rPr dirty="0" sz="2200">
                <a:latin typeface="Calibri"/>
                <a:cs typeface="Calibri"/>
              </a:rPr>
              <a:t>o</a:t>
            </a:r>
            <a:r>
              <a:rPr dirty="0" sz="2200" spc="-30">
                <a:latin typeface="Calibri"/>
                <a:cs typeface="Calibri"/>
              </a:rPr>
              <a:t>r</a:t>
            </a:r>
            <a:r>
              <a:rPr dirty="0" sz="2200" spc="-10">
                <a:latin typeface="Calibri"/>
                <a:cs typeface="Calibri"/>
              </a:rPr>
              <a:t>e</a:t>
            </a:r>
            <a:r>
              <a:rPr dirty="0" sz="2200" spc="-35">
                <a:latin typeface="Calibri"/>
                <a:cs typeface="Calibri"/>
              </a:rPr>
              <a:t>c</a:t>
            </a:r>
            <a:r>
              <a:rPr dirty="0" sz="2200" spc="-10">
                <a:latin typeface="Calibri"/>
                <a:cs typeface="Calibri"/>
              </a:rPr>
              <a:t>as</a:t>
            </a:r>
            <a:r>
              <a:rPr dirty="0" sz="2200" spc="-5">
                <a:latin typeface="Calibri"/>
                <a:cs typeface="Calibri"/>
              </a:rPr>
              <a:t>t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</a:t>
            </a:r>
            <a:r>
              <a:rPr dirty="0" sz="2200" spc="-55">
                <a:latin typeface="Calibri"/>
                <a:cs typeface="Calibri"/>
              </a:rPr>
              <a:t>r</a:t>
            </a:r>
            <a:r>
              <a:rPr dirty="0" sz="2200" spc="-10">
                <a:latin typeface="Calibri"/>
                <a:cs typeface="Calibri"/>
              </a:rPr>
              <a:t>ac</a:t>
            </a:r>
            <a:r>
              <a:rPr dirty="0" sz="2200" spc="-35">
                <a:latin typeface="Calibri"/>
                <a:cs typeface="Calibri"/>
              </a:rPr>
              <a:t>k</a:t>
            </a:r>
            <a:r>
              <a:rPr dirty="0" sz="2200" spc="-5">
                <a:latin typeface="Calibri"/>
                <a:cs typeface="Calibri"/>
              </a:rPr>
              <a:t>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25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Oct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201</a:t>
            </a:r>
            <a:r>
              <a:rPr dirty="0" sz="2200" spc="-5">
                <a:latin typeface="Calibri"/>
                <a:cs typeface="Calibri"/>
              </a:rPr>
              <a:t>3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00U</a:t>
            </a:r>
            <a:r>
              <a:rPr dirty="0" sz="2200" spc="-60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C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dirty="0" sz="2200" spc="-10">
                <a:latin typeface="Calibri"/>
                <a:cs typeface="Calibri"/>
              </a:rPr>
              <a:t>Ope</a:t>
            </a:r>
            <a:r>
              <a:rPr dirty="0" sz="2200" spc="-55">
                <a:latin typeface="Calibri"/>
                <a:cs typeface="Calibri"/>
              </a:rPr>
              <a:t>r</a:t>
            </a:r>
            <a:r>
              <a:rPr dirty="0" sz="2200" spc="-10">
                <a:latin typeface="Calibri"/>
                <a:cs typeface="Calibri"/>
              </a:rPr>
              <a:t>ationa</a:t>
            </a:r>
            <a:r>
              <a:rPr dirty="0" sz="2200" spc="-5">
                <a:latin typeface="Calibri"/>
                <a:cs typeface="Calibri"/>
              </a:rPr>
              <a:t>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0">
                <a:latin typeface="Calibri"/>
                <a:cs typeface="Calibri"/>
              </a:rPr>
              <a:t>f</a:t>
            </a:r>
            <a:r>
              <a:rPr dirty="0" sz="2200">
                <a:latin typeface="Calibri"/>
                <a:cs typeface="Calibri"/>
              </a:rPr>
              <a:t>o</a:t>
            </a:r>
            <a:r>
              <a:rPr dirty="0" sz="2200" spc="-30">
                <a:latin typeface="Calibri"/>
                <a:cs typeface="Calibri"/>
              </a:rPr>
              <a:t>r</a:t>
            </a:r>
            <a:r>
              <a:rPr dirty="0" sz="2200" spc="-10">
                <a:latin typeface="Calibri"/>
                <a:cs typeface="Calibri"/>
              </a:rPr>
              <a:t>e</a:t>
            </a:r>
            <a:r>
              <a:rPr dirty="0" sz="2200" spc="-35">
                <a:latin typeface="Calibri"/>
                <a:cs typeface="Calibri"/>
              </a:rPr>
              <a:t>c</a:t>
            </a:r>
            <a:r>
              <a:rPr dirty="0" sz="2200" spc="-15">
                <a:latin typeface="Calibri"/>
                <a:cs typeface="Calibri"/>
              </a:rPr>
              <a:t>ast</a:t>
            </a:r>
            <a:endParaRPr sz="2200">
              <a:latin typeface="Calibri"/>
              <a:cs typeface="Calibri"/>
            </a:endParaRPr>
          </a:p>
          <a:p>
            <a:pPr algn="just" marL="12700" marR="3861435">
              <a:lnSpc>
                <a:spcPct val="100000"/>
              </a:lnSpc>
              <a:spcBef>
                <a:spcPts val="1055"/>
              </a:spcBef>
            </a:pPr>
            <a:r>
              <a:rPr dirty="0" sz="2200" spc="-3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2200" spc="-15">
                <a:solidFill>
                  <a:srgbClr val="FF0000"/>
                </a:solidFill>
                <a:latin typeface="Calibri"/>
                <a:cs typeface="Calibri"/>
              </a:rPr>
              <a:t>recas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22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5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dirty="0" sz="2200" spc="-45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om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HR</a:t>
            </a:r>
            <a:r>
              <a:rPr dirty="0" sz="2200" spc="-3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assimilation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 cycl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withou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pola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orbi</a:t>
            </a:r>
            <a:r>
              <a:rPr dirty="0" sz="2200" spc="-3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 spc="-45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er</a:t>
            </a:r>
            <a:r>
              <a:rPr dirty="0" sz="2200" spc="-45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2200" spc="-4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dirty="0" sz="2200" spc="-4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om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ope</a:t>
            </a:r>
            <a:r>
              <a:rPr dirty="0" sz="2200" spc="-5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ationa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 spc="-35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2200">
              <a:latin typeface="Calibri"/>
              <a:cs typeface="Calibri"/>
            </a:endParaRPr>
          </a:p>
          <a:p>
            <a:pPr marL="12700" marR="3710304">
              <a:lnSpc>
                <a:spcPct val="100000"/>
              </a:lnSpc>
              <a:spcBef>
                <a:spcPts val="1055"/>
              </a:spcBef>
            </a:pPr>
            <a:r>
              <a:rPr dirty="0" sz="2200" spc="-30">
                <a:solidFill>
                  <a:srgbClr val="1653DB"/>
                </a:solidFill>
                <a:latin typeface="Calibri"/>
                <a:cs typeface="Calibri"/>
              </a:rPr>
              <a:t>F</a:t>
            </a:r>
            <a:r>
              <a:rPr dirty="0" sz="2200">
                <a:solidFill>
                  <a:srgbClr val="1653DB"/>
                </a:solidFill>
                <a:latin typeface="Calibri"/>
                <a:cs typeface="Calibri"/>
              </a:rPr>
              <a:t>o</a:t>
            </a:r>
            <a:r>
              <a:rPr dirty="0" sz="2200" spc="-15">
                <a:solidFill>
                  <a:srgbClr val="1653DB"/>
                </a:solidFill>
                <a:latin typeface="Calibri"/>
                <a:cs typeface="Calibri"/>
              </a:rPr>
              <a:t>recas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t</a:t>
            </a:r>
            <a:r>
              <a:rPr dirty="0" sz="2200" spc="-2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15">
                <a:solidFill>
                  <a:srgbClr val="1653DB"/>
                </a:solidFill>
                <a:latin typeface="Calibri"/>
                <a:cs typeface="Calibri"/>
              </a:rPr>
              <a:t>f</a:t>
            </a:r>
            <a:r>
              <a:rPr dirty="0" sz="2200" spc="-45">
                <a:solidFill>
                  <a:srgbClr val="1653DB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om</a:t>
            </a:r>
            <a:r>
              <a:rPr dirty="0" sz="220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HR</a:t>
            </a:r>
            <a:r>
              <a:rPr dirty="0" sz="2200" spc="-35">
                <a:solidFill>
                  <a:srgbClr val="1653DB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S</a:t>
            </a:r>
            <a:r>
              <a:rPr dirty="0" sz="2200" spc="3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1653DB"/>
                </a:solidFill>
                <a:latin typeface="Calibri"/>
                <a:cs typeface="Calibri"/>
              </a:rPr>
              <a:t>assimilation</a:t>
            </a:r>
            <a:r>
              <a:rPr dirty="0" sz="2200" spc="-1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15">
                <a:solidFill>
                  <a:srgbClr val="1653DB"/>
                </a:solidFill>
                <a:latin typeface="Calibri"/>
                <a:cs typeface="Calibri"/>
              </a:rPr>
              <a:t>cycl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1653DB"/>
                </a:solidFill>
                <a:latin typeface="Calibri"/>
                <a:cs typeface="Calibri"/>
              </a:rPr>
              <a:t>an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d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1653DB"/>
                </a:solidFill>
                <a:latin typeface="Calibri"/>
                <a:cs typeface="Calibri"/>
              </a:rPr>
              <a:t>E</a:t>
            </a:r>
            <a:r>
              <a:rPr dirty="0" sz="2200" spc="-35">
                <a:solidFill>
                  <a:srgbClr val="1653DB"/>
                </a:solidFill>
                <a:latin typeface="Calibri"/>
                <a:cs typeface="Calibri"/>
              </a:rPr>
              <a:t>D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A</a:t>
            </a:r>
            <a:r>
              <a:rPr dirty="0" sz="220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both</a:t>
            </a:r>
            <a:r>
              <a:rPr dirty="0" sz="220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without</a:t>
            </a:r>
            <a:r>
              <a:rPr dirty="0" sz="2200" spc="1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polar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 orbi</a:t>
            </a:r>
            <a:r>
              <a:rPr dirty="0" sz="2200" spc="-35">
                <a:solidFill>
                  <a:srgbClr val="1653DB"/>
                </a:solidFill>
                <a:latin typeface="Calibri"/>
                <a:cs typeface="Calibri"/>
              </a:rPr>
              <a:t>t</a:t>
            </a:r>
            <a:r>
              <a:rPr dirty="0" sz="2200" spc="-10">
                <a:solidFill>
                  <a:srgbClr val="1653DB"/>
                </a:solidFill>
                <a:latin typeface="Calibri"/>
                <a:cs typeface="Calibri"/>
              </a:rPr>
              <a:t>e</a:t>
            </a:r>
            <a:r>
              <a:rPr dirty="0" sz="2200" spc="-45">
                <a:solidFill>
                  <a:srgbClr val="1653DB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s</a:t>
            </a:r>
            <a:r>
              <a:rPr dirty="0" sz="2200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1653DB"/>
                </a:solidFill>
                <a:latin typeface="Calibri"/>
                <a:cs typeface="Calibri"/>
              </a:rPr>
              <a:t>data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46760">
              <a:lnSpc>
                <a:spcPct val="100000"/>
              </a:lnSpc>
            </a:pPr>
            <a:r>
              <a:rPr dirty="0" spc="-5"/>
              <a:t>Use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variances</a:t>
            </a:r>
            <a:r>
              <a:rPr dirty="0" spc="-5"/>
              <a:t> </a:t>
            </a:r>
            <a:r>
              <a:rPr dirty="0" spc="-5"/>
              <a:t>in</a:t>
            </a:r>
            <a:r>
              <a:rPr dirty="0" spc="-5"/>
              <a:t> </a:t>
            </a:r>
            <a:r>
              <a:rPr dirty="0" spc="-5"/>
              <a:t>4DVar</a:t>
            </a:r>
          </a:p>
        </p:txBody>
      </p:sp>
      <p:sp>
        <p:nvSpPr>
          <p:cNvPr id="6" name="object 6"/>
          <p:cNvSpPr/>
          <p:nvPr/>
        </p:nvSpPr>
        <p:spPr>
          <a:xfrm>
            <a:off x="320040" y="2494788"/>
            <a:ext cx="8823960" cy="4283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20344" y="6417007"/>
            <a:ext cx="3465829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54</a:t>
            </a:fld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0" y="4901184"/>
            <a:ext cx="9144000" cy="1682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34060">
              <a:lnSpc>
                <a:spcPts val="143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1148"/>
            <a:ext cx="9144000" cy="647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30200" y="1305178"/>
            <a:ext cx="8198484" cy="7740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8935" marR="5080" indent="-356870">
              <a:lnSpc>
                <a:spcPct val="140000"/>
              </a:lnSpc>
            </a:pP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without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polar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orbiters’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data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has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larger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spread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than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operational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EDA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spread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for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u-wind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component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at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850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hPa: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N</a:t>
            </a:r>
            <a:r>
              <a:rPr dirty="0" sz="2200" spc="0">
                <a:solidFill>
                  <a:srgbClr val="3232CC"/>
                </a:solidFill>
                <a:latin typeface="Calibri"/>
                <a:cs typeface="Calibri"/>
              </a:rPr>
              <a:t>o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-Polar/</a:t>
            </a:r>
            <a:r>
              <a:rPr dirty="0" sz="2200" spc="-10">
                <a:solidFill>
                  <a:srgbClr val="3232CC"/>
                </a:solidFill>
                <a:latin typeface="Calibri"/>
                <a:cs typeface="Calibri"/>
              </a:rPr>
              <a:t>Ope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ratio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55</a:t>
            </a:fld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48665">
              <a:lnSpc>
                <a:spcPct val="100000"/>
              </a:lnSpc>
            </a:pPr>
            <a:r>
              <a:rPr dirty="0" spc="-5"/>
              <a:t>Use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variances</a:t>
            </a:r>
            <a:r>
              <a:rPr dirty="0" spc="-5"/>
              <a:t> </a:t>
            </a:r>
            <a:r>
              <a:rPr dirty="0" spc="-5"/>
              <a:t>in</a:t>
            </a:r>
            <a:r>
              <a:rPr dirty="0" spc="-5"/>
              <a:t> </a:t>
            </a:r>
            <a:r>
              <a:rPr dirty="0" spc="-5"/>
              <a:t>4DVar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0" y="4901184"/>
            <a:ext cx="9144000" cy="1682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34060">
              <a:lnSpc>
                <a:spcPts val="143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00" y="1305178"/>
            <a:ext cx="8198484" cy="7740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8935" marR="5080" indent="-356870">
              <a:lnSpc>
                <a:spcPct val="140000"/>
              </a:lnSpc>
            </a:pP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without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polar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orbiters’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data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has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larger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spread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than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operational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EDA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spread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for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u-wind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component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at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850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hPa:</a:t>
            </a:r>
            <a:r>
              <a:rPr dirty="0" sz="220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N</a:t>
            </a:r>
            <a:r>
              <a:rPr dirty="0" sz="2200" spc="0">
                <a:solidFill>
                  <a:srgbClr val="3232CC"/>
                </a:solidFill>
                <a:latin typeface="Calibri"/>
                <a:cs typeface="Calibri"/>
              </a:rPr>
              <a:t>o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-Polar/</a:t>
            </a:r>
            <a:r>
              <a:rPr dirty="0" sz="2200" spc="-10">
                <a:solidFill>
                  <a:srgbClr val="3232CC"/>
                </a:solidFill>
                <a:latin typeface="Calibri"/>
                <a:cs typeface="Calibri"/>
              </a:rPr>
              <a:t>Ope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3232CC"/>
                </a:solidFill>
                <a:latin typeface="Calibri"/>
                <a:cs typeface="Calibri"/>
              </a:rPr>
              <a:t>ratio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48665">
              <a:lnSpc>
                <a:spcPct val="100000"/>
              </a:lnSpc>
            </a:pPr>
            <a:r>
              <a:rPr dirty="0" spc="-5"/>
              <a:t>Use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variances</a:t>
            </a:r>
            <a:r>
              <a:rPr dirty="0" spc="-5"/>
              <a:t> </a:t>
            </a:r>
            <a:r>
              <a:rPr dirty="0" spc="-5"/>
              <a:t>in</a:t>
            </a:r>
            <a:r>
              <a:rPr dirty="0" spc="-5"/>
              <a:t> </a:t>
            </a:r>
            <a:r>
              <a:rPr dirty="0" spc="-5"/>
              <a:t>4DVar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41148"/>
            <a:ext cx="9144000" cy="647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95883" y="2118360"/>
            <a:ext cx="2769235" cy="1831975"/>
          </a:xfrm>
          <a:custGeom>
            <a:avLst/>
            <a:gdLst/>
            <a:ahLst/>
            <a:cxnLst/>
            <a:rect l="l" t="t" r="r" b="b"/>
            <a:pathLst>
              <a:path w="2769235" h="1831975">
                <a:moveTo>
                  <a:pt x="2468879" y="1830323"/>
                </a:moveTo>
                <a:lnTo>
                  <a:pt x="300228" y="1830323"/>
                </a:lnTo>
                <a:lnTo>
                  <a:pt x="316991" y="1831847"/>
                </a:lnTo>
                <a:lnTo>
                  <a:pt x="2453640" y="1831847"/>
                </a:lnTo>
                <a:lnTo>
                  <a:pt x="2468879" y="1830323"/>
                </a:lnTo>
                <a:close/>
              </a:path>
              <a:path w="2769235" h="1831975">
                <a:moveTo>
                  <a:pt x="2468879" y="0"/>
                </a:moveTo>
                <a:lnTo>
                  <a:pt x="300228" y="0"/>
                </a:lnTo>
                <a:lnTo>
                  <a:pt x="268224" y="3048"/>
                </a:lnTo>
                <a:lnTo>
                  <a:pt x="207264" y="18287"/>
                </a:lnTo>
                <a:lnTo>
                  <a:pt x="138684" y="53339"/>
                </a:lnTo>
                <a:lnTo>
                  <a:pt x="71628" y="114300"/>
                </a:lnTo>
                <a:lnTo>
                  <a:pt x="45720" y="152400"/>
                </a:lnTo>
                <a:lnTo>
                  <a:pt x="25907" y="192024"/>
                </a:lnTo>
                <a:lnTo>
                  <a:pt x="10667" y="236219"/>
                </a:lnTo>
                <a:lnTo>
                  <a:pt x="4571" y="268224"/>
                </a:lnTo>
                <a:lnTo>
                  <a:pt x="1523" y="283463"/>
                </a:lnTo>
                <a:lnTo>
                  <a:pt x="1523" y="300227"/>
                </a:lnTo>
                <a:lnTo>
                  <a:pt x="0" y="315467"/>
                </a:lnTo>
                <a:lnTo>
                  <a:pt x="0" y="1516379"/>
                </a:lnTo>
                <a:lnTo>
                  <a:pt x="1523" y="1531620"/>
                </a:lnTo>
                <a:lnTo>
                  <a:pt x="1523" y="1548383"/>
                </a:lnTo>
                <a:lnTo>
                  <a:pt x="10667" y="1594103"/>
                </a:lnTo>
                <a:lnTo>
                  <a:pt x="32003" y="1652015"/>
                </a:lnTo>
                <a:lnTo>
                  <a:pt x="54864" y="1693164"/>
                </a:lnTo>
                <a:lnTo>
                  <a:pt x="92964" y="1738883"/>
                </a:lnTo>
                <a:lnTo>
                  <a:pt x="140208" y="1776983"/>
                </a:lnTo>
                <a:lnTo>
                  <a:pt x="152400" y="1786127"/>
                </a:lnTo>
                <a:lnTo>
                  <a:pt x="193547" y="1805939"/>
                </a:lnTo>
                <a:lnTo>
                  <a:pt x="237744" y="1821179"/>
                </a:lnTo>
                <a:lnTo>
                  <a:pt x="284988" y="1830323"/>
                </a:lnTo>
                <a:lnTo>
                  <a:pt x="2485643" y="1830323"/>
                </a:lnTo>
                <a:lnTo>
                  <a:pt x="2531364" y="1821179"/>
                </a:lnTo>
                <a:lnTo>
                  <a:pt x="2561843" y="1812035"/>
                </a:lnTo>
                <a:lnTo>
                  <a:pt x="2589276" y="1799844"/>
                </a:lnTo>
                <a:lnTo>
                  <a:pt x="301752" y="1799844"/>
                </a:lnTo>
                <a:lnTo>
                  <a:pt x="286512" y="1798320"/>
                </a:lnTo>
                <a:lnTo>
                  <a:pt x="245363" y="1790700"/>
                </a:lnTo>
                <a:lnTo>
                  <a:pt x="205739" y="1776983"/>
                </a:lnTo>
                <a:lnTo>
                  <a:pt x="193547" y="1770888"/>
                </a:lnTo>
                <a:lnTo>
                  <a:pt x="179831" y="1764791"/>
                </a:lnTo>
                <a:lnTo>
                  <a:pt x="135636" y="1734312"/>
                </a:lnTo>
                <a:lnTo>
                  <a:pt x="96011" y="1696212"/>
                </a:lnTo>
                <a:lnTo>
                  <a:pt x="80772" y="1673352"/>
                </a:lnTo>
                <a:lnTo>
                  <a:pt x="73151" y="1662683"/>
                </a:lnTo>
                <a:lnTo>
                  <a:pt x="54864" y="1626108"/>
                </a:lnTo>
                <a:lnTo>
                  <a:pt x="48767" y="1612391"/>
                </a:lnTo>
                <a:lnTo>
                  <a:pt x="45720" y="1600200"/>
                </a:lnTo>
                <a:lnTo>
                  <a:pt x="41147" y="1586483"/>
                </a:lnTo>
                <a:lnTo>
                  <a:pt x="38100" y="1572767"/>
                </a:lnTo>
                <a:lnTo>
                  <a:pt x="35051" y="1557527"/>
                </a:lnTo>
                <a:lnTo>
                  <a:pt x="32003" y="1530095"/>
                </a:lnTo>
                <a:lnTo>
                  <a:pt x="32003" y="300227"/>
                </a:lnTo>
                <a:lnTo>
                  <a:pt x="33528" y="286512"/>
                </a:lnTo>
                <a:lnTo>
                  <a:pt x="35051" y="271272"/>
                </a:lnTo>
                <a:lnTo>
                  <a:pt x="41147" y="243839"/>
                </a:lnTo>
                <a:lnTo>
                  <a:pt x="45720" y="230124"/>
                </a:lnTo>
                <a:lnTo>
                  <a:pt x="50292" y="217931"/>
                </a:lnTo>
                <a:lnTo>
                  <a:pt x="54864" y="204215"/>
                </a:lnTo>
                <a:lnTo>
                  <a:pt x="73151" y="167639"/>
                </a:lnTo>
                <a:lnTo>
                  <a:pt x="97536" y="134112"/>
                </a:lnTo>
                <a:lnTo>
                  <a:pt x="135636" y="96012"/>
                </a:lnTo>
                <a:lnTo>
                  <a:pt x="169164" y="71627"/>
                </a:lnTo>
                <a:lnTo>
                  <a:pt x="205739" y="53339"/>
                </a:lnTo>
                <a:lnTo>
                  <a:pt x="219456" y="48767"/>
                </a:lnTo>
                <a:lnTo>
                  <a:pt x="231647" y="44195"/>
                </a:lnTo>
                <a:lnTo>
                  <a:pt x="245363" y="39624"/>
                </a:lnTo>
                <a:lnTo>
                  <a:pt x="259079" y="36575"/>
                </a:lnTo>
                <a:lnTo>
                  <a:pt x="274319" y="35051"/>
                </a:lnTo>
                <a:lnTo>
                  <a:pt x="288035" y="32003"/>
                </a:lnTo>
                <a:lnTo>
                  <a:pt x="301752" y="32003"/>
                </a:lnTo>
                <a:lnTo>
                  <a:pt x="316991" y="30479"/>
                </a:lnTo>
                <a:lnTo>
                  <a:pt x="2589275" y="30479"/>
                </a:lnTo>
                <a:lnTo>
                  <a:pt x="2546604" y="13715"/>
                </a:lnTo>
                <a:lnTo>
                  <a:pt x="2500884" y="3048"/>
                </a:lnTo>
                <a:lnTo>
                  <a:pt x="2468879" y="0"/>
                </a:lnTo>
                <a:close/>
              </a:path>
              <a:path w="2769235" h="1831975">
                <a:moveTo>
                  <a:pt x="2589275" y="30479"/>
                </a:moveTo>
                <a:lnTo>
                  <a:pt x="2452116" y="30479"/>
                </a:lnTo>
                <a:lnTo>
                  <a:pt x="2467355" y="32003"/>
                </a:lnTo>
                <a:lnTo>
                  <a:pt x="2482596" y="32003"/>
                </a:lnTo>
                <a:lnTo>
                  <a:pt x="2496312" y="35051"/>
                </a:lnTo>
                <a:lnTo>
                  <a:pt x="2551176" y="48767"/>
                </a:lnTo>
                <a:lnTo>
                  <a:pt x="2575560" y="59436"/>
                </a:lnTo>
                <a:lnTo>
                  <a:pt x="2589276" y="65531"/>
                </a:lnTo>
                <a:lnTo>
                  <a:pt x="2599943" y="73151"/>
                </a:lnTo>
                <a:lnTo>
                  <a:pt x="2612136" y="79248"/>
                </a:lnTo>
                <a:lnTo>
                  <a:pt x="2633472" y="96012"/>
                </a:lnTo>
                <a:lnTo>
                  <a:pt x="2673095" y="135636"/>
                </a:lnTo>
                <a:lnTo>
                  <a:pt x="2695955" y="167639"/>
                </a:lnTo>
                <a:lnTo>
                  <a:pt x="2714243" y="205739"/>
                </a:lnTo>
                <a:lnTo>
                  <a:pt x="2720340" y="217931"/>
                </a:lnTo>
                <a:lnTo>
                  <a:pt x="2724912" y="231648"/>
                </a:lnTo>
                <a:lnTo>
                  <a:pt x="2734055" y="272795"/>
                </a:lnTo>
                <a:lnTo>
                  <a:pt x="2735579" y="286512"/>
                </a:lnTo>
                <a:lnTo>
                  <a:pt x="2737104" y="301751"/>
                </a:lnTo>
                <a:lnTo>
                  <a:pt x="2737104" y="1530095"/>
                </a:lnTo>
                <a:lnTo>
                  <a:pt x="2727960" y="1586483"/>
                </a:lnTo>
                <a:lnTo>
                  <a:pt x="2714243" y="1626108"/>
                </a:lnTo>
                <a:lnTo>
                  <a:pt x="2708148" y="1638300"/>
                </a:lnTo>
                <a:lnTo>
                  <a:pt x="2702052" y="1652015"/>
                </a:lnTo>
                <a:lnTo>
                  <a:pt x="2671571" y="1696212"/>
                </a:lnTo>
                <a:lnTo>
                  <a:pt x="2633472" y="1735835"/>
                </a:lnTo>
                <a:lnTo>
                  <a:pt x="2610612" y="1751076"/>
                </a:lnTo>
                <a:lnTo>
                  <a:pt x="2599943" y="1758695"/>
                </a:lnTo>
                <a:lnTo>
                  <a:pt x="2563367" y="1776983"/>
                </a:lnTo>
                <a:lnTo>
                  <a:pt x="2549652" y="1783079"/>
                </a:lnTo>
                <a:lnTo>
                  <a:pt x="2537460" y="1786127"/>
                </a:lnTo>
                <a:lnTo>
                  <a:pt x="2523743" y="1790700"/>
                </a:lnTo>
                <a:lnTo>
                  <a:pt x="2510028" y="1793747"/>
                </a:lnTo>
                <a:lnTo>
                  <a:pt x="2494788" y="1796795"/>
                </a:lnTo>
                <a:lnTo>
                  <a:pt x="2467355" y="1799844"/>
                </a:lnTo>
                <a:lnTo>
                  <a:pt x="2589276" y="1799844"/>
                </a:lnTo>
                <a:lnTo>
                  <a:pt x="2630424" y="1776983"/>
                </a:lnTo>
                <a:lnTo>
                  <a:pt x="2676143" y="1738883"/>
                </a:lnTo>
                <a:lnTo>
                  <a:pt x="2714243" y="1691639"/>
                </a:lnTo>
                <a:lnTo>
                  <a:pt x="2723388" y="1679447"/>
                </a:lnTo>
                <a:lnTo>
                  <a:pt x="2743200" y="1638300"/>
                </a:lnTo>
                <a:lnTo>
                  <a:pt x="2763012" y="1578864"/>
                </a:lnTo>
                <a:lnTo>
                  <a:pt x="2764536" y="1563623"/>
                </a:lnTo>
                <a:lnTo>
                  <a:pt x="2767583" y="1546859"/>
                </a:lnTo>
                <a:lnTo>
                  <a:pt x="2767583" y="1531620"/>
                </a:lnTo>
                <a:lnTo>
                  <a:pt x="2769107" y="1514856"/>
                </a:lnTo>
                <a:lnTo>
                  <a:pt x="2769107" y="315467"/>
                </a:lnTo>
                <a:lnTo>
                  <a:pt x="2767583" y="298703"/>
                </a:lnTo>
                <a:lnTo>
                  <a:pt x="2767583" y="281939"/>
                </a:lnTo>
                <a:lnTo>
                  <a:pt x="2758440" y="236219"/>
                </a:lnTo>
                <a:lnTo>
                  <a:pt x="2731007" y="164591"/>
                </a:lnTo>
                <a:lnTo>
                  <a:pt x="2695955" y="114300"/>
                </a:lnTo>
                <a:lnTo>
                  <a:pt x="2653284" y="71627"/>
                </a:lnTo>
                <a:lnTo>
                  <a:pt x="2616708" y="45719"/>
                </a:lnTo>
                <a:lnTo>
                  <a:pt x="2602991" y="36575"/>
                </a:lnTo>
                <a:lnTo>
                  <a:pt x="2589275" y="30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55</a:t>
            </a:fld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0200" y="1305178"/>
            <a:ext cx="8198484" cy="737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without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polar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orbiters’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data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has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larger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spread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than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operational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dirty="0" sz="2000">
                <a:solidFill>
                  <a:srgbClr val="3232CC"/>
                </a:solidFill>
                <a:latin typeface="Calibri"/>
                <a:cs typeface="Calibri"/>
              </a:rPr>
              <a:t>EDA</a:t>
            </a:r>
            <a:r>
              <a:rPr dirty="0" sz="2000" spc="-20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3232CC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02997" rIns="0" bIns="0" rtlCol="0" vert="horz">
            <a:spAutoFit/>
          </a:bodyPr>
          <a:lstStyle/>
          <a:p>
            <a:pPr marL="466725">
              <a:lnSpc>
                <a:spcPct val="100000"/>
              </a:lnSpc>
            </a:pPr>
            <a:r>
              <a:rPr dirty="0" spc="-5"/>
              <a:t>prea</a:t>
            </a:r>
            <a:r>
              <a:rPr dirty="0"/>
              <a:t>d</a:t>
            </a:r>
            <a:r>
              <a:rPr dirty="0" spc="-5"/>
              <a:t> </a:t>
            </a:r>
            <a:r>
              <a:rPr dirty="0" spc="-5"/>
              <a:t>fo</a:t>
            </a:r>
            <a:r>
              <a:rPr dirty="0"/>
              <a:t>r</a:t>
            </a:r>
            <a:r>
              <a:rPr dirty="0" spc="-5"/>
              <a:t> </a:t>
            </a:r>
            <a:r>
              <a:rPr dirty="0"/>
              <a:t>u</a:t>
            </a:r>
            <a:r>
              <a:rPr dirty="0" spc="-5"/>
              <a:t>-win</a:t>
            </a:r>
            <a:r>
              <a:rPr dirty="0"/>
              <a:t>d</a:t>
            </a:r>
            <a:r>
              <a:rPr dirty="0" spc="-5"/>
              <a:t> </a:t>
            </a:r>
            <a:r>
              <a:rPr dirty="0" spc="-5"/>
              <a:t>componen</a:t>
            </a:r>
            <a:r>
              <a:rPr dirty="0"/>
              <a:t>t</a:t>
            </a:r>
            <a:r>
              <a:rPr dirty="0" spc="-5"/>
              <a:t> </a:t>
            </a:r>
            <a:r>
              <a:rPr dirty="0" spc="-5"/>
              <a:t>a</a:t>
            </a:r>
            <a:r>
              <a:rPr dirty="0"/>
              <a:t>t</a:t>
            </a:r>
            <a:r>
              <a:rPr dirty="0" spc="-5"/>
              <a:t> </a:t>
            </a:r>
            <a:r>
              <a:rPr dirty="0" spc="-5"/>
              <a:t>85</a:t>
            </a:r>
            <a:r>
              <a:rPr dirty="0"/>
              <a:t>0</a:t>
            </a:r>
            <a:r>
              <a:rPr dirty="0" spc="-5"/>
              <a:t> </a:t>
            </a:r>
            <a:r>
              <a:rPr dirty="0" spc="-5"/>
              <a:t>hPa</a:t>
            </a:r>
            <a:r>
              <a:rPr dirty="0"/>
              <a:t>:</a:t>
            </a:r>
            <a:r>
              <a:rPr dirty="0" spc="-5"/>
              <a:t> </a:t>
            </a:r>
            <a:r>
              <a:rPr dirty="0" spc="-5"/>
              <a:t>No</a:t>
            </a:r>
            <a:r>
              <a:rPr dirty="0" spc="-5"/>
              <a:t>-Polar</a:t>
            </a:r>
            <a:r>
              <a:rPr dirty="0" spc="5"/>
              <a:t>/</a:t>
            </a:r>
            <a:r>
              <a:rPr dirty="0"/>
              <a:t>Oper</a:t>
            </a:r>
            <a:r>
              <a:rPr dirty="0" spc="-15"/>
              <a:t> </a:t>
            </a:r>
            <a:r>
              <a:rPr dirty="0" spc="-5"/>
              <a:t>ratio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48665">
              <a:lnSpc>
                <a:spcPct val="100000"/>
              </a:lnSpc>
            </a:pPr>
            <a:r>
              <a:rPr dirty="0" spc="-5"/>
              <a:t>Use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variances</a:t>
            </a:r>
            <a:r>
              <a:rPr dirty="0" spc="-5"/>
              <a:t> </a:t>
            </a:r>
            <a:r>
              <a:rPr dirty="0" spc="-5"/>
              <a:t>in</a:t>
            </a:r>
            <a:r>
              <a:rPr dirty="0" spc="-5"/>
              <a:t> </a:t>
            </a:r>
            <a:r>
              <a:rPr dirty="0" spc="-5"/>
              <a:t>4DVar</a:t>
            </a:r>
          </a:p>
        </p:txBody>
      </p:sp>
      <p:sp>
        <p:nvSpPr>
          <p:cNvPr id="6" name="object 6"/>
          <p:cNvSpPr/>
          <p:nvPr/>
        </p:nvSpPr>
        <p:spPr>
          <a:xfrm>
            <a:off x="917447" y="1653539"/>
            <a:ext cx="6685788" cy="4732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57</a:t>
            </a:fld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606039" y="2785872"/>
            <a:ext cx="6503034" cy="3796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1430"/>
              </a:lnSpc>
              <a:tabLst>
                <a:tab pos="2733675" algn="l"/>
              </a:tabLst>
            </a:pP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	</a:t>
            </a:r>
            <a:r>
              <a:rPr dirty="0" baseline="2314" sz="1800" b="1">
                <a:solidFill>
                  <a:srgbClr val="FFFFFF"/>
                </a:solidFill>
                <a:latin typeface="Arial"/>
                <a:cs typeface="Arial"/>
              </a:rPr>
              <a:t>Slide 58</a:t>
            </a:r>
            <a:endParaRPr baseline="2314"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6944" y="1303655"/>
            <a:ext cx="8340090" cy="2393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4305">
              <a:lnSpc>
                <a:spcPct val="100000"/>
              </a:lnSpc>
            </a:pPr>
            <a:r>
              <a:rPr dirty="0" sz="2200" spc="-5">
                <a:latin typeface="Calibri"/>
                <a:cs typeface="Calibri"/>
              </a:rPr>
              <a:t>EDA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without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polar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orbiters’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data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has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larger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spread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than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operational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EDA</a:t>
            </a:r>
            <a:endParaRPr sz="2200">
              <a:latin typeface="Calibri"/>
              <a:cs typeface="Calibri"/>
            </a:endParaRPr>
          </a:p>
          <a:p>
            <a:pPr marL="154305" marR="304165">
              <a:lnSpc>
                <a:spcPts val="2520"/>
              </a:lnSpc>
              <a:spcBef>
                <a:spcPts val="1240"/>
              </a:spcBef>
            </a:pPr>
            <a:r>
              <a:rPr dirty="0" sz="2200" spc="-5">
                <a:latin typeface="Calibri"/>
                <a:cs typeface="Calibri"/>
              </a:rPr>
              <a:t>This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has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two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effects:</a:t>
            </a:r>
            <a:r>
              <a:rPr dirty="0" sz="2200" spc="3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a)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Observations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are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more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closely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fit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and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b)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More</a:t>
            </a:r>
            <a:r>
              <a:rPr dirty="0" sz="2200" spc="-5">
                <a:latin typeface="Calibri"/>
                <a:cs typeface="Calibri"/>
              </a:rPr>
              <a:t> observations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pass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first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guess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quality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control: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(</a:t>
            </a:r>
            <a:r>
              <a:rPr dirty="0" sz="2200" spc="-5">
                <a:latin typeface="Calibri"/>
                <a:cs typeface="Calibri"/>
              </a:rPr>
              <a:t>y-</a:t>
            </a:r>
            <a:r>
              <a:rPr dirty="0" sz="2200" spc="-110" i="1">
                <a:latin typeface="Arial"/>
                <a:cs typeface="Arial"/>
              </a:rPr>
              <a:t>H</a:t>
            </a:r>
            <a:r>
              <a:rPr dirty="0" sz="2200" spc="-15">
                <a:latin typeface="Calibri"/>
                <a:cs typeface="Calibri"/>
              </a:rPr>
              <a:t>(</a:t>
            </a:r>
            <a:r>
              <a:rPr dirty="0" sz="2200" spc="-10">
                <a:latin typeface="Calibri"/>
                <a:cs typeface="Calibri"/>
              </a:rPr>
              <a:t>x</a:t>
            </a:r>
            <a:r>
              <a:rPr dirty="0" sz="2200" spc="-15">
                <a:latin typeface="Calibri"/>
                <a:cs typeface="Calibri"/>
              </a:rPr>
              <a:t>)</a:t>
            </a:r>
            <a:r>
              <a:rPr dirty="0" sz="2200" spc="-10">
                <a:latin typeface="Calibri"/>
                <a:cs typeface="Calibri"/>
              </a:rPr>
              <a:t>)</a:t>
            </a:r>
            <a:r>
              <a:rPr dirty="0" baseline="24904" sz="2175" spc="7">
                <a:latin typeface="Calibri"/>
                <a:cs typeface="Calibri"/>
              </a:rPr>
              <a:t>2</a:t>
            </a:r>
            <a:r>
              <a:rPr dirty="0" baseline="24904" sz="2175">
                <a:latin typeface="Calibri"/>
                <a:cs typeface="Calibri"/>
              </a:rPr>
              <a:t> </a:t>
            </a:r>
            <a:r>
              <a:rPr dirty="0" baseline="24904" sz="2175" spc="-19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≤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α</a:t>
            </a:r>
            <a:r>
              <a:rPr dirty="0" sz="2200" spc="-15">
                <a:latin typeface="Calibri"/>
                <a:cs typeface="Calibri"/>
              </a:rPr>
              <a:t>(</a:t>
            </a:r>
            <a:r>
              <a:rPr dirty="0" sz="2200" spc="-5">
                <a:latin typeface="Calibri"/>
                <a:cs typeface="Calibri"/>
              </a:rPr>
              <a:t>σ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235">
                <a:latin typeface="Calibri"/>
                <a:cs typeface="Calibri"/>
              </a:rPr>
              <a:t> </a:t>
            </a:r>
            <a:r>
              <a:rPr dirty="0" baseline="24904" sz="2175" spc="7">
                <a:latin typeface="Calibri"/>
                <a:cs typeface="Calibri"/>
              </a:rPr>
              <a:t>2</a:t>
            </a:r>
            <a:r>
              <a:rPr dirty="0" sz="2200" spc="-5">
                <a:latin typeface="Calibri"/>
                <a:cs typeface="Calibri"/>
              </a:rPr>
              <a:t>+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σ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235">
                <a:latin typeface="Calibri"/>
                <a:cs typeface="Calibri"/>
              </a:rPr>
              <a:t> </a:t>
            </a:r>
            <a:r>
              <a:rPr dirty="0" baseline="24904" sz="2175" spc="7">
                <a:latin typeface="Calibri"/>
                <a:cs typeface="Calibri"/>
              </a:rPr>
              <a:t>2</a:t>
            </a:r>
            <a:r>
              <a:rPr dirty="0" sz="2200" spc="-5">
                <a:latin typeface="Calibri"/>
                <a:cs typeface="Calibri"/>
              </a:rPr>
              <a:t>)</a:t>
            </a:r>
            <a:endParaRPr sz="2200">
              <a:latin typeface="Calibri"/>
              <a:cs typeface="Calibri"/>
            </a:endParaRPr>
          </a:p>
          <a:p>
            <a:pPr algn="r" marR="838835">
              <a:lnSpc>
                <a:spcPts val="325"/>
              </a:lnSpc>
              <a:tabLst>
                <a:tab pos="543560" algn="l"/>
              </a:tabLst>
            </a:pPr>
            <a:r>
              <a:rPr dirty="0" sz="1450" spc="5">
                <a:latin typeface="Calibri"/>
                <a:cs typeface="Calibri"/>
              </a:rPr>
              <a:t>b</a:t>
            </a:r>
            <a:r>
              <a:rPr dirty="0" sz="1450" spc="5">
                <a:latin typeface="Calibri"/>
                <a:cs typeface="Calibri"/>
              </a:rPr>
              <a:t>	</a:t>
            </a:r>
            <a:r>
              <a:rPr dirty="0" sz="1450" spc="5">
                <a:latin typeface="Calibri"/>
                <a:cs typeface="Calibri"/>
              </a:rPr>
              <a:t>o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67300">
              <a:lnSpc>
                <a:spcPct val="100000"/>
              </a:lnSpc>
            </a:pP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this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35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ase</a:t>
            </a:r>
            <a:r>
              <a:rPr dirty="0" sz="22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mo</a:t>
            </a:r>
            <a:r>
              <a:rPr dirty="0" sz="2200" spc="-3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AM</a:t>
            </a:r>
            <a:r>
              <a:rPr dirty="0" sz="2200" spc="-10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dirty="0" sz="2200" spc="-4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om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35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2200" spc="-2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tationar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sa</a:t>
            </a:r>
            <a:r>
              <a:rPr dirty="0" sz="2200" spc="-35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elli</a:t>
            </a:r>
            <a:r>
              <a:rPr dirty="0" sz="2200" spc="-35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2200" spc="-3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assimila</a:t>
            </a:r>
            <a:r>
              <a:rPr dirty="0" sz="2200" spc="-3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ed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746760">
              <a:lnSpc>
                <a:spcPct val="100000"/>
              </a:lnSpc>
            </a:pPr>
            <a:r>
              <a:rPr dirty="0" spc="-5"/>
              <a:t>Use</a:t>
            </a:r>
            <a:r>
              <a:rPr dirty="0" spc="-5"/>
              <a:t> </a:t>
            </a:r>
            <a:r>
              <a:rPr dirty="0" spc="-5"/>
              <a:t>of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variances</a:t>
            </a:r>
            <a:r>
              <a:rPr dirty="0" spc="-5"/>
              <a:t> </a:t>
            </a:r>
            <a:r>
              <a:rPr dirty="0" spc="-5"/>
              <a:t>in</a:t>
            </a:r>
            <a:r>
              <a:rPr dirty="0" spc="-5"/>
              <a:t> </a:t>
            </a:r>
            <a:r>
              <a:rPr dirty="0" spc="-5"/>
              <a:t>4DVar</a:t>
            </a:r>
          </a:p>
        </p:txBody>
      </p:sp>
      <p:sp>
        <p:nvSpPr>
          <p:cNvPr id="6" name="object 6"/>
          <p:cNvSpPr/>
          <p:nvPr/>
        </p:nvSpPr>
        <p:spPr>
          <a:xfrm>
            <a:off x="2606039" y="2785872"/>
            <a:ext cx="6502908" cy="3739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20344" y="6417007"/>
            <a:ext cx="19246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638044"/>
            <a:ext cx="6554723" cy="3451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380994" y="4575047"/>
            <a:ext cx="5731510" cy="2283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  <a:tabLst>
                <a:tab pos="1958975" algn="l"/>
              </a:tabLst>
            </a:pP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urse 2014</a:t>
            </a:r>
            <a:r>
              <a:rPr dirty="0" sz="1200" spc="-3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-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EDA	</a:t>
            </a:r>
            <a:r>
              <a:rPr dirty="0" baseline="2314" sz="1800" b="1">
                <a:solidFill>
                  <a:srgbClr val="FFFFFF"/>
                </a:solidFill>
                <a:latin typeface="Arial"/>
                <a:cs typeface="Arial"/>
              </a:rPr>
              <a:t>Slide 59</a:t>
            </a:r>
            <a:endParaRPr baseline="2314"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944" y="1067435"/>
            <a:ext cx="2793365" cy="975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this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35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ase</a:t>
            </a:r>
            <a:r>
              <a:rPr dirty="0" sz="22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mo</a:t>
            </a:r>
            <a:r>
              <a:rPr dirty="0" sz="2200" spc="-3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AM</a:t>
            </a:r>
            <a:r>
              <a:rPr dirty="0" sz="2200" spc="-10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f</a:t>
            </a:r>
            <a:r>
              <a:rPr dirty="0" sz="2200" spc="-4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om</a:t>
            </a:r>
            <a:r>
              <a:rPr dirty="0" sz="22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35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eostationary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-2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2200" spc="-35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lli</a:t>
            </a:r>
            <a:r>
              <a:rPr dirty="0" sz="2200" spc="-3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2200" spc="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2200" spc="-3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assimila</a:t>
            </a:r>
            <a:r>
              <a:rPr dirty="0" sz="2200" spc="-35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2200" spc="-10">
                <a:solidFill>
                  <a:srgbClr val="FF0000"/>
                </a:solidFill>
                <a:latin typeface="Calibri"/>
                <a:cs typeface="Calibri"/>
              </a:rPr>
              <a:t>ed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77767" y="0"/>
            <a:ext cx="5634228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21868" y="6418531"/>
            <a:ext cx="267208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Massim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o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 Bonavit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1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– </a:t>
            </a:r>
            <a:r>
              <a:rPr dirty="0" sz="1200" spc="5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D6D6F5"/>
                </a:solidFill>
                <a:latin typeface="Arial"/>
                <a:cs typeface="Arial"/>
              </a:rPr>
              <a:t>D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A</a:t>
            </a:r>
            <a:r>
              <a:rPr dirty="0" sz="1200" spc="-50" b="1">
                <a:solidFill>
                  <a:srgbClr val="D6D6F5"/>
                </a:solidFill>
                <a:latin typeface="Arial"/>
                <a:cs typeface="Arial"/>
              </a:rPr>
              <a:t> </a:t>
            </a:r>
            <a:r>
              <a:rPr dirty="0" sz="1200" spc="-65" b="1">
                <a:solidFill>
                  <a:srgbClr val="D6D6F5"/>
                </a:solidFill>
                <a:latin typeface="Arial"/>
                <a:cs typeface="Arial"/>
              </a:rPr>
              <a:t>T</a:t>
            </a:r>
            <a:r>
              <a:rPr dirty="0" sz="1200" b="1">
                <a:solidFill>
                  <a:srgbClr val="D6D6F5"/>
                </a:solidFill>
                <a:latin typeface="Arial"/>
                <a:cs typeface="Arial"/>
              </a:rPr>
              <a:t>raining Co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34644" y="2666053"/>
            <a:ext cx="7322820" cy="652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5080" indent="-342900">
              <a:lnSpc>
                <a:spcPts val="2600"/>
              </a:lnSpc>
              <a:buClr>
                <a:srgbClr val="3232CC"/>
              </a:buClr>
              <a:buFont typeface="Arial"/>
              <a:buChar char="•"/>
              <a:tabLst>
                <a:tab pos="355600" algn="l"/>
              </a:tabLst>
            </a:pP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These</a:t>
            </a:r>
            <a:r>
              <a:rPr dirty="0" sz="2200" spc="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a</a:t>
            </a:r>
            <a:r>
              <a:rPr dirty="0" sz="2200" spc="-30">
                <a:solidFill>
                  <a:srgbClr val="0099FF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the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same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equations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0">
                <a:solidFill>
                  <a:srgbClr val="0099FF"/>
                </a:solidFill>
                <a:latin typeface="Calibri"/>
                <a:cs typeface="Calibri"/>
              </a:rPr>
              <a:t>f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or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the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evolution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of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the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30">
                <a:solidFill>
                  <a:srgbClr val="0099FF"/>
                </a:solidFill>
                <a:latin typeface="Calibri"/>
                <a:cs typeface="Calibri"/>
              </a:rPr>
              <a:t>s</a:t>
            </a:r>
            <a:r>
              <a:rPr dirty="0" sz="2200" spc="-20">
                <a:solidFill>
                  <a:srgbClr val="0099FF"/>
                </a:solidFill>
                <a:latin typeface="Calibri"/>
                <a:cs typeface="Calibri"/>
              </a:rPr>
              <a:t>ystem</a:t>
            </a:r>
            <a:r>
              <a:rPr dirty="0" sz="2200" spc="-2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er</a:t>
            </a:r>
            <a:r>
              <a:rPr dirty="0" sz="2200" spc="-45">
                <a:solidFill>
                  <a:srgbClr val="0099FF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or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35">
                <a:solidFill>
                  <a:srgbClr val="0099FF"/>
                </a:solidFill>
                <a:latin typeface="Calibri"/>
                <a:cs typeface="Calibri"/>
              </a:rPr>
              <a:t>c</a:t>
            </a:r>
            <a:r>
              <a:rPr dirty="0" sz="2200" spc="-15">
                <a:solidFill>
                  <a:srgbClr val="0099FF"/>
                </a:solidFill>
                <a:latin typeface="Calibri"/>
                <a:cs typeface="Calibri"/>
              </a:rPr>
              <a:t>o</a:t>
            </a:r>
            <a:r>
              <a:rPr dirty="0" sz="2200" spc="-40">
                <a:solidFill>
                  <a:srgbClr val="0099FF"/>
                </a:solidFill>
                <a:latin typeface="Calibri"/>
                <a:cs typeface="Calibri"/>
              </a:rPr>
              <a:t>v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ariances: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644" y="4619878"/>
            <a:ext cx="6162040" cy="1007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10">
                <a:latin typeface="Calibri"/>
                <a:cs typeface="Calibri"/>
              </a:rPr>
              <a:t>p</a:t>
            </a:r>
            <a:r>
              <a:rPr dirty="0" sz="2200" spc="-40">
                <a:latin typeface="Calibri"/>
                <a:cs typeface="Calibri"/>
              </a:rPr>
              <a:t>r</a:t>
            </a:r>
            <a:r>
              <a:rPr dirty="0" sz="2200" spc="-10">
                <a:latin typeface="Calibri"/>
                <a:cs typeface="Calibri"/>
              </a:rPr>
              <a:t>ovide</a:t>
            </a:r>
            <a:r>
              <a:rPr dirty="0" sz="2200" spc="-5">
                <a:latin typeface="Calibri"/>
                <a:cs typeface="Calibri"/>
              </a:rPr>
              <a:t>d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that:</a:t>
            </a:r>
            <a:endParaRPr sz="2200">
              <a:latin typeface="Calibri"/>
              <a:cs typeface="Calibri"/>
            </a:endParaRPr>
          </a:p>
          <a:p>
            <a:pPr marL="927100" marR="5080" indent="-457200">
              <a:lnSpc>
                <a:spcPct val="104099"/>
              </a:lnSpc>
              <a:spcBef>
                <a:spcPts val="35"/>
              </a:spcBef>
              <a:tabLst>
                <a:tab pos="926465" algn="l"/>
              </a:tabLst>
            </a:pPr>
            <a:r>
              <a:rPr dirty="0" sz="2200" spc="-5">
                <a:latin typeface="Calibri"/>
                <a:cs typeface="Calibri"/>
              </a:rPr>
              <a:t>1.</a:t>
            </a:r>
            <a:r>
              <a:rPr dirty="0" sz="2200" spc="-5">
                <a:latin typeface="Calibri"/>
                <a:cs typeface="Calibri"/>
              </a:rPr>
              <a:t>	</a:t>
            </a:r>
            <a:r>
              <a:rPr dirty="0" sz="2200" spc="-10">
                <a:latin typeface="Calibri"/>
                <a:cs typeface="Calibri"/>
              </a:rPr>
              <a:t>Th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applie</a:t>
            </a:r>
            <a:r>
              <a:rPr dirty="0" sz="2200" spc="-5">
                <a:latin typeface="Calibri"/>
                <a:cs typeface="Calibri"/>
              </a:rPr>
              <a:t>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perturbation</a:t>
            </a:r>
            <a:r>
              <a:rPr dirty="0" sz="2200" spc="-5">
                <a:latin typeface="Calibri"/>
                <a:cs typeface="Calibri"/>
              </a:rPr>
              <a:t>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b="1">
                <a:latin typeface="Calibri"/>
                <a:cs typeface="Calibri"/>
              </a:rPr>
              <a:t>η</a:t>
            </a:r>
            <a:r>
              <a:rPr dirty="0" baseline="-21072" sz="2175" spc="-7">
                <a:latin typeface="Calibri"/>
                <a:cs typeface="Calibri"/>
              </a:rPr>
              <a:t>k</a:t>
            </a:r>
            <a:r>
              <a:rPr dirty="0" sz="2200" spc="-5">
                <a:latin typeface="Calibri"/>
                <a:cs typeface="Calibri"/>
              </a:rPr>
              <a:t>,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ζ</a:t>
            </a:r>
            <a:r>
              <a:rPr dirty="0" baseline="-21072" sz="2175" spc="7">
                <a:latin typeface="Calibri"/>
                <a:cs typeface="Calibri"/>
              </a:rPr>
              <a:t>k</a:t>
            </a:r>
            <a:r>
              <a:rPr dirty="0" baseline="-21072" sz="2175">
                <a:latin typeface="Calibri"/>
                <a:cs typeface="Calibri"/>
              </a:rPr>
              <a:t> </a:t>
            </a:r>
            <a:r>
              <a:rPr dirty="0" baseline="-21072" sz="2175" spc="1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h</a:t>
            </a:r>
            <a:r>
              <a:rPr dirty="0" sz="2200" spc="-40">
                <a:latin typeface="Calibri"/>
                <a:cs typeface="Calibri"/>
              </a:rPr>
              <a:t>a</a:t>
            </a:r>
            <a:r>
              <a:rPr dirty="0" sz="2200" spc="-10">
                <a:latin typeface="Calibri"/>
                <a:cs typeface="Calibri"/>
              </a:rPr>
              <a:t>v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th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rig</a:t>
            </a:r>
            <a:r>
              <a:rPr dirty="0" sz="2200" spc="-35">
                <a:latin typeface="Calibri"/>
                <a:cs typeface="Calibri"/>
              </a:rPr>
              <a:t>h</a:t>
            </a:r>
            <a:r>
              <a:rPr dirty="0" sz="2200" spc="-5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30">
                <a:latin typeface="Calibri"/>
                <a:cs typeface="Calibri"/>
              </a:rPr>
              <a:t>cov</a:t>
            </a:r>
            <a:r>
              <a:rPr dirty="0" sz="2200" spc="-5">
                <a:latin typeface="Calibri"/>
                <a:cs typeface="Calibri"/>
              </a:rPr>
              <a:t>ariances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(</a:t>
            </a:r>
            <a:r>
              <a:rPr dirty="0" sz="2200" spc="-10" b="1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,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b="1">
                <a:latin typeface="Calibri"/>
                <a:cs typeface="Calibri"/>
              </a:rPr>
              <a:t>Q</a:t>
            </a:r>
            <a:r>
              <a:rPr dirty="0" sz="2200" spc="-15">
                <a:latin typeface="Calibri"/>
                <a:cs typeface="Calibri"/>
              </a:rPr>
              <a:t>);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1844" y="5694298"/>
            <a:ext cx="2995930" cy="304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33400" algn="l"/>
              </a:tabLst>
            </a:pPr>
            <a:r>
              <a:rPr dirty="0" sz="2200" spc="-5">
                <a:latin typeface="Calibri"/>
                <a:cs typeface="Calibri"/>
              </a:rPr>
              <a:t>2.</a:t>
            </a:r>
            <a:r>
              <a:rPr dirty="0" sz="2200" spc="-5">
                <a:latin typeface="Calibri"/>
                <a:cs typeface="Calibri"/>
              </a:rPr>
              <a:t>	</a:t>
            </a:r>
            <a:r>
              <a:rPr dirty="0" sz="2200" spc="-65">
                <a:latin typeface="Calibri"/>
                <a:cs typeface="Calibri"/>
              </a:rPr>
              <a:t>A</a:t>
            </a:r>
            <a:r>
              <a:rPr dirty="0" sz="2200" spc="-5">
                <a:latin typeface="Calibri"/>
                <a:cs typeface="Calibri"/>
              </a:rPr>
              <a:t>t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som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s</a:t>
            </a:r>
            <a:r>
              <a:rPr dirty="0" sz="2200" spc="-35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 spc="-35">
                <a:latin typeface="Calibri"/>
                <a:cs typeface="Calibri"/>
              </a:rPr>
              <a:t>g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time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70935" y="488995"/>
            <a:ext cx="275336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The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EDA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1653DB"/>
                </a:solidFill>
                <a:latin typeface="Arial"/>
                <a:cs typeface="Arial"/>
              </a:rPr>
              <a:t>method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56816" y="1278636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4">
                <a:moveTo>
                  <a:pt x="73151" y="0"/>
                </a:moveTo>
                <a:lnTo>
                  <a:pt x="0" y="239267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56816" y="1517903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0" y="0"/>
                </a:moveTo>
                <a:lnTo>
                  <a:pt x="73151" y="237744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87395" y="1278636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4">
                <a:moveTo>
                  <a:pt x="0" y="0"/>
                </a:moveTo>
                <a:lnTo>
                  <a:pt x="73152" y="239267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787395" y="1517903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73152" y="0"/>
                </a:moveTo>
                <a:lnTo>
                  <a:pt x="0" y="237744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276344" y="1278636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4">
                <a:moveTo>
                  <a:pt x="73151" y="0"/>
                </a:moveTo>
                <a:lnTo>
                  <a:pt x="0" y="239267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276344" y="1517903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0" y="0"/>
                </a:moveTo>
                <a:lnTo>
                  <a:pt x="73151" y="237744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106923" y="1278636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4">
                <a:moveTo>
                  <a:pt x="0" y="0"/>
                </a:moveTo>
                <a:lnTo>
                  <a:pt x="73151" y="239267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106923" y="1517903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73151" y="0"/>
                </a:moveTo>
                <a:lnTo>
                  <a:pt x="0" y="237744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956816" y="1885188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4">
                <a:moveTo>
                  <a:pt x="73151" y="0"/>
                </a:moveTo>
                <a:lnTo>
                  <a:pt x="0" y="239267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956816" y="2124455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0" y="0"/>
                </a:moveTo>
                <a:lnTo>
                  <a:pt x="73151" y="237744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083051" y="1885188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4">
                <a:moveTo>
                  <a:pt x="0" y="0"/>
                </a:moveTo>
                <a:lnTo>
                  <a:pt x="73152" y="239267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083051" y="2124455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73152" y="0"/>
                </a:moveTo>
                <a:lnTo>
                  <a:pt x="0" y="237744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814571" y="1885188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4">
                <a:moveTo>
                  <a:pt x="73151" y="0"/>
                </a:moveTo>
                <a:lnTo>
                  <a:pt x="0" y="239267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814571" y="2124455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0" y="0"/>
                </a:moveTo>
                <a:lnTo>
                  <a:pt x="73151" y="237744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645152" y="1885188"/>
            <a:ext cx="73660" cy="239395"/>
          </a:xfrm>
          <a:custGeom>
            <a:avLst/>
            <a:gdLst/>
            <a:ahLst/>
            <a:cxnLst/>
            <a:rect l="l" t="t" r="r" b="b"/>
            <a:pathLst>
              <a:path w="73660" h="239394">
                <a:moveTo>
                  <a:pt x="0" y="0"/>
                </a:moveTo>
                <a:lnTo>
                  <a:pt x="73151" y="239267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645152" y="2124455"/>
            <a:ext cx="73660" cy="238125"/>
          </a:xfrm>
          <a:custGeom>
            <a:avLst/>
            <a:gdLst/>
            <a:ahLst/>
            <a:cxnLst/>
            <a:rect l="l" t="t" r="r" b="b"/>
            <a:pathLst>
              <a:path w="73660" h="238125">
                <a:moveTo>
                  <a:pt x="73151" y="0"/>
                </a:moveTo>
                <a:lnTo>
                  <a:pt x="0" y="237744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267204" y="1229070"/>
            <a:ext cx="3027045" cy="104457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679"/>
              </a:lnSpc>
              <a:tabLst>
                <a:tab pos="316865" algn="l"/>
                <a:tab pos="667385" algn="l"/>
                <a:tab pos="1927860" algn="l"/>
                <a:tab pos="2331720" algn="l"/>
                <a:tab pos="2636520" algn="l"/>
                <a:tab pos="2929255" algn="l"/>
              </a:tabLst>
            </a:pPr>
            <a:r>
              <a:rPr dirty="0" sz="3250" spc="-2775">
                <a:solidFill>
                  <a:srgbClr val="000000"/>
                </a:solidFill>
                <a:latin typeface="Symbol"/>
                <a:cs typeface="Symbol"/>
              </a:rPr>
              <a:t></a:t>
            </a:r>
            <a:r>
              <a:rPr dirty="0" sz="2000" spc="10" b="1">
                <a:solidFill>
                  <a:srgbClr val="000000"/>
                </a:solidFill>
                <a:latin typeface="Times New Roman"/>
                <a:cs typeface="Times New Roman"/>
              </a:rPr>
              <a:t>ε</a:t>
            </a:r>
            <a:r>
              <a:rPr dirty="0" sz="2000" b="1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dirty="0" sz="3250" spc="-2590">
                <a:solidFill>
                  <a:srgbClr val="000000"/>
                </a:solidFill>
                <a:latin typeface="Symbol"/>
                <a:cs typeface="Symbol"/>
              </a:rPr>
              <a:t></a:t>
            </a:r>
            <a:r>
              <a:rPr dirty="0" sz="3250">
                <a:solidFill>
                  <a:srgbClr val="000000"/>
                </a:solidFill>
                <a:latin typeface="Symbol"/>
                <a:cs typeface="Symbol"/>
              </a:rPr>
              <a:t>	</a:t>
            </a:r>
            <a:r>
              <a:rPr dirty="0" sz="2000" spc="-890">
                <a:solidFill>
                  <a:srgbClr val="000000"/>
                </a:solidFill>
                <a:latin typeface="Symbol"/>
                <a:cs typeface="Symbol"/>
              </a:rPr>
              <a:t></a:t>
            </a:r>
            <a:r>
              <a:rPr dirty="0" sz="2000" spc="-70">
                <a:solidFill>
                  <a:srgbClr val="000000"/>
                </a:solidFill>
                <a:latin typeface="Symbol"/>
                <a:cs typeface="Symbol"/>
              </a:rPr>
              <a:t> </a:t>
            </a:r>
            <a:r>
              <a:rPr dirty="0" sz="2650" spc="-1985">
                <a:solidFill>
                  <a:srgbClr val="000000"/>
                </a:solidFill>
                <a:latin typeface="Symbol"/>
                <a:cs typeface="Symbol"/>
              </a:rPr>
              <a:t></a:t>
            </a:r>
            <a:r>
              <a:rPr dirty="0" sz="2650">
                <a:solidFill>
                  <a:srgbClr val="000000"/>
                </a:solidFill>
                <a:latin typeface="Symbol"/>
                <a:cs typeface="Symbol"/>
              </a:rPr>
              <a:t>	</a:t>
            </a:r>
            <a:r>
              <a:rPr dirty="0" sz="2650" spc="-1985">
                <a:solidFill>
                  <a:srgbClr val="000000"/>
                </a:solidFill>
                <a:latin typeface="Symbol"/>
                <a:cs typeface="Symbol"/>
              </a:rPr>
              <a:t></a:t>
            </a:r>
            <a:r>
              <a:rPr dirty="0" sz="2650">
                <a:solidFill>
                  <a:srgbClr val="000000"/>
                </a:solidFill>
                <a:latin typeface="Symbol"/>
                <a:cs typeface="Symbol"/>
              </a:rPr>
              <a:t>	</a:t>
            </a:r>
            <a:r>
              <a:rPr dirty="0" sz="3250" spc="-2590">
                <a:solidFill>
                  <a:srgbClr val="000000"/>
                </a:solidFill>
                <a:latin typeface="Symbol"/>
                <a:cs typeface="Symbol"/>
              </a:rPr>
              <a:t></a:t>
            </a:r>
            <a:r>
              <a:rPr dirty="0" sz="3250">
                <a:solidFill>
                  <a:srgbClr val="000000"/>
                </a:solidFill>
                <a:latin typeface="Symbol"/>
                <a:cs typeface="Symbol"/>
              </a:rPr>
              <a:t>	</a:t>
            </a:r>
            <a:r>
              <a:rPr dirty="0" sz="3250" spc="-2590">
                <a:solidFill>
                  <a:srgbClr val="000000"/>
                </a:solidFill>
                <a:latin typeface="Symbol"/>
                <a:cs typeface="Symbol"/>
              </a:rPr>
              <a:t></a:t>
            </a:r>
            <a:r>
              <a:rPr dirty="0" sz="3250">
                <a:solidFill>
                  <a:srgbClr val="000000"/>
                </a:solidFill>
                <a:latin typeface="Symbol"/>
                <a:cs typeface="Symbol"/>
              </a:rPr>
              <a:t>	</a:t>
            </a:r>
            <a:r>
              <a:rPr dirty="0" sz="2650" spc="-1985">
                <a:solidFill>
                  <a:srgbClr val="000000"/>
                </a:solidFill>
                <a:latin typeface="Symbol"/>
                <a:cs typeface="Symbol"/>
              </a:rPr>
              <a:t></a:t>
            </a:r>
            <a:endParaRPr sz="2650">
              <a:latin typeface="Symbol"/>
              <a:cs typeface="Symbol"/>
            </a:endParaRPr>
          </a:p>
          <a:p>
            <a:pPr marL="612775">
              <a:lnSpc>
                <a:spcPts val="3679"/>
              </a:lnSpc>
            </a:pPr>
            <a:r>
              <a:rPr dirty="0" baseline="-22222" sz="4875" spc="-4200">
                <a:solidFill>
                  <a:srgbClr val="000000"/>
                </a:solidFill>
                <a:latin typeface="Symbol"/>
                <a:cs typeface="Symbol"/>
              </a:rPr>
              <a:t></a:t>
            </a:r>
            <a:r>
              <a:rPr dirty="0" sz="1150" spc="15" i="1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47691" y="1288477"/>
            <a:ext cx="1694180" cy="365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26745" algn="l"/>
                <a:tab pos="1612265" algn="l"/>
              </a:tabLst>
            </a:pP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spc="10" b="1">
                <a:latin typeface="Times New Roman"/>
                <a:cs typeface="Times New Roman"/>
              </a:rPr>
              <a:t>	</a:t>
            </a:r>
            <a:r>
              <a:rPr dirty="0" sz="2000" spc="10" b="1">
                <a:latin typeface="Times New Roman"/>
                <a:cs typeface="Times New Roman"/>
              </a:rPr>
              <a:t>I</a:t>
            </a:r>
            <a:r>
              <a:rPr dirty="0" sz="2000" spc="-130" b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</a:t>
            </a:r>
            <a:r>
              <a:rPr dirty="0" sz="2000" spc="-190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50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H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650" spc="-2115">
                <a:latin typeface="Symbol"/>
                <a:cs typeface="Symbol"/>
              </a:rPr>
              <a:t></a:t>
            </a:r>
            <a:endParaRPr sz="265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15032" y="1835622"/>
            <a:ext cx="209677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15340" algn="l"/>
                <a:tab pos="1484630" algn="l"/>
                <a:tab pos="1722120" algn="l"/>
                <a:tab pos="2026920" algn="l"/>
              </a:tabLst>
            </a:pPr>
            <a:r>
              <a:rPr dirty="0" sz="3250" spc="-2775">
                <a:latin typeface="Symbol"/>
                <a:cs typeface="Symbol"/>
              </a:rPr>
              <a:t></a:t>
            </a: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000" spc="-890">
                <a:latin typeface="Symbol"/>
                <a:cs typeface="Symbol"/>
              </a:rPr>
              <a:t></a:t>
            </a:r>
            <a:r>
              <a:rPr dirty="0" sz="2000" spc="-70">
                <a:latin typeface="Symbol"/>
                <a:cs typeface="Symbol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M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3250" spc="-2590">
                <a:latin typeface="Symbol"/>
                <a:cs typeface="Symbol"/>
              </a:rPr>
              <a:t></a:t>
            </a:r>
            <a:r>
              <a:rPr dirty="0" sz="3250">
                <a:latin typeface="Symbol"/>
                <a:cs typeface="Symbol"/>
              </a:rPr>
              <a:t>	</a:t>
            </a:r>
            <a:r>
              <a:rPr dirty="0" sz="3250" spc="-2810">
                <a:latin typeface="Symbol"/>
                <a:cs typeface="Symbol"/>
              </a:rPr>
              <a:t></a:t>
            </a:r>
            <a:endParaRPr sz="325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46852" y="2118825"/>
            <a:ext cx="9271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85920" y="1938993"/>
            <a:ext cx="1372235" cy="313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50545" algn="l"/>
              </a:tabLst>
            </a:pPr>
            <a:r>
              <a:rPr dirty="0" sz="2000" spc="10" b="1">
                <a:latin typeface="Times New Roman"/>
                <a:cs typeface="Times New Roman"/>
              </a:rPr>
              <a:t>ε</a:t>
            </a:r>
            <a:r>
              <a:rPr dirty="0" sz="2000" spc="10" b="1">
                <a:latin typeface="Times New Roman"/>
                <a:cs typeface="Times New Roman"/>
              </a:rPr>
              <a:t>	</a:t>
            </a:r>
            <a:r>
              <a:rPr dirty="0" sz="2000" spc="110" b="1">
                <a:latin typeface="Times New Roman"/>
                <a:cs typeface="Times New Roman"/>
              </a:rPr>
              <a:t>M</a:t>
            </a:r>
            <a:r>
              <a:rPr dirty="0" baseline="43478" sz="1725" spc="22" i="1">
                <a:latin typeface="Times New Roman"/>
                <a:cs typeface="Times New Roman"/>
              </a:rPr>
              <a:t>T</a:t>
            </a:r>
            <a:r>
              <a:rPr dirty="0" baseline="43478" sz="1725" i="1">
                <a:latin typeface="Times New Roman"/>
                <a:cs typeface="Times New Roman"/>
              </a:rPr>
              <a:t> </a:t>
            </a:r>
            <a:r>
              <a:rPr dirty="0" baseline="43478" sz="1725" spc="179" i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</a:t>
            </a:r>
            <a:r>
              <a:rPr dirty="0" sz="2000" spc="-190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Q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87544" y="2118825"/>
            <a:ext cx="9271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86147" y="1887177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78428" y="1938993"/>
            <a:ext cx="734695" cy="355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49250">
              <a:lnSpc>
                <a:spcPct val="100000"/>
              </a:lnSpc>
              <a:tabLst>
                <a:tab pos="646430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a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349250" algn="l"/>
                <a:tab pos="646430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97911" y="1938993"/>
            <a:ext cx="10096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57476" y="2116425"/>
            <a:ext cx="71056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57200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-130" i="1">
                <a:latin typeface="Times New Roman"/>
                <a:cs typeface="Times New Roman"/>
              </a:rPr>
              <a:t> </a:t>
            </a:r>
            <a:r>
              <a:rPr dirty="0" sz="1150" spc="-555">
                <a:latin typeface="Symbol"/>
                <a:cs typeface="Symbol"/>
              </a:rPr>
              <a:t></a:t>
            </a:r>
            <a:r>
              <a:rPr dirty="0" sz="1150" spc="15">
                <a:latin typeface="Times New Roman"/>
                <a:cs typeface="Times New Roman"/>
              </a:rPr>
              <a:t>1</a:t>
            </a:r>
            <a:r>
              <a:rPr dirty="0" sz="1150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-130" i="1">
                <a:latin typeface="Times New Roman"/>
                <a:cs typeface="Times New Roman"/>
              </a:rPr>
              <a:t> </a:t>
            </a:r>
            <a:r>
              <a:rPr dirty="0" sz="1150" spc="-545">
                <a:latin typeface="Symbol"/>
                <a:cs typeface="Symbol"/>
              </a:rPr>
              <a:t></a:t>
            </a:r>
            <a:r>
              <a:rPr dirty="0" sz="1150" spc="15"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030983" y="1938993"/>
            <a:ext cx="222885" cy="313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5000" sz="3000" spc="150" b="1">
                <a:latin typeface="Times New Roman"/>
                <a:cs typeface="Times New Roman"/>
              </a:rPr>
              <a:t>ε</a:t>
            </a: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508240" y="1332441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901688" y="1512273"/>
            <a:ext cx="70993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12420" algn="l"/>
                <a:tab pos="629285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316471" y="1314153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819647" y="1512273"/>
            <a:ext cx="40513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24485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49444" y="1280625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72432" y="1332441"/>
            <a:ext cx="39814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9245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77003" y="1512273"/>
            <a:ext cx="38989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9245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753103" y="1512273"/>
            <a:ext cx="40513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24485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629916" y="1280625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57476" y="1332441"/>
            <a:ext cx="39814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9245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a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157476" y="1512273"/>
            <a:ext cx="38989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9245" algn="l"/>
              </a:tabLst>
            </a:pPr>
            <a:r>
              <a:rPr dirty="0" sz="1150" spc="10" i="1">
                <a:latin typeface="Times New Roman"/>
                <a:cs typeface="Times New Roman"/>
              </a:rPr>
              <a:t>k</a:t>
            </a:r>
            <a:r>
              <a:rPr dirty="0" sz="1150" spc="10" i="1">
                <a:latin typeface="Times New Roman"/>
                <a:cs typeface="Times New Roman"/>
              </a:rPr>
              <a:t>	</a:t>
            </a:r>
            <a:r>
              <a:rPr dirty="0" sz="1150" spc="10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488684" y="1357776"/>
            <a:ext cx="1028065" cy="287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8120" indent="-185420">
              <a:lnSpc>
                <a:spcPct val="100000"/>
              </a:lnSpc>
              <a:buFont typeface="Symbol"/>
              <a:buChar char=""/>
              <a:tabLst>
                <a:tab pos="198755" algn="l"/>
              </a:tabLst>
            </a:pP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R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140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195320" y="1357776"/>
            <a:ext cx="1290955" cy="287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67765" algn="l"/>
              </a:tabLst>
            </a:pPr>
            <a:r>
              <a:rPr dirty="0" sz="2000" spc="10" b="1">
                <a:latin typeface="Times New Roman"/>
                <a:cs typeface="Times New Roman"/>
              </a:rPr>
              <a:t>I</a:t>
            </a:r>
            <a:r>
              <a:rPr dirty="0" sz="2000" spc="-114" b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</a:t>
            </a:r>
            <a:r>
              <a:rPr dirty="0" sz="2000" spc="-190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H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000" spc="10" b="1">
                <a:latin typeface="Times New Roman"/>
                <a:cs typeface="Times New Roman"/>
              </a:rPr>
              <a:t>ε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030983" y="1361891"/>
            <a:ext cx="135890" cy="283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10" b="1">
                <a:latin typeface="Times New Roman"/>
                <a:cs typeface="Times New Roman"/>
              </a:rPr>
              <a:t>ε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413507" y="3520980"/>
            <a:ext cx="3940175" cy="366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72540" algn="l"/>
                <a:tab pos="2684145" algn="l"/>
                <a:tab pos="2924810" algn="l"/>
              </a:tabLst>
            </a:pPr>
            <a:r>
              <a:rPr dirty="0" sz="2000" spc="-890">
                <a:latin typeface="Symbol"/>
                <a:cs typeface="Symbol"/>
              </a:rPr>
              <a:t></a:t>
            </a:r>
            <a:r>
              <a:rPr dirty="0" sz="2000" spc="-70">
                <a:latin typeface="Symbol"/>
                <a:cs typeface="Symbol"/>
              </a:rPr>
              <a:t> </a:t>
            </a:r>
            <a:r>
              <a:rPr dirty="0" sz="2650" spc="-2055">
                <a:latin typeface="Symbol"/>
                <a:cs typeface="Symbol"/>
              </a:rPr>
              <a:t></a:t>
            </a:r>
            <a:r>
              <a:rPr dirty="0" sz="2000" spc="10" b="1">
                <a:latin typeface="Times New Roman"/>
                <a:cs typeface="Times New Roman"/>
              </a:rPr>
              <a:t>I</a:t>
            </a:r>
            <a:r>
              <a:rPr dirty="0" sz="2000" spc="-114" b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</a:t>
            </a:r>
            <a:r>
              <a:rPr dirty="0" sz="2000" spc="-190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H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650" spc="-2090">
                <a:latin typeface="Symbol"/>
                <a:cs typeface="Symbol"/>
              </a:rPr>
              <a:t></a:t>
            </a:r>
            <a:r>
              <a:rPr dirty="0" sz="2000" spc="15" b="1">
                <a:latin typeface="Times New Roman"/>
                <a:cs typeface="Times New Roman"/>
              </a:rPr>
              <a:t>P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70" b="1">
                <a:latin typeface="Times New Roman"/>
                <a:cs typeface="Times New Roman"/>
              </a:rPr>
              <a:t> </a:t>
            </a:r>
            <a:r>
              <a:rPr dirty="0" sz="2650" spc="-2039">
                <a:latin typeface="Symbol"/>
                <a:cs typeface="Symbol"/>
              </a:rPr>
              <a:t></a:t>
            </a:r>
            <a:r>
              <a:rPr dirty="0" sz="2000" spc="10" b="1">
                <a:latin typeface="Times New Roman"/>
                <a:cs typeface="Times New Roman"/>
              </a:rPr>
              <a:t>I</a:t>
            </a:r>
            <a:r>
              <a:rPr dirty="0" sz="2000" spc="-130" b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</a:t>
            </a:r>
            <a:r>
              <a:rPr dirty="0" sz="2000" spc="-190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50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H</a:t>
            </a:r>
            <a:r>
              <a:rPr dirty="0" sz="2000" b="1">
                <a:latin typeface="Times New Roman"/>
                <a:cs typeface="Times New Roman"/>
              </a:rPr>
              <a:t>	</a:t>
            </a:r>
            <a:r>
              <a:rPr dirty="0" sz="2650" spc="-1985">
                <a:latin typeface="Symbol"/>
                <a:cs typeface="Symbol"/>
              </a:rPr>
              <a:t></a:t>
            </a:r>
            <a:r>
              <a:rPr dirty="0" sz="2650">
                <a:latin typeface="Symbol"/>
                <a:cs typeface="Symbol"/>
              </a:rPr>
              <a:t>	</a:t>
            </a:r>
            <a:r>
              <a:rPr dirty="0" sz="2000" spc="-890">
                <a:latin typeface="Symbol"/>
                <a:cs typeface="Symbol"/>
              </a:rPr>
              <a:t></a:t>
            </a:r>
            <a:r>
              <a:rPr dirty="0" sz="2000" spc="-155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60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R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140" b="1">
                <a:latin typeface="Times New Roman"/>
                <a:cs typeface="Times New Roman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K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170679" y="4171582"/>
            <a:ext cx="9271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529332" y="3991750"/>
            <a:ext cx="1652905" cy="313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890">
                <a:latin typeface="Symbol"/>
                <a:cs typeface="Symbol"/>
              </a:rPr>
              <a:t></a:t>
            </a:r>
            <a:r>
              <a:rPr dirty="0" sz="2000" spc="-70">
                <a:latin typeface="Symbol"/>
                <a:cs typeface="Symbol"/>
              </a:rPr>
              <a:t> </a:t>
            </a:r>
            <a:r>
              <a:rPr dirty="0" sz="2000" spc="25" b="1">
                <a:latin typeface="Times New Roman"/>
                <a:cs typeface="Times New Roman"/>
              </a:rPr>
              <a:t>M</a:t>
            </a:r>
            <a:r>
              <a:rPr dirty="0" sz="2000" b="1">
                <a:latin typeface="Times New Roman"/>
                <a:cs typeface="Times New Roman"/>
              </a:rPr>
              <a:t> </a:t>
            </a:r>
            <a:r>
              <a:rPr dirty="0" sz="2000" spc="-110" b="1">
                <a:latin typeface="Times New Roman"/>
                <a:cs typeface="Times New Roman"/>
              </a:rPr>
              <a:t> </a:t>
            </a:r>
            <a:r>
              <a:rPr dirty="0" sz="2000" spc="150" b="1">
                <a:latin typeface="Times New Roman"/>
                <a:cs typeface="Times New Roman"/>
              </a:rPr>
              <a:t>P</a:t>
            </a:r>
            <a:r>
              <a:rPr dirty="0" baseline="43478" sz="1725" spc="22" i="1">
                <a:latin typeface="Times New Roman"/>
                <a:cs typeface="Times New Roman"/>
              </a:rPr>
              <a:t>a</a:t>
            </a:r>
            <a:r>
              <a:rPr dirty="0" baseline="43478" sz="1725" spc="-262" i="1">
                <a:latin typeface="Times New Roman"/>
                <a:cs typeface="Times New Roman"/>
              </a:rPr>
              <a:t> </a:t>
            </a:r>
            <a:r>
              <a:rPr dirty="0" sz="2000" spc="110" b="1">
                <a:latin typeface="Times New Roman"/>
                <a:cs typeface="Times New Roman"/>
              </a:rPr>
              <a:t>M</a:t>
            </a:r>
            <a:r>
              <a:rPr dirty="0" baseline="43478" sz="1725" spc="22" i="1">
                <a:latin typeface="Times New Roman"/>
                <a:cs typeface="Times New Roman"/>
              </a:rPr>
              <a:t>T</a:t>
            </a:r>
            <a:r>
              <a:rPr dirty="0" baseline="43478" sz="1725" i="1">
                <a:latin typeface="Times New Roman"/>
                <a:cs typeface="Times New Roman"/>
              </a:rPr>
              <a:t> </a:t>
            </a:r>
            <a:r>
              <a:rPr dirty="0" baseline="43478" sz="1725" spc="179" i="1">
                <a:latin typeface="Times New Roman"/>
                <a:cs typeface="Times New Roman"/>
              </a:rPr>
              <a:t> </a:t>
            </a:r>
            <a:r>
              <a:rPr dirty="0" sz="2000" spc="-890">
                <a:latin typeface="Symbol"/>
                <a:cs typeface="Symbol"/>
              </a:rPr>
              <a:t></a:t>
            </a:r>
            <a:r>
              <a:rPr dirty="0" sz="2000" spc="-190">
                <a:latin typeface="Symbol"/>
                <a:cs typeface="Symbol"/>
              </a:rPr>
              <a:t> </a:t>
            </a:r>
            <a:r>
              <a:rPr dirty="0" sz="2000" spc="20" b="1">
                <a:latin typeface="Times New Roman"/>
                <a:cs typeface="Times New Roman"/>
              </a:rPr>
              <a:t>Q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991104" y="4171582"/>
            <a:ext cx="71247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47015" algn="l"/>
                <a:tab pos="632460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073655" y="3991750"/>
            <a:ext cx="271780" cy="313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5000" sz="3000" spc="172" b="1">
                <a:latin typeface="Times New Roman"/>
                <a:cs typeface="Times New Roman"/>
              </a:rPr>
              <a:t>P</a:t>
            </a: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215388" y="4169180"/>
            <a:ext cx="26543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-130" i="1">
                <a:latin typeface="Times New Roman"/>
                <a:cs typeface="Times New Roman"/>
              </a:rPr>
              <a:t> </a:t>
            </a:r>
            <a:r>
              <a:rPr dirty="0" sz="1150" spc="-540">
                <a:latin typeface="Symbol"/>
                <a:cs typeface="Symbol"/>
              </a:rPr>
              <a:t></a:t>
            </a:r>
            <a:r>
              <a:rPr dirty="0" sz="1150" spc="15"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345428" y="3565030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656835" y="3746386"/>
            <a:ext cx="179197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24485" algn="l"/>
                <a:tab pos="1094105" algn="l"/>
                <a:tab pos="1394460" algn="l"/>
                <a:tab pos="1711325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153659" y="3546742"/>
            <a:ext cx="10922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916171" y="3565030"/>
            <a:ext cx="10096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45611" y="3746386"/>
            <a:ext cx="73533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23215" algn="l"/>
                <a:tab pos="655320" algn="l"/>
              </a:tabLst>
            </a:pP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r>
              <a:rPr dirty="0" sz="1150" spc="15" i="1">
                <a:latin typeface="Times New Roman"/>
                <a:cs typeface="Times New Roman"/>
              </a:rPr>
              <a:t>	</a:t>
            </a: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073655" y="3565030"/>
            <a:ext cx="276225" cy="313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5000" sz="3000" spc="225" b="1">
                <a:latin typeface="Times New Roman"/>
                <a:cs typeface="Times New Roman"/>
              </a:rPr>
              <a:t>P</a:t>
            </a:r>
            <a:r>
              <a:rPr dirty="0" sz="1150" spc="15" i="1"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215388" y="3746386"/>
            <a:ext cx="92710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50" spc="15" i="1">
                <a:latin typeface="Times New Roman"/>
                <a:cs typeface="Times New Roman"/>
              </a:rPr>
              <a:t>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402835" y="5655564"/>
            <a:ext cx="70485" cy="227329"/>
          </a:xfrm>
          <a:custGeom>
            <a:avLst/>
            <a:gdLst/>
            <a:ahLst/>
            <a:cxnLst/>
            <a:rect l="l" t="t" r="r" b="b"/>
            <a:pathLst>
              <a:path w="70485" h="227329">
                <a:moveTo>
                  <a:pt x="70103" y="0"/>
                </a:moveTo>
                <a:lnTo>
                  <a:pt x="0" y="22707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402835" y="5882640"/>
            <a:ext cx="70485" cy="226060"/>
          </a:xfrm>
          <a:custGeom>
            <a:avLst/>
            <a:gdLst/>
            <a:ahLst/>
            <a:cxnLst/>
            <a:rect l="l" t="t" r="r" b="b"/>
            <a:pathLst>
              <a:path w="70485" h="226060">
                <a:moveTo>
                  <a:pt x="0" y="0"/>
                </a:moveTo>
                <a:lnTo>
                  <a:pt x="70103" y="22555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190744" y="5655564"/>
            <a:ext cx="70485" cy="227329"/>
          </a:xfrm>
          <a:custGeom>
            <a:avLst/>
            <a:gdLst/>
            <a:ahLst/>
            <a:cxnLst/>
            <a:rect l="l" t="t" r="r" b="b"/>
            <a:pathLst>
              <a:path w="70485" h="227329">
                <a:moveTo>
                  <a:pt x="0" y="0"/>
                </a:moveTo>
                <a:lnTo>
                  <a:pt x="70103" y="22707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190744" y="5882640"/>
            <a:ext cx="70485" cy="226060"/>
          </a:xfrm>
          <a:custGeom>
            <a:avLst/>
            <a:gdLst/>
            <a:ahLst/>
            <a:cxnLst/>
            <a:rect l="l" t="t" r="r" b="b"/>
            <a:pathLst>
              <a:path w="70485" h="226060">
                <a:moveTo>
                  <a:pt x="70103" y="0"/>
                </a:moveTo>
                <a:lnTo>
                  <a:pt x="0" y="22555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4472432" y="5609206"/>
            <a:ext cx="594360" cy="415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25780" algn="l"/>
              </a:tabLst>
            </a:pPr>
            <a:r>
              <a:rPr dirty="0" sz="1900" spc="5" b="1">
                <a:latin typeface="Times New Roman"/>
                <a:cs typeface="Times New Roman"/>
              </a:rPr>
              <a:t>ε</a:t>
            </a:r>
            <a:r>
              <a:rPr dirty="0" sz="1900" spc="5" b="1">
                <a:latin typeface="Times New Roman"/>
                <a:cs typeface="Times New Roman"/>
              </a:rPr>
              <a:t> </a:t>
            </a:r>
            <a:r>
              <a:rPr dirty="0" sz="1900" spc="-10" b="1">
                <a:latin typeface="Times New Roman"/>
                <a:cs typeface="Times New Roman"/>
              </a:rPr>
              <a:t> </a:t>
            </a:r>
            <a:r>
              <a:rPr dirty="0" sz="3050" spc="-2600">
                <a:latin typeface="Symbol"/>
                <a:cs typeface="Symbol"/>
              </a:rPr>
              <a:t></a:t>
            </a:r>
            <a:r>
              <a:rPr dirty="0" sz="1900" spc="5" b="1">
                <a:latin typeface="Times New Roman"/>
                <a:cs typeface="Times New Roman"/>
              </a:rPr>
              <a:t>ε</a:t>
            </a:r>
            <a:r>
              <a:rPr dirty="0" sz="1900" b="1">
                <a:latin typeface="Times New Roman"/>
                <a:cs typeface="Times New Roman"/>
              </a:rPr>
              <a:t>	</a:t>
            </a:r>
            <a:r>
              <a:rPr dirty="0" sz="3050" spc="-2620">
                <a:latin typeface="Symbol"/>
                <a:cs typeface="Symbol"/>
              </a:rPr>
              <a:t></a:t>
            </a:r>
            <a:endParaRPr sz="3050">
              <a:latin typeface="Symbol"/>
              <a:cs typeface="Symbol"/>
            </a:endParaRPr>
          </a:p>
        </p:txBody>
      </p:sp>
      <p:sp>
        <p:nvSpPr>
          <p:cNvPr id="71" name="object 7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72" name="object 7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10</a:t>
            </a:fld>
          </a:p>
        </p:txBody>
      </p:sp>
      <p:sp>
        <p:nvSpPr>
          <p:cNvPr id="66" name="object 66"/>
          <p:cNvSpPr txBox="1"/>
          <p:nvPr/>
        </p:nvSpPr>
        <p:spPr>
          <a:xfrm>
            <a:off x="5644388" y="5706817"/>
            <a:ext cx="122555" cy="337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5400">
              <a:lnSpc>
                <a:spcPct val="100899"/>
              </a:lnSpc>
            </a:pPr>
            <a:r>
              <a:rPr dirty="0" sz="1100" spc="5" i="1">
                <a:latin typeface="Times New Roman"/>
                <a:cs typeface="Times New Roman"/>
              </a:rPr>
              <a:t>b 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040884" y="5658049"/>
            <a:ext cx="104775" cy="167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 i="1">
                <a:latin typeface="Times New Roman"/>
                <a:cs typeface="Times New Roman"/>
              </a:rPr>
              <a:t>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588255" y="5706817"/>
            <a:ext cx="378460" cy="167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94005" algn="l"/>
              </a:tabLst>
            </a:pPr>
            <a:r>
              <a:rPr dirty="0" sz="1100" spc="5" i="1">
                <a:latin typeface="Times New Roman"/>
                <a:cs typeface="Times New Roman"/>
              </a:rPr>
              <a:t>b</a:t>
            </a:r>
            <a:r>
              <a:rPr dirty="0" sz="1100" spc="5" i="1">
                <a:latin typeface="Times New Roman"/>
                <a:cs typeface="Times New Roman"/>
              </a:rPr>
              <a:t>	</a:t>
            </a:r>
            <a:r>
              <a:rPr dirty="0" sz="1100" spc="5" i="1">
                <a:latin typeface="Times New Roman"/>
                <a:cs typeface="Times New Roman"/>
              </a:rPr>
              <a:t>b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592828" y="5875981"/>
            <a:ext cx="370840" cy="167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94005" algn="l"/>
              </a:tabLst>
            </a:pPr>
            <a:r>
              <a:rPr dirty="0" sz="1100" spc="5" i="1">
                <a:latin typeface="Times New Roman"/>
                <a:cs typeface="Times New Roman"/>
              </a:rPr>
              <a:t>k</a:t>
            </a:r>
            <a:r>
              <a:rPr dirty="0" sz="1100" spc="5" i="1">
                <a:latin typeface="Times New Roman"/>
                <a:cs typeface="Times New Roman"/>
              </a:rPr>
              <a:t>	</a:t>
            </a:r>
            <a:r>
              <a:rPr dirty="0" sz="1100" spc="5" i="1">
                <a:latin typeface="Times New Roman"/>
                <a:cs typeface="Times New Roman"/>
              </a:rPr>
              <a:t>k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318252" y="5729426"/>
            <a:ext cx="351790" cy="273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-850">
                <a:latin typeface="Symbol"/>
                <a:cs typeface="Symbol"/>
              </a:rPr>
              <a:t></a:t>
            </a:r>
            <a:r>
              <a:rPr dirty="0" sz="1900" spc="-30">
                <a:latin typeface="Symbol"/>
                <a:cs typeface="Symbol"/>
              </a:rPr>
              <a:t> </a:t>
            </a:r>
            <a:r>
              <a:rPr dirty="0" sz="1900" spc="-95" b="1">
                <a:latin typeface="Times New Roman"/>
                <a:cs typeface="Times New Roman"/>
              </a:rPr>
              <a:t>P</a:t>
            </a:r>
            <a:endParaRPr sz="1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34644" y="1165478"/>
            <a:ext cx="7435215" cy="4197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00" spc="-5">
                <a:latin typeface="Calibri"/>
                <a:cs typeface="Calibri"/>
              </a:rPr>
              <a:t>What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does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all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this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mean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</a:t>
            </a:r>
            <a:r>
              <a:rPr dirty="0" sz="2200" spc="-45">
                <a:latin typeface="Calibri"/>
                <a:cs typeface="Calibri"/>
              </a:rPr>
              <a:t>r</a:t>
            </a:r>
            <a:r>
              <a:rPr dirty="0" sz="2200" spc="-10">
                <a:latin typeface="Calibri"/>
                <a:cs typeface="Calibri"/>
              </a:rPr>
              <a:t>actice?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2550">
              <a:latin typeface="Times New Roman"/>
              <a:cs typeface="Times New Roman"/>
            </a:endParaRPr>
          </a:p>
          <a:p>
            <a:pPr marL="469900" marR="191770" indent="-457200">
              <a:lnSpc>
                <a:spcPct val="104099"/>
              </a:lnSpc>
              <a:buClr>
                <a:srgbClr val="3232CC"/>
              </a:buClr>
              <a:buFont typeface="Arial"/>
              <a:buChar char="•"/>
              <a:tabLst>
                <a:tab pos="469900" algn="l"/>
              </a:tabLst>
            </a:pPr>
            <a:r>
              <a:rPr dirty="0" sz="2200" spc="-90">
                <a:latin typeface="Calibri"/>
                <a:cs typeface="Calibri"/>
              </a:rPr>
              <a:t>W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35">
                <a:latin typeface="Calibri"/>
                <a:cs typeface="Calibri"/>
              </a:rPr>
              <a:t>c</a:t>
            </a:r>
            <a:r>
              <a:rPr dirty="0" sz="2200" spc="-5">
                <a:latin typeface="Calibri"/>
                <a:cs typeface="Calibri"/>
              </a:rPr>
              <a:t>an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use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an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ensembl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200" spc="3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o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f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perturbe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d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assimilatio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n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99FF"/>
                </a:solidFill>
                <a:latin typeface="Calibri"/>
                <a:cs typeface="Calibri"/>
              </a:rPr>
              <a:t>cycle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s</a:t>
            </a:r>
            <a:r>
              <a:rPr dirty="0" sz="2200" spc="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35">
                <a:latin typeface="Calibri"/>
                <a:cs typeface="Calibri"/>
              </a:rPr>
              <a:t>to</a:t>
            </a:r>
            <a:r>
              <a:rPr dirty="0" sz="2200" spc="-3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simula</a:t>
            </a:r>
            <a:r>
              <a:rPr dirty="0" sz="2200" spc="-30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3200"/>
                </a:solidFill>
                <a:latin typeface="Calibri"/>
                <a:cs typeface="Calibri"/>
              </a:rPr>
              <a:t>er</a:t>
            </a:r>
            <a:r>
              <a:rPr dirty="0" sz="2200" spc="-45">
                <a:solidFill>
                  <a:srgbClr val="FF3200"/>
                </a:solidFill>
                <a:latin typeface="Calibri"/>
                <a:cs typeface="Calibri"/>
              </a:rPr>
              <a:t>r</a:t>
            </a:r>
            <a:r>
              <a:rPr dirty="0" sz="2200">
                <a:solidFill>
                  <a:srgbClr val="FF3200"/>
                </a:solidFill>
                <a:latin typeface="Calibri"/>
                <a:cs typeface="Calibri"/>
              </a:rPr>
              <a:t>o</a:t>
            </a:r>
            <a:r>
              <a:rPr dirty="0" sz="2200" spc="-40">
                <a:solidFill>
                  <a:srgbClr val="FF32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3200"/>
                </a:solidFill>
                <a:latin typeface="Calibri"/>
                <a:cs typeface="Calibri"/>
              </a:rPr>
              <a:t>s</a:t>
            </a:r>
            <a:r>
              <a:rPr dirty="0" sz="2200" spc="-5">
                <a:solidFill>
                  <a:srgbClr val="FF32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3200"/>
                </a:solidFill>
                <a:latin typeface="Calibri"/>
                <a:cs typeface="Calibri"/>
              </a:rPr>
              <a:t>o</a:t>
            </a:r>
            <a:r>
              <a:rPr dirty="0" sz="2200" spc="-5">
                <a:solidFill>
                  <a:srgbClr val="FF3200"/>
                </a:solidFill>
                <a:latin typeface="Calibri"/>
                <a:cs typeface="Calibri"/>
              </a:rPr>
              <a:t>f</a:t>
            </a:r>
            <a:r>
              <a:rPr dirty="0" sz="2200" spc="-5">
                <a:solidFill>
                  <a:srgbClr val="FF32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3200"/>
                </a:solidFill>
                <a:latin typeface="Calibri"/>
                <a:cs typeface="Calibri"/>
              </a:rPr>
              <a:t>ou</a:t>
            </a:r>
            <a:r>
              <a:rPr dirty="0" sz="2200" spc="-5">
                <a:solidFill>
                  <a:srgbClr val="FF3200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FF32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3200"/>
                </a:solidFill>
                <a:latin typeface="Calibri"/>
                <a:cs typeface="Calibri"/>
              </a:rPr>
              <a:t>r</a:t>
            </a:r>
            <a:r>
              <a:rPr dirty="0" sz="2200" spc="-30">
                <a:solidFill>
                  <a:srgbClr val="FF3200"/>
                </a:solidFill>
                <a:latin typeface="Calibri"/>
                <a:cs typeface="Calibri"/>
              </a:rPr>
              <a:t>e</a:t>
            </a:r>
            <a:r>
              <a:rPr dirty="0" sz="2200" spc="-65">
                <a:solidFill>
                  <a:srgbClr val="FF3200"/>
                </a:solidFill>
                <a:latin typeface="Calibri"/>
                <a:cs typeface="Calibri"/>
              </a:rPr>
              <a:t>f</a:t>
            </a:r>
            <a:r>
              <a:rPr dirty="0" sz="2200" spc="-10">
                <a:solidFill>
                  <a:srgbClr val="FF3200"/>
                </a:solidFill>
                <a:latin typeface="Calibri"/>
                <a:cs typeface="Calibri"/>
              </a:rPr>
              <a:t>e</a:t>
            </a:r>
            <a:r>
              <a:rPr dirty="0" sz="2200" spc="-15">
                <a:solidFill>
                  <a:srgbClr val="FF3200"/>
                </a:solidFill>
                <a:latin typeface="Calibri"/>
                <a:cs typeface="Calibri"/>
              </a:rPr>
              <a:t>renc</a:t>
            </a:r>
            <a:r>
              <a:rPr dirty="0" sz="2200" spc="-5">
                <a:solidFill>
                  <a:srgbClr val="FF3200"/>
                </a:solidFill>
                <a:latin typeface="Calibri"/>
                <a:cs typeface="Calibri"/>
              </a:rPr>
              <a:t>e</a:t>
            </a:r>
            <a:r>
              <a:rPr dirty="0" sz="2200" spc="10">
                <a:solidFill>
                  <a:srgbClr val="FF32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3200"/>
                </a:solidFill>
                <a:latin typeface="Calibri"/>
                <a:cs typeface="Calibri"/>
              </a:rPr>
              <a:t>assimilatio</a:t>
            </a:r>
            <a:r>
              <a:rPr dirty="0" sz="2200" spc="-5">
                <a:solidFill>
                  <a:srgbClr val="FF3200"/>
                </a:solidFill>
                <a:latin typeface="Calibri"/>
                <a:cs typeface="Calibri"/>
              </a:rPr>
              <a:t>n</a:t>
            </a:r>
            <a:r>
              <a:rPr dirty="0" sz="2200" spc="-10">
                <a:solidFill>
                  <a:srgbClr val="FF32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FF3200"/>
                </a:solidFill>
                <a:latin typeface="Calibri"/>
                <a:cs typeface="Calibri"/>
              </a:rPr>
              <a:t>cycl</a:t>
            </a:r>
            <a:r>
              <a:rPr dirty="0" sz="2200" spc="-5">
                <a:solidFill>
                  <a:srgbClr val="FF3200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latin typeface="Calibri"/>
                <a:cs typeface="Calibri"/>
              </a:rPr>
              <a:t>;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"/>
              </a:spcBef>
              <a:buClr>
                <a:srgbClr val="3232CC"/>
              </a:buClr>
              <a:buFont typeface="Arial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469900" marR="297180" indent="-457200">
              <a:lnSpc>
                <a:spcPct val="104099"/>
              </a:lnSpc>
              <a:buClr>
                <a:srgbClr val="3232CC"/>
              </a:buClr>
              <a:buFont typeface="Arial"/>
              <a:buChar char="•"/>
              <a:tabLst>
                <a:tab pos="469900" algn="l"/>
              </a:tabLst>
            </a:pP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ensemble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of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perturbed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35">
                <a:latin typeface="Calibri"/>
                <a:cs typeface="Calibri"/>
              </a:rPr>
              <a:t>D</a:t>
            </a:r>
            <a:r>
              <a:rPr dirty="0" sz="2200" spc="-5">
                <a:latin typeface="Calibri"/>
                <a:cs typeface="Calibri"/>
              </a:rPr>
              <a:t>As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should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be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similar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as</a:t>
            </a:r>
            <a:r>
              <a:rPr dirty="0" sz="2200" spc="-5">
                <a:latin typeface="Calibri"/>
                <a:cs typeface="Calibri"/>
              </a:rPr>
              <a:t> possible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30">
                <a:latin typeface="Calibri"/>
                <a:cs typeface="Calibri"/>
              </a:rPr>
              <a:t>t</a:t>
            </a:r>
            <a:r>
              <a:rPr dirty="0" sz="2200" spc="-5">
                <a:latin typeface="Calibri"/>
                <a:cs typeface="Calibri"/>
              </a:rPr>
              <a:t>o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30">
                <a:latin typeface="Calibri"/>
                <a:cs typeface="Calibri"/>
              </a:rPr>
              <a:t>re</a:t>
            </a:r>
            <a:r>
              <a:rPr dirty="0" sz="2200" spc="-65">
                <a:latin typeface="Calibri"/>
                <a:cs typeface="Calibri"/>
              </a:rPr>
              <a:t>f</a:t>
            </a:r>
            <a:r>
              <a:rPr dirty="0" sz="2200" spc="-10">
                <a:latin typeface="Calibri"/>
                <a:cs typeface="Calibri"/>
              </a:rPr>
              <a:t>erenc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40">
                <a:latin typeface="Calibri"/>
                <a:cs typeface="Calibri"/>
              </a:rPr>
              <a:t>D</a:t>
            </a:r>
            <a:r>
              <a:rPr dirty="0" sz="2200" spc="-5">
                <a:latin typeface="Calibri"/>
                <a:cs typeface="Calibri"/>
              </a:rPr>
              <a:t>A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(i.e.,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same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similar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K</a:t>
            </a:r>
            <a:r>
              <a:rPr dirty="0" sz="2200" spc="5" b="1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matrix)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3232CC"/>
              </a:buClr>
              <a:buFont typeface="Arial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4099"/>
              </a:lnSpc>
              <a:buClr>
                <a:srgbClr val="3232CC"/>
              </a:buClr>
              <a:buFont typeface="Arial"/>
              <a:buChar char="•"/>
              <a:tabLst>
                <a:tab pos="469900" algn="l"/>
              </a:tabLst>
            </a:pPr>
            <a:r>
              <a:rPr dirty="0" sz="2200" spc="-10">
                <a:latin typeface="Calibri"/>
                <a:cs typeface="Calibri"/>
              </a:rPr>
              <a:t>Th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applie</a:t>
            </a:r>
            <a:r>
              <a:rPr dirty="0" sz="2200" spc="-5">
                <a:latin typeface="Calibri"/>
                <a:cs typeface="Calibri"/>
              </a:rPr>
              <a:t>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perturbation</a:t>
            </a:r>
            <a:r>
              <a:rPr dirty="0" sz="2200" spc="-5">
                <a:latin typeface="Calibri"/>
                <a:cs typeface="Calibri"/>
              </a:rPr>
              <a:t>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b="1">
                <a:latin typeface="Calibri"/>
                <a:cs typeface="Calibri"/>
              </a:rPr>
              <a:t>η</a:t>
            </a:r>
            <a:r>
              <a:rPr dirty="0" baseline="-21072" sz="2175" spc="-7">
                <a:latin typeface="Calibri"/>
                <a:cs typeface="Calibri"/>
              </a:rPr>
              <a:t>k</a:t>
            </a:r>
            <a:r>
              <a:rPr dirty="0" sz="2200" spc="-5">
                <a:latin typeface="Calibri"/>
                <a:cs typeface="Calibri"/>
              </a:rPr>
              <a:t>,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ζ</a:t>
            </a:r>
            <a:r>
              <a:rPr dirty="0" baseline="-21072" sz="2175" spc="7">
                <a:latin typeface="Calibri"/>
                <a:cs typeface="Calibri"/>
              </a:rPr>
              <a:t>k</a:t>
            </a:r>
            <a:r>
              <a:rPr dirty="0" baseline="-21072" sz="2175">
                <a:latin typeface="Calibri"/>
                <a:cs typeface="Calibri"/>
              </a:rPr>
              <a:t>  </a:t>
            </a:r>
            <a:r>
              <a:rPr dirty="0" baseline="-21072" sz="2175" spc="-22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mus</a:t>
            </a:r>
            <a:r>
              <a:rPr dirty="0" sz="2200" spc="-5">
                <a:latin typeface="Calibri"/>
                <a:cs typeface="Calibri"/>
              </a:rPr>
              <a:t>t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h</a:t>
            </a:r>
            <a:r>
              <a:rPr dirty="0" sz="2200" spc="-40">
                <a:latin typeface="Calibri"/>
                <a:cs typeface="Calibri"/>
              </a:rPr>
              <a:t>a</a:t>
            </a:r>
            <a:r>
              <a:rPr dirty="0" sz="2200" spc="-10">
                <a:latin typeface="Calibri"/>
                <a:cs typeface="Calibri"/>
              </a:rPr>
              <a:t>v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th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require</a:t>
            </a:r>
            <a:r>
              <a:rPr dirty="0" sz="2200" spc="-5">
                <a:latin typeface="Calibri"/>
                <a:cs typeface="Calibri"/>
              </a:rPr>
              <a:t>d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er</a:t>
            </a:r>
            <a:r>
              <a:rPr dirty="0" sz="2200" spc="-45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or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30">
                <a:latin typeface="Calibri"/>
                <a:cs typeface="Calibri"/>
              </a:rPr>
              <a:t>cov</a:t>
            </a:r>
            <a:r>
              <a:rPr dirty="0" sz="2200" spc="-5">
                <a:latin typeface="Calibri"/>
                <a:cs typeface="Calibri"/>
              </a:rPr>
              <a:t>ariances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(</a:t>
            </a:r>
            <a:r>
              <a:rPr dirty="0" sz="2200" spc="-10" b="1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,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b="1">
                <a:latin typeface="Calibri"/>
                <a:cs typeface="Calibri"/>
              </a:rPr>
              <a:t>Q</a:t>
            </a:r>
            <a:r>
              <a:rPr dirty="0" sz="2200" spc="-15">
                <a:latin typeface="Calibri"/>
                <a:cs typeface="Calibri"/>
              </a:rPr>
              <a:t>);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buClr>
                <a:srgbClr val="3232CC"/>
              </a:buClr>
              <a:buFont typeface="Arial"/>
              <a:buChar char="•"/>
            </a:pPr>
            <a:endParaRPr sz="24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Clr>
                <a:srgbClr val="3232CC"/>
              </a:buClr>
              <a:buFont typeface="Arial"/>
              <a:buChar char="•"/>
              <a:tabLst>
                <a:tab pos="469900" algn="l"/>
              </a:tabLst>
            </a:pPr>
            <a:r>
              <a:rPr dirty="0" sz="2200" spc="-15">
                <a:latin typeface="Calibri"/>
                <a:cs typeface="Calibri"/>
              </a:rPr>
              <a:t>Ther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no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need</a:t>
            </a:r>
            <a:r>
              <a:rPr dirty="0" sz="220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30">
                <a:solidFill>
                  <a:srgbClr val="0099FF"/>
                </a:solidFill>
                <a:latin typeface="Calibri"/>
                <a:cs typeface="Calibri"/>
              </a:rPr>
              <a:t>t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o</a:t>
            </a:r>
            <a:r>
              <a:rPr dirty="0" sz="2200" spc="1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45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xplicitly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perturb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the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backg</a:t>
            </a:r>
            <a:r>
              <a:rPr dirty="0" sz="2200" spc="-40">
                <a:solidFill>
                  <a:srgbClr val="0099FF"/>
                </a:solidFill>
                <a:latin typeface="Calibri"/>
                <a:cs typeface="Calibri"/>
              </a:rPr>
              <a:t>r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ound</a:t>
            </a:r>
            <a:r>
              <a:rPr dirty="0" sz="2200" spc="-5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x</a:t>
            </a:r>
            <a:r>
              <a:rPr dirty="0" baseline="-21072" sz="2175" spc="7">
                <a:latin typeface="Calibri"/>
                <a:cs typeface="Calibri"/>
              </a:rPr>
              <a:t>b</a:t>
            </a:r>
            <a:endParaRPr baseline="-21072" sz="2175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10</a:t>
            </a:fld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864360">
              <a:lnSpc>
                <a:spcPts val="3329"/>
              </a:lnSpc>
            </a:pP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method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864360">
              <a:lnSpc>
                <a:spcPct val="100000"/>
              </a:lnSpc>
            </a:pP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method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10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534416" y="1286833"/>
            <a:ext cx="7950834" cy="3750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marR="725170" indent="-287655">
              <a:lnSpc>
                <a:spcPct val="100000"/>
              </a:lnSpc>
              <a:buClr>
                <a:srgbClr val="0F3592"/>
              </a:buClr>
              <a:buFont typeface="Arial"/>
              <a:buChar char="•"/>
              <a:tabLst>
                <a:tab pos="300990" algn="l"/>
              </a:tabLst>
            </a:pP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25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ensembl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3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members</a:t>
            </a:r>
            <a:r>
              <a:rPr dirty="0" sz="2200" spc="2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usin</a:t>
            </a:r>
            <a:r>
              <a:rPr dirty="0" sz="2200" spc="-5">
                <a:latin typeface="Calibri"/>
                <a:cs typeface="Calibri"/>
              </a:rPr>
              <a:t>g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4</a:t>
            </a:r>
            <a:r>
              <a:rPr dirty="0" sz="2200">
                <a:latin typeface="Calibri"/>
                <a:cs typeface="Calibri"/>
              </a:rPr>
              <a:t>D</a:t>
            </a:r>
            <a:r>
              <a:rPr dirty="0" sz="2200" spc="-5">
                <a:latin typeface="Calibri"/>
                <a:cs typeface="Calibri"/>
              </a:rPr>
              <a:t>-Var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assimilations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reduced</a:t>
            </a:r>
            <a:r>
              <a:rPr dirty="0" sz="2200" spc="-5">
                <a:latin typeface="Calibri"/>
                <a:cs typeface="Calibri"/>
              </a:rPr>
              <a:t> resolution</a:t>
            </a:r>
            <a:endParaRPr sz="2200">
              <a:latin typeface="Calibri"/>
              <a:cs typeface="Calibri"/>
            </a:endParaRPr>
          </a:p>
          <a:p>
            <a:pPr marL="300355" marR="657225" indent="-287655">
              <a:lnSpc>
                <a:spcPct val="100000"/>
              </a:lnSpc>
              <a:spcBef>
                <a:spcPts val="1200"/>
              </a:spcBef>
              <a:buClr>
                <a:srgbClr val="0F3592"/>
              </a:buClr>
              <a:buFont typeface="Arial"/>
              <a:buChar char="•"/>
              <a:tabLst>
                <a:tab pos="300990" algn="l"/>
              </a:tabLst>
            </a:pPr>
            <a:r>
              <a:rPr dirty="0" sz="2200" spc="-5" b="1">
                <a:solidFill>
                  <a:srgbClr val="FF0000"/>
                </a:solidFill>
                <a:latin typeface="Calibri"/>
                <a:cs typeface="Calibri"/>
              </a:rPr>
              <a:t>T399</a:t>
            </a:r>
            <a:r>
              <a:rPr dirty="0" sz="22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outer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loop,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T95/T159</a:t>
            </a:r>
            <a:r>
              <a:rPr dirty="0" sz="22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inne</a:t>
            </a:r>
            <a:r>
              <a:rPr dirty="0" sz="2200" spc="-5">
                <a:latin typeface="Calibri"/>
                <a:cs typeface="Calibri"/>
              </a:rPr>
              <a:t>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loops</a:t>
            </a:r>
            <a:r>
              <a:rPr dirty="0" sz="2200" spc="-5">
                <a:latin typeface="Calibri"/>
                <a:cs typeface="Calibri"/>
              </a:rPr>
              <a:t>.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(Referenc</a:t>
            </a:r>
            <a:r>
              <a:rPr dirty="0" sz="2200" spc="-5">
                <a:latin typeface="Calibri"/>
                <a:cs typeface="Calibri"/>
              </a:rPr>
              <a:t>e</a:t>
            </a:r>
            <a:r>
              <a:rPr dirty="0" sz="2200" spc="5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DA: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T1279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outer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loop,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solidFill>
                  <a:srgbClr val="1653DB"/>
                </a:solidFill>
                <a:latin typeface="Calibri"/>
                <a:cs typeface="Calibri"/>
              </a:rPr>
              <a:t>T159/T255/T255</a:t>
            </a:r>
            <a:r>
              <a:rPr dirty="0" sz="2200" spc="-15">
                <a:solidFill>
                  <a:srgbClr val="1653DB"/>
                </a:solidFill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inner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loops)</a:t>
            </a:r>
            <a:endParaRPr sz="2200">
              <a:latin typeface="Calibri"/>
              <a:cs typeface="Calibri"/>
            </a:endParaRPr>
          </a:p>
          <a:p>
            <a:pPr marL="300355" marR="509270" indent="-287655">
              <a:lnSpc>
                <a:spcPct val="113599"/>
              </a:lnSpc>
              <a:spcBef>
                <a:spcPts val="1030"/>
              </a:spcBef>
              <a:buClr>
                <a:srgbClr val="0F3592"/>
              </a:buClr>
              <a:buFont typeface="Arial"/>
              <a:buChar char="•"/>
              <a:tabLst>
                <a:tab pos="300990" algn="l"/>
              </a:tabLst>
            </a:pPr>
            <a:r>
              <a:rPr dirty="0" sz="2200" spc="-5">
                <a:latin typeface="Calibri"/>
                <a:cs typeface="Calibri"/>
              </a:rPr>
              <a:t>Observations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randomly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perturbed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according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to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their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estimated</a:t>
            </a:r>
            <a:r>
              <a:rPr dirty="0" sz="2200" spc="-5">
                <a:latin typeface="Calibri"/>
                <a:cs typeface="Calibri"/>
              </a:rPr>
              <a:t> errors</a:t>
            </a:r>
            <a:endParaRPr sz="2200">
              <a:latin typeface="Calibri"/>
              <a:cs typeface="Calibri"/>
            </a:endParaRPr>
          </a:p>
          <a:p>
            <a:pPr marL="300355" indent="-287655">
              <a:lnSpc>
                <a:spcPct val="100000"/>
              </a:lnSpc>
              <a:spcBef>
                <a:spcPts val="1560"/>
              </a:spcBef>
              <a:buClr>
                <a:srgbClr val="0F3592"/>
              </a:buClr>
              <a:buFont typeface="Arial"/>
              <a:buChar char="•"/>
              <a:tabLst>
                <a:tab pos="300990" algn="l"/>
              </a:tabLst>
            </a:pPr>
            <a:r>
              <a:rPr dirty="0" sz="2200" spc="-5">
                <a:latin typeface="Calibri"/>
                <a:cs typeface="Calibri"/>
              </a:rPr>
              <a:t>SST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perturbed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with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climatological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error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structures</a:t>
            </a:r>
            <a:endParaRPr sz="2200">
              <a:latin typeface="Calibri"/>
              <a:cs typeface="Calibri"/>
            </a:endParaRPr>
          </a:p>
          <a:p>
            <a:pPr marL="300355" marR="5080" indent="-287655">
              <a:lnSpc>
                <a:spcPct val="100000"/>
              </a:lnSpc>
              <a:spcBef>
                <a:spcPts val="1365"/>
              </a:spcBef>
              <a:buClr>
                <a:srgbClr val="0F3592"/>
              </a:buClr>
              <a:buFont typeface="Arial"/>
              <a:buChar char="•"/>
              <a:tabLst>
                <a:tab pos="300990" algn="l"/>
              </a:tabLst>
            </a:pPr>
            <a:r>
              <a:rPr dirty="0" sz="2200" spc="-5">
                <a:latin typeface="Calibri"/>
                <a:cs typeface="Calibri"/>
              </a:rPr>
              <a:t>Model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error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represented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by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stochastic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methods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(</a:t>
            </a:r>
            <a:r>
              <a:rPr dirty="0" sz="2200" spc="-10" b="1">
                <a:solidFill>
                  <a:srgbClr val="3232CC"/>
                </a:solidFill>
                <a:latin typeface="Calibri"/>
                <a:cs typeface="Calibri"/>
              </a:rPr>
              <a:t>SPP</a:t>
            </a:r>
            <a:r>
              <a:rPr dirty="0" sz="2200" b="1">
                <a:solidFill>
                  <a:srgbClr val="3232CC"/>
                </a:solidFill>
                <a:latin typeface="Calibri"/>
                <a:cs typeface="Calibri"/>
              </a:rPr>
              <a:t>T</a:t>
            </a:r>
            <a:r>
              <a:rPr dirty="0" sz="2200" spc="-5" b="1" i="1">
                <a:solidFill>
                  <a:srgbClr val="3232CC"/>
                </a:solidFill>
                <a:latin typeface="Calibri"/>
                <a:cs typeface="Calibri"/>
              </a:rPr>
              <a:t>,</a:t>
            </a:r>
            <a:r>
              <a:rPr dirty="0" sz="2200" spc="15" b="1" i="1">
                <a:solidFill>
                  <a:srgbClr val="3232CC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Leutbecher,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2009)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996" y="6310884"/>
            <a:ext cx="2083307" cy="374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864360">
              <a:lnSpc>
                <a:spcPct val="100000"/>
              </a:lnSpc>
            </a:pPr>
            <a:r>
              <a:rPr dirty="0" spc="-5"/>
              <a:t>The</a:t>
            </a:r>
            <a:r>
              <a:rPr dirty="0" spc="-5"/>
              <a:t> </a:t>
            </a:r>
            <a:r>
              <a:rPr dirty="0" spc="-5"/>
              <a:t>EDA</a:t>
            </a:r>
            <a:r>
              <a:rPr dirty="0" spc="-5"/>
              <a:t> </a:t>
            </a:r>
            <a:r>
              <a:rPr dirty="0" spc="-5"/>
              <a:t>method</a:t>
            </a:r>
          </a:p>
        </p:txBody>
      </p:sp>
      <p:sp>
        <p:nvSpPr>
          <p:cNvPr id="4" name="object 4"/>
          <p:cNvSpPr/>
          <p:nvPr/>
        </p:nvSpPr>
        <p:spPr>
          <a:xfrm>
            <a:off x="3410711" y="1763267"/>
            <a:ext cx="1333500" cy="861060"/>
          </a:xfrm>
          <a:custGeom>
            <a:avLst/>
            <a:gdLst/>
            <a:ahLst/>
            <a:cxnLst/>
            <a:rect l="l" t="t" r="r" b="b"/>
            <a:pathLst>
              <a:path w="1333500" h="861060">
                <a:moveTo>
                  <a:pt x="1333500" y="0"/>
                </a:moveTo>
                <a:lnTo>
                  <a:pt x="0" y="0"/>
                </a:lnTo>
                <a:lnTo>
                  <a:pt x="0" y="861060"/>
                </a:lnTo>
                <a:lnTo>
                  <a:pt x="1333500" y="861060"/>
                </a:lnTo>
                <a:lnTo>
                  <a:pt x="1333500" y="841248"/>
                </a:lnTo>
                <a:lnTo>
                  <a:pt x="38100" y="841248"/>
                </a:lnTo>
                <a:lnTo>
                  <a:pt x="18287" y="822960"/>
                </a:lnTo>
                <a:lnTo>
                  <a:pt x="38100" y="822960"/>
                </a:lnTo>
                <a:lnTo>
                  <a:pt x="38100" y="38100"/>
                </a:lnTo>
                <a:lnTo>
                  <a:pt x="18287" y="38100"/>
                </a:lnTo>
                <a:lnTo>
                  <a:pt x="38100" y="18287"/>
                </a:lnTo>
                <a:lnTo>
                  <a:pt x="1333500" y="18287"/>
                </a:lnTo>
                <a:lnTo>
                  <a:pt x="1333500" y="0"/>
                </a:lnTo>
                <a:close/>
              </a:path>
              <a:path w="1333500" h="861060">
                <a:moveTo>
                  <a:pt x="38100" y="822960"/>
                </a:moveTo>
                <a:lnTo>
                  <a:pt x="18287" y="822960"/>
                </a:lnTo>
                <a:lnTo>
                  <a:pt x="38100" y="841248"/>
                </a:lnTo>
                <a:lnTo>
                  <a:pt x="38100" y="822960"/>
                </a:lnTo>
                <a:close/>
              </a:path>
              <a:path w="1333500" h="861060">
                <a:moveTo>
                  <a:pt x="1295400" y="822960"/>
                </a:moveTo>
                <a:lnTo>
                  <a:pt x="38100" y="822960"/>
                </a:lnTo>
                <a:lnTo>
                  <a:pt x="38100" y="841248"/>
                </a:lnTo>
                <a:lnTo>
                  <a:pt x="1295400" y="841248"/>
                </a:lnTo>
                <a:lnTo>
                  <a:pt x="1295400" y="822960"/>
                </a:lnTo>
                <a:close/>
              </a:path>
              <a:path w="1333500" h="861060">
                <a:moveTo>
                  <a:pt x="1295400" y="18287"/>
                </a:moveTo>
                <a:lnTo>
                  <a:pt x="1295400" y="841248"/>
                </a:lnTo>
                <a:lnTo>
                  <a:pt x="1313688" y="822960"/>
                </a:lnTo>
                <a:lnTo>
                  <a:pt x="1333500" y="822960"/>
                </a:lnTo>
                <a:lnTo>
                  <a:pt x="1333500" y="38100"/>
                </a:lnTo>
                <a:lnTo>
                  <a:pt x="1313688" y="38100"/>
                </a:lnTo>
                <a:lnTo>
                  <a:pt x="1295400" y="18287"/>
                </a:lnTo>
                <a:close/>
              </a:path>
              <a:path w="1333500" h="861060">
                <a:moveTo>
                  <a:pt x="1333500" y="822960"/>
                </a:moveTo>
                <a:lnTo>
                  <a:pt x="1313688" y="822960"/>
                </a:lnTo>
                <a:lnTo>
                  <a:pt x="1295400" y="841248"/>
                </a:lnTo>
                <a:lnTo>
                  <a:pt x="1333500" y="841248"/>
                </a:lnTo>
                <a:lnTo>
                  <a:pt x="1333500" y="822960"/>
                </a:lnTo>
                <a:close/>
              </a:path>
              <a:path w="1333500" h="861060">
                <a:moveTo>
                  <a:pt x="38100" y="18287"/>
                </a:moveTo>
                <a:lnTo>
                  <a:pt x="18287" y="38100"/>
                </a:lnTo>
                <a:lnTo>
                  <a:pt x="38100" y="38100"/>
                </a:lnTo>
                <a:lnTo>
                  <a:pt x="38100" y="18287"/>
                </a:lnTo>
                <a:close/>
              </a:path>
              <a:path w="1333500" h="861060">
                <a:moveTo>
                  <a:pt x="1295400" y="18287"/>
                </a:moveTo>
                <a:lnTo>
                  <a:pt x="38100" y="18287"/>
                </a:lnTo>
                <a:lnTo>
                  <a:pt x="38100" y="38100"/>
                </a:lnTo>
                <a:lnTo>
                  <a:pt x="1295400" y="38100"/>
                </a:lnTo>
                <a:lnTo>
                  <a:pt x="1295400" y="18287"/>
                </a:lnTo>
                <a:close/>
              </a:path>
              <a:path w="1333500" h="861060">
                <a:moveTo>
                  <a:pt x="1333500" y="18287"/>
                </a:moveTo>
                <a:lnTo>
                  <a:pt x="1295400" y="18287"/>
                </a:lnTo>
                <a:lnTo>
                  <a:pt x="1313688" y="38100"/>
                </a:lnTo>
                <a:lnTo>
                  <a:pt x="1333500" y="38100"/>
                </a:lnTo>
                <a:lnTo>
                  <a:pt x="1333500" y="18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429000" y="1781555"/>
            <a:ext cx="1295400" cy="822960"/>
          </a:xfrm>
          <a:prstGeom prst="rect">
            <a:avLst/>
          </a:prstGeom>
          <a:solidFill>
            <a:srgbClr val="B1B1B1"/>
          </a:solidFill>
        </p:spPr>
        <p:txBody>
          <a:bodyPr wrap="square" lIns="0" tIns="0" rIns="0" bIns="0" rtlCol="0" vert="horz">
            <a:spAutoFit/>
          </a:bodyPr>
          <a:lstStyle/>
          <a:p>
            <a:pPr marL="90805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4D</a:t>
            </a:r>
            <a:r>
              <a:rPr dirty="0" sz="2400" spc="-32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62200" y="1812035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990600" y="0"/>
                </a:moveTo>
                <a:lnTo>
                  <a:pt x="990600" y="76200"/>
                </a:lnTo>
                <a:lnTo>
                  <a:pt x="1054607" y="44196"/>
                </a:lnTo>
                <a:lnTo>
                  <a:pt x="1004315" y="44196"/>
                </a:lnTo>
                <a:lnTo>
                  <a:pt x="1004315" y="32003"/>
                </a:lnTo>
                <a:lnTo>
                  <a:pt x="1054607" y="32003"/>
                </a:lnTo>
                <a:lnTo>
                  <a:pt x="990600" y="0"/>
                </a:lnTo>
                <a:close/>
              </a:path>
              <a:path w="1066800" h="76200">
                <a:moveTo>
                  <a:pt x="990600" y="32003"/>
                </a:moveTo>
                <a:lnTo>
                  <a:pt x="0" y="32003"/>
                </a:lnTo>
                <a:lnTo>
                  <a:pt x="0" y="44196"/>
                </a:lnTo>
                <a:lnTo>
                  <a:pt x="990600" y="44196"/>
                </a:lnTo>
                <a:lnTo>
                  <a:pt x="990600" y="32003"/>
                </a:lnTo>
                <a:close/>
              </a:path>
              <a:path w="1066800" h="76200">
                <a:moveTo>
                  <a:pt x="1054607" y="32003"/>
                </a:moveTo>
                <a:lnTo>
                  <a:pt x="1004315" y="32003"/>
                </a:lnTo>
                <a:lnTo>
                  <a:pt x="1004315" y="44196"/>
                </a:lnTo>
                <a:lnTo>
                  <a:pt x="1054607" y="44196"/>
                </a:lnTo>
                <a:lnTo>
                  <a:pt x="1066800" y="38100"/>
                </a:lnTo>
                <a:lnTo>
                  <a:pt x="1054607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24400" y="2154935"/>
            <a:ext cx="990600" cy="76200"/>
          </a:xfrm>
          <a:custGeom>
            <a:avLst/>
            <a:gdLst/>
            <a:ahLst/>
            <a:cxnLst/>
            <a:rect l="l" t="t" r="r" b="b"/>
            <a:pathLst>
              <a:path w="990600" h="76200">
                <a:moveTo>
                  <a:pt x="914400" y="0"/>
                </a:moveTo>
                <a:lnTo>
                  <a:pt x="914400" y="76200"/>
                </a:lnTo>
                <a:lnTo>
                  <a:pt x="978407" y="44196"/>
                </a:lnTo>
                <a:lnTo>
                  <a:pt x="928115" y="44196"/>
                </a:lnTo>
                <a:lnTo>
                  <a:pt x="928115" y="32003"/>
                </a:lnTo>
                <a:lnTo>
                  <a:pt x="978407" y="32003"/>
                </a:lnTo>
                <a:lnTo>
                  <a:pt x="914400" y="0"/>
                </a:lnTo>
                <a:close/>
              </a:path>
              <a:path w="990600" h="76200">
                <a:moveTo>
                  <a:pt x="914400" y="32003"/>
                </a:moveTo>
                <a:lnTo>
                  <a:pt x="0" y="32003"/>
                </a:lnTo>
                <a:lnTo>
                  <a:pt x="0" y="44196"/>
                </a:lnTo>
                <a:lnTo>
                  <a:pt x="914400" y="44196"/>
                </a:lnTo>
                <a:lnTo>
                  <a:pt x="914400" y="32003"/>
                </a:lnTo>
                <a:close/>
              </a:path>
              <a:path w="990600" h="76200">
                <a:moveTo>
                  <a:pt x="978407" y="32003"/>
                </a:moveTo>
                <a:lnTo>
                  <a:pt x="928115" y="32003"/>
                </a:lnTo>
                <a:lnTo>
                  <a:pt x="928115" y="44196"/>
                </a:lnTo>
                <a:lnTo>
                  <a:pt x="978407" y="44196"/>
                </a:lnTo>
                <a:lnTo>
                  <a:pt x="990600" y="38100"/>
                </a:lnTo>
                <a:lnTo>
                  <a:pt x="978407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62200" y="2154935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990600" y="0"/>
                </a:moveTo>
                <a:lnTo>
                  <a:pt x="990600" y="76200"/>
                </a:lnTo>
                <a:lnTo>
                  <a:pt x="1054607" y="44196"/>
                </a:lnTo>
                <a:lnTo>
                  <a:pt x="1004315" y="44196"/>
                </a:lnTo>
                <a:lnTo>
                  <a:pt x="1004315" y="32003"/>
                </a:lnTo>
                <a:lnTo>
                  <a:pt x="1054607" y="32003"/>
                </a:lnTo>
                <a:lnTo>
                  <a:pt x="990600" y="0"/>
                </a:lnTo>
                <a:close/>
              </a:path>
              <a:path w="1066800" h="76200">
                <a:moveTo>
                  <a:pt x="990600" y="32003"/>
                </a:moveTo>
                <a:lnTo>
                  <a:pt x="0" y="32003"/>
                </a:lnTo>
                <a:lnTo>
                  <a:pt x="0" y="44196"/>
                </a:lnTo>
                <a:lnTo>
                  <a:pt x="990600" y="44196"/>
                </a:lnTo>
                <a:lnTo>
                  <a:pt x="990600" y="32003"/>
                </a:lnTo>
                <a:close/>
              </a:path>
              <a:path w="1066800" h="76200">
                <a:moveTo>
                  <a:pt x="1054607" y="32003"/>
                </a:moveTo>
                <a:lnTo>
                  <a:pt x="1004315" y="32003"/>
                </a:lnTo>
                <a:lnTo>
                  <a:pt x="1004315" y="44196"/>
                </a:lnTo>
                <a:lnTo>
                  <a:pt x="1054607" y="44196"/>
                </a:lnTo>
                <a:lnTo>
                  <a:pt x="1066800" y="38100"/>
                </a:lnTo>
                <a:lnTo>
                  <a:pt x="1054607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62200" y="2497835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990600" y="0"/>
                </a:moveTo>
                <a:lnTo>
                  <a:pt x="990600" y="76200"/>
                </a:lnTo>
                <a:lnTo>
                  <a:pt x="1054607" y="44196"/>
                </a:lnTo>
                <a:lnTo>
                  <a:pt x="1004315" y="44196"/>
                </a:lnTo>
                <a:lnTo>
                  <a:pt x="1004315" y="32003"/>
                </a:lnTo>
                <a:lnTo>
                  <a:pt x="1054607" y="32003"/>
                </a:lnTo>
                <a:lnTo>
                  <a:pt x="990600" y="0"/>
                </a:lnTo>
                <a:close/>
              </a:path>
              <a:path w="1066800" h="76200">
                <a:moveTo>
                  <a:pt x="990600" y="32003"/>
                </a:moveTo>
                <a:lnTo>
                  <a:pt x="0" y="32003"/>
                </a:lnTo>
                <a:lnTo>
                  <a:pt x="0" y="44196"/>
                </a:lnTo>
                <a:lnTo>
                  <a:pt x="990600" y="44196"/>
                </a:lnTo>
                <a:lnTo>
                  <a:pt x="990600" y="32003"/>
                </a:lnTo>
                <a:close/>
              </a:path>
              <a:path w="1066800" h="76200">
                <a:moveTo>
                  <a:pt x="1054607" y="32003"/>
                </a:moveTo>
                <a:lnTo>
                  <a:pt x="1004315" y="32003"/>
                </a:lnTo>
                <a:lnTo>
                  <a:pt x="1004315" y="44196"/>
                </a:lnTo>
                <a:lnTo>
                  <a:pt x="1054607" y="44196"/>
                </a:lnTo>
                <a:lnTo>
                  <a:pt x="1066800" y="38100"/>
                </a:lnTo>
                <a:lnTo>
                  <a:pt x="1054607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18236" y="1648427"/>
            <a:ext cx="1748789" cy="1021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98219" marR="5080" indent="-78105">
              <a:lnSpc>
                <a:spcPts val="2700"/>
              </a:lnSpc>
            </a:pPr>
            <a:r>
              <a:rPr dirty="0" sz="2400" spc="-5">
                <a:solidFill>
                  <a:srgbClr val="3232CC"/>
                </a:solidFill>
                <a:latin typeface="Times New Roman"/>
                <a:cs typeface="Times New Roman"/>
              </a:rPr>
              <a:t>X</a:t>
            </a:r>
            <a:r>
              <a:rPr dirty="0" baseline="-20833" sz="2400">
                <a:solidFill>
                  <a:srgbClr val="3232CC"/>
                </a:solidFill>
                <a:latin typeface="Times New Roman"/>
                <a:cs typeface="Times New Roman"/>
              </a:rPr>
              <a:t>1</a:t>
            </a:r>
            <a:r>
              <a:rPr dirty="0" baseline="24305" sz="2400">
                <a:solidFill>
                  <a:srgbClr val="3232CC"/>
                </a:solidFill>
                <a:latin typeface="Times New Roman"/>
                <a:cs typeface="Times New Roman"/>
              </a:rPr>
              <a:t>b</a:t>
            </a:r>
            <a:r>
              <a:rPr dirty="0" sz="2400">
                <a:solidFill>
                  <a:srgbClr val="3232CC"/>
                </a:solidFill>
                <a:latin typeface="Times New Roman"/>
                <a:cs typeface="Times New Roman"/>
              </a:rPr>
              <a:t>(t</a:t>
            </a:r>
            <a:r>
              <a:rPr dirty="0" baseline="-20833" sz="2400">
                <a:solidFill>
                  <a:srgbClr val="3232CC"/>
                </a:solidFill>
                <a:latin typeface="Times New Roman"/>
                <a:cs typeface="Times New Roman"/>
              </a:rPr>
              <a:t>k</a:t>
            </a:r>
            <a:r>
              <a:rPr dirty="0" sz="2400">
                <a:solidFill>
                  <a:srgbClr val="3232CC"/>
                </a:solidFill>
                <a:latin typeface="Times New Roman"/>
                <a:cs typeface="Times New Roman"/>
              </a:rPr>
              <a:t>)</a:t>
            </a:r>
            <a:r>
              <a:rPr dirty="0" sz="2400">
                <a:solidFill>
                  <a:srgbClr val="3232CC"/>
                </a:solidFill>
                <a:latin typeface="Times New Roman"/>
                <a:cs typeface="Times New Roman"/>
              </a:rPr>
              <a:t> y+ε</a:t>
            </a:r>
            <a:r>
              <a:rPr dirty="0" baseline="-20833" sz="2400">
                <a:solidFill>
                  <a:srgbClr val="3232CC"/>
                </a:solidFill>
                <a:latin typeface="Times New Roman"/>
                <a:cs typeface="Times New Roman"/>
              </a:rPr>
              <a:t>1</a:t>
            </a:r>
            <a:r>
              <a:rPr dirty="0" baseline="24305" sz="2400" spc="-7">
                <a:solidFill>
                  <a:srgbClr val="3232CC"/>
                </a:solidFill>
                <a:latin typeface="Times New Roman"/>
                <a:cs typeface="Times New Roman"/>
              </a:rPr>
              <a:t>o</a:t>
            </a:r>
            <a:endParaRPr baseline="24305"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Boundary</a:t>
            </a:r>
            <a:r>
              <a:rPr dirty="0" sz="2000" spc="-3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232CC"/>
                </a:solidFill>
                <a:latin typeface="Times New Roman"/>
                <a:cs typeface="Times New Roman"/>
              </a:rPr>
              <a:t>pert</a:t>
            </a: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.</a:t>
            </a:r>
            <a:r>
              <a:rPr dirty="0" sz="2000" spc="-5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1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67147" y="1841975"/>
            <a:ext cx="828040" cy="394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>
                <a:solidFill>
                  <a:srgbClr val="3232CC"/>
                </a:solidFill>
                <a:latin typeface="Times New Roman"/>
                <a:cs typeface="Times New Roman"/>
              </a:rPr>
              <a:t>X</a:t>
            </a:r>
            <a:r>
              <a:rPr dirty="0" baseline="-20833" sz="2400">
                <a:solidFill>
                  <a:srgbClr val="3232CC"/>
                </a:solidFill>
                <a:latin typeface="Times New Roman"/>
                <a:cs typeface="Times New Roman"/>
              </a:rPr>
              <a:t>1</a:t>
            </a:r>
            <a:r>
              <a:rPr dirty="0" baseline="24305" sz="2400" spc="-15">
                <a:solidFill>
                  <a:srgbClr val="3232CC"/>
                </a:solidFill>
                <a:latin typeface="Times New Roman"/>
                <a:cs typeface="Times New Roman"/>
              </a:rPr>
              <a:t>a</a:t>
            </a:r>
            <a:r>
              <a:rPr dirty="0" sz="2400">
                <a:solidFill>
                  <a:srgbClr val="3232CC"/>
                </a:solidFill>
                <a:latin typeface="Times New Roman"/>
                <a:cs typeface="Times New Roman"/>
              </a:rPr>
              <a:t>(t</a:t>
            </a:r>
            <a:r>
              <a:rPr dirty="0" baseline="-20833" sz="2400">
                <a:solidFill>
                  <a:srgbClr val="3232CC"/>
                </a:solidFill>
                <a:latin typeface="Times New Roman"/>
                <a:cs typeface="Times New Roman"/>
              </a:rPr>
              <a:t>k</a:t>
            </a:r>
            <a:r>
              <a:rPr dirty="0" sz="2400">
                <a:solidFill>
                  <a:srgbClr val="3232CC"/>
                </a:solidFill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96711" y="1763267"/>
            <a:ext cx="1333500" cy="861060"/>
          </a:xfrm>
          <a:custGeom>
            <a:avLst/>
            <a:gdLst/>
            <a:ahLst/>
            <a:cxnLst/>
            <a:rect l="l" t="t" r="r" b="b"/>
            <a:pathLst>
              <a:path w="1333500" h="861060">
                <a:moveTo>
                  <a:pt x="1333499" y="0"/>
                </a:moveTo>
                <a:lnTo>
                  <a:pt x="0" y="0"/>
                </a:lnTo>
                <a:lnTo>
                  <a:pt x="0" y="861060"/>
                </a:lnTo>
                <a:lnTo>
                  <a:pt x="1333499" y="861060"/>
                </a:lnTo>
                <a:lnTo>
                  <a:pt x="1333499" y="841248"/>
                </a:lnTo>
                <a:lnTo>
                  <a:pt x="38100" y="841248"/>
                </a:lnTo>
                <a:lnTo>
                  <a:pt x="18287" y="822960"/>
                </a:lnTo>
                <a:lnTo>
                  <a:pt x="38100" y="822960"/>
                </a:lnTo>
                <a:lnTo>
                  <a:pt x="38100" y="38100"/>
                </a:lnTo>
                <a:lnTo>
                  <a:pt x="18287" y="38100"/>
                </a:lnTo>
                <a:lnTo>
                  <a:pt x="38100" y="18287"/>
                </a:lnTo>
                <a:lnTo>
                  <a:pt x="1333499" y="18287"/>
                </a:lnTo>
                <a:lnTo>
                  <a:pt x="1333499" y="0"/>
                </a:lnTo>
                <a:close/>
              </a:path>
              <a:path w="1333500" h="861060">
                <a:moveTo>
                  <a:pt x="38100" y="822960"/>
                </a:moveTo>
                <a:lnTo>
                  <a:pt x="18287" y="822960"/>
                </a:lnTo>
                <a:lnTo>
                  <a:pt x="38100" y="841248"/>
                </a:lnTo>
                <a:lnTo>
                  <a:pt x="38100" y="822960"/>
                </a:lnTo>
                <a:close/>
              </a:path>
              <a:path w="1333500" h="861060">
                <a:moveTo>
                  <a:pt x="1295399" y="822960"/>
                </a:moveTo>
                <a:lnTo>
                  <a:pt x="38100" y="822960"/>
                </a:lnTo>
                <a:lnTo>
                  <a:pt x="38100" y="841248"/>
                </a:lnTo>
                <a:lnTo>
                  <a:pt x="1295399" y="841248"/>
                </a:lnTo>
                <a:lnTo>
                  <a:pt x="1295399" y="822960"/>
                </a:lnTo>
                <a:close/>
              </a:path>
              <a:path w="1333500" h="861060">
                <a:moveTo>
                  <a:pt x="1295399" y="18287"/>
                </a:moveTo>
                <a:lnTo>
                  <a:pt x="1295399" y="841248"/>
                </a:lnTo>
                <a:lnTo>
                  <a:pt x="1313688" y="822960"/>
                </a:lnTo>
                <a:lnTo>
                  <a:pt x="1333499" y="822960"/>
                </a:lnTo>
                <a:lnTo>
                  <a:pt x="1333499" y="38100"/>
                </a:lnTo>
                <a:lnTo>
                  <a:pt x="1313688" y="38100"/>
                </a:lnTo>
                <a:lnTo>
                  <a:pt x="1295399" y="18287"/>
                </a:lnTo>
                <a:close/>
              </a:path>
              <a:path w="1333500" h="861060">
                <a:moveTo>
                  <a:pt x="1333499" y="822960"/>
                </a:moveTo>
                <a:lnTo>
                  <a:pt x="1313688" y="822960"/>
                </a:lnTo>
                <a:lnTo>
                  <a:pt x="1295399" y="841248"/>
                </a:lnTo>
                <a:lnTo>
                  <a:pt x="1333499" y="841248"/>
                </a:lnTo>
                <a:lnTo>
                  <a:pt x="1333499" y="822960"/>
                </a:lnTo>
                <a:close/>
              </a:path>
              <a:path w="1333500" h="861060">
                <a:moveTo>
                  <a:pt x="38100" y="18287"/>
                </a:moveTo>
                <a:lnTo>
                  <a:pt x="18287" y="38100"/>
                </a:lnTo>
                <a:lnTo>
                  <a:pt x="38100" y="38100"/>
                </a:lnTo>
                <a:lnTo>
                  <a:pt x="38100" y="18287"/>
                </a:lnTo>
                <a:close/>
              </a:path>
              <a:path w="1333500" h="861060">
                <a:moveTo>
                  <a:pt x="1295399" y="18287"/>
                </a:moveTo>
                <a:lnTo>
                  <a:pt x="38100" y="18287"/>
                </a:lnTo>
                <a:lnTo>
                  <a:pt x="38100" y="38100"/>
                </a:lnTo>
                <a:lnTo>
                  <a:pt x="1295399" y="38100"/>
                </a:lnTo>
                <a:lnTo>
                  <a:pt x="1295399" y="18287"/>
                </a:lnTo>
                <a:close/>
              </a:path>
              <a:path w="1333500" h="861060">
                <a:moveTo>
                  <a:pt x="1333499" y="18287"/>
                </a:moveTo>
                <a:lnTo>
                  <a:pt x="1295399" y="18287"/>
                </a:lnTo>
                <a:lnTo>
                  <a:pt x="1313688" y="38100"/>
                </a:lnTo>
                <a:lnTo>
                  <a:pt x="1333499" y="38100"/>
                </a:lnTo>
                <a:lnTo>
                  <a:pt x="1333499" y="18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715000" y="1781555"/>
            <a:ext cx="1295400" cy="822960"/>
          </a:xfrm>
          <a:prstGeom prst="rect">
            <a:avLst/>
          </a:prstGeom>
          <a:solidFill>
            <a:srgbClr val="B1B1B1"/>
          </a:solidFill>
        </p:spPr>
        <p:txBody>
          <a:bodyPr wrap="square" lIns="0" tIns="0" rIns="0" bIns="0" rtlCol="0" vert="horz">
            <a:spAutoFit/>
          </a:bodyPr>
          <a:lstStyle/>
          <a:p>
            <a:pPr marL="90805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Forecast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10400" y="2154935"/>
            <a:ext cx="838200" cy="76200"/>
          </a:xfrm>
          <a:custGeom>
            <a:avLst/>
            <a:gdLst/>
            <a:ahLst/>
            <a:cxnLst/>
            <a:rect l="l" t="t" r="r" b="b"/>
            <a:pathLst>
              <a:path w="838200" h="76200">
                <a:moveTo>
                  <a:pt x="762000" y="0"/>
                </a:moveTo>
                <a:lnTo>
                  <a:pt x="762000" y="76200"/>
                </a:lnTo>
                <a:lnTo>
                  <a:pt x="826007" y="44196"/>
                </a:lnTo>
                <a:lnTo>
                  <a:pt x="775716" y="44196"/>
                </a:lnTo>
                <a:lnTo>
                  <a:pt x="775716" y="32003"/>
                </a:lnTo>
                <a:lnTo>
                  <a:pt x="826007" y="32003"/>
                </a:lnTo>
                <a:lnTo>
                  <a:pt x="762000" y="0"/>
                </a:lnTo>
                <a:close/>
              </a:path>
              <a:path w="838200" h="76200">
                <a:moveTo>
                  <a:pt x="762000" y="32003"/>
                </a:moveTo>
                <a:lnTo>
                  <a:pt x="0" y="32003"/>
                </a:lnTo>
                <a:lnTo>
                  <a:pt x="0" y="44196"/>
                </a:lnTo>
                <a:lnTo>
                  <a:pt x="762000" y="44196"/>
                </a:lnTo>
                <a:lnTo>
                  <a:pt x="762000" y="32003"/>
                </a:lnTo>
                <a:close/>
              </a:path>
              <a:path w="838200" h="76200">
                <a:moveTo>
                  <a:pt x="826007" y="32003"/>
                </a:moveTo>
                <a:lnTo>
                  <a:pt x="775716" y="32003"/>
                </a:lnTo>
                <a:lnTo>
                  <a:pt x="775716" y="44196"/>
                </a:lnTo>
                <a:lnTo>
                  <a:pt x="826007" y="44196"/>
                </a:lnTo>
                <a:lnTo>
                  <a:pt x="838200" y="38100"/>
                </a:lnTo>
                <a:lnTo>
                  <a:pt x="826007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546340" y="1773395"/>
            <a:ext cx="1056640" cy="394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41705" algn="l"/>
              </a:tabLst>
            </a:pPr>
            <a:r>
              <a:rPr dirty="0" sz="2400" spc="-5">
                <a:solidFill>
                  <a:srgbClr val="3232CC"/>
                </a:solidFill>
                <a:latin typeface="Times New Roman"/>
                <a:cs typeface="Times New Roman"/>
              </a:rPr>
              <a:t>X</a:t>
            </a:r>
            <a:r>
              <a:rPr dirty="0" baseline="-20833" sz="2400">
                <a:solidFill>
                  <a:srgbClr val="3232CC"/>
                </a:solidFill>
                <a:latin typeface="Times New Roman"/>
                <a:cs typeface="Times New Roman"/>
              </a:rPr>
              <a:t>1</a:t>
            </a:r>
            <a:r>
              <a:rPr dirty="0" baseline="24305" sz="2400">
                <a:solidFill>
                  <a:srgbClr val="3232CC"/>
                </a:solidFill>
                <a:latin typeface="Times New Roman"/>
                <a:cs typeface="Times New Roman"/>
              </a:rPr>
              <a:t>b</a:t>
            </a:r>
            <a:r>
              <a:rPr dirty="0" sz="2400">
                <a:solidFill>
                  <a:srgbClr val="3232CC"/>
                </a:solidFill>
                <a:latin typeface="Times New Roman"/>
                <a:cs typeface="Times New Roman"/>
              </a:rPr>
              <a:t>(t	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57464" y="1939511"/>
            <a:ext cx="34353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3232CC"/>
                </a:solidFill>
                <a:latin typeface="Times New Roman"/>
                <a:cs typeface="Times New Roman"/>
              </a:rPr>
              <a:t>k+1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323076" y="1446275"/>
            <a:ext cx="99060" cy="325120"/>
          </a:xfrm>
          <a:custGeom>
            <a:avLst/>
            <a:gdLst/>
            <a:ahLst/>
            <a:cxnLst/>
            <a:rect l="l" t="t" r="r" b="b"/>
            <a:pathLst>
              <a:path w="99060" h="325119">
                <a:moveTo>
                  <a:pt x="7620" y="233172"/>
                </a:moveTo>
                <a:lnTo>
                  <a:pt x="4572" y="233172"/>
                </a:lnTo>
                <a:lnTo>
                  <a:pt x="3048" y="234696"/>
                </a:lnTo>
                <a:lnTo>
                  <a:pt x="0" y="236220"/>
                </a:lnTo>
                <a:lnTo>
                  <a:pt x="0" y="240791"/>
                </a:lnTo>
                <a:lnTo>
                  <a:pt x="48768" y="324612"/>
                </a:lnTo>
                <a:lnTo>
                  <a:pt x="54088" y="315468"/>
                </a:lnTo>
                <a:lnTo>
                  <a:pt x="44196" y="315468"/>
                </a:lnTo>
                <a:lnTo>
                  <a:pt x="44286" y="296809"/>
                </a:lnTo>
                <a:lnTo>
                  <a:pt x="9144" y="236220"/>
                </a:lnTo>
                <a:lnTo>
                  <a:pt x="7620" y="233172"/>
                </a:lnTo>
                <a:close/>
              </a:path>
              <a:path w="99060" h="325119">
                <a:moveTo>
                  <a:pt x="44286" y="296809"/>
                </a:moveTo>
                <a:lnTo>
                  <a:pt x="44196" y="315468"/>
                </a:lnTo>
                <a:lnTo>
                  <a:pt x="53339" y="315468"/>
                </a:lnTo>
                <a:lnTo>
                  <a:pt x="53354" y="312420"/>
                </a:lnTo>
                <a:lnTo>
                  <a:pt x="45720" y="312420"/>
                </a:lnTo>
                <a:lnTo>
                  <a:pt x="49529" y="305851"/>
                </a:lnTo>
                <a:lnTo>
                  <a:pt x="44286" y="296809"/>
                </a:lnTo>
                <a:close/>
              </a:path>
              <a:path w="99060" h="325119">
                <a:moveTo>
                  <a:pt x="94487" y="233172"/>
                </a:moveTo>
                <a:lnTo>
                  <a:pt x="91439" y="234696"/>
                </a:lnTo>
                <a:lnTo>
                  <a:pt x="89915" y="236220"/>
                </a:lnTo>
                <a:lnTo>
                  <a:pt x="53418" y="299146"/>
                </a:lnTo>
                <a:lnTo>
                  <a:pt x="53339" y="315468"/>
                </a:lnTo>
                <a:lnTo>
                  <a:pt x="54088" y="315468"/>
                </a:lnTo>
                <a:lnTo>
                  <a:pt x="97536" y="240791"/>
                </a:lnTo>
                <a:lnTo>
                  <a:pt x="99060" y="239268"/>
                </a:lnTo>
                <a:lnTo>
                  <a:pt x="99060" y="236220"/>
                </a:lnTo>
                <a:lnTo>
                  <a:pt x="96012" y="234696"/>
                </a:lnTo>
                <a:lnTo>
                  <a:pt x="94487" y="233172"/>
                </a:lnTo>
                <a:close/>
              </a:path>
              <a:path w="99060" h="325119">
                <a:moveTo>
                  <a:pt x="49529" y="305851"/>
                </a:moveTo>
                <a:lnTo>
                  <a:pt x="45720" y="312420"/>
                </a:lnTo>
                <a:lnTo>
                  <a:pt x="53339" y="312420"/>
                </a:lnTo>
                <a:lnTo>
                  <a:pt x="49529" y="305851"/>
                </a:lnTo>
                <a:close/>
              </a:path>
              <a:path w="99060" h="325119">
                <a:moveTo>
                  <a:pt x="53418" y="299146"/>
                </a:moveTo>
                <a:lnTo>
                  <a:pt x="49529" y="305851"/>
                </a:lnTo>
                <a:lnTo>
                  <a:pt x="53339" y="312420"/>
                </a:lnTo>
                <a:lnTo>
                  <a:pt x="53418" y="299146"/>
                </a:lnTo>
                <a:close/>
              </a:path>
              <a:path w="99060" h="325119">
                <a:moveTo>
                  <a:pt x="54863" y="0"/>
                </a:moveTo>
                <a:lnTo>
                  <a:pt x="45720" y="0"/>
                </a:lnTo>
                <a:lnTo>
                  <a:pt x="44286" y="296809"/>
                </a:lnTo>
                <a:lnTo>
                  <a:pt x="49529" y="305851"/>
                </a:lnTo>
                <a:lnTo>
                  <a:pt x="53418" y="299146"/>
                </a:lnTo>
                <a:lnTo>
                  <a:pt x="548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162547" y="1125695"/>
            <a:ext cx="413384" cy="394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6203" sz="3600">
                <a:solidFill>
                  <a:srgbClr val="3232CC"/>
                </a:solidFill>
                <a:latin typeface="Times New Roman"/>
                <a:cs typeface="Times New Roman"/>
              </a:rPr>
              <a:t>ε</a:t>
            </a:r>
            <a:r>
              <a:rPr dirty="0" baseline="-45138" sz="2400">
                <a:solidFill>
                  <a:srgbClr val="3232CC"/>
                </a:solidFill>
                <a:latin typeface="Times New Roman"/>
                <a:cs typeface="Times New Roman"/>
              </a:rPr>
              <a:t>1</a:t>
            </a:r>
            <a:r>
              <a:rPr dirty="0" sz="1600" spc="-5">
                <a:solidFill>
                  <a:srgbClr val="3232CC"/>
                </a:solidFill>
                <a:latin typeface="Times New Roman"/>
                <a:cs typeface="Times New Roman"/>
              </a:rPr>
              <a:t>m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10711" y="3419855"/>
            <a:ext cx="1333500" cy="861060"/>
          </a:xfrm>
          <a:custGeom>
            <a:avLst/>
            <a:gdLst/>
            <a:ahLst/>
            <a:cxnLst/>
            <a:rect l="l" t="t" r="r" b="b"/>
            <a:pathLst>
              <a:path w="1333500" h="861060">
                <a:moveTo>
                  <a:pt x="1333500" y="0"/>
                </a:moveTo>
                <a:lnTo>
                  <a:pt x="0" y="0"/>
                </a:lnTo>
                <a:lnTo>
                  <a:pt x="0" y="861060"/>
                </a:lnTo>
                <a:lnTo>
                  <a:pt x="1333500" y="861060"/>
                </a:lnTo>
                <a:lnTo>
                  <a:pt x="1333500" y="841248"/>
                </a:lnTo>
                <a:lnTo>
                  <a:pt x="38100" y="841248"/>
                </a:lnTo>
                <a:lnTo>
                  <a:pt x="18287" y="822960"/>
                </a:lnTo>
                <a:lnTo>
                  <a:pt x="38100" y="822960"/>
                </a:lnTo>
                <a:lnTo>
                  <a:pt x="38100" y="38100"/>
                </a:lnTo>
                <a:lnTo>
                  <a:pt x="18287" y="38100"/>
                </a:lnTo>
                <a:lnTo>
                  <a:pt x="38100" y="18288"/>
                </a:lnTo>
                <a:lnTo>
                  <a:pt x="1333500" y="18288"/>
                </a:lnTo>
                <a:lnTo>
                  <a:pt x="1333500" y="0"/>
                </a:lnTo>
                <a:close/>
              </a:path>
              <a:path w="1333500" h="861060">
                <a:moveTo>
                  <a:pt x="38100" y="822960"/>
                </a:moveTo>
                <a:lnTo>
                  <a:pt x="18287" y="822960"/>
                </a:lnTo>
                <a:lnTo>
                  <a:pt x="38100" y="841248"/>
                </a:lnTo>
                <a:lnTo>
                  <a:pt x="38100" y="822960"/>
                </a:lnTo>
                <a:close/>
              </a:path>
              <a:path w="1333500" h="861060">
                <a:moveTo>
                  <a:pt x="1295400" y="822960"/>
                </a:moveTo>
                <a:lnTo>
                  <a:pt x="38100" y="822960"/>
                </a:lnTo>
                <a:lnTo>
                  <a:pt x="38100" y="841248"/>
                </a:lnTo>
                <a:lnTo>
                  <a:pt x="1295400" y="841248"/>
                </a:lnTo>
                <a:lnTo>
                  <a:pt x="1295400" y="822960"/>
                </a:lnTo>
                <a:close/>
              </a:path>
              <a:path w="1333500" h="861060">
                <a:moveTo>
                  <a:pt x="1295400" y="18288"/>
                </a:moveTo>
                <a:lnTo>
                  <a:pt x="1295400" y="841248"/>
                </a:lnTo>
                <a:lnTo>
                  <a:pt x="1313688" y="822960"/>
                </a:lnTo>
                <a:lnTo>
                  <a:pt x="1333500" y="822960"/>
                </a:lnTo>
                <a:lnTo>
                  <a:pt x="1333500" y="38100"/>
                </a:lnTo>
                <a:lnTo>
                  <a:pt x="1313688" y="38100"/>
                </a:lnTo>
                <a:lnTo>
                  <a:pt x="1295400" y="18288"/>
                </a:lnTo>
                <a:close/>
              </a:path>
              <a:path w="1333500" h="861060">
                <a:moveTo>
                  <a:pt x="1333500" y="822960"/>
                </a:moveTo>
                <a:lnTo>
                  <a:pt x="1313688" y="822960"/>
                </a:lnTo>
                <a:lnTo>
                  <a:pt x="1295400" y="841248"/>
                </a:lnTo>
                <a:lnTo>
                  <a:pt x="1333500" y="841248"/>
                </a:lnTo>
                <a:lnTo>
                  <a:pt x="1333500" y="822960"/>
                </a:lnTo>
                <a:close/>
              </a:path>
              <a:path w="1333500" h="861060">
                <a:moveTo>
                  <a:pt x="38100" y="18288"/>
                </a:moveTo>
                <a:lnTo>
                  <a:pt x="18287" y="38100"/>
                </a:lnTo>
                <a:lnTo>
                  <a:pt x="38100" y="38100"/>
                </a:lnTo>
                <a:lnTo>
                  <a:pt x="38100" y="18288"/>
                </a:lnTo>
                <a:close/>
              </a:path>
              <a:path w="1333500" h="861060">
                <a:moveTo>
                  <a:pt x="1295400" y="18288"/>
                </a:moveTo>
                <a:lnTo>
                  <a:pt x="38100" y="18288"/>
                </a:lnTo>
                <a:lnTo>
                  <a:pt x="38100" y="38100"/>
                </a:lnTo>
                <a:lnTo>
                  <a:pt x="1295400" y="38100"/>
                </a:lnTo>
                <a:lnTo>
                  <a:pt x="1295400" y="18288"/>
                </a:lnTo>
                <a:close/>
              </a:path>
              <a:path w="1333500" h="861060">
                <a:moveTo>
                  <a:pt x="1333500" y="18288"/>
                </a:moveTo>
                <a:lnTo>
                  <a:pt x="1295400" y="18288"/>
                </a:lnTo>
                <a:lnTo>
                  <a:pt x="1313688" y="38100"/>
                </a:lnTo>
                <a:lnTo>
                  <a:pt x="1333500" y="38100"/>
                </a:lnTo>
                <a:lnTo>
                  <a:pt x="1333500" y="182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429000" y="3438144"/>
            <a:ext cx="1295400" cy="822960"/>
          </a:xfrm>
          <a:prstGeom prst="rect">
            <a:avLst/>
          </a:prstGeom>
          <a:solidFill>
            <a:srgbClr val="B1B1B1"/>
          </a:solidFill>
        </p:spPr>
        <p:txBody>
          <a:bodyPr wrap="square" lIns="0" tIns="0" rIns="0" bIns="0" rtlCol="0" vert="horz">
            <a:spAutoFit/>
          </a:bodyPr>
          <a:lstStyle/>
          <a:p>
            <a:pPr marL="90805">
              <a:lnSpc>
                <a:spcPct val="100000"/>
              </a:lnSpc>
            </a:pP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4D</a:t>
            </a:r>
            <a:r>
              <a:rPr dirty="0" sz="2400" spc="-32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62200" y="3468623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990600" y="0"/>
                </a:moveTo>
                <a:lnTo>
                  <a:pt x="990600" y="76200"/>
                </a:lnTo>
                <a:lnTo>
                  <a:pt x="1054607" y="44196"/>
                </a:lnTo>
                <a:lnTo>
                  <a:pt x="1004315" y="44196"/>
                </a:lnTo>
                <a:lnTo>
                  <a:pt x="1004315" y="32003"/>
                </a:lnTo>
                <a:lnTo>
                  <a:pt x="1054607" y="32003"/>
                </a:lnTo>
                <a:lnTo>
                  <a:pt x="990600" y="0"/>
                </a:lnTo>
                <a:close/>
              </a:path>
              <a:path w="1066800" h="76200">
                <a:moveTo>
                  <a:pt x="990600" y="32003"/>
                </a:moveTo>
                <a:lnTo>
                  <a:pt x="0" y="32003"/>
                </a:lnTo>
                <a:lnTo>
                  <a:pt x="0" y="44196"/>
                </a:lnTo>
                <a:lnTo>
                  <a:pt x="990600" y="44196"/>
                </a:lnTo>
                <a:lnTo>
                  <a:pt x="990600" y="32003"/>
                </a:lnTo>
                <a:close/>
              </a:path>
              <a:path w="1066800" h="76200">
                <a:moveTo>
                  <a:pt x="1054607" y="32003"/>
                </a:moveTo>
                <a:lnTo>
                  <a:pt x="1004315" y="32003"/>
                </a:lnTo>
                <a:lnTo>
                  <a:pt x="1004315" y="44196"/>
                </a:lnTo>
                <a:lnTo>
                  <a:pt x="1054607" y="44196"/>
                </a:lnTo>
                <a:lnTo>
                  <a:pt x="1066800" y="38100"/>
                </a:lnTo>
                <a:lnTo>
                  <a:pt x="1054607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724400" y="3811523"/>
            <a:ext cx="990600" cy="76200"/>
          </a:xfrm>
          <a:custGeom>
            <a:avLst/>
            <a:gdLst/>
            <a:ahLst/>
            <a:cxnLst/>
            <a:rect l="l" t="t" r="r" b="b"/>
            <a:pathLst>
              <a:path w="990600" h="76200">
                <a:moveTo>
                  <a:pt x="914400" y="0"/>
                </a:moveTo>
                <a:lnTo>
                  <a:pt x="914400" y="76200"/>
                </a:lnTo>
                <a:lnTo>
                  <a:pt x="978408" y="44195"/>
                </a:lnTo>
                <a:lnTo>
                  <a:pt x="928115" y="44195"/>
                </a:lnTo>
                <a:lnTo>
                  <a:pt x="928115" y="32003"/>
                </a:lnTo>
                <a:lnTo>
                  <a:pt x="978407" y="32003"/>
                </a:lnTo>
                <a:lnTo>
                  <a:pt x="914400" y="0"/>
                </a:lnTo>
                <a:close/>
              </a:path>
              <a:path w="990600" h="76200">
                <a:moveTo>
                  <a:pt x="914400" y="32003"/>
                </a:moveTo>
                <a:lnTo>
                  <a:pt x="0" y="32003"/>
                </a:lnTo>
                <a:lnTo>
                  <a:pt x="0" y="44195"/>
                </a:lnTo>
                <a:lnTo>
                  <a:pt x="914400" y="44195"/>
                </a:lnTo>
                <a:lnTo>
                  <a:pt x="914400" y="32003"/>
                </a:lnTo>
                <a:close/>
              </a:path>
              <a:path w="990600" h="76200">
                <a:moveTo>
                  <a:pt x="978407" y="32003"/>
                </a:moveTo>
                <a:lnTo>
                  <a:pt x="928115" y="32003"/>
                </a:lnTo>
                <a:lnTo>
                  <a:pt x="928115" y="44195"/>
                </a:lnTo>
                <a:lnTo>
                  <a:pt x="978408" y="44195"/>
                </a:lnTo>
                <a:lnTo>
                  <a:pt x="990600" y="38100"/>
                </a:lnTo>
                <a:lnTo>
                  <a:pt x="978407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62200" y="3811523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990600" y="0"/>
                </a:moveTo>
                <a:lnTo>
                  <a:pt x="990600" y="76200"/>
                </a:lnTo>
                <a:lnTo>
                  <a:pt x="1054608" y="44195"/>
                </a:lnTo>
                <a:lnTo>
                  <a:pt x="1004315" y="44195"/>
                </a:lnTo>
                <a:lnTo>
                  <a:pt x="1004315" y="32003"/>
                </a:lnTo>
                <a:lnTo>
                  <a:pt x="1054607" y="32003"/>
                </a:lnTo>
                <a:lnTo>
                  <a:pt x="990600" y="0"/>
                </a:lnTo>
                <a:close/>
              </a:path>
              <a:path w="1066800" h="76200">
                <a:moveTo>
                  <a:pt x="990600" y="32003"/>
                </a:moveTo>
                <a:lnTo>
                  <a:pt x="0" y="32003"/>
                </a:lnTo>
                <a:lnTo>
                  <a:pt x="0" y="44195"/>
                </a:lnTo>
                <a:lnTo>
                  <a:pt x="990600" y="44195"/>
                </a:lnTo>
                <a:lnTo>
                  <a:pt x="990600" y="32003"/>
                </a:lnTo>
                <a:close/>
              </a:path>
              <a:path w="1066800" h="76200">
                <a:moveTo>
                  <a:pt x="1054607" y="32003"/>
                </a:moveTo>
                <a:lnTo>
                  <a:pt x="1004315" y="32003"/>
                </a:lnTo>
                <a:lnTo>
                  <a:pt x="1004315" y="44195"/>
                </a:lnTo>
                <a:lnTo>
                  <a:pt x="1054608" y="44195"/>
                </a:lnTo>
                <a:lnTo>
                  <a:pt x="1066800" y="38100"/>
                </a:lnTo>
                <a:lnTo>
                  <a:pt x="1054607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362200" y="4154423"/>
            <a:ext cx="1066800" cy="76200"/>
          </a:xfrm>
          <a:custGeom>
            <a:avLst/>
            <a:gdLst/>
            <a:ahLst/>
            <a:cxnLst/>
            <a:rect l="l" t="t" r="r" b="b"/>
            <a:pathLst>
              <a:path w="1066800" h="76200">
                <a:moveTo>
                  <a:pt x="990600" y="0"/>
                </a:moveTo>
                <a:lnTo>
                  <a:pt x="990600" y="76200"/>
                </a:lnTo>
                <a:lnTo>
                  <a:pt x="1054608" y="44195"/>
                </a:lnTo>
                <a:lnTo>
                  <a:pt x="1004315" y="44195"/>
                </a:lnTo>
                <a:lnTo>
                  <a:pt x="1004315" y="32003"/>
                </a:lnTo>
                <a:lnTo>
                  <a:pt x="1054607" y="32003"/>
                </a:lnTo>
                <a:lnTo>
                  <a:pt x="990600" y="0"/>
                </a:lnTo>
                <a:close/>
              </a:path>
              <a:path w="1066800" h="76200">
                <a:moveTo>
                  <a:pt x="990600" y="32003"/>
                </a:moveTo>
                <a:lnTo>
                  <a:pt x="0" y="32003"/>
                </a:lnTo>
                <a:lnTo>
                  <a:pt x="0" y="44195"/>
                </a:lnTo>
                <a:lnTo>
                  <a:pt x="990600" y="44195"/>
                </a:lnTo>
                <a:lnTo>
                  <a:pt x="990600" y="32003"/>
                </a:lnTo>
                <a:close/>
              </a:path>
              <a:path w="1066800" h="76200">
                <a:moveTo>
                  <a:pt x="1054607" y="32003"/>
                </a:moveTo>
                <a:lnTo>
                  <a:pt x="1004315" y="32003"/>
                </a:lnTo>
                <a:lnTo>
                  <a:pt x="1004315" y="44195"/>
                </a:lnTo>
                <a:lnTo>
                  <a:pt x="1054608" y="44195"/>
                </a:lnTo>
                <a:lnTo>
                  <a:pt x="1066800" y="38100"/>
                </a:lnTo>
                <a:lnTo>
                  <a:pt x="1054607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618236" y="3305014"/>
            <a:ext cx="1748789" cy="1021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98219" marR="5080" indent="-78105">
              <a:lnSpc>
                <a:spcPts val="2700"/>
              </a:lnSpc>
            </a:pPr>
            <a:r>
              <a:rPr dirty="0" sz="2400" spc="-5">
                <a:solidFill>
                  <a:srgbClr val="3232CC"/>
                </a:solidFill>
                <a:latin typeface="Times New Roman"/>
                <a:cs typeface="Times New Roman"/>
              </a:rPr>
              <a:t>X</a:t>
            </a:r>
            <a:r>
              <a:rPr dirty="0" baseline="-20833" sz="2400">
                <a:solidFill>
                  <a:srgbClr val="3232CC"/>
                </a:solidFill>
                <a:latin typeface="Times New Roman"/>
                <a:cs typeface="Times New Roman"/>
              </a:rPr>
              <a:t>2</a:t>
            </a:r>
            <a:r>
              <a:rPr dirty="0" baseline="24305" sz="2400">
                <a:solidFill>
                  <a:srgbClr val="3232CC"/>
                </a:solidFill>
                <a:latin typeface="Times New Roman"/>
                <a:cs typeface="Times New Roman"/>
              </a:rPr>
              <a:t>b</a:t>
            </a:r>
            <a:r>
              <a:rPr dirty="0" sz="2400">
                <a:solidFill>
                  <a:srgbClr val="3232CC"/>
                </a:solidFill>
                <a:latin typeface="Times New Roman"/>
                <a:cs typeface="Times New Roman"/>
              </a:rPr>
              <a:t>(t</a:t>
            </a:r>
            <a:r>
              <a:rPr dirty="0" baseline="-20833" sz="2400">
                <a:solidFill>
                  <a:srgbClr val="3232CC"/>
                </a:solidFill>
                <a:latin typeface="Times New Roman"/>
                <a:cs typeface="Times New Roman"/>
              </a:rPr>
              <a:t>k</a:t>
            </a:r>
            <a:r>
              <a:rPr dirty="0" sz="2400">
                <a:solidFill>
                  <a:srgbClr val="3232CC"/>
                </a:solidFill>
                <a:latin typeface="Times New Roman"/>
                <a:cs typeface="Times New Roman"/>
              </a:rPr>
              <a:t>)</a:t>
            </a:r>
            <a:r>
              <a:rPr dirty="0" sz="2400">
                <a:solidFill>
                  <a:srgbClr val="3232CC"/>
                </a:solidFill>
                <a:latin typeface="Times New Roman"/>
                <a:cs typeface="Times New Roman"/>
              </a:rPr>
              <a:t> y+ε</a:t>
            </a:r>
            <a:r>
              <a:rPr dirty="0" baseline="-20833" sz="2400">
                <a:solidFill>
                  <a:srgbClr val="3232CC"/>
                </a:solidFill>
                <a:latin typeface="Times New Roman"/>
                <a:cs typeface="Times New Roman"/>
              </a:rPr>
              <a:t>2</a:t>
            </a:r>
            <a:r>
              <a:rPr dirty="0" baseline="24305" sz="2400" spc="-7">
                <a:solidFill>
                  <a:srgbClr val="3232CC"/>
                </a:solidFill>
                <a:latin typeface="Times New Roman"/>
                <a:cs typeface="Times New Roman"/>
              </a:rPr>
              <a:t>o</a:t>
            </a:r>
            <a:endParaRPr baseline="24305"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Boundary</a:t>
            </a:r>
            <a:r>
              <a:rPr dirty="0" sz="2000" spc="-30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232CC"/>
                </a:solidFill>
                <a:latin typeface="Times New Roman"/>
                <a:cs typeface="Times New Roman"/>
              </a:rPr>
              <a:t>pert</a:t>
            </a: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.</a:t>
            </a:r>
            <a:r>
              <a:rPr dirty="0" sz="2000" spc="-5">
                <a:solidFill>
                  <a:srgbClr val="3232CC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3232CC"/>
                </a:solidFill>
                <a:latin typeface="Times New Roman"/>
                <a:cs typeface="Times New Roman"/>
              </a:rPr>
              <a:t>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67147" y="3498563"/>
            <a:ext cx="828040" cy="394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>
                <a:solidFill>
                  <a:srgbClr val="3232CC"/>
                </a:solidFill>
                <a:latin typeface="Times New Roman"/>
                <a:cs typeface="Times New Roman"/>
              </a:rPr>
              <a:t>X</a:t>
            </a:r>
            <a:r>
              <a:rPr dirty="0" baseline="-20833" sz="2400">
                <a:solidFill>
                  <a:srgbClr val="3232CC"/>
                </a:solidFill>
                <a:latin typeface="Times New Roman"/>
                <a:cs typeface="Times New Roman"/>
              </a:rPr>
              <a:t>2</a:t>
            </a:r>
            <a:r>
              <a:rPr dirty="0" baseline="24305" sz="2400" spc="-15">
                <a:solidFill>
                  <a:srgbClr val="3232CC"/>
                </a:solidFill>
                <a:latin typeface="Times New Roman"/>
                <a:cs typeface="Times New Roman"/>
              </a:rPr>
              <a:t>a</a:t>
            </a:r>
            <a:r>
              <a:rPr dirty="0" sz="2400">
                <a:solidFill>
                  <a:srgbClr val="3232CC"/>
                </a:solidFill>
                <a:latin typeface="Times New Roman"/>
                <a:cs typeface="Times New Roman"/>
              </a:rPr>
              <a:t>(t</a:t>
            </a:r>
            <a:r>
              <a:rPr dirty="0" baseline="-20833" sz="2400">
                <a:solidFill>
                  <a:srgbClr val="3232CC"/>
                </a:solidFill>
                <a:latin typeface="Times New Roman"/>
                <a:cs typeface="Times New Roman"/>
              </a:rPr>
              <a:t>k</a:t>
            </a:r>
            <a:r>
              <a:rPr dirty="0" sz="2400">
                <a:solidFill>
                  <a:srgbClr val="3232CC"/>
                </a:solidFill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696711" y="3419855"/>
            <a:ext cx="1333500" cy="861060"/>
          </a:xfrm>
          <a:custGeom>
            <a:avLst/>
            <a:gdLst/>
            <a:ahLst/>
            <a:cxnLst/>
            <a:rect l="l" t="t" r="r" b="b"/>
            <a:pathLst>
              <a:path w="1333500" h="861060">
                <a:moveTo>
                  <a:pt x="1333499" y="0"/>
                </a:moveTo>
                <a:lnTo>
                  <a:pt x="0" y="0"/>
                </a:lnTo>
                <a:lnTo>
                  <a:pt x="0" y="861060"/>
                </a:lnTo>
                <a:lnTo>
                  <a:pt x="1333499" y="861060"/>
                </a:lnTo>
                <a:lnTo>
                  <a:pt x="1333499" y="841248"/>
                </a:lnTo>
                <a:lnTo>
                  <a:pt x="38100" y="841248"/>
                </a:lnTo>
                <a:lnTo>
                  <a:pt x="18287" y="822960"/>
                </a:lnTo>
                <a:lnTo>
                  <a:pt x="38100" y="822960"/>
                </a:lnTo>
                <a:lnTo>
                  <a:pt x="38100" y="38100"/>
                </a:lnTo>
                <a:lnTo>
                  <a:pt x="18287" y="38100"/>
                </a:lnTo>
                <a:lnTo>
                  <a:pt x="38100" y="18288"/>
                </a:lnTo>
                <a:lnTo>
                  <a:pt x="1333499" y="18288"/>
                </a:lnTo>
                <a:lnTo>
                  <a:pt x="1333499" y="0"/>
                </a:lnTo>
                <a:close/>
              </a:path>
              <a:path w="1333500" h="861060">
                <a:moveTo>
                  <a:pt x="38100" y="822960"/>
                </a:moveTo>
                <a:lnTo>
                  <a:pt x="18287" y="822960"/>
                </a:lnTo>
                <a:lnTo>
                  <a:pt x="38100" y="841248"/>
                </a:lnTo>
                <a:lnTo>
                  <a:pt x="38100" y="822960"/>
                </a:lnTo>
                <a:close/>
              </a:path>
              <a:path w="1333500" h="861060">
                <a:moveTo>
                  <a:pt x="1295399" y="822960"/>
                </a:moveTo>
                <a:lnTo>
                  <a:pt x="38100" y="822960"/>
                </a:lnTo>
                <a:lnTo>
                  <a:pt x="38100" y="841248"/>
                </a:lnTo>
                <a:lnTo>
                  <a:pt x="1295399" y="841248"/>
                </a:lnTo>
                <a:lnTo>
                  <a:pt x="1295399" y="822960"/>
                </a:lnTo>
                <a:close/>
              </a:path>
              <a:path w="1333500" h="861060">
                <a:moveTo>
                  <a:pt x="1295399" y="18288"/>
                </a:moveTo>
                <a:lnTo>
                  <a:pt x="1295399" y="841248"/>
                </a:lnTo>
                <a:lnTo>
                  <a:pt x="1313688" y="822960"/>
                </a:lnTo>
                <a:lnTo>
                  <a:pt x="1333499" y="822960"/>
                </a:lnTo>
                <a:lnTo>
                  <a:pt x="1333499" y="38100"/>
                </a:lnTo>
                <a:lnTo>
                  <a:pt x="1313688" y="38100"/>
                </a:lnTo>
                <a:lnTo>
                  <a:pt x="1295399" y="18288"/>
                </a:lnTo>
                <a:close/>
              </a:path>
              <a:path w="1333500" h="861060">
                <a:moveTo>
                  <a:pt x="1333499" y="822960"/>
                </a:moveTo>
                <a:lnTo>
                  <a:pt x="1313688" y="822960"/>
                </a:lnTo>
                <a:lnTo>
                  <a:pt x="1295399" y="841248"/>
                </a:lnTo>
                <a:lnTo>
                  <a:pt x="1333499" y="841248"/>
                </a:lnTo>
                <a:lnTo>
                  <a:pt x="1333499" y="822960"/>
                </a:lnTo>
                <a:close/>
              </a:path>
              <a:path w="1333500" h="861060">
                <a:moveTo>
                  <a:pt x="38100" y="18288"/>
                </a:moveTo>
                <a:lnTo>
                  <a:pt x="18287" y="38100"/>
                </a:lnTo>
                <a:lnTo>
                  <a:pt x="38100" y="38100"/>
                </a:lnTo>
                <a:lnTo>
                  <a:pt x="38100" y="18288"/>
                </a:lnTo>
                <a:close/>
              </a:path>
              <a:path w="1333500" h="861060">
                <a:moveTo>
                  <a:pt x="1295399" y="18288"/>
                </a:moveTo>
                <a:lnTo>
                  <a:pt x="38100" y="18288"/>
                </a:lnTo>
                <a:lnTo>
                  <a:pt x="38100" y="38100"/>
                </a:lnTo>
                <a:lnTo>
                  <a:pt x="1295399" y="38100"/>
                </a:lnTo>
                <a:lnTo>
                  <a:pt x="1295399" y="18288"/>
                </a:lnTo>
                <a:close/>
              </a:path>
              <a:path w="1333500" h="861060">
                <a:moveTo>
                  <a:pt x="1333499" y="18288"/>
                </a:moveTo>
                <a:lnTo>
                  <a:pt x="1295399" y="18288"/>
                </a:lnTo>
                <a:lnTo>
                  <a:pt x="1313688" y="38100"/>
                </a:lnTo>
                <a:lnTo>
                  <a:pt x="1333499" y="38100"/>
                </a:lnTo>
                <a:lnTo>
                  <a:pt x="1333499" y="182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5715000" y="3438144"/>
            <a:ext cx="1295400" cy="822960"/>
          </a:xfrm>
          <a:prstGeom prst="rect">
            <a:avLst/>
          </a:prstGeom>
          <a:solidFill>
            <a:srgbClr val="B1B1B1"/>
          </a:solidFill>
        </p:spPr>
        <p:txBody>
          <a:bodyPr wrap="square" lIns="0" tIns="0" rIns="0" bIns="0" rtlCol="0" vert="horz">
            <a:spAutoFit/>
          </a:bodyPr>
          <a:lstStyle/>
          <a:p>
            <a:pPr marL="90805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Forecast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010400" y="3811523"/>
            <a:ext cx="838200" cy="76200"/>
          </a:xfrm>
          <a:custGeom>
            <a:avLst/>
            <a:gdLst/>
            <a:ahLst/>
            <a:cxnLst/>
            <a:rect l="l" t="t" r="r" b="b"/>
            <a:pathLst>
              <a:path w="838200" h="76200">
                <a:moveTo>
                  <a:pt x="762000" y="0"/>
                </a:moveTo>
                <a:lnTo>
                  <a:pt x="762000" y="76200"/>
                </a:lnTo>
                <a:lnTo>
                  <a:pt x="826007" y="44195"/>
                </a:lnTo>
                <a:lnTo>
                  <a:pt x="775716" y="44195"/>
                </a:lnTo>
                <a:lnTo>
                  <a:pt x="775716" y="32003"/>
                </a:lnTo>
                <a:lnTo>
                  <a:pt x="826007" y="32003"/>
                </a:lnTo>
                <a:lnTo>
                  <a:pt x="762000" y="0"/>
                </a:lnTo>
                <a:close/>
              </a:path>
              <a:path w="838200" h="76200">
                <a:moveTo>
                  <a:pt x="762000" y="32003"/>
                </a:moveTo>
                <a:lnTo>
                  <a:pt x="0" y="32003"/>
                </a:lnTo>
                <a:lnTo>
                  <a:pt x="0" y="44195"/>
                </a:lnTo>
                <a:lnTo>
                  <a:pt x="762000" y="44195"/>
                </a:lnTo>
                <a:lnTo>
                  <a:pt x="762000" y="32003"/>
                </a:lnTo>
                <a:close/>
              </a:path>
              <a:path w="838200" h="76200">
                <a:moveTo>
                  <a:pt x="826007" y="32003"/>
                </a:moveTo>
                <a:lnTo>
                  <a:pt x="775716" y="32003"/>
                </a:lnTo>
                <a:lnTo>
                  <a:pt x="775716" y="44195"/>
                </a:lnTo>
                <a:lnTo>
                  <a:pt x="826007" y="44195"/>
                </a:lnTo>
                <a:lnTo>
                  <a:pt x="838200" y="38100"/>
                </a:lnTo>
                <a:lnTo>
                  <a:pt x="826007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7546340" y="3429982"/>
            <a:ext cx="1056640" cy="394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41705" algn="l"/>
              </a:tabLst>
            </a:pPr>
            <a:r>
              <a:rPr dirty="0" sz="2400" spc="-5">
                <a:solidFill>
                  <a:srgbClr val="3232CC"/>
                </a:solidFill>
                <a:latin typeface="Times New Roman"/>
                <a:cs typeface="Times New Roman"/>
              </a:rPr>
              <a:t>X</a:t>
            </a:r>
            <a:r>
              <a:rPr dirty="0" baseline="-20833" sz="2400">
                <a:solidFill>
                  <a:srgbClr val="3232CC"/>
                </a:solidFill>
                <a:latin typeface="Times New Roman"/>
                <a:cs typeface="Times New Roman"/>
              </a:rPr>
              <a:t>2</a:t>
            </a:r>
            <a:r>
              <a:rPr dirty="0" baseline="24305" sz="2400">
                <a:solidFill>
                  <a:srgbClr val="3232CC"/>
                </a:solidFill>
                <a:latin typeface="Times New Roman"/>
                <a:cs typeface="Times New Roman"/>
              </a:rPr>
              <a:t>b</a:t>
            </a:r>
            <a:r>
              <a:rPr dirty="0" sz="2400">
                <a:solidFill>
                  <a:srgbClr val="3232CC"/>
                </a:solidFill>
                <a:latin typeface="Times New Roman"/>
                <a:cs typeface="Times New Roman"/>
              </a:rPr>
              <a:t>(t	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57464" y="3596099"/>
            <a:ext cx="34353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3232CC"/>
                </a:solidFill>
                <a:latin typeface="Times New Roman"/>
                <a:cs typeface="Times New Roman"/>
              </a:rPr>
              <a:t>k+1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21552" y="3102864"/>
            <a:ext cx="100965" cy="325120"/>
          </a:xfrm>
          <a:custGeom>
            <a:avLst/>
            <a:gdLst/>
            <a:ahLst/>
            <a:cxnLst/>
            <a:rect l="l" t="t" r="r" b="b"/>
            <a:pathLst>
              <a:path w="100964" h="325120">
                <a:moveTo>
                  <a:pt x="9144" y="233172"/>
                </a:moveTo>
                <a:lnTo>
                  <a:pt x="6096" y="233172"/>
                </a:lnTo>
                <a:lnTo>
                  <a:pt x="3048" y="234696"/>
                </a:lnTo>
                <a:lnTo>
                  <a:pt x="0" y="237744"/>
                </a:lnTo>
                <a:lnTo>
                  <a:pt x="1524" y="240791"/>
                </a:lnTo>
                <a:lnTo>
                  <a:pt x="50292" y="324612"/>
                </a:lnTo>
                <a:lnTo>
                  <a:pt x="56498" y="313944"/>
                </a:lnTo>
                <a:lnTo>
                  <a:pt x="45720" y="313944"/>
                </a:lnTo>
                <a:lnTo>
                  <a:pt x="45720" y="296654"/>
                </a:lnTo>
                <a:lnTo>
                  <a:pt x="10668" y="236220"/>
                </a:lnTo>
                <a:lnTo>
                  <a:pt x="9144" y="233172"/>
                </a:lnTo>
                <a:close/>
              </a:path>
              <a:path w="100964" h="325120">
                <a:moveTo>
                  <a:pt x="50369" y="304670"/>
                </a:moveTo>
                <a:lnTo>
                  <a:pt x="45720" y="312420"/>
                </a:lnTo>
                <a:lnTo>
                  <a:pt x="45720" y="313944"/>
                </a:lnTo>
                <a:lnTo>
                  <a:pt x="54863" y="313944"/>
                </a:lnTo>
                <a:lnTo>
                  <a:pt x="54863" y="312420"/>
                </a:lnTo>
                <a:lnTo>
                  <a:pt x="50369" y="304670"/>
                </a:lnTo>
                <a:close/>
              </a:path>
              <a:path w="100964" h="325120">
                <a:moveTo>
                  <a:pt x="94487" y="233172"/>
                </a:moveTo>
                <a:lnTo>
                  <a:pt x="92963" y="233172"/>
                </a:lnTo>
                <a:lnTo>
                  <a:pt x="91439" y="236220"/>
                </a:lnTo>
                <a:lnTo>
                  <a:pt x="54946" y="297043"/>
                </a:lnTo>
                <a:lnTo>
                  <a:pt x="54863" y="313944"/>
                </a:lnTo>
                <a:lnTo>
                  <a:pt x="56498" y="313944"/>
                </a:lnTo>
                <a:lnTo>
                  <a:pt x="99060" y="240791"/>
                </a:lnTo>
                <a:lnTo>
                  <a:pt x="100584" y="239268"/>
                </a:lnTo>
                <a:lnTo>
                  <a:pt x="99060" y="236220"/>
                </a:lnTo>
                <a:lnTo>
                  <a:pt x="97536" y="234696"/>
                </a:lnTo>
                <a:lnTo>
                  <a:pt x="94487" y="233172"/>
                </a:lnTo>
                <a:close/>
              </a:path>
              <a:path w="100964" h="325120">
                <a:moveTo>
                  <a:pt x="45720" y="296654"/>
                </a:moveTo>
                <a:lnTo>
                  <a:pt x="45720" y="312420"/>
                </a:lnTo>
                <a:lnTo>
                  <a:pt x="50369" y="304670"/>
                </a:lnTo>
                <a:lnTo>
                  <a:pt x="45720" y="296654"/>
                </a:lnTo>
                <a:close/>
              </a:path>
              <a:path w="100964" h="325120">
                <a:moveTo>
                  <a:pt x="54946" y="297043"/>
                </a:moveTo>
                <a:lnTo>
                  <a:pt x="50369" y="304670"/>
                </a:lnTo>
                <a:lnTo>
                  <a:pt x="54863" y="312420"/>
                </a:lnTo>
                <a:lnTo>
                  <a:pt x="54946" y="297043"/>
                </a:lnTo>
                <a:close/>
              </a:path>
              <a:path w="100964" h="325120">
                <a:moveTo>
                  <a:pt x="56387" y="0"/>
                </a:moveTo>
                <a:lnTo>
                  <a:pt x="45720" y="0"/>
                </a:lnTo>
                <a:lnTo>
                  <a:pt x="45720" y="296654"/>
                </a:lnTo>
                <a:lnTo>
                  <a:pt x="50369" y="304670"/>
                </a:lnTo>
                <a:lnTo>
                  <a:pt x="54946" y="297043"/>
                </a:lnTo>
                <a:lnTo>
                  <a:pt x="563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6162547" y="2782283"/>
            <a:ext cx="413384" cy="394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6203" sz="3600">
                <a:solidFill>
                  <a:srgbClr val="3232CC"/>
                </a:solidFill>
                <a:latin typeface="Times New Roman"/>
                <a:cs typeface="Times New Roman"/>
              </a:rPr>
              <a:t>ε</a:t>
            </a:r>
            <a:r>
              <a:rPr dirty="0" baseline="-45138" sz="2400">
                <a:solidFill>
                  <a:srgbClr val="3232CC"/>
                </a:solidFill>
                <a:latin typeface="Times New Roman"/>
                <a:cs typeface="Times New Roman"/>
              </a:rPr>
              <a:t>2</a:t>
            </a:r>
            <a:r>
              <a:rPr dirty="0" sz="1600" spc="-5">
                <a:solidFill>
                  <a:srgbClr val="3232CC"/>
                </a:solidFill>
                <a:latin typeface="Times New Roman"/>
                <a:cs typeface="Times New Roman"/>
              </a:rPr>
              <a:t>m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Massim</a:t>
            </a:r>
            <a:r>
              <a:rPr dirty="0"/>
              <a:t>o</a:t>
            </a:r>
            <a:r>
              <a:rPr dirty="0" spc="-5"/>
              <a:t> Bonavit</a:t>
            </a:r>
            <a:r>
              <a:rPr dirty="0"/>
              <a:t>a</a:t>
            </a:r>
            <a:r>
              <a:rPr dirty="0" spc="10"/>
              <a:t> </a:t>
            </a:r>
            <a:r>
              <a:rPr dirty="0"/>
              <a:t>– </a:t>
            </a:r>
            <a:r>
              <a:rPr dirty="0" spc="5"/>
              <a:t> </a:t>
            </a:r>
            <a:r>
              <a:rPr dirty="0" spc="-5"/>
              <a:t>D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65"/>
              <a:t>T</a:t>
            </a:r>
            <a:r>
              <a:rPr dirty="0"/>
              <a:t>raining Course 2014</a:t>
            </a:r>
            <a:r>
              <a:rPr dirty="0" spc="-30"/>
              <a:t> </a:t>
            </a:r>
            <a:r>
              <a:rPr dirty="0"/>
              <a:t>-</a:t>
            </a:r>
            <a:r>
              <a:rPr dirty="0" spc="10"/>
              <a:t> </a:t>
            </a:r>
            <a:r>
              <a:rPr dirty="0"/>
              <a:t>EDA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Slide </a:t>
            </a:r>
            <a:fld id="{81D60167-4931-47E6-BA6A-407CBD079E47}" type="slidenum">
              <a:rPr dirty="0"/>
              <a:t>10</a:t>
            </a:fld>
          </a:p>
        </p:txBody>
      </p:sp>
      <p:sp>
        <p:nvSpPr>
          <p:cNvPr id="34" name="object 34"/>
          <p:cNvSpPr txBox="1"/>
          <p:nvPr/>
        </p:nvSpPr>
        <p:spPr>
          <a:xfrm>
            <a:off x="1339088" y="4798667"/>
            <a:ext cx="6807200" cy="33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Times New Roman"/>
                <a:cs typeface="Times New Roman"/>
              </a:rPr>
              <a:t>………………………………………………………….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drd</dc:creator>
  <dc:title>Slide 1</dc:title>
  <dcterms:created xsi:type="dcterms:W3CDTF">2015-07-24T14:06:04Z</dcterms:created>
  <dcterms:modified xsi:type="dcterms:W3CDTF">2015-07-24T14:06:04Z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2014-03-10T00:00:00Z</vt:filetime>
  </property>
  <property fmtid="{D5CDD505-2E9C-101B-9397-08002B2CF9AE}" pid="3" name="Creator">
    <vt:lpwstr>MS PowerPoint Presentation (Open XML)</vt:lpwstr>
  </property>
  <property fmtid="{D5CDD505-2E9C-101B-9397-08002B2CF9AE}" pid="4" name="LastSaved">
    <vt:filetime>2015-07-24T00:00:00Z</vt:filetime>
  </property>
</Properties>
</file>