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Default Extension="jpg" ContentType="image/jpg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6D6F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99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6D6F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99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6D6F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99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6D6F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6D6F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9391" y="6356603"/>
            <a:ext cx="5687695" cy="283845"/>
          </a:xfrm>
          <a:custGeom>
            <a:avLst/>
            <a:gdLst/>
            <a:ahLst/>
            <a:cxnLst/>
            <a:rect l="l" t="t" r="r" b="b"/>
            <a:pathLst>
              <a:path w="5687695" h="283845">
                <a:moveTo>
                  <a:pt x="5687568" y="0"/>
                </a:moveTo>
                <a:lnTo>
                  <a:pt x="137159" y="0"/>
                </a:lnTo>
                <a:lnTo>
                  <a:pt x="0" y="283464"/>
                </a:lnTo>
                <a:lnTo>
                  <a:pt x="5550408" y="283464"/>
                </a:lnTo>
                <a:lnTo>
                  <a:pt x="5687568" y="0"/>
                </a:lnTo>
                <a:close/>
              </a:path>
            </a:pathLst>
          </a:custGeom>
          <a:solidFill>
            <a:srgbClr val="0E34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744" y="488995"/>
            <a:ext cx="7398511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99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8733" y="1456055"/>
            <a:ext cx="8066532" cy="400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20344" y="6417007"/>
            <a:ext cx="390715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D6D6F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327396" y="6410912"/>
            <a:ext cx="61722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mailto:massimo.bonavita@ecmwf.int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Relationship Id="rId4" Type="http://schemas.openxmlformats.org/officeDocument/2006/relationships/image" Target="../media/image38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2.jpg"/><Relationship Id="rId7" Type="http://schemas.openxmlformats.org/officeDocument/2006/relationships/image" Target="../media/image53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4700" y="960548"/>
            <a:ext cx="5062220" cy="43243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>
                <a:latin typeface="Arial Black"/>
                <a:cs typeface="Arial Black"/>
              </a:rPr>
              <a:t>Kalma</a:t>
            </a:r>
            <a:r>
              <a:rPr dirty="0" sz="3200" b="1">
                <a:latin typeface="Arial Black"/>
                <a:cs typeface="Arial Black"/>
              </a:rPr>
              <a:t>n</a:t>
            </a:r>
            <a:r>
              <a:rPr dirty="0" sz="3200" spc="-5" b="1">
                <a:latin typeface="Arial Black"/>
                <a:cs typeface="Arial Black"/>
              </a:rPr>
              <a:t> </a:t>
            </a:r>
            <a:r>
              <a:rPr dirty="0" sz="3200" spc="-5" b="1">
                <a:latin typeface="Arial Black"/>
                <a:cs typeface="Arial Black"/>
              </a:rPr>
              <a:t>Filte</a:t>
            </a:r>
            <a:r>
              <a:rPr dirty="0" sz="3200" b="1">
                <a:latin typeface="Arial Black"/>
                <a:cs typeface="Arial Black"/>
              </a:rPr>
              <a:t>r</a:t>
            </a:r>
            <a:r>
              <a:rPr dirty="0" sz="3200" spc="-5" b="1">
                <a:latin typeface="Arial Black"/>
                <a:cs typeface="Arial Black"/>
              </a:rPr>
              <a:t> </a:t>
            </a:r>
            <a:r>
              <a:rPr dirty="0" sz="3200" spc="-5" b="1">
                <a:latin typeface="Arial Black"/>
                <a:cs typeface="Arial Black"/>
              </a:rPr>
              <a:t>Methods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9372" y="1922683"/>
            <a:ext cx="3453765" cy="939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Massim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5">
                <a:latin typeface="Arial"/>
                <a:cs typeface="Arial"/>
              </a:rPr>
              <a:t> Bonavita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spc="-5" u="heavy">
                <a:solidFill>
                  <a:srgbClr val="CCCCFF"/>
                </a:solidFill>
                <a:latin typeface="Comic Sans MS"/>
                <a:cs typeface="Comic Sans MS"/>
                <a:hlinkClick r:id="rId3"/>
              </a:rPr>
              <a:t>massimo.bonavita@ecmwf.int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0311" y="5333110"/>
            <a:ext cx="365188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Based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Mike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Fisher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lecture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066984"/>
            <a:ext cx="7015480" cy="1104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  <a:tab pos="4067810" algn="l"/>
              </a:tabLst>
            </a:pPr>
            <a:r>
              <a:rPr dirty="0" sz="2000" spc="-5">
                <a:latin typeface="Calibri"/>
                <a:cs typeface="Calibri"/>
              </a:rPr>
              <a:t>Assum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(bi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assumption!!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ha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nk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&lt;&lt;</a:t>
            </a:r>
            <a:r>
              <a:rPr dirty="0" sz="2000" i="1">
                <a:latin typeface="Calibri"/>
                <a:cs typeface="Calibri"/>
              </a:rPr>
              <a:t>N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(e.g.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100).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5">
                <a:solidFill>
                  <a:srgbClr val="0099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500" spc="-5">
                <a:solidFill>
                  <a:srgbClr val="0099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7420" y="1259458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544" y="1501775"/>
            <a:ext cx="537019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72940" algn="l"/>
              </a:tabLst>
            </a:pP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writ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-179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whe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3815" y="1640458"/>
            <a:ext cx="225298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1650" algn="l"/>
                <a:tab pos="883919" algn="l"/>
                <a:tab pos="2162810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7544" y="1894967"/>
            <a:ext cx="335851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alma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Gai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becomes: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2355" y="2339975"/>
            <a:ext cx="171640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7720" algn="l"/>
              </a:tabLst>
            </a:pP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H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3771" y="2478658"/>
            <a:ext cx="19697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8620" algn="l"/>
                <a:tab pos="702945" algn="l"/>
                <a:tab pos="1040765" algn="l"/>
                <a:tab pos="1417320" algn="l"/>
                <a:tab pos="1878964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6584" y="2339975"/>
            <a:ext cx="26797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spc="-7" b="1">
                <a:latin typeface="Calibri"/>
                <a:cs typeface="Calibri"/>
              </a:rPr>
              <a:t>H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3011" y="2339975"/>
            <a:ext cx="80899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</a:t>
            </a:r>
            <a:r>
              <a:rPr dirty="0" sz="2000" spc="14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15">
                <a:latin typeface="Calibri"/>
                <a:cs typeface="Calibri"/>
              </a:rPr>
              <a:t>-1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2983" y="2809367"/>
            <a:ext cx="111569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5305" algn="l"/>
                <a:tab pos="777240" algn="l"/>
                <a:tab pos="1019810" algn="l"/>
              </a:tabLst>
            </a:pPr>
            <a:r>
              <a:rPr dirty="0" baseline="-16666" sz="3000" spc="-7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1583" y="2821558"/>
            <a:ext cx="339979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26945" algn="l"/>
                <a:tab pos="3260090" algn="l"/>
              </a:tabLst>
            </a:pP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H</a:t>
            </a:r>
            <a:r>
              <a:rPr dirty="0" sz="2000" spc="19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b="1">
                <a:latin typeface="Calibri"/>
                <a:cs typeface="Calibri"/>
              </a:rPr>
              <a:t>H</a:t>
            </a:r>
            <a:r>
              <a:rPr dirty="0" sz="2000" spc="190" b="1">
                <a:latin typeface="Calibri"/>
                <a:cs typeface="Calibri"/>
              </a:rPr>
              <a:t> 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R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0908" y="2809367"/>
            <a:ext cx="1033144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4970" algn="l"/>
                <a:tab pos="636905" algn="l"/>
                <a:tab pos="937260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3967" y="2809367"/>
            <a:ext cx="1631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80944" y="3303651"/>
            <a:ext cx="14033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08451" y="3278759"/>
            <a:ext cx="11430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96844" y="3290951"/>
            <a:ext cx="21717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01567" y="3303651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48888" y="3417442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37788" y="3303651"/>
            <a:ext cx="14033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65296" y="3278759"/>
            <a:ext cx="3505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4635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3688" y="3290951"/>
            <a:ext cx="33909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80332" y="3303651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27652" y="3417442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74464" y="3303651"/>
            <a:ext cx="14033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01971" y="3278759"/>
            <a:ext cx="11430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90364" y="3290951"/>
            <a:ext cx="17907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56988" y="3303651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04308" y="3417442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93208" y="3303651"/>
            <a:ext cx="14033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20715" y="3278759"/>
            <a:ext cx="3505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4635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09108" y="3290951"/>
            <a:ext cx="80073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6705" algn="l"/>
                <a:tab pos="634365" algn="l"/>
              </a:tabLst>
            </a:pP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00344" y="3303651"/>
            <a:ext cx="14351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84823" y="3278759"/>
            <a:ext cx="1631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4644" y="3694360"/>
            <a:ext cx="6598920" cy="387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that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v</a:t>
            </a:r>
            <a:r>
              <a:rPr dirty="0" sz="2000" spc="-10">
                <a:latin typeface="Calibri"/>
                <a:cs typeface="Calibri"/>
              </a:rPr>
              <a:t>aluat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appl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column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07656" y="3886834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41768" y="3760342"/>
            <a:ext cx="66294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35">
                <a:latin typeface="Calibri"/>
                <a:cs typeface="Calibri"/>
              </a:rPr>
              <a:t>ra</a:t>
            </a:r>
            <a:r>
              <a:rPr dirty="0" sz="2000" spc="-5">
                <a:latin typeface="Calibri"/>
                <a:cs typeface="Calibri"/>
              </a:rPr>
              <a:t>ther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77544" y="4065142"/>
            <a:ext cx="301307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tha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column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4376" y="4203827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4644" y="4480744"/>
            <a:ext cx="7501890" cy="346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matrice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15">
                <a:latin typeface="Calibri"/>
                <a:cs typeface="Calibri"/>
              </a:rPr>
              <a:t>a</a:t>
            </a:r>
            <a:r>
              <a:rPr dirty="0" baseline="25641" sz="1950" spc="15">
                <a:latin typeface="Calibri"/>
                <a:cs typeface="Calibri"/>
              </a:rPr>
              <a:t>/b</a:t>
            </a:r>
            <a:r>
              <a:rPr dirty="0" baseline="25641" sz="1950">
                <a:latin typeface="Calibri"/>
                <a:cs typeface="Calibri"/>
              </a:rPr>
              <a:t>  </a:t>
            </a:r>
            <a:r>
              <a:rPr dirty="0" baseline="25641" sz="1950" spc="2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35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eliminate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computation!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45840" y="4673219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77544" y="4851527"/>
            <a:ext cx="664781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thei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plac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L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H</a:t>
            </a:r>
            <a:r>
              <a:rPr dirty="0" sz="2000" spc="14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matrice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i="1">
                <a:latin typeface="Calibri"/>
                <a:cs typeface="Calibri"/>
              </a:rPr>
              <a:t>L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67859" y="4990210"/>
            <a:ext cx="190690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11935" algn="l"/>
                <a:tab pos="1816735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77544" y="5180710"/>
            <a:ext cx="257111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numbe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obser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Filters</a:t>
            </a:r>
            <a:r>
              <a:rPr dirty="0" spc="5"/>
              <a:t> </a:t>
            </a:r>
            <a:r>
              <a:rPr dirty="0" spc="-5"/>
              <a:t>for</a:t>
            </a:r>
            <a:r>
              <a:rPr dirty="0" spc="5"/>
              <a:t> </a:t>
            </a:r>
            <a:r>
              <a:rPr dirty="0" spc="-5"/>
              <a:t>Large</a:t>
            </a:r>
            <a:r>
              <a:rPr dirty="0" spc="5"/>
              <a:t> </a:t>
            </a:r>
            <a:r>
              <a:rPr dirty="0" spc="-5"/>
              <a:t>Dimensional</a:t>
            </a:r>
            <a:r>
              <a:rPr dirty="0" spc="5"/>
              <a:t> </a:t>
            </a:r>
            <a:r>
              <a:rPr dirty="0" spc="-5"/>
              <a:t>Systems</a:t>
            </a:r>
          </a:p>
        </p:txBody>
      </p:sp>
      <p:sp>
        <p:nvSpPr>
          <p:cNvPr id="47" name="object 47"/>
          <p:cNvSpPr/>
          <p:nvPr/>
        </p:nvSpPr>
        <p:spPr>
          <a:xfrm>
            <a:off x="2628900" y="3214116"/>
            <a:ext cx="3816096" cy="43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624327" y="3209544"/>
            <a:ext cx="3825240" cy="440690"/>
          </a:xfrm>
          <a:custGeom>
            <a:avLst/>
            <a:gdLst/>
            <a:ahLst/>
            <a:cxnLst/>
            <a:rect l="l" t="t" r="r" b="b"/>
            <a:pathLst>
              <a:path w="3825240" h="440689">
                <a:moveTo>
                  <a:pt x="3823716" y="0"/>
                </a:moveTo>
                <a:lnTo>
                  <a:pt x="1524" y="0"/>
                </a:lnTo>
                <a:lnTo>
                  <a:pt x="0" y="1523"/>
                </a:lnTo>
                <a:lnTo>
                  <a:pt x="0" y="438911"/>
                </a:lnTo>
                <a:lnTo>
                  <a:pt x="1524" y="440435"/>
                </a:lnTo>
                <a:lnTo>
                  <a:pt x="3823716" y="440435"/>
                </a:lnTo>
                <a:lnTo>
                  <a:pt x="3825240" y="438911"/>
                </a:lnTo>
                <a:lnTo>
                  <a:pt x="3825240" y="435863"/>
                </a:lnTo>
                <a:lnTo>
                  <a:pt x="9144" y="435863"/>
                </a:lnTo>
                <a:lnTo>
                  <a:pt x="4572" y="431291"/>
                </a:lnTo>
                <a:lnTo>
                  <a:pt x="9144" y="431291"/>
                </a:lnTo>
                <a:lnTo>
                  <a:pt x="9144" y="9143"/>
                </a:lnTo>
                <a:lnTo>
                  <a:pt x="4572" y="9143"/>
                </a:lnTo>
                <a:lnTo>
                  <a:pt x="9144" y="4571"/>
                </a:lnTo>
                <a:lnTo>
                  <a:pt x="3825240" y="4571"/>
                </a:lnTo>
                <a:lnTo>
                  <a:pt x="3825240" y="1523"/>
                </a:lnTo>
                <a:lnTo>
                  <a:pt x="3823716" y="0"/>
                </a:lnTo>
                <a:close/>
              </a:path>
              <a:path w="3825240" h="440689">
                <a:moveTo>
                  <a:pt x="9144" y="431291"/>
                </a:moveTo>
                <a:lnTo>
                  <a:pt x="4572" y="431291"/>
                </a:lnTo>
                <a:lnTo>
                  <a:pt x="9144" y="435863"/>
                </a:lnTo>
                <a:lnTo>
                  <a:pt x="9144" y="431291"/>
                </a:lnTo>
                <a:close/>
              </a:path>
              <a:path w="3825240" h="440689">
                <a:moveTo>
                  <a:pt x="3816096" y="431291"/>
                </a:moveTo>
                <a:lnTo>
                  <a:pt x="9144" y="431291"/>
                </a:lnTo>
                <a:lnTo>
                  <a:pt x="9144" y="435863"/>
                </a:lnTo>
                <a:lnTo>
                  <a:pt x="3816096" y="435863"/>
                </a:lnTo>
                <a:lnTo>
                  <a:pt x="3816096" y="431291"/>
                </a:lnTo>
                <a:close/>
              </a:path>
              <a:path w="3825240" h="440689">
                <a:moveTo>
                  <a:pt x="3816096" y="4571"/>
                </a:moveTo>
                <a:lnTo>
                  <a:pt x="3816096" y="435863"/>
                </a:lnTo>
                <a:lnTo>
                  <a:pt x="3820668" y="431291"/>
                </a:lnTo>
                <a:lnTo>
                  <a:pt x="3825240" y="431291"/>
                </a:lnTo>
                <a:lnTo>
                  <a:pt x="3825240" y="9143"/>
                </a:lnTo>
                <a:lnTo>
                  <a:pt x="3820668" y="9143"/>
                </a:lnTo>
                <a:lnTo>
                  <a:pt x="3816096" y="4571"/>
                </a:lnTo>
                <a:close/>
              </a:path>
              <a:path w="3825240" h="440689">
                <a:moveTo>
                  <a:pt x="3825240" y="431291"/>
                </a:moveTo>
                <a:lnTo>
                  <a:pt x="3820668" y="431291"/>
                </a:lnTo>
                <a:lnTo>
                  <a:pt x="3816096" y="435863"/>
                </a:lnTo>
                <a:lnTo>
                  <a:pt x="3825240" y="435863"/>
                </a:lnTo>
                <a:lnTo>
                  <a:pt x="3825240" y="431291"/>
                </a:lnTo>
                <a:close/>
              </a:path>
              <a:path w="3825240" h="440689">
                <a:moveTo>
                  <a:pt x="9144" y="4571"/>
                </a:moveTo>
                <a:lnTo>
                  <a:pt x="4572" y="9143"/>
                </a:lnTo>
                <a:lnTo>
                  <a:pt x="9144" y="9143"/>
                </a:lnTo>
                <a:lnTo>
                  <a:pt x="9144" y="4571"/>
                </a:lnTo>
                <a:close/>
              </a:path>
              <a:path w="3825240" h="440689">
                <a:moveTo>
                  <a:pt x="3816096" y="4571"/>
                </a:moveTo>
                <a:lnTo>
                  <a:pt x="9144" y="4571"/>
                </a:lnTo>
                <a:lnTo>
                  <a:pt x="9144" y="9143"/>
                </a:lnTo>
                <a:lnTo>
                  <a:pt x="3816096" y="9143"/>
                </a:lnTo>
                <a:lnTo>
                  <a:pt x="3816096" y="4571"/>
                </a:lnTo>
                <a:close/>
              </a:path>
              <a:path w="3825240" h="440689">
                <a:moveTo>
                  <a:pt x="3825240" y="4571"/>
                </a:moveTo>
                <a:lnTo>
                  <a:pt x="3816096" y="4571"/>
                </a:lnTo>
                <a:lnTo>
                  <a:pt x="3820668" y="9143"/>
                </a:lnTo>
                <a:lnTo>
                  <a:pt x="3825240" y="9143"/>
                </a:lnTo>
                <a:lnTo>
                  <a:pt x="3825240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066984"/>
            <a:ext cx="5141595" cy="346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becomes: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2620772" y="1590166"/>
            <a:ext cx="24257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b="1">
                <a:latin typeface="Calibri"/>
                <a:cs typeface="Calibri"/>
              </a:rPr>
              <a:t>P</a:t>
            </a: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7179" y="1602358"/>
            <a:ext cx="375666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42870" algn="l"/>
                <a:tab pos="3616325" algn="l"/>
              </a:tabLst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I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I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R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87444" y="1590166"/>
            <a:ext cx="222186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50620" algn="l"/>
                <a:tab pos="2125980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9560" y="2059558"/>
            <a:ext cx="3557270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95"/>
              </a:lnSpc>
              <a:tabLst>
                <a:tab pos="1421765" algn="l"/>
              </a:tabLst>
            </a:pP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I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 i="1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 i="1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 b="1">
                <a:latin typeface="Calibri"/>
                <a:cs typeface="Calibri"/>
              </a:rPr>
              <a:t>=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I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K</a:t>
            </a:r>
            <a:r>
              <a:rPr dirty="0" sz="2000" spc="1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H</a:t>
            </a:r>
            <a:r>
              <a:rPr dirty="0" sz="2000" spc="14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  <a:p>
            <a:pPr marL="1287780">
              <a:lnSpc>
                <a:spcPts val="955"/>
              </a:lnSpc>
              <a:tabLst>
                <a:tab pos="2083435" algn="l"/>
                <a:tab pos="2319655" algn="l"/>
                <a:tab pos="2760345" algn="l"/>
                <a:tab pos="3142615" algn="l"/>
              </a:tabLst>
            </a:pPr>
            <a:r>
              <a:rPr dirty="0" sz="1300" spc="10" i="1">
                <a:latin typeface="Calibri"/>
                <a:cs typeface="Calibri"/>
              </a:rPr>
              <a:t>k</a:t>
            </a:r>
            <a:r>
              <a:rPr dirty="0" sz="1300" spc="10" i="1">
                <a:latin typeface="Calibri"/>
                <a:cs typeface="Calibri"/>
              </a:rPr>
              <a:t>	</a:t>
            </a:r>
            <a:r>
              <a:rPr dirty="0" sz="1300" spc="10" i="1">
                <a:latin typeface="Calibri"/>
                <a:cs typeface="Calibri"/>
              </a:rPr>
              <a:t>k</a:t>
            </a:r>
            <a:r>
              <a:rPr dirty="0" sz="1300" spc="10" i="1">
                <a:latin typeface="Calibri"/>
                <a:cs typeface="Calibri"/>
              </a:rPr>
              <a:t>	</a:t>
            </a:r>
            <a:r>
              <a:rPr dirty="0" sz="1300" spc="10" i="1">
                <a:latin typeface="Calibri"/>
                <a:cs typeface="Calibri"/>
              </a:rPr>
              <a:t>k</a:t>
            </a:r>
            <a:r>
              <a:rPr dirty="0" sz="1300" spc="10" i="1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6488" y="2528951"/>
            <a:ext cx="87312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5305" algn="l"/>
                <a:tab pos="777240" algn="l"/>
              </a:tabLst>
            </a:pPr>
            <a:r>
              <a:rPr dirty="0" baseline="-16666" sz="3000" spc="-7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5088" y="2541142"/>
            <a:ext cx="211137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8975" algn="l"/>
              </a:tabLst>
            </a:pP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 i="1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 spc="15" i="1">
                <a:latin typeface="Calibri"/>
                <a:cs typeface="Calibri"/>
              </a:rPr>
              <a:t>k</a:t>
            </a:r>
            <a:r>
              <a:rPr dirty="0" baseline="-21367" sz="1950" i="1">
                <a:latin typeface="Calibri"/>
                <a:cs typeface="Calibri"/>
              </a:rPr>
              <a:t> </a:t>
            </a:r>
            <a:r>
              <a:rPr dirty="0" baseline="-21367" sz="1950" spc="-195" i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6603" y="2528951"/>
            <a:ext cx="73279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4970" algn="l"/>
                <a:tab pos="636905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4644" y="2944552"/>
            <a:ext cx="7310120" cy="346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  <a:tab pos="6222365" algn="l"/>
              </a:tabLst>
            </a:pPr>
            <a:r>
              <a:rPr dirty="0" sz="2000" spc="-5">
                <a:latin typeface="Calibri"/>
                <a:cs typeface="Calibri"/>
              </a:rPr>
              <a:t>Bot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term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xp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ession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>
                <a:latin typeface="Calibri"/>
                <a:cs typeface="Calibri"/>
              </a:rPr>
              <a:t>   </a:t>
            </a:r>
            <a:r>
              <a:rPr dirty="0" sz="2000" spc="-5">
                <a:latin typeface="Calibri"/>
                <a:cs typeface="Calibri"/>
              </a:rPr>
              <a:t>contai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initia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final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8567" y="3137026"/>
            <a:ext cx="221488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124710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7544" y="3315334"/>
            <a:ext cx="57658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-202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</a:t>
            </a:r>
            <a:r>
              <a:rPr dirty="0" sz="2000" spc="14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-202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som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3867" y="3454019"/>
            <a:ext cx="553593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95400" algn="l"/>
                <a:tab pos="1821180" algn="l"/>
                <a:tab pos="2127885" algn="l"/>
                <a:tab pos="2510155" algn="l"/>
                <a:tab pos="5445125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4644" y="3730936"/>
            <a:ext cx="5155565" cy="346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Finall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opa</a:t>
            </a:r>
            <a:r>
              <a:rPr dirty="0" sz="2000" spc="-35">
                <a:latin typeface="Calibri"/>
                <a:cs typeface="Calibri"/>
              </a:rPr>
              <a:t>g</a:t>
            </a:r>
            <a:r>
              <a:rPr dirty="0" sz="2000" spc="-10">
                <a:latin typeface="Calibri"/>
                <a:cs typeface="Calibri"/>
              </a:rPr>
              <a:t>ate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by: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26511" y="4177919"/>
            <a:ext cx="25019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b="1">
                <a:latin typeface="Calibri"/>
                <a:cs typeface="Calibri"/>
              </a:rPr>
              <a:t>P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50539" y="4316603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64839" y="4190110"/>
            <a:ext cx="118046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31875" algn="l"/>
              </a:tabLst>
            </a:pP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1747" y="4316603"/>
            <a:ext cx="521334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1940" algn="l"/>
              </a:tabLst>
            </a:pP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10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28135" y="4379086"/>
            <a:ext cx="54165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20032" y="4177919"/>
            <a:ext cx="320040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  <a:p>
            <a:pPr marL="93345">
              <a:lnSpc>
                <a:spcPts val="1325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70552" y="4190110"/>
            <a:ext cx="32575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70779" y="4316603"/>
            <a:ext cx="521334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1940" algn="l"/>
              </a:tabLst>
            </a:pP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10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27167" y="4379086"/>
            <a:ext cx="54165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42279" y="4177919"/>
            <a:ext cx="84709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7390" algn="l"/>
              </a:tabLst>
            </a:pP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Q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03111" y="4316603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54883" y="4659503"/>
            <a:ext cx="24828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77388" y="4785995"/>
            <a:ext cx="521334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1940" algn="l"/>
              </a:tabLst>
            </a:pP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10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33776" y="4848478"/>
            <a:ext cx="54165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90035" y="4659503"/>
            <a:ext cx="147955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6865" algn="l"/>
                <a:tab pos="1005840" algn="l"/>
              </a:tabLst>
            </a:pP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b="1">
                <a:latin typeface="Calibri"/>
                <a:cs typeface="Calibri"/>
              </a:rPr>
              <a:t>W</a:t>
            </a:r>
            <a:r>
              <a:rPr dirty="0" sz="2000" spc="14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30244" y="4647310"/>
            <a:ext cx="11430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18635" y="4785995"/>
            <a:ext cx="79121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  <a:tab pos="701040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19091" y="4647310"/>
            <a:ext cx="3505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4635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43932" y="4785995"/>
            <a:ext cx="521334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1940" algn="l"/>
              </a:tabLst>
            </a:pP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10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00320" y="4848478"/>
            <a:ext cx="54165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15432" y="4647310"/>
            <a:ext cx="84581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5485" algn="l"/>
              </a:tabLst>
            </a:pP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 spc="3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Q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76264" y="4785995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36239" y="5128895"/>
            <a:ext cx="24828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58744" y="5255386"/>
            <a:ext cx="521334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1940" algn="l"/>
              </a:tabLst>
            </a:pP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10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15132" y="5317871"/>
            <a:ext cx="21221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  <a:tab pos="1592580" algn="l"/>
                <a:tab pos="2031364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71391" y="5128895"/>
            <a:ext cx="99314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6865" algn="l"/>
                <a:tab pos="680085" algn="l"/>
              </a:tabLst>
            </a:pP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b="1">
                <a:latin typeface="Calibri"/>
                <a:cs typeface="Calibri"/>
              </a:rPr>
              <a:t>W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11600" y="5116703"/>
            <a:ext cx="11430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99991" y="5255386"/>
            <a:ext cx="126047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  <a:tab pos="751205" algn="l"/>
                <a:tab pos="1021080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10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10632" y="5116703"/>
            <a:ext cx="49085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4970" algn="l"/>
              </a:tabLst>
            </a:pPr>
            <a:r>
              <a:rPr dirty="0" baseline="-16666" sz="3000" spc="-7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39232" y="5128895"/>
            <a:ext cx="73977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5" b="1">
                <a:latin typeface="Calibri"/>
                <a:cs typeface="Calibri"/>
              </a:rPr>
              <a:t>Q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endParaRPr baseline="-21367" sz="19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34644" y="5494204"/>
            <a:ext cx="6534784" cy="735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equi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only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integ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lineari</a:t>
            </a:r>
            <a:r>
              <a:rPr dirty="0" sz="2000" spc="-45">
                <a:latin typeface="Calibri"/>
                <a:cs typeface="Calibri"/>
              </a:rPr>
              <a:t>z</a:t>
            </a:r>
            <a:r>
              <a:rPr dirty="0" sz="2000">
                <a:latin typeface="Calibri"/>
                <a:cs typeface="Calibri"/>
              </a:rPr>
              <a:t>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model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</a:t>
            </a:r>
            <a:r>
              <a:rPr dirty="0" baseline="-21367" sz="1950" spc="15">
                <a:latin typeface="Calibri"/>
                <a:cs typeface="Calibri"/>
              </a:rPr>
              <a:t>t</a:t>
            </a:r>
            <a:endParaRPr baseline="-21367"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500" spc="-5">
                <a:solidFill>
                  <a:srgbClr val="0099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43647" y="5749163"/>
            <a:ext cx="54165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57007" y="5686678"/>
            <a:ext cx="251460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10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77544" y="5953378"/>
            <a:ext cx="704342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 b="1">
                <a:latin typeface="Calibri"/>
                <a:cs typeface="Calibri"/>
              </a:rPr>
              <a:t>Q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app</a:t>
            </a:r>
            <a:r>
              <a:rPr dirty="0" sz="2000" spc="-40">
                <a:latin typeface="Calibri"/>
                <a:cs typeface="Calibri"/>
              </a:rPr>
              <a:t>ro</a:t>
            </a:r>
            <a:r>
              <a:rPr dirty="0" sz="2000" spc="-5">
                <a:latin typeface="Calibri"/>
                <a:cs typeface="Calibri"/>
              </a:rPr>
              <a:t>ximate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suitabl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ojectio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-di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subspace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Filters</a:t>
            </a:r>
            <a:r>
              <a:rPr dirty="0" spc="5"/>
              <a:t> </a:t>
            </a:r>
            <a:r>
              <a:rPr dirty="0" spc="-5"/>
              <a:t>for</a:t>
            </a:r>
            <a:r>
              <a:rPr dirty="0" spc="5"/>
              <a:t> </a:t>
            </a:r>
            <a:r>
              <a:rPr dirty="0" spc="-5"/>
              <a:t>Large</a:t>
            </a:r>
            <a:r>
              <a:rPr dirty="0" spc="5"/>
              <a:t> </a:t>
            </a:r>
            <a:r>
              <a:rPr dirty="0" spc="-5"/>
              <a:t>Dimensional</a:t>
            </a:r>
            <a:r>
              <a:rPr dirty="0" spc="5"/>
              <a:t> </a:t>
            </a:r>
            <a:r>
              <a:rPr dirty="0" spc="-5"/>
              <a:t>Systems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066984"/>
            <a:ext cx="7339330" cy="1754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algorith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describe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abo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calle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duced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alma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Filter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these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g</a:t>
            </a:r>
            <a:r>
              <a:rPr dirty="0" sz="2000" spc="-5">
                <a:latin typeface="Calibri"/>
                <a:cs typeface="Calibri"/>
              </a:rPr>
              <a:t>ain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computationa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efficienc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35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price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howe</a:t>
            </a:r>
            <a:r>
              <a:rPr dirty="0" sz="2000" spc="-35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Wingdings"/>
                <a:cs typeface="Wingdings"/>
              </a:rPr>
              <a:t>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2500" spc="-5">
                <a:solidFill>
                  <a:srgbClr val="0099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  <a:spcBef>
                <a:spcPts val="595"/>
              </a:spcBef>
            </a:pPr>
            <a:r>
              <a:rPr dirty="0" baseline="-16666" sz="3000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1177544" y="2059558"/>
            <a:ext cx="708279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emen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linea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combinatio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column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0407" y="2198242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4203" y="2541142"/>
            <a:ext cx="716407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72100" algn="l"/>
                <a:tab pos="5953125" algn="l"/>
              </a:tabLst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04" b="1">
                <a:latin typeface="Calibri"/>
                <a:cs typeface="Calibri"/>
              </a:rPr>
              <a:t> 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 b="1">
                <a:latin typeface="Calibri"/>
                <a:cs typeface="Calibri"/>
              </a:rPr>
              <a:t>y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80" i="1">
                <a:latin typeface="Times New Roman"/>
                <a:cs typeface="Times New Roman"/>
              </a:rPr>
              <a:t>H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04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))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21367" sz="1950" spc="15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dirty="0" baseline="-21367" sz="19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((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5">
                <a:latin typeface="Calibri"/>
                <a:cs typeface="Calibri"/>
              </a:rPr>
              <a:t>(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 b="1">
                <a:latin typeface="Calibri"/>
                <a:cs typeface="Calibri"/>
              </a:rPr>
              <a:t>y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80" i="1">
                <a:latin typeface="Times New Roman"/>
                <a:cs typeface="Times New Roman"/>
              </a:rPr>
              <a:t>H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>
                <a:latin typeface="Calibri"/>
                <a:cs typeface="Calibri"/>
              </a:rPr>
              <a:t>x</a:t>
            </a:r>
            <a:r>
              <a:rPr dirty="0" baseline="-21367" sz="1950" spc="1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))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9775" y="2528951"/>
            <a:ext cx="554291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53539" algn="l"/>
                <a:tab pos="2354580" algn="l"/>
                <a:tab pos="3011805" algn="l"/>
                <a:tab pos="3253740" algn="l"/>
                <a:tab pos="3907790" algn="l"/>
                <a:tab pos="4604385" algn="l"/>
                <a:tab pos="4846320" algn="l"/>
                <a:tab pos="5391785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300" spc="15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 i="1">
                <a:latin typeface="Calibri"/>
                <a:cs typeface="Calibri"/>
              </a:rPr>
              <a:t>T</a:t>
            </a:r>
            <a:r>
              <a:rPr dirty="0" sz="1300" spc="15" i="1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 i="1">
                <a:latin typeface="Calibri"/>
                <a:cs typeface="Calibri"/>
              </a:rPr>
              <a:t>T</a:t>
            </a:r>
            <a:r>
              <a:rPr dirty="0" sz="1300" spc="15" i="1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644" y="2995184"/>
            <a:ext cx="7181850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Thu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ement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confine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subspac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spanne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7235" y="3137026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4644" y="3315334"/>
            <a:ext cx="7420609" cy="238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whic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ank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M</a:t>
            </a:r>
            <a:r>
              <a:rPr dirty="0" sz="1800" spc="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&lt;&lt;</a:t>
            </a:r>
            <a:r>
              <a:rPr dirty="0" sz="1800" spc="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N.</a:t>
            </a:r>
            <a:endParaRPr sz="1800">
              <a:latin typeface="Calibri"/>
              <a:cs typeface="Calibri"/>
            </a:endParaRPr>
          </a:p>
          <a:p>
            <a:pPr marL="411480" indent="-398780">
              <a:lnSpc>
                <a:spcPct val="100000"/>
              </a:lnSpc>
              <a:spcBef>
                <a:spcPts val="695"/>
              </a:spcBef>
              <a:buClr>
                <a:srgbClr val="0099FF"/>
              </a:buClr>
              <a:buSzPct val="125000"/>
              <a:buFont typeface="Arial"/>
              <a:buChar char="•"/>
              <a:tabLst>
                <a:tab pos="412115" algn="l"/>
              </a:tabLst>
            </a:pP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99FF"/>
                </a:solidFill>
                <a:latin typeface="Calibri"/>
                <a:cs typeface="Calibri"/>
              </a:rPr>
              <a:t>sever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e</a:t>
            </a:r>
            <a:r>
              <a:rPr dirty="0" sz="2000" spc="1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eductio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ank</a:t>
            </a:r>
            <a:r>
              <a:rPr dirty="0" sz="2000" spc="-1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mani</a:t>
            </a:r>
            <a:r>
              <a:rPr dirty="0" sz="2000" spc="-5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itsel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orms:</a:t>
            </a:r>
            <a:endParaRPr sz="2000">
              <a:latin typeface="Calibri"/>
              <a:cs typeface="Calibri"/>
            </a:endParaRPr>
          </a:p>
          <a:p>
            <a:pPr lvl="1" marL="927100" marR="114935" indent="-457200">
              <a:lnSpc>
                <a:spcPts val="2200"/>
              </a:lnSpc>
              <a:spcBef>
                <a:spcPts val="1345"/>
              </a:spcBef>
              <a:buAutoNum type="arabicPeriod"/>
              <a:tabLst>
                <a:tab pos="927100" algn="l"/>
              </a:tabLst>
            </a:pP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deg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eedo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ailabl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~1</a:t>
            </a:r>
            <a:r>
              <a:rPr dirty="0" sz="2000">
                <a:latin typeface="Calibri"/>
                <a:cs typeface="Calibri"/>
              </a:rPr>
              <a:t>0</a:t>
            </a:r>
            <a:r>
              <a:rPr dirty="0" baseline="25641" sz="1950" spc="22">
                <a:latin typeface="Calibri"/>
                <a:cs typeface="Calibri"/>
              </a:rPr>
              <a:t>7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obse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va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ions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45">
                <a:latin typeface="Calibri"/>
                <a:cs typeface="Calibri"/>
              </a:rPr>
              <a:t>“</a:t>
            </a:r>
            <a:r>
              <a:rPr dirty="0" sz="2000" spc="-5">
                <a:latin typeface="Calibri"/>
                <a:cs typeface="Calibri"/>
              </a:rPr>
              <a:t>smooth”;</a:t>
            </a:r>
            <a:endParaRPr sz="2000">
              <a:latin typeface="Calibri"/>
              <a:cs typeface="Calibri"/>
            </a:endParaRPr>
          </a:p>
          <a:p>
            <a:pPr algn="just" lvl="1" marL="927100" marR="5080" indent="-457200">
              <a:lnSpc>
                <a:spcPct val="91800"/>
              </a:lnSpc>
              <a:spcBef>
                <a:spcPts val="1150"/>
              </a:spcBef>
              <a:buAutoNum type="arabicPeriod"/>
              <a:tabLst>
                <a:tab pos="927100" algn="l"/>
              </a:tabLst>
            </a:pP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low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nk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app</a:t>
            </a:r>
            <a:r>
              <a:rPr dirty="0" sz="2000" spc="-40">
                <a:latin typeface="Calibri"/>
                <a:cs typeface="Calibri"/>
              </a:rPr>
              <a:t>ro</a:t>
            </a:r>
            <a:r>
              <a:rPr dirty="0" sz="2000" spc="-5">
                <a:latin typeface="Calibri"/>
                <a:cs typeface="Calibri"/>
              </a:rPr>
              <a:t>ximation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matrice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suf</a:t>
            </a:r>
            <a:r>
              <a:rPr dirty="0" sz="2000" spc="-5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spuriou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lon</a:t>
            </a:r>
            <a:r>
              <a:rPr dirty="0" sz="2000" spc="10">
                <a:latin typeface="Calibri"/>
                <a:cs typeface="Calibri"/>
              </a:rPr>
              <a:t>g</a:t>
            </a:r>
            <a:r>
              <a:rPr dirty="0" sz="2000" spc="-5">
                <a:latin typeface="Calibri"/>
                <a:cs typeface="Calibri"/>
              </a:rPr>
              <a:t>-di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tanc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correlations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Thes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caus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spurious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ement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egion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whe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obse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va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Filters</a:t>
            </a:r>
            <a:r>
              <a:rPr dirty="0" spc="5"/>
              <a:t> </a:t>
            </a:r>
            <a:r>
              <a:rPr dirty="0" spc="-5"/>
              <a:t>for</a:t>
            </a:r>
            <a:r>
              <a:rPr dirty="0" spc="5"/>
              <a:t> </a:t>
            </a:r>
            <a:r>
              <a:rPr dirty="0" spc="-5"/>
              <a:t>Large</a:t>
            </a:r>
            <a:r>
              <a:rPr dirty="0" spc="5"/>
              <a:t> </a:t>
            </a:r>
            <a:r>
              <a:rPr dirty="0" spc="-5"/>
              <a:t>Dimensional</a:t>
            </a:r>
            <a:r>
              <a:rPr dirty="0" spc="5"/>
              <a:t> </a:t>
            </a:r>
            <a:r>
              <a:rPr dirty="0" spc="-5"/>
              <a:t>Systems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066984"/>
            <a:ext cx="7341234" cy="4942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 spc="-15">
                <a:latin typeface="Calibri"/>
                <a:cs typeface="Calibri"/>
              </a:rPr>
              <a:t>ay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oun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deficienc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oblem:</a:t>
            </a:r>
            <a:endParaRPr sz="2000">
              <a:latin typeface="Calibri"/>
              <a:cs typeface="Calibri"/>
            </a:endParaRPr>
          </a:p>
          <a:p>
            <a:pPr lvl="1" marL="927100" indent="-457200">
              <a:lnSpc>
                <a:spcPct val="100000"/>
              </a:lnSpc>
              <a:spcBef>
                <a:spcPts val="1295"/>
              </a:spcBef>
              <a:buAutoNum type="arabicPeriod"/>
              <a:tabLst>
                <a:tab pos="927100" algn="l"/>
              </a:tabLst>
            </a:pP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Domai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n</a:t>
            </a:r>
            <a:r>
              <a:rPr dirty="0" sz="2000" spc="-1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locali</a:t>
            </a:r>
            <a:r>
              <a:rPr dirty="0" sz="2000" spc="-35">
                <a:solidFill>
                  <a:srgbClr val="0099FF"/>
                </a:solidFill>
                <a:latin typeface="Calibri"/>
                <a:cs typeface="Calibri"/>
              </a:rPr>
              <a:t>z</a:t>
            </a:r>
            <a:r>
              <a:rPr dirty="0" sz="2000" spc="-25">
                <a:solidFill>
                  <a:srgbClr val="0099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io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5">
                <a:latin typeface="Calibri"/>
                <a:cs typeface="Calibri"/>
              </a:rPr>
              <a:t>e.g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Ev</a:t>
            </a:r>
            <a:r>
              <a:rPr dirty="0" sz="2000" spc="-5">
                <a:latin typeface="Calibri"/>
                <a:cs typeface="Calibri"/>
              </a:rPr>
              <a:t>ense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2003;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O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</a:t>
            </a:r>
            <a:r>
              <a:rPr dirty="0" sz="2000" i="1">
                <a:latin typeface="Calibri"/>
                <a:cs typeface="Calibri"/>
              </a:rPr>
              <a:t>t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al</a:t>
            </a:r>
            <a:r>
              <a:rPr dirty="0" sz="2000" i="1">
                <a:latin typeface="Calibri"/>
                <a:cs typeface="Calibri"/>
              </a:rPr>
              <a:t>.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2004);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210"/>
              </a:lnSpc>
              <a:spcBef>
                <a:spcPts val="132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Domai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locali</a:t>
            </a:r>
            <a:r>
              <a:rPr dirty="0" sz="2000" spc="-35">
                <a:latin typeface="Calibri"/>
                <a:cs typeface="Calibri"/>
              </a:rPr>
              <a:t>z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sol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equ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tion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independentl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each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gridpoin</a:t>
            </a:r>
            <a:r>
              <a:rPr dirty="0" sz="2000">
                <a:latin typeface="Calibri"/>
                <a:cs typeface="Calibri"/>
              </a:rPr>
              <a:t>t,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eac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egion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erin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domai</a:t>
            </a:r>
            <a:r>
              <a:rPr dirty="0" sz="2000" spc="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355600" marR="139065" indent="-342900">
              <a:lnSpc>
                <a:spcPct val="91800"/>
              </a:lnSpc>
              <a:spcBef>
                <a:spcPts val="115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3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use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obser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tions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loca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gridpoint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gio</a:t>
            </a:r>
            <a:r>
              <a:rPr dirty="0" sz="2000" spc="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obser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usuall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weighte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accordin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thei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tance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gridpoin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(e.g.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Hun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</a:t>
            </a:r>
            <a:r>
              <a:rPr dirty="0" sz="2000" i="1">
                <a:latin typeface="Calibri"/>
                <a:cs typeface="Calibri"/>
              </a:rPr>
              <a:t>t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al.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2007)</a:t>
            </a:r>
            <a:endParaRPr sz="2000">
              <a:latin typeface="Calibri"/>
              <a:cs typeface="Calibri"/>
            </a:endParaRPr>
          </a:p>
          <a:p>
            <a:pPr marL="355600" marR="20320" indent="-342900">
              <a:lnSpc>
                <a:spcPts val="2200"/>
              </a:lnSpc>
              <a:spcBef>
                <a:spcPts val="1235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gua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antee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each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gridpoin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egion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influence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distan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obse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va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ions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268605" indent="-342900">
              <a:lnSpc>
                <a:spcPts val="2200"/>
              </a:lnSpc>
              <a:spcBef>
                <a:spcPts val="1205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ef</a:t>
            </a:r>
            <a:r>
              <a:rPr dirty="0" sz="2000" spc="-5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ec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metho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act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tly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ease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dimension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</a:t>
            </a:r>
            <a:r>
              <a:rPr dirty="0" sz="2000">
                <a:latin typeface="Calibri"/>
                <a:cs typeface="Calibri"/>
              </a:rPr>
              <a:t>b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space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whic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emen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truc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d.</a:t>
            </a:r>
            <a:endParaRPr sz="2000">
              <a:latin typeface="Calibri"/>
              <a:cs typeface="Calibri"/>
            </a:endParaRPr>
          </a:p>
          <a:p>
            <a:pPr marL="355600" marR="242570" indent="-342900">
              <a:lnSpc>
                <a:spcPct val="91800"/>
              </a:lnSpc>
              <a:spcBef>
                <a:spcPts val="115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15">
                <a:latin typeface="Calibri"/>
                <a:cs typeface="Calibri"/>
              </a:rPr>
              <a:t>Howeve</a:t>
            </a:r>
            <a:r>
              <a:rPr dirty="0" sz="2000" spc="-17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ormin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independen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eac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egio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optimal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e.g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scales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difficultie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oducing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balance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Filters</a:t>
            </a:r>
            <a:r>
              <a:rPr dirty="0" spc="5"/>
              <a:t> </a:t>
            </a:r>
            <a:r>
              <a:rPr dirty="0" spc="-5"/>
              <a:t>for</a:t>
            </a:r>
            <a:r>
              <a:rPr dirty="0" spc="5"/>
              <a:t> </a:t>
            </a:r>
            <a:r>
              <a:rPr dirty="0" spc="-5"/>
              <a:t>Large</a:t>
            </a:r>
            <a:r>
              <a:rPr dirty="0" spc="5"/>
              <a:t> </a:t>
            </a:r>
            <a:r>
              <a:rPr dirty="0" spc="-5"/>
              <a:t>Dimensional</a:t>
            </a:r>
            <a:r>
              <a:rPr dirty="0" spc="5"/>
              <a:t> </a:t>
            </a:r>
            <a:r>
              <a:rPr dirty="0" spc="-5"/>
              <a:t>Systems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066984"/>
            <a:ext cx="7277734" cy="1780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 spc="-15">
                <a:latin typeface="Calibri"/>
                <a:cs typeface="Calibri"/>
              </a:rPr>
              <a:t>ay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oun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deficienc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oblem: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90"/>
              </a:spcBef>
              <a:tabLst>
                <a:tab pos="926465" algn="l"/>
              </a:tabLst>
            </a:pPr>
            <a:r>
              <a:rPr dirty="0" sz="2000">
                <a:latin typeface="Calibri"/>
                <a:cs typeface="Calibri"/>
              </a:rPr>
              <a:t>2.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Covarianc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e</a:t>
            </a:r>
            <a:r>
              <a:rPr dirty="0" sz="2000" spc="-1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locali</a:t>
            </a:r>
            <a:r>
              <a:rPr dirty="0" sz="2000" spc="-35">
                <a:solidFill>
                  <a:srgbClr val="0099FF"/>
                </a:solidFill>
                <a:latin typeface="Calibri"/>
                <a:cs typeface="Calibri"/>
              </a:rPr>
              <a:t>z</a:t>
            </a:r>
            <a:r>
              <a:rPr dirty="0" sz="2000" spc="-25">
                <a:solidFill>
                  <a:srgbClr val="0099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tion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  </a:t>
            </a:r>
            <a:r>
              <a:rPr dirty="0" sz="2000" spc="5">
                <a:latin typeface="Calibri"/>
                <a:cs typeface="Calibri"/>
              </a:rPr>
              <a:t>(e.g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Houte</a:t>
            </a:r>
            <a:r>
              <a:rPr dirty="0" sz="2000" spc="-40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ame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Mitchell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2001).</a:t>
            </a:r>
            <a:endParaRPr sz="2000">
              <a:latin typeface="Calibri"/>
              <a:cs typeface="Calibri"/>
            </a:endParaRPr>
          </a:p>
          <a:p>
            <a:pPr marL="355600" marR="233045" indent="-342900">
              <a:lnSpc>
                <a:spcPts val="2200"/>
              </a:lnSpc>
              <a:spcBef>
                <a:spcPts val="1245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Covarianc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locali</a:t>
            </a:r>
            <a:r>
              <a:rPr dirty="0" sz="2000" spc="-35">
                <a:latin typeface="Calibri"/>
                <a:cs typeface="Calibri"/>
              </a:rPr>
              <a:t>z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orme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elemen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wis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(Schu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multiplicatio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matrice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edefined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covarianc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esentin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dec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ying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functio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</a:t>
            </a:r>
            <a:r>
              <a:rPr dirty="0" sz="2000" spc="-25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tance.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834644" y="2984516"/>
            <a:ext cx="7272655" cy="71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  <a:tab pos="563118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spuriou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ang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correlation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15">
                <a:latin typeface="Calibri"/>
                <a:cs typeface="Calibri"/>
              </a:rPr>
              <a:t>a</a:t>
            </a:r>
            <a:r>
              <a:rPr dirty="0" baseline="25641" sz="1950" spc="15">
                <a:latin typeface="Calibri"/>
                <a:cs typeface="Calibri"/>
              </a:rPr>
              <a:t>/b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supp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essed.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000">
                <a:solidFill>
                  <a:srgbClr val="0099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544" y="3126358"/>
            <a:ext cx="6741795" cy="1144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1500505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91800"/>
              </a:lnSpc>
              <a:spcBef>
                <a:spcPts val="840"/>
              </a:spcBef>
            </a:pP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domai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locali</a:t>
            </a:r>
            <a:r>
              <a:rPr dirty="0" sz="2000" spc="-35">
                <a:latin typeface="Calibri"/>
                <a:cs typeface="Calibri"/>
              </a:rPr>
              <a:t>z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tion,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metho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act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tly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ease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dimensio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</a:t>
            </a:r>
            <a:r>
              <a:rPr dirty="0" sz="2000" spc="5">
                <a:latin typeface="Calibri"/>
                <a:cs typeface="Calibri"/>
              </a:rPr>
              <a:t>b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space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whic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inc</a:t>
            </a:r>
            <a:r>
              <a:rPr dirty="0" sz="2000" spc="-2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emen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</a:t>
            </a:r>
            <a:r>
              <a:rPr dirty="0" sz="2000" spc="-5">
                <a:latin typeface="Calibri"/>
                <a:cs typeface="Calibri"/>
              </a:rPr>
              <a:t> con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truc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644" y="4406408"/>
            <a:ext cx="7329170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Choosing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oduc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functio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no</a:t>
            </a:r>
            <a:r>
              <a:rPr dirty="0" sz="2000" spc="1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-trivial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ea</a:t>
            </a:r>
            <a:r>
              <a:rPr dirty="0" sz="2000" spc="-4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modify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15">
                <a:latin typeface="Calibri"/>
                <a:cs typeface="Calibri"/>
              </a:rPr>
              <a:t>a</a:t>
            </a:r>
            <a:r>
              <a:rPr dirty="0" baseline="25641" sz="1950" spc="15">
                <a:latin typeface="Calibri"/>
                <a:cs typeface="Calibri"/>
              </a:rPr>
              <a:t>/b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7652" y="4548251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7544" y="4700651"/>
            <a:ext cx="6522720" cy="560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10"/>
              </a:lnSpc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undesi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able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ays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particula</a:t>
            </a:r>
            <a:r>
              <a:rPr dirty="0" sz="2000" spc="-17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balance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elationship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>
                <a:latin typeface="Calibri"/>
                <a:cs typeface="Calibri"/>
              </a:rPr>
              <a:t> ad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sel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af</a:t>
            </a:r>
            <a:r>
              <a:rPr dirty="0" sz="2000" spc="-5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ec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Filters</a:t>
            </a:r>
            <a:r>
              <a:rPr dirty="0" spc="5"/>
              <a:t> </a:t>
            </a:r>
            <a:r>
              <a:rPr dirty="0" spc="-5"/>
              <a:t>for</a:t>
            </a:r>
            <a:r>
              <a:rPr dirty="0" spc="5"/>
              <a:t> </a:t>
            </a:r>
            <a:r>
              <a:rPr dirty="0" spc="-5"/>
              <a:t>Large</a:t>
            </a:r>
            <a:r>
              <a:rPr dirty="0" spc="5"/>
              <a:t> </a:t>
            </a:r>
            <a:r>
              <a:rPr dirty="0" spc="-5"/>
              <a:t>Dimensional</a:t>
            </a:r>
            <a:r>
              <a:rPr dirty="0" spc="5"/>
              <a:t> </a:t>
            </a:r>
            <a:r>
              <a:rPr dirty="0" spc="-5"/>
              <a:t>Systems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079684"/>
            <a:ext cx="7305040" cy="1399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Ensemble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0099FF"/>
                </a:solidFill>
                <a:latin typeface="Calibri"/>
                <a:cs typeface="Calibri"/>
              </a:rPr>
              <a:t>K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alma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Filte</a:t>
            </a:r>
            <a:r>
              <a:rPr dirty="0" sz="2000" spc="-40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s</a:t>
            </a:r>
            <a:r>
              <a:rPr dirty="0" sz="2000" spc="3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(EnK</a:t>
            </a:r>
            <a:r>
              <a:rPr dirty="0" sz="2000" spc="-2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Ev</a:t>
            </a:r>
            <a:r>
              <a:rPr dirty="0" sz="2000" spc="-5">
                <a:latin typeface="Calibri"/>
                <a:cs typeface="Calibri"/>
              </a:rPr>
              <a:t>ense</a:t>
            </a:r>
            <a:r>
              <a:rPr dirty="0" sz="2000">
                <a:latin typeface="Calibri"/>
                <a:cs typeface="Calibri"/>
              </a:rPr>
              <a:t>n,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1994;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ge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al.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199</a:t>
            </a:r>
            <a:r>
              <a:rPr dirty="0" sz="2000">
                <a:latin typeface="Calibri"/>
                <a:cs typeface="Calibri"/>
              </a:rPr>
              <a:t>8)</a:t>
            </a:r>
            <a:r>
              <a:rPr dirty="0" sz="2000">
                <a:latin typeface="Calibri"/>
                <a:cs typeface="Calibri"/>
              </a:rPr>
              <a:t> 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Mont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Carl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implementation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educed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nk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KF</a:t>
            </a:r>
            <a:endParaRPr sz="2000">
              <a:latin typeface="Calibri"/>
              <a:cs typeface="Calibri"/>
            </a:endParaRPr>
          </a:p>
          <a:p>
            <a:pPr marL="355600" marR="252729" indent="-342900">
              <a:lnSpc>
                <a:spcPct val="104000"/>
              </a:lnSpc>
              <a:spcBef>
                <a:spcPts val="1105"/>
              </a:spcBef>
              <a:buClr>
                <a:srgbClr val="0099FF"/>
              </a:buClr>
              <a:buSzPct val="125000"/>
              <a:buFont typeface="Arial"/>
              <a:buChar char="•"/>
              <a:tabLst>
                <a:tab pos="412115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EnK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truc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sampl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ensemble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backg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ound</a:t>
            </a:r>
            <a:r>
              <a:rPr dirty="0" sz="2000" spc="-30">
                <a:latin typeface="Calibri"/>
                <a:cs typeface="Calibri"/>
              </a:rPr>
              <a:t>/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fields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i.e.: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2527" y="2751454"/>
            <a:ext cx="39624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b="1">
                <a:latin typeface="Calibri"/>
                <a:cs typeface="Calibri"/>
              </a:rPr>
              <a:t>P</a:t>
            </a:r>
            <a:r>
              <a:rPr dirty="0" sz="1300" spc="10">
                <a:latin typeface="Calibri"/>
                <a:cs typeface="Calibri"/>
              </a:rPr>
              <a:t>a</a:t>
            </a:r>
            <a:r>
              <a:rPr dirty="0" sz="1300" spc="10">
                <a:latin typeface="Calibri"/>
                <a:cs typeface="Calibri"/>
              </a:rPr>
              <a:t>/b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2860" y="2763647"/>
            <a:ext cx="755015" cy="379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 baseline="21367" sz="1950" spc="15">
                <a:latin typeface="Calibri"/>
                <a:cs typeface="Calibri"/>
              </a:rPr>
              <a:t>k</a:t>
            </a:r>
            <a:r>
              <a:rPr dirty="0" baseline="21367" sz="1950" spc="15">
                <a:latin typeface="Calibri"/>
                <a:cs typeface="Calibri"/>
              </a:rPr>
              <a:t> </a:t>
            </a:r>
            <a:r>
              <a:rPr dirty="0" baseline="21367" sz="1950" spc="-209">
                <a:latin typeface="Calibri"/>
                <a:cs typeface="Calibri"/>
              </a:rPr>
              <a:t> </a:t>
            </a:r>
            <a:r>
              <a:rPr dirty="0" baseline="27777" sz="3000">
                <a:latin typeface="Calibri"/>
                <a:cs typeface="Calibri"/>
              </a:rPr>
              <a:t>=</a:t>
            </a:r>
            <a:r>
              <a:rPr dirty="0" baseline="27777" sz="3000">
                <a:latin typeface="Calibri"/>
                <a:cs typeface="Calibri"/>
              </a:rPr>
              <a:t> </a:t>
            </a:r>
            <a:r>
              <a:rPr dirty="0" sz="1450" spc="135">
                <a:latin typeface="Cambria Math"/>
                <a:cs typeface="Cambria Math"/>
              </a:rPr>
              <a:t>M</a:t>
            </a:r>
            <a:r>
              <a:rPr dirty="0" sz="1450" spc="580">
                <a:latin typeface="Cambria Math"/>
                <a:cs typeface="Cambria Math"/>
              </a:rPr>
              <a:t>-</a:t>
            </a:r>
            <a:r>
              <a:rPr dirty="0" sz="1450" spc="40">
                <a:latin typeface="Cambria Math"/>
                <a:cs typeface="Cambria Math"/>
              </a:rPr>
              <a:t>1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1376" y="2654482"/>
            <a:ext cx="61468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spc="95" u="heavy">
                <a:latin typeface="Times New Roman"/>
                <a:cs typeface="Times New Roman"/>
              </a:rPr>
              <a:t> </a:t>
            </a:r>
            <a:r>
              <a:rPr dirty="0" sz="1450" spc="40" u="heavy">
                <a:latin typeface="Cambria Math"/>
                <a:cs typeface="Cambria Math"/>
              </a:rPr>
              <a:t>1</a:t>
            </a: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spc="110" u="heavy">
                <a:latin typeface="Times New Roman"/>
                <a:cs typeface="Times New Roman"/>
              </a:rPr>
              <a:t> </a:t>
            </a:r>
            <a:r>
              <a:rPr dirty="0" baseline="-27777" sz="3600">
                <a:latin typeface="Times New Roman"/>
                <a:cs typeface="Times New Roman"/>
              </a:rPr>
              <a:t>Σ</a:t>
            </a:r>
            <a:endParaRPr baseline="-27777"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40" y="2866103"/>
            <a:ext cx="7988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i="1">
                <a:latin typeface="Times New Roman"/>
                <a:cs typeface="Times New Roman"/>
              </a:rPr>
              <a:t>m</a:t>
            </a:r>
            <a:r>
              <a:rPr dirty="0" sz="1600" spc="-5" i="1">
                <a:latin typeface="Times New Roman"/>
                <a:cs typeface="Times New Roman"/>
              </a:rPr>
              <a:t>=</a:t>
            </a:r>
            <a:r>
              <a:rPr dirty="0" sz="1600">
                <a:latin typeface="Times New Roman"/>
                <a:cs typeface="Times New Roman"/>
              </a:rPr>
              <a:t>1</a:t>
            </a:r>
            <a:r>
              <a:rPr dirty="0" sz="1600" spc="-10" i="1">
                <a:latin typeface="Times New Roman"/>
                <a:cs typeface="Times New Roman"/>
              </a:rPr>
              <a:t>,</a:t>
            </a:r>
            <a:r>
              <a:rPr dirty="0" sz="1600" spc="-5" i="1">
                <a:latin typeface="Times New Roman"/>
                <a:cs typeface="Times New Roman"/>
              </a:rPr>
              <a:t>M</a:t>
            </a:r>
            <a:r>
              <a:rPr dirty="0" sz="1600" spc="-10" i="1">
                <a:latin typeface="Times New Roman"/>
                <a:cs typeface="Times New Roman"/>
              </a:rPr>
              <a:t>-</a:t>
            </a:r>
            <a:r>
              <a:rPr dirty="0" sz="1600" spc="-5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3832" y="2749732"/>
            <a:ext cx="3293110" cy="335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95"/>
              </a:lnSpc>
              <a:tabLst>
                <a:tab pos="558165" algn="l"/>
                <a:tab pos="1278890" algn="l"/>
                <a:tab pos="2099945" algn="l"/>
                <a:tab pos="2821305" algn="l"/>
              </a:tabLst>
            </a:pPr>
            <a:r>
              <a:rPr dirty="0" sz="2000">
                <a:latin typeface="Times New Roman"/>
                <a:cs typeface="Times New Roman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&gt;</a:t>
            </a:r>
            <a:r>
              <a:rPr dirty="0" sz="2000">
                <a:latin typeface="Times New Roman"/>
                <a:cs typeface="Times New Roman"/>
              </a:rPr>
              <a:t>)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&gt;</a:t>
            </a:r>
            <a:r>
              <a:rPr dirty="0" sz="2000">
                <a:latin typeface="Times New Roman"/>
                <a:cs typeface="Times New Roman"/>
              </a:rPr>
              <a:t>)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  <a:p>
            <a:pPr marL="303530">
              <a:lnSpc>
                <a:spcPts val="955"/>
              </a:lnSpc>
              <a:tabLst>
                <a:tab pos="1024255" algn="l"/>
                <a:tab pos="1845945" algn="l"/>
                <a:tab pos="2566670" algn="l"/>
              </a:tabLst>
            </a:pPr>
            <a:r>
              <a:rPr dirty="0" sz="1300" spc="5">
                <a:latin typeface="Calibri"/>
                <a:cs typeface="Calibri"/>
              </a:rPr>
              <a:t>k,</a:t>
            </a:r>
            <a:r>
              <a:rPr dirty="0" sz="1300" spc="25">
                <a:latin typeface="Calibri"/>
                <a:cs typeface="Calibri"/>
              </a:rPr>
              <a:t>m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5">
                <a:latin typeface="Calibri"/>
                <a:cs typeface="Calibri"/>
              </a:rPr>
              <a:t>k,</a:t>
            </a:r>
            <a:r>
              <a:rPr dirty="0" sz="1300" spc="25">
                <a:latin typeface="Calibri"/>
                <a:cs typeface="Calibri"/>
              </a:rPr>
              <a:t>m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5">
                <a:latin typeface="Calibri"/>
                <a:cs typeface="Calibri"/>
              </a:rPr>
              <a:t>k,</a:t>
            </a:r>
            <a:r>
              <a:rPr dirty="0" sz="1300" spc="25">
                <a:latin typeface="Calibri"/>
                <a:cs typeface="Calibri"/>
              </a:rPr>
              <a:t>m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k,m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7376" y="2751454"/>
            <a:ext cx="220535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33755" algn="l"/>
                <a:tab pos="1554480" algn="l"/>
                <a:tab pos="2109470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07840" y="3269615"/>
            <a:ext cx="105727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0444" y="3408298"/>
            <a:ext cx="5494655" cy="622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13100">
              <a:lnSpc>
                <a:spcPct val="100000"/>
              </a:lnSpc>
              <a:tabLst>
                <a:tab pos="3595370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backg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ound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perturb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tions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i.e.: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644" y="3685216"/>
            <a:ext cx="13652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5">
                <a:solidFill>
                  <a:srgbClr val="0099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7544" y="3739007"/>
            <a:ext cx="25463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spc="-7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6144" y="3877690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6664" y="4290695"/>
            <a:ext cx="25463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spc="-7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5264" y="4302886"/>
            <a:ext cx="28511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18004" y="4474464"/>
            <a:ext cx="530860" cy="178435"/>
          </a:xfrm>
          <a:custGeom>
            <a:avLst/>
            <a:gdLst/>
            <a:ahLst/>
            <a:cxnLst/>
            <a:rect l="l" t="t" r="r" b="b"/>
            <a:pathLst>
              <a:path w="530860" h="178435">
                <a:moveTo>
                  <a:pt x="36608" y="97536"/>
                </a:moveTo>
                <a:lnTo>
                  <a:pt x="18287" y="97536"/>
                </a:lnTo>
                <a:lnTo>
                  <a:pt x="56387" y="178308"/>
                </a:lnTo>
                <a:lnTo>
                  <a:pt x="65531" y="178308"/>
                </a:lnTo>
                <a:lnTo>
                  <a:pt x="72243" y="155448"/>
                </a:lnTo>
                <a:lnTo>
                  <a:pt x="62483" y="155448"/>
                </a:lnTo>
                <a:lnTo>
                  <a:pt x="36608" y="97536"/>
                </a:lnTo>
                <a:close/>
              </a:path>
              <a:path w="530860" h="178435">
                <a:moveTo>
                  <a:pt x="530351" y="0"/>
                </a:moveTo>
                <a:lnTo>
                  <a:pt x="106679" y="0"/>
                </a:lnTo>
                <a:lnTo>
                  <a:pt x="62483" y="155448"/>
                </a:lnTo>
                <a:lnTo>
                  <a:pt x="72243" y="155448"/>
                </a:lnTo>
                <a:lnTo>
                  <a:pt x="114300" y="12192"/>
                </a:lnTo>
                <a:lnTo>
                  <a:pt x="530351" y="12192"/>
                </a:lnTo>
                <a:lnTo>
                  <a:pt x="530351" y="0"/>
                </a:lnTo>
                <a:close/>
              </a:path>
              <a:path w="530860" h="178435">
                <a:moveTo>
                  <a:pt x="30479" y="83819"/>
                </a:moveTo>
                <a:lnTo>
                  <a:pt x="0" y="97536"/>
                </a:lnTo>
                <a:lnTo>
                  <a:pt x="3047" y="105156"/>
                </a:lnTo>
                <a:lnTo>
                  <a:pt x="18287" y="97536"/>
                </a:lnTo>
                <a:lnTo>
                  <a:pt x="36608" y="97536"/>
                </a:lnTo>
                <a:lnTo>
                  <a:pt x="30479" y="83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302255" y="4193722"/>
            <a:ext cx="5614035" cy="389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85"/>
              </a:lnSpc>
              <a:tabLst>
                <a:tab pos="224154" algn="l"/>
                <a:tab pos="589280" algn="l"/>
              </a:tabLst>
            </a:pP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u="heavy">
                <a:latin typeface="Times New Roman"/>
                <a:cs typeface="Times New Roman"/>
              </a:rPr>
              <a:t>	</a:t>
            </a:r>
            <a:r>
              <a:rPr dirty="0" sz="1450" spc="40" u="heavy">
                <a:latin typeface="Cambria Math"/>
                <a:cs typeface="Cambria Math"/>
              </a:rPr>
              <a:t>1</a:t>
            </a: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u="heavy">
                <a:latin typeface="Times New Roman"/>
                <a:cs typeface="Times New Roman"/>
              </a:rPr>
              <a:t>	</a:t>
            </a:r>
            <a:endParaRPr sz="1450">
              <a:latin typeface="Times New Roman"/>
              <a:cs typeface="Times New Roman"/>
            </a:endParaRPr>
          </a:p>
          <a:p>
            <a:pPr marL="603885">
              <a:lnSpc>
                <a:spcPts val="1845"/>
              </a:lnSpc>
              <a:tabLst>
                <a:tab pos="1169035" algn="l"/>
                <a:tab pos="1891664" algn="l"/>
                <a:tab pos="2719070" algn="l"/>
                <a:tab pos="3441065" algn="l"/>
                <a:tab pos="4581525" algn="l"/>
                <a:tab pos="5303520" algn="l"/>
              </a:tabLst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5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&gt;</a:t>
            </a:r>
            <a:r>
              <a:rPr dirty="0" sz="2000">
                <a:latin typeface="Times New Roman"/>
                <a:cs typeface="Times New Roman"/>
              </a:rPr>
              <a:t>),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&gt;</a:t>
            </a:r>
            <a:r>
              <a:rPr dirty="0" sz="2000">
                <a:latin typeface="Times New Roman"/>
                <a:cs typeface="Times New Roman"/>
              </a:rPr>
              <a:t>),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..,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&gt;</a:t>
            </a:r>
            <a:r>
              <a:rPr dirty="0" sz="2000">
                <a:latin typeface="Times New Roman"/>
                <a:cs typeface="Times New Roman"/>
              </a:rPr>
              <a:t>))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  <p:sp>
        <p:nvSpPr>
          <p:cNvPr id="19" name="object 19"/>
          <p:cNvSpPr txBox="1"/>
          <p:nvPr/>
        </p:nvSpPr>
        <p:spPr>
          <a:xfrm>
            <a:off x="2424176" y="4471090"/>
            <a:ext cx="438150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145">
                <a:latin typeface="Cambria Math"/>
                <a:cs typeface="Cambria Math"/>
              </a:rPr>
              <a:t>M</a:t>
            </a:r>
            <a:r>
              <a:rPr dirty="0" sz="1450" spc="580">
                <a:latin typeface="Cambria Math"/>
                <a:cs typeface="Cambria Math"/>
              </a:rPr>
              <a:t>-</a:t>
            </a:r>
            <a:r>
              <a:rPr dirty="0" sz="1450" spc="40">
                <a:latin typeface="Cambria Math"/>
                <a:cs typeface="Cambria Math"/>
              </a:rPr>
              <a:t>1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54755" y="4429378"/>
            <a:ext cx="436435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4530" algn="l"/>
                <a:tab pos="1562100" algn="l"/>
                <a:tab pos="2234565" algn="l"/>
                <a:tab pos="3364865" algn="l"/>
                <a:tab pos="4096385" algn="l"/>
              </a:tabLst>
            </a:pPr>
            <a:r>
              <a:rPr dirty="0" sz="1300" spc="5">
                <a:latin typeface="Calibri"/>
                <a:cs typeface="Calibri"/>
              </a:rPr>
              <a:t>k,</a:t>
            </a:r>
            <a:r>
              <a:rPr dirty="0" sz="1300" spc="15">
                <a:latin typeface="Calibri"/>
                <a:cs typeface="Calibri"/>
              </a:rPr>
              <a:t>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5">
                <a:latin typeface="Calibri"/>
                <a:cs typeface="Calibri"/>
              </a:rPr>
              <a:t>k,</a:t>
            </a:r>
            <a:r>
              <a:rPr dirty="0" sz="1300" spc="25">
                <a:latin typeface="Calibri"/>
                <a:cs typeface="Calibri"/>
              </a:rPr>
              <a:t>m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5">
                <a:latin typeface="Calibri"/>
                <a:cs typeface="Calibri"/>
              </a:rPr>
              <a:t>k,</a:t>
            </a:r>
            <a:r>
              <a:rPr dirty="0" sz="1300" spc="15">
                <a:latin typeface="Calibri"/>
                <a:cs typeface="Calibri"/>
              </a:rPr>
              <a:t>2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5">
                <a:latin typeface="Calibri"/>
                <a:cs typeface="Calibri"/>
              </a:rPr>
              <a:t>k,</a:t>
            </a:r>
            <a:r>
              <a:rPr dirty="0" sz="1300" spc="25">
                <a:latin typeface="Calibri"/>
                <a:cs typeface="Calibri"/>
              </a:rPr>
              <a:t>m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5">
                <a:latin typeface="Calibri"/>
                <a:cs typeface="Calibri"/>
              </a:rPr>
              <a:t>k,</a:t>
            </a:r>
            <a:r>
              <a:rPr dirty="0" sz="1300" spc="25">
                <a:latin typeface="Calibri"/>
                <a:cs typeface="Calibri"/>
              </a:rPr>
              <a:t>M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k,m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4644" y="4849552"/>
            <a:ext cx="7293609" cy="980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4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ful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ne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orme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xplicitly: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ariances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usuall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compute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locall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eac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gridpoin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ensemble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space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96720">
              <a:lnSpc>
                <a:spcPts val="3329"/>
              </a:lnSpc>
            </a:pPr>
            <a:r>
              <a:rPr dirty="0" spc="-5"/>
              <a:t>Ensemble</a:t>
            </a:r>
            <a:r>
              <a:rPr dirty="0" spc="5"/>
              <a:t> </a:t>
            </a: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130316"/>
            <a:ext cx="7308850" cy="904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4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</a:t>
            </a:r>
            <a:r>
              <a:rPr dirty="0" sz="2000" spc="-4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xtended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ariances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xplicitl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20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opa</a:t>
            </a:r>
            <a:r>
              <a:rPr dirty="0" sz="2000" spc="-35">
                <a:latin typeface="Calibri"/>
                <a:cs typeface="Calibri"/>
              </a:rPr>
              <a:t>g</a:t>
            </a:r>
            <a:r>
              <a:rPr dirty="0" sz="2000" spc="-15">
                <a:latin typeface="Calibri"/>
                <a:cs typeface="Calibri"/>
              </a:rPr>
              <a:t>ated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usin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tangen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linea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adjoin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mode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obser</a:t>
            </a:r>
            <a:r>
              <a:rPr dirty="0" sz="2000" spc="-20">
                <a:latin typeface="Calibri"/>
                <a:cs typeface="Calibri"/>
              </a:rPr>
              <a:t>v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ators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i.e.: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3184651" y="2071751"/>
            <a:ext cx="171640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7720" algn="l"/>
              </a:tabLst>
            </a:pP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H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6067" y="2210435"/>
            <a:ext cx="19697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8620" algn="l"/>
                <a:tab pos="702945" algn="l"/>
                <a:tab pos="1040765" algn="l"/>
                <a:tab pos="1417320" algn="l"/>
                <a:tab pos="1878964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8879" y="2071751"/>
            <a:ext cx="26797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spc="-7" b="1">
                <a:latin typeface="Calibri"/>
                <a:cs typeface="Calibri"/>
              </a:rPr>
              <a:t>H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5308" y="2071751"/>
            <a:ext cx="64516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</a:t>
            </a:r>
            <a:r>
              <a:rPr dirty="0" sz="2000" spc="14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15">
                <a:latin typeface="Calibri"/>
                <a:cs typeface="Calibri"/>
              </a:rPr>
              <a:t>-1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7951" y="2464942"/>
            <a:ext cx="25019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b="1">
                <a:latin typeface="Calibri"/>
                <a:cs typeface="Calibri"/>
              </a:rPr>
              <a:t>P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1979" y="2603626"/>
            <a:ext cx="1042669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3400" algn="l"/>
                <a:tab pos="803275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10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6279" y="2477135"/>
            <a:ext cx="118046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31875" algn="l"/>
              </a:tabLst>
            </a:pP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9576" y="2666110"/>
            <a:ext cx="194056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  <a:tab pos="1411605" algn="l"/>
                <a:tab pos="1850389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11471" y="2464942"/>
            <a:ext cx="1885950" cy="337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  <a:p>
            <a:pPr marL="93345">
              <a:lnSpc>
                <a:spcPts val="1325"/>
              </a:lnSpc>
              <a:tabLst>
                <a:tab pos="662940" algn="l"/>
                <a:tab pos="932815" algn="l"/>
                <a:tab pos="1795145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1991" y="2477135"/>
            <a:ext cx="32575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3720" y="2464942"/>
            <a:ext cx="58610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Q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4644" y="2931176"/>
            <a:ext cx="7190105" cy="929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4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EnK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ariances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implicitl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20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opa</a:t>
            </a:r>
            <a:r>
              <a:rPr dirty="0" sz="2000" spc="-35">
                <a:latin typeface="Calibri"/>
                <a:cs typeface="Calibri"/>
              </a:rPr>
              <a:t>g</a:t>
            </a:r>
            <a:r>
              <a:rPr dirty="0" sz="2000" spc="-5">
                <a:latin typeface="Calibri"/>
                <a:cs typeface="Calibri"/>
              </a:rPr>
              <a:t>ate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time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oug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ensembl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eca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obser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ope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20">
                <a:latin typeface="Calibri"/>
                <a:cs typeface="Calibri"/>
              </a:rPr>
              <a:t>ators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lineari</a:t>
            </a:r>
            <a:r>
              <a:rPr dirty="0" sz="2000" spc="-35">
                <a:latin typeface="Calibri"/>
                <a:cs typeface="Calibri"/>
              </a:rPr>
              <a:t>z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compu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as</a:t>
            </a:r>
            <a:r>
              <a:rPr dirty="0" sz="200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3804" y="4037710"/>
            <a:ext cx="341693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8640" algn="l"/>
                <a:tab pos="1396365" algn="l"/>
                <a:tab pos="1638300" algn="l"/>
                <a:tab pos="2013585" algn="l"/>
                <a:tab pos="2421890" algn="l"/>
                <a:tab pos="3078480" algn="l"/>
                <a:tab pos="3321050" algn="l"/>
              </a:tabLst>
            </a:pPr>
            <a:r>
              <a:rPr dirty="0" baseline="-16666" sz="3000" b="1">
                <a:latin typeface="Calibri"/>
                <a:cs typeface="Calibri"/>
              </a:rPr>
              <a:t>P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 spc="-135">
                <a:latin typeface="Calibri"/>
                <a:cs typeface="Calibri"/>
              </a:rPr>
              <a:t> </a:t>
            </a:r>
            <a:r>
              <a:rPr dirty="0" baseline="-16666" sz="3000">
                <a:latin typeface="Calibri"/>
                <a:cs typeface="Calibri"/>
              </a:rPr>
              <a:t>=</a:t>
            </a:r>
            <a:r>
              <a:rPr dirty="0" baseline="-16666" sz="3000">
                <a:latin typeface="Calibri"/>
                <a:cs typeface="Calibri"/>
              </a:rPr>
              <a:t> </a:t>
            </a:r>
            <a:r>
              <a:rPr dirty="0" baseline="-16666" sz="3000" spc="-7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57832" y="4049903"/>
            <a:ext cx="33909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baseline="13888" sz="3000" spc="-7" b="1">
                <a:latin typeface="Calibri"/>
                <a:cs typeface="Calibri"/>
              </a:rPr>
              <a:t>H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23464" y="4049903"/>
            <a:ext cx="251142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7705" algn="l"/>
                <a:tab pos="2371725" algn="l"/>
              </a:tabLst>
            </a:pP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04948" y="4416226"/>
            <a:ext cx="585470" cy="375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spc="95" u="heavy">
                <a:latin typeface="Times New Roman"/>
                <a:cs typeface="Times New Roman"/>
              </a:rPr>
              <a:t> </a:t>
            </a:r>
            <a:r>
              <a:rPr dirty="0" sz="1450" spc="40" u="heavy">
                <a:latin typeface="Cambria Math"/>
                <a:cs typeface="Cambria Math"/>
              </a:rPr>
              <a:t>1</a:t>
            </a: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spc="110" u="heavy">
                <a:latin typeface="Times New Roman"/>
                <a:cs typeface="Times New Roman"/>
              </a:rPr>
              <a:t> </a:t>
            </a:r>
            <a:r>
              <a:rPr dirty="0" baseline="-33333" sz="3000">
                <a:latin typeface="Times New Roman"/>
                <a:cs typeface="Times New Roman"/>
              </a:rPr>
              <a:t>Σ</a:t>
            </a:r>
            <a:endParaRPr baseline="-33333" sz="3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04948" y="4693594"/>
            <a:ext cx="436880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135">
                <a:latin typeface="Cambria Math"/>
                <a:cs typeface="Cambria Math"/>
              </a:rPr>
              <a:t>M</a:t>
            </a:r>
            <a:r>
              <a:rPr dirty="0" sz="1450" spc="580">
                <a:latin typeface="Cambria Math"/>
                <a:cs typeface="Cambria Math"/>
              </a:rPr>
              <a:t>-</a:t>
            </a:r>
            <a:r>
              <a:rPr dirty="0" sz="1450" spc="40">
                <a:latin typeface="Cambria Math"/>
                <a:cs typeface="Cambria Math"/>
              </a:rPr>
              <a:t>1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64255" y="4642634"/>
            <a:ext cx="121729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49325" algn="l"/>
              </a:tabLst>
            </a:pPr>
            <a:r>
              <a:rPr dirty="0" sz="1300" spc="15" i="1">
                <a:latin typeface="Times New Roman"/>
                <a:cs typeface="Times New Roman"/>
              </a:rPr>
              <a:t>m=1,</a:t>
            </a:r>
            <a:r>
              <a:rPr dirty="0" sz="1300" spc="15" i="1">
                <a:latin typeface="Times New Roman"/>
                <a:cs typeface="Times New Roman"/>
              </a:rPr>
              <a:t>M</a:t>
            </a:r>
            <a:r>
              <a:rPr dirty="0" sz="1300" spc="10" i="1">
                <a:latin typeface="Times New Roman"/>
                <a:cs typeface="Times New Roman"/>
              </a:rPr>
              <a:t>-1</a:t>
            </a:r>
            <a:r>
              <a:rPr dirty="0" sz="1300" i="1">
                <a:latin typeface="Times New Roman"/>
                <a:cs typeface="Times New Roman"/>
              </a:rPr>
              <a:t>	</a:t>
            </a:r>
            <a:r>
              <a:rPr dirty="0" sz="1300" spc="10">
                <a:latin typeface="Calibri"/>
                <a:cs typeface="Calibri"/>
              </a:rPr>
              <a:t>k,m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10432" y="4511476"/>
            <a:ext cx="1038225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8165" algn="l"/>
              </a:tabLst>
            </a:pPr>
            <a:r>
              <a:rPr dirty="0" sz="2000">
                <a:latin typeface="Times New Roman"/>
                <a:cs typeface="Times New Roman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22367" y="4651883"/>
            <a:ext cx="28003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k,m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76876" y="4511476"/>
            <a:ext cx="591820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&gt;</a:t>
            </a:r>
            <a:r>
              <a:rPr dirty="0" sz="2000">
                <a:latin typeface="Times New Roman"/>
                <a:cs typeface="Times New Roman"/>
              </a:rPr>
              <a:t>)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42279" y="4651883"/>
            <a:ext cx="28003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k,m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96788" y="4513198"/>
            <a:ext cx="744220" cy="299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spc="-80" i="1">
                <a:latin typeface="Times New Roman"/>
                <a:cs typeface="Times New Roman"/>
              </a:rPr>
              <a:t>H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14592" y="4651883"/>
            <a:ext cx="28003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k,m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69100" y="4511476"/>
            <a:ext cx="397510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5">
                <a:latin typeface="Calibri"/>
                <a:cs typeface="Calibri"/>
              </a:rPr>
              <a:t>&gt;</a:t>
            </a:r>
            <a:r>
              <a:rPr dirty="0" sz="2000">
                <a:latin typeface="Times New Roman"/>
                <a:cs typeface="Times New Roman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33804" y="5031359"/>
            <a:ext cx="2645410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H</a:t>
            </a:r>
            <a:r>
              <a:rPr dirty="0" sz="2000" spc="140" b="1">
                <a:latin typeface="Calibri"/>
                <a:cs typeface="Calibri"/>
              </a:rPr>
              <a:t> </a:t>
            </a:r>
            <a:r>
              <a:rPr dirty="0" baseline="25641" sz="1950" spc="1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H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H</a:t>
            </a:r>
            <a:r>
              <a:rPr dirty="0" sz="2000" b="1">
                <a:latin typeface="Calibri"/>
                <a:cs typeface="Calibri"/>
              </a:rPr>
              <a:t>  </a:t>
            </a:r>
            <a:r>
              <a:rPr dirty="0" sz="2000" spc="-5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-21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94051" y="5170042"/>
            <a:ext cx="18427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48285" algn="l"/>
                <a:tab pos="751205" algn="l"/>
                <a:tab pos="1094105" algn="l"/>
                <a:tab pos="1408430" algn="l"/>
                <a:tab pos="1752600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40355" y="5333674"/>
            <a:ext cx="585470" cy="375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spc="95" u="heavy">
                <a:latin typeface="Times New Roman"/>
                <a:cs typeface="Times New Roman"/>
              </a:rPr>
              <a:t> </a:t>
            </a:r>
            <a:r>
              <a:rPr dirty="0" sz="1450" spc="40" u="heavy">
                <a:latin typeface="Cambria Math"/>
                <a:cs typeface="Cambria Math"/>
              </a:rPr>
              <a:t>1</a:t>
            </a: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u="heavy">
                <a:latin typeface="Times New Roman"/>
                <a:cs typeface="Times New Roman"/>
              </a:rPr>
              <a:t> </a:t>
            </a:r>
            <a:r>
              <a:rPr dirty="0" sz="1450" spc="110" u="heavy">
                <a:latin typeface="Times New Roman"/>
                <a:cs typeface="Times New Roman"/>
              </a:rPr>
              <a:t> </a:t>
            </a:r>
            <a:r>
              <a:rPr dirty="0" baseline="-33333" sz="3000">
                <a:latin typeface="Times New Roman"/>
                <a:cs typeface="Times New Roman"/>
              </a:rPr>
              <a:t>Σ</a:t>
            </a:r>
            <a:endParaRPr baseline="-33333" sz="3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40355" y="5611042"/>
            <a:ext cx="436880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135">
                <a:latin typeface="Cambria Math"/>
                <a:cs typeface="Cambria Math"/>
              </a:rPr>
              <a:t>M</a:t>
            </a:r>
            <a:r>
              <a:rPr dirty="0" sz="1450" spc="580">
                <a:latin typeface="Cambria Math"/>
                <a:cs typeface="Cambria Math"/>
              </a:rPr>
              <a:t>-</a:t>
            </a:r>
            <a:r>
              <a:rPr dirty="0" sz="1450" spc="40">
                <a:latin typeface="Cambria Math"/>
                <a:cs typeface="Cambria Math"/>
              </a:rPr>
              <a:t>1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99664" y="5560082"/>
            <a:ext cx="4059554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49325" algn="l"/>
                <a:tab pos="1922145" algn="l"/>
                <a:tab pos="2819400" algn="l"/>
                <a:tab pos="3791585" algn="l"/>
              </a:tabLst>
            </a:pPr>
            <a:r>
              <a:rPr dirty="0" sz="1300" spc="15" i="1">
                <a:latin typeface="Times New Roman"/>
                <a:cs typeface="Times New Roman"/>
              </a:rPr>
              <a:t>m=1,</a:t>
            </a:r>
            <a:r>
              <a:rPr dirty="0" sz="1300" spc="15" i="1">
                <a:latin typeface="Times New Roman"/>
                <a:cs typeface="Times New Roman"/>
              </a:rPr>
              <a:t>M</a:t>
            </a:r>
            <a:r>
              <a:rPr dirty="0" sz="1300" spc="10" i="1">
                <a:latin typeface="Times New Roman"/>
                <a:cs typeface="Times New Roman"/>
              </a:rPr>
              <a:t>-1</a:t>
            </a:r>
            <a:r>
              <a:rPr dirty="0" sz="1300" i="1">
                <a:latin typeface="Times New Roman"/>
                <a:cs typeface="Times New Roman"/>
              </a:rPr>
              <a:t>	</a:t>
            </a:r>
            <a:r>
              <a:rPr dirty="0" sz="1300" spc="5">
                <a:latin typeface="Calibri"/>
                <a:cs typeface="Calibri"/>
              </a:rPr>
              <a:t>k,</a:t>
            </a:r>
            <a:r>
              <a:rPr dirty="0" sz="1300" spc="25">
                <a:latin typeface="Calibri"/>
                <a:cs typeface="Calibri"/>
              </a:rPr>
              <a:t>m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5">
                <a:latin typeface="Calibri"/>
                <a:cs typeface="Calibri"/>
              </a:rPr>
              <a:t>k,</a:t>
            </a:r>
            <a:r>
              <a:rPr dirty="0" sz="1300" spc="25">
                <a:latin typeface="Calibri"/>
                <a:cs typeface="Calibri"/>
              </a:rPr>
              <a:t>m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5">
                <a:latin typeface="Calibri"/>
                <a:cs typeface="Calibri"/>
              </a:rPr>
              <a:t>k,</a:t>
            </a:r>
            <a:r>
              <a:rPr dirty="0" sz="1300" spc="25">
                <a:latin typeface="Calibri"/>
                <a:cs typeface="Calibri"/>
              </a:rPr>
              <a:t>m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k,m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45840" y="5428924"/>
            <a:ext cx="3785235" cy="300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8165" algn="l"/>
                <a:tab pos="1530350" algn="l"/>
                <a:tab pos="2427605" algn="l"/>
                <a:tab pos="3400425" algn="l"/>
              </a:tabLst>
            </a:pPr>
            <a:r>
              <a:rPr dirty="0" sz="2000">
                <a:latin typeface="Times New Roman"/>
                <a:cs typeface="Times New Roman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spc="-80" i="1">
                <a:latin typeface="Times New Roman"/>
                <a:cs typeface="Times New Roman"/>
              </a:rPr>
              <a:t>H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5">
                <a:latin typeface="Calibri"/>
                <a:cs typeface="Calibri"/>
              </a:rPr>
              <a:t>&gt;</a:t>
            </a:r>
            <a:r>
              <a:rPr dirty="0" sz="2000">
                <a:latin typeface="Times New Roman"/>
                <a:cs typeface="Times New Roman"/>
              </a:rPr>
              <a:t>)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spc="-80" i="1">
                <a:latin typeface="Times New Roman"/>
                <a:cs typeface="Times New Roman"/>
              </a:rPr>
              <a:t>H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5">
                <a:latin typeface="Calibri"/>
                <a:cs typeface="Calibri"/>
              </a:rPr>
              <a:t>&gt;</a:t>
            </a:r>
            <a:r>
              <a:rPr dirty="0" sz="2000">
                <a:latin typeface="Times New Roman"/>
                <a:cs typeface="Times New Roman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4644" y="5893492"/>
            <a:ext cx="6813550" cy="346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No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vin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cod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AD</a:t>
            </a:r>
            <a:r>
              <a:rPr dirty="0" sz="2000">
                <a:latin typeface="Calibri"/>
                <a:cs typeface="Calibri"/>
              </a:rPr>
              <a:t>J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ope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 spc="-20">
                <a:latin typeface="Calibri"/>
                <a:cs typeface="Calibri"/>
              </a:rPr>
              <a:t>ator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majo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ad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10">
                <a:latin typeface="Calibri"/>
                <a:cs typeface="Calibri"/>
              </a:rPr>
              <a:t>antage!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96720">
              <a:lnSpc>
                <a:spcPts val="3329"/>
              </a:lnSpc>
            </a:pPr>
            <a:r>
              <a:rPr dirty="0" spc="-5"/>
              <a:t>Ensemble</a:t>
            </a:r>
            <a:r>
              <a:rPr dirty="0" spc="5"/>
              <a:t> </a:t>
            </a: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117616"/>
            <a:ext cx="7326630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  <a:tab pos="7245350" algn="l"/>
              </a:tabLst>
            </a:pP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Ensembl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alma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Filte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qui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gene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sample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{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7813040" y="1259458"/>
            <a:ext cx="28003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k,m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544" y="1449958"/>
            <a:ext cx="711517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i="1">
                <a:latin typeface="Calibri"/>
                <a:cs typeface="Calibri"/>
              </a:rPr>
              <a:t>m=</a:t>
            </a:r>
            <a:r>
              <a:rPr dirty="0" sz="2000">
                <a:latin typeface="Calibri"/>
                <a:cs typeface="Calibri"/>
              </a:rPr>
              <a:t>1,..,M}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aw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p.d</a:t>
            </a:r>
            <a:r>
              <a:rPr dirty="0" sz="2000" spc="-35">
                <a:latin typeface="Calibri"/>
                <a:cs typeface="Calibri"/>
              </a:rPr>
              <a:t>.</a:t>
            </a:r>
            <a:r>
              <a:rPr dirty="0" sz="2000" spc="-135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backg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ound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ho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this?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644" y="1904000"/>
            <a:ext cx="747204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  <a:tab pos="4791710" algn="l"/>
              </a:tabLst>
            </a:pPr>
            <a:r>
              <a:rPr dirty="0" sz="2000" spc="-7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gene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sampl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{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;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m=1,..,M</a:t>
            </a:r>
            <a:r>
              <a:rPr dirty="0" sz="2000">
                <a:latin typeface="Calibri"/>
                <a:cs typeface="Calibri"/>
              </a:rPr>
              <a:t>}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p.d</a:t>
            </a:r>
            <a:r>
              <a:rPr dirty="0" sz="2000" spc="-35">
                <a:latin typeface="Calibri"/>
                <a:cs typeface="Calibri"/>
              </a:rPr>
              <a:t>.</a:t>
            </a:r>
            <a:r>
              <a:rPr dirty="0" sz="2000" spc="-135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2240" y="2045842"/>
            <a:ext cx="4171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-1,m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7544" y="2236342"/>
            <a:ext cx="401701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eviou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cycle: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0935" y="2617342"/>
            <a:ext cx="23177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6676" y="2629535"/>
            <a:ext cx="2667635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50035" algn="l"/>
                <a:tab pos="2400300" algn="l"/>
              </a:tabLst>
            </a:pPr>
            <a:r>
              <a:rPr dirty="0" sz="1300" spc="5">
                <a:latin typeface="Calibri"/>
                <a:cs typeface="Calibri"/>
              </a:rPr>
              <a:t>k,</a:t>
            </a:r>
            <a:r>
              <a:rPr dirty="0" sz="1300" spc="25">
                <a:latin typeface="Calibri"/>
                <a:cs typeface="Calibri"/>
              </a:rPr>
              <a:t>m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baseline="13888" sz="3000">
                <a:latin typeface="Calibri"/>
                <a:cs typeface="Calibri"/>
              </a:rPr>
              <a:t>=</a:t>
            </a:r>
            <a:r>
              <a:rPr dirty="0" baseline="13888" sz="3000">
                <a:latin typeface="Calibri"/>
                <a:cs typeface="Calibri"/>
              </a:rPr>
              <a:t> </a:t>
            </a:r>
            <a:r>
              <a:rPr dirty="0" baseline="13888" sz="3000" spc="15" i="1">
                <a:latin typeface="Times New Roman"/>
                <a:cs typeface="Times New Roman"/>
              </a:rPr>
              <a:t>M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baseline="-21367" sz="1950" spc="7">
                <a:latin typeface="Calibri"/>
                <a:cs typeface="Calibri"/>
              </a:rPr>
              <a:t>-</a:t>
            </a:r>
            <a:r>
              <a:rPr dirty="0" baseline="-21367" sz="1950" spc="15">
                <a:latin typeface="Calibri"/>
                <a:cs typeface="Calibri"/>
              </a:rPr>
              <a:t>1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	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-1,m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k,m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8547" y="2617342"/>
            <a:ext cx="115252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0085" algn="l"/>
              </a:tabLst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η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644" y="3098926"/>
            <a:ext cx="7526655" cy="310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228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whe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 i="1">
                <a:latin typeface="Calibri"/>
                <a:cs typeface="Calibri"/>
              </a:rPr>
              <a:t>η</a:t>
            </a:r>
            <a:r>
              <a:rPr dirty="0" baseline="-21367" sz="1950" spc="7">
                <a:latin typeface="Calibri"/>
                <a:cs typeface="Calibri"/>
              </a:rPr>
              <a:t>k,</a:t>
            </a:r>
            <a:r>
              <a:rPr dirty="0" baseline="-21367" sz="1950" spc="37">
                <a:latin typeface="Calibri"/>
                <a:cs typeface="Calibri"/>
              </a:rPr>
              <a:t>m</a:t>
            </a:r>
            <a:r>
              <a:rPr dirty="0" baseline="-21367" sz="1950" spc="7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sample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aw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om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p.d</a:t>
            </a:r>
            <a:r>
              <a:rPr dirty="0" sz="2000" spc="-35">
                <a:latin typeface="Calibri"/>
                <a:cs typeface="Calibri"/>
              </a:rPr>
              <a:t>.</a:t>
            </a:r>
            <a:r>
              <a:rPr dirty="0" sz="2000" spc="-135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mode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2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4000"/>
              </a:lnSpc>
              <a:spcBef>
                <a:spcPts val="60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then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Ho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gene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sampl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p.d</a:t>
            </a:r>
            <a:r>
              <a:rPr dirty="0" sz="2000" spc="-35">
                <a:latin typeface="Calibri"/>
                <a:cs typeface="Calibri"/>
              </a:rPr>
              <a:t>.</a:t>
            </a:r>
            <a:r>
              <a:rPr dirty="0" sz="2000" spc="-1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.</a:t>
            </a:r>
            <a:r>
              <a:rPr dirty="0" sz="2000">
                <a:latin typeface="Calibri"/>
                <a:cs typeface="Calibri"/>
              </a:rPr>
              <a:t>?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Le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loo</a:t>
            </a:r>
            <a:r>
              <a:rPr dirty="0" sz="2000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updat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g</a:t>
            </a:r>
            <a:r>
              <a:rPr dirty="0" sz="2000" spc="-5">
                <a:latin typeface="Calibri"/>
                <a:cs typeface="Calibri"/>
              </a:rPr>
              <a:t>ain:</a:t>
            </a:r>
            <a:endParaRPr sz="2000">
              <a:latin typeface="Calibri"/>
              <a:cs typeface="Calibri"/>
            </a:endParaRPr>
          </a:p>
          <a:p>
            <a:pPr marL="1912620">
              <a:lnSpc>
                <a:spcPct val="100000"/>
              </a:lnSpc>
              <a:spcBef>
                <a:spcPts val="695"/>
              </a:spcBef>
            </a:pP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 spc="22">
                <a:latin typeface="Calibri"/>
                <a:cs typeface="Calibri"/>
              </a:rPr>
              <a:t> </a:t>
            </a:r>
            <a:r>
              <a:rPr dirty="0" baseline="25641" sz="1950" spc="-20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 spc="21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y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1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))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(</a:t>
            </a:r>
            <a:r>
              <a:rPr dirty="0" sz="2000" spc="5" b="1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 spc="-5" b="1">
                <a:latin typeface="Calibri"/>
                <a:cs typeface="Calibri"/>
              </a:rPr>
              <a:t>KH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-20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90" b="1">
                <a:latin typeface="Calibri"/>
                <a:cs typeface="Calibri"/>
              </a:rPr>
              <a:t>Ky</a:t>
            </a:r>
            <a:endParaRPr sz="2000">
              <a:latin typeface="Calibri"/>
              <a:cs typeface="Calibri"/>
            </a:endParaRPr>
          </a:p>
          <a:p>
            <a:pPr marL="2811780" marR="33020" indent="-2799080">
              <a:lnSpc>
                <a:spcPct val="154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subt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act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true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tat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>
                <a:latin typeface="Calibri"/>
                <a:cs typeface="Calibri"/>
              </a:rPr>
              <a:t>*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bot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side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assum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*=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spc="-5">
                <a:latin typeface="Calibri"/>
                <a:cs typeface="Calibri"/>
              </a:rPr>
              <a:t>*)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-20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5" b="1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 spc="-5" b="1">
                <a:latin typeface="Calibri"/>
                <a:cs typeface="Calibri"/>
              </a:rPr>
              <a:t>KH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-20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 b="1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e</a:t>
            </a:r>
            <a:r>
              <a:rPr dirty="0" baseline="25641" sz="1950" spc="22">
                <a:latin typeface="Calibri"/>
                <a:cs typeface="Calibri"/>
              </a:rPr>
              <a:t>o</a:t>
            </a:r>
            <a:endParaRPr baseline="25641" sz="1950">
              <a:latin typeface="Calibri"/>
              <a:cs typeface="Calibri"/>
            </a:endParaRPr>
          </a:p>
          <a:p>
            <a:pPr marL="355600" marR="593090" indent="-342900">
              <a:lnSpc>
                <a:spcPct val="104000"/>
              </a:lnSpc>
              <a:spcBef>
                <a:spcPts val="120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i.e.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35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same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upd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15">
                <a:latin typeface="Calibri"/>
                <a:cs typeface="Calibri"/>
              </a:rPr>
              <a:t>tate</a:t>
            </a:r>
            <a:r>
              <a:rPr dirty="0" sz="2000">
                <a:latin typeface="Calibri"/>
                <a:cs typeface="Calibri"/>
              </a:rPr>
              <a:t>;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hold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als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suboptima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96720">
              <a:lnSpc>
                <a:spcPct val="100000"/>
              </a:lnSpc>
            </a:pPr>
            <a:r>
              <a:rPr dirty="0" spc="-5"/>
              <a:t>Ensemble</a:t>
            </a:r>
            <a:r>
              <a:rPr dirty="0" spc="5"/>
              <a:t> </a:t>
            </a: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130316"/>
            <a:ext cx="7272655" cy="309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94310" indent="-342900">
              <a:lnSpc>
                <a:spcPct val="104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Conside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no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ensembl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whe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input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</a:t>
            </a:r>
            <a:r>
              <a:rPr dirty="0" sz="2000" spc="-35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been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perturbed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acco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ding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thei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p.d</a:t>
            </a:r>
            <a:r>
              <a:rPr dirty="0" sz="2000" spc="-35">
                <a:latin typeface="Calibri"/>
                <a:cs typeface="Calibri"/>
              </a:rPr>
              <a:t>.</a:t>
            </a:r>
            <a:r>
              <a:rPr dirty="0" sz="2000" spc="-1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.:</a:t>
            </a:r>
            <a:endParaRPr sz="2000">
              <a:latin typeface="Calibri"/>
              <a:cs typeface="Calibri"/>
            </a:endParaRPr>
          </a:p>
          <a:p>
            <a:pPr algn="ctr" marL="273685">
              <a:lnSpc>
                <a:spcPct val="100000"/>
              </a:lnSpc>
              <a:spcBef>
                <a:spcPts val="695"/>
              </a:spcBef>
            </a:pP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1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’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5" b="1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 spc="-5" b="1">
                <a:latin typeface="Calibri"/>
                <a:cs typeface="Calibri"/>
              </a:rPr>
              <a:t>KH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1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’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90" b="1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’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subt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ac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unperturbe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-20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5" b="1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 spc="-5" b="1">
                <a:latin typeface="Calibri"/>
                <a:cs typeface="Calibri"/>
              </a:rPr>
              <a:t>KH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-20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90" b="1">
                <a:latin typeface="Calibri"/>
                <a:cs typeface="Calibri"/>
              </a:rPr>
              <a:t>Ky</a:t>
            </a:r>
            <a:endParaRPr sz="2000">
              <a:latin typeface="Calibri"/>
              <a:cs typeface="Calibri"/>
            </a:endParaRPr>
          </a:p>
          <a:p>
            <a:pPr algn="ctr" marL="271780">
              <a:lnSpc>
                <a:spcPct val="100000"/>
              </a:lnSpc>
              <a:spcBef>
                <a:spcPts val="1295"/>
              </a:spcBef>
            </a:pPr>
            <a:r>
              <a:rPr dirty="0" sz="2000" spc="-10" b="1">
                <a:latin typeface="Calibri"/>
                <a:cs typeface="Calibri"/>
              </a:rPr>
              <a:t>ε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-20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5" b="1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 spc="-5" b="1">
                <a:latin typeface="Calibri"/>
                <a:cs typeface="Calibri"/>
              </a:rPr>
              <a:t>KH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ε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-20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sz="2000" spc="-10" b="1">
                <a:latin typeface="Calibri"/>
                <a:cs typeface="Calibri"/>
              </a:rPr>
              <a:t>ε</a:t>
            </a:r>
            <a:r>
              <a:rPr dirty="0" baseline="25641" sz="1950" spc="22">
                <a:latin typeface="Calibri"/>
                <a:cs typeface="Calibri"/>
              </a:rPr>
              <a:t>o</a:t>
            </a:r>
            <a:endParaRPr baseline="25641" sz="1950">
              <a:latin typeface="Calibri"/>
              <a:cs typeface="Calibri"/>
            </a:endParaRPr>
          </a:p>
          <a:p>
            <a:pPr marL="355600" marR="5080" indent="-342900">
              <a:lnSpc>
                <a:spcPct val="104000"/>
              </a:lnSpc>
              <a:spcBef>
                <a:spcPts val="120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obse</a:t>
            </a:r>
            <a:r>
              <a:rPr dirty="0" sz="2000" spc="2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va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ion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(during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upd</a:t>
            </a:r>
            <a:r>
              <a:rPr dirty="0" sz="2000" spc="-2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step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model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(durin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eca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step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perturbe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xplicitl</a:t>
            </a:r>
            <a:r>
              <a:rPr dirty="0" sz="2000" spc="-125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backg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ound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implicitly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perturbed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i.e.: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7544" y="5993003"/>
            <a:ext cx="700976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>
                <a:latin typeface="Calibri"/>
                <a:cs typeface="Calibri"/>
              </a:rPr>
              <a:t>Houte</a:t>
            </a:r>
            <a:r>
              <a:rPr dirty="0" sz="2000" spc="-40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ame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Mitchell,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1998).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also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basis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ECMW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F</a:t>
            </a:r>
            <a:r>
              <a:rPr dirty="0" sz="2000" spc="-3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0099FF"/>
                </a:solidFill>
                <a:latin typeface="Calibri"/>
                <a:cs typeface="Calibri"/>
              </a:rPr>
              <a:t>E</a:t>
            </a:r>
            <a:r>
              <a:rPr dirty="0" sz="2000" spc="-20">
                <a:solidFill>
                  <a:srgbClr val="0099FF"/>
                </a:solidFill>
                <a:latin typeface="Calibri"/>
                <a:cs typeface="Calibri"/>
              </a:rPr>
              <a:t>D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18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3170935" y="4342510"/>
            <a:ext cx="23177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6676" y="4354703"/>
            <a:ext cx="2667635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50035" algn="l"/>
                <a:tab pos="2400300" algn="l"/>
              </a:tabLst>
            </a:pPr>
            <a:r>
              <a:rPr dirty="0" sz="1300" spc="5">
                <a:latin typeface="Calibri"/>
                <a:cs typeface="Calibri"/>
              </a:rPr>
              <a:t>k,</a:t>
            </a:r>
            <a:r>
              <a:rPr dirty="0" sz="1300" spc="25">
                <a:latin typeface="Calibri"/>
                <a:cs typeface="Calibri"/>
              </a:rPr>
              <a:t>m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baseline="13888" sz="3000">
                <a:latin typeface="Calibri"/>
                <a:cs typeface="Calibri"/>
              </a:rPr>
              <a:t>=</a:t>
            </a:r>
            <a:r>
              <a:rPr dirty="0" baseline="13888" sz="3000">
                <a:latin typeface="Calibri"/>
                <a:cs typeface="Calibri"/>
              </a:rPr>
              <a:t> </a:t>
            </a:r>
            <a:r>
              <a:rPr dirty="0" baseline="13888" sz="3000" spc="15" i="1">
                <a:latin typeface="Times New Roman"/>
                <a:cs typeface="Times New Roman"/>
              </a:rPr>
              <a:t>M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baseline="-21367" sz="1950" spc="7">
                <a:latin typeface="Calibri"/>
                <a:cs typeface="Calibri"/>
              </a:rPr>
              <a:t>-</a:t>
            </a:r>
            <a:r>
              <a:rPr dirty="0" baseline="-21367" sz="1950" spc="15">
                <a:latin typeface="Calibri"/>
                <a:cs typeface="Calibri"/>
              </a:rPr>
              <a:t>1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	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-1,m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k,m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38547" y="4342510"/>
            <a:ext cx="115252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0085" algn="l"/>
              </a:tabLst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η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644" y="4782836"/>
            <a:ext cx="7210425" cy="1209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43535" indent="-342900">
              <a:lnSpc>
                <a:spcPct val="918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Hence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w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gene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sampl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aw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p.d</a:t>
            </a:r>
            <a:r>
              <a:rPr dirty="0" sz="2000" spc="-35">
                <a:latin typeface="Calibri"/>
                <a:cs typeface="Calibri"/>
              </a:rPr>
              <a:t>.</a:t>
            </a:r>
            <a:r>
              <a:rPr dirty="0" sz="2000" spc="-135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perturb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obser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perturb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tions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ac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eri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tic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obse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va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2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EnKF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base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ide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calle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rturbed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Obser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tions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EnKF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96720">
              <a:lnSpc>
                <a:spcPts val="3329"/>
              </a:lnSpc>
            </a:pPr>
            <a:r>
              <a:rPr dirty="0" spc="-5"/>
              <a:t>Ensemble</a:t>
            </a:r>
            <a:r>
              <a:rPr dirty="0" spc="5"/>
              <a:t> </a:t>
            </a: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130316"/>
            <a:ext cx="7486650" cy="879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Anothe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construc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sampl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withou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perturbin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obse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va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</a:t>
            </a:r>
            <a:r>
              <a:rPr dirty="0" sz="2000" spc="-6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linea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combinatio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backg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ound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sample: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4195064" y="2111375"/>
            <a:ext cx="67818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75945" algn="l"/>
              </a:tabLst>
            </a:pPr>
            <a:r>
              <a:rPr dirty="0" baseline="-16666" sz="3000" spc="-7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a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6044" y="2123567"/>
            <a:ext cx="65913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=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b="1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4224" y="2516758"/>
            <a:ext cx="456882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whe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chose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suc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that: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6283" y="2897758"/>
            <a:ext cx="85788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  <a:tab pos="762000" algn="l"/>
              </a:tabLst>
            </a:pPr>
            <a:r>
              <a:rPr dirty="0" baseline="-16666" sz="3000" spc="-7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a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a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7264" y="2909951"/>
            <a:ext cx="3999229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14245" algn="l"/>
              </a:tabLst>
            </a:pP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spc="18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b="1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b="1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sz="2000" spc="185" b="1">
                <a:latin typeface="Calibri"/>
                <a:cs typeface="Calibri"/>
              </a:rPr>
              <a:t> 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(</a:t>
            </a:r>
            <a:r>
              <a:rPr dirty="0" sz="2000" spc="5" b="1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endParaRPr baseline="-21367" sz="1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8823" y="2897758"/>
            <a:ext cx="28714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55320" algn="l"/>
                <a:tab pos="1024255" algn="l"/>
                <a:tab pos="1482725" algn="l"/>
                <a:tab pos="2769235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a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4644" y="3363992"/>
            <a:ext cx="7519670" cy="2990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175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choic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no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unique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orthonormal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rmatio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Q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5" b="1">
                <a:latin typeface="Calibri"/>
                <a:cs typeface="Calibri"/>
              </a:rPr>
              <a:t>QQ</a:t>
            </a:r>
            <a:r>
              <a:rPr dirty="0" baseline="25641" sz="1950" spc="1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=</a:t>
            </a:r>
            <a:r>
              <a:rPr dirty="0" sz="2000" spc="5" b="1">
                <a:latin typeface="Calibri"/>
                <a:cs typeface="Calibri"/>
              </a:rPr>
              <a:t>Q</a:t>
            </a:r>
            <a:r>
              <a:rPr dirty="0" baseline="25641" sz="1950" spc="15">
                <a:latin typeface="Calibri"/>
                <a:cs typeface="Calibri"/>
              </a:rPr>
              <a:t>T</a:t>
            </a:r>
            <a:r>
              <a:rPr dirty="0" sz="2000" spc="5" b="1">
                <a:latin typeface="Calibri"/>
                <a:cs typeface="Calibri"/>
              </a:rPr>
              <a:t>Q</a:t>
            </a:r>
            <a:r>
              <a:rPr dirty="0" sz="2000" spc="-5">
                <a:latin typeface="Calibri"/>
                <a:cs typeface="Calibri"/>
              </a:rPr>
              <a:t>=</a:t>
            </a:r>
            <a:r>
              <a:rPr dirty="0" sz="2000" spc="5" b="1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applie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gi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alid</a:t>
            </a:r>
            <a:r>
              <a:rPr dirty="0" sz="2000" spc="-5">
                <a:latin typeface="Calibri"/>
                <a:cs typeface="Calibri"/>
              </a:rPr>
              <a:t> 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sample</a:t>
            </a:r>
            <a:endParaRPr sz="2000">
              <a:latin typeface="Calibri"/>
              <a:cs typeface="Calibri"/>
            </a:endParaRPr>
          </a:p>
          <a:p>
            <a:pPr marL="355600" marR="314960" indent="-342900">
              <a:lnSpc>
                <a:spcPct val="100000"/>
              </a:lnSpc>
              <a:spcBef>
                <a:spcPts val="120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Implementation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als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dif</a:t>
            </a:r>
            <a:r>
              <a:rPr dirty="0" sz="2000" spc="-45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eatmen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obse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va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(i.e.,</a:t>
            </a:r>
            <a:r>
              <a:rPr dirty="0" sz="2000" spc="-5">
                <a:latin typeface="Calibri"/>
                <a:cs typeface="Calibri"/>
              </a:rPr>
              <a:t> loca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patches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time)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300"/>
              </a:lnSpc>
              <a:spcBef>
                <a:spcPts val="1265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Consequentl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numbe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dif</a:t>
            </a:r>
            <a:r>
              <a:rPr dirty="0" sz="2000" spc="-5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ent,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functionally</a:t>
            </a:r>
            <a:r>
              <a:rPr dirty="0" sz="2000">
                <a:latin typeface="Calibri"/>
                <a:cs typeface="Calibri"/>
              </a:rPr>
              <a:t> equi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alent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implementation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Deterministi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20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EnKF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(ETK</a:t>
            </a:r>
            <a:r>
              <a:rPr dirty="0" sz="2000" spc="-2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Bishop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</a:t>
            </a:r>
            <a:r>
              <a:rPr dirty="0" sz="2000" i="1">
                <a:latin typeface="Calibri"/>
                <a:cs typeface="Calibri"/>
              </a:rPr>
              <a:t>t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al.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2001;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LETK</a:t>
            </a:r>
            <a:r>
              <a:rPr dirty="0" sz="2000" spc="-2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O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</a:t>
            </a:r>
            <a:r>
              <a:rPr dirty="0" sz="2000" i="1">
                <a:latin typeface="Calibri"/>
                <a:cs typeface="Calibri"/>
              </a:rPr>
              <a:t>t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al.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2004,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Hun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</a:t>
            </a:r>
            <a:r>
              <a:rPr dirty="0" sz="2000" i="1">
                <a:latin typeface="Calibri"/>
                <a:cs typeface="Calibri"/>
              </a:rPr>
              <a:t>t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al.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2007;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EnSR</a:t>
            </a:r>
            <a:r>
              <a:rPr dirty="0" sz="2000" spc="-2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60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Hamill,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2002;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EnA</a:t>
            </a:r>
            <a:r>
              <a:rPr dirty="0" sz="2000" spc="-2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son,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2001;…)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96720">
              <a:lnSpc>
                <a:spcPts val="3329"/>
              </a:lnSpc>
            </a:pPr>
            <a:r>
              <a:rPr dirty="0" spc="-5"/>
              <a:t>Ensemble</a:t>
            </a:r>
            <a:r>
              <a:rPr dirty="0" spc="5"/>
              <a:t> </a:t>
            </a: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2135">
              <a:lnSpc>
                <a:spcPct val="100000"/>
              </a:lnSpc>
            </a:pPr>
            <a:r>
              <a:rPr dirty="0" spc="-5"/>
              <a:t>Outline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534416" y="1979759"/>
            <a:ext cx="6869430" cy="3256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0355" indent="-287655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00990" algn="l"/>
              </a:tabLst>
            </a:pPr>
            <a:r>
              <a:rPr dirty="0" sz="2800" spc="-10">
                <a:latin typeface="Calibri"/>
                <a:cs typeface="Calibri"/>
              </a:rPr>
              <a:t>Th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standar</a:t>
            </a:r>
            <a:r>
              <a:rPr dirty="0" sz="2800" spc="-5">
                <a:latin typeface="Calibri"/>
                <a:cs typeface="Calibri"/>
              </a:rPr>
              <a:t>d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Kalma</a:t>
            </a:r>
            <a:r>
              <a:rPr dirty="0" sz="2800" spc="-5">
                <a:latin typeface="Calibri"/>
                <a:cs typeface="Calibri"/>
              </a:rPr>
              <a:t>n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Filte</a:t>
            </a:r>
            <a:r>
              <a:rPr dirty="0" sz="2800" spc="-5">
                <a:latin typeface="Calibri"/>
                <a:cs typeface="Calibri"/>
              </a:rPr>
              <a:t>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</a:t>
            </a:r>
            <a:r>
              <a:rPr dirty="0" sz="2800" spc="-5">
                <a:latin typeface="Calibri"/>
                <a:cs typeface="Calibri"/>
              </a:rPr>
              <a:t>d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it</a:t>
            </a:r>
            <a:r>
              <a:rPr dirty="0" sz="2800" spc="-5">
                <a:latin typeface="Calibri"/>
                <a:cs typeface="Calibri"/>
              </a:rPr>
              <a:t>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extensions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Clr>
                <a:srgbClr val="0099FF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300355" indent="-287655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00990" algn="l"/>
              </a:tabLst>
            </a:pPr>
            <a:r>
              <a:rPr dirty="0" sz="2800" spc="-10">
                <a:latin typeface="Calibri"/>
                <a:cs typeface="Calibri"/>
              </a:rPr>
              <a:t>Kalma</a:t>
            </a:r>
            <a:r>
              <a:rPr dirty="0" sz="2800" spc="-5">
                <a:latin typeface="Calibri"/>
                <a:cs typeface="Calibri"/>
              </a:rPr>
              <a:t>n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Filter</a:t>
            </a:r>
            <a:r>
              <a:rPr dirty="0" sz="2800" spc="-5">
                <a:latin typeface="Calibri"/>
                <a:cs typeface="Calibri"/>
              </a:rPr>
              <a:t>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fo</a:t>
            </a:r>
            <a:r>
              <a:rPr dirty="0" sz="2800" spc="-5">
                <a:latin typeface="Calibri"/>
                <a:cs typeface="Calibri"/>
              </a:rPr>
              <a:t>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larg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dimensiona</a:t>
            </a:r>
            <a:r>
              <a:rPr dirty="0" sz="2800" spc="-5">
                <a:latin typeface="Calibri"/>
                <a:cs typeface="Calibri"/>
              </a:rPr>
              <a:t>l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systems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Clr>
                <a:srgbClr val="0099FF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300355" indent="-287655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00990" algn="l"/>
              </a:tabLst>
            </a:pPr>
            <a:r>
              <a:rPr dirty="0" sz="2800" spc="-10">
                <a:latin typeface="Calibri"/>
                <a:cs typeface="Calibri"/>
              </a:rPr>
              <a:t>Th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Ensembl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Kalman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Filter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"/>
              </a:spcBef>
              <a:buClr>
                <a:srgbClr val="0099FF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300355" indent="-287655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00990" algn="l"/>
              </a:tabLst>
            </a:pPr>
            <a:r>
              <a:rPr dirty="0" sz="2800" spc="-10">
                <a:latin typeface="Calibri"/>
                <a:cs typeface="Calibri"/>
              </a:rPr>
              <a:t>Hybri</a:t>
            </a:r>
            <a:r>
              <a:rPr dirty="0" sz="2800" spc="-5">
                <a:latin typeface="Calibri"/>
                <a:cs typeface="Calibri"/>
              </a:rPr>
              <a:t>d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Variationa</a:t>
            </a:r>
            <a:r>
              <a:rPr dirty="0" sz="2800" spc="-5">
                <a:latin typeface="Calibri"/>
                <a:cs typeface="Calibri"/>
              </a:rPr>
              <a:t>l</a:t>
            </a:r>
            <a:r>
              <a:rPr dirty="0" sz="2800" spc="-10">
                <a:latin typeface="Calibri"/>
                <a:cs typeface="Calibri"/>
              </a:rPr>
              <a:t>–EnK</a:t>
            </a:r>
            <a:r>
              <a:rPr dirty="0" sz="2800" spc="-5">
                <a:latin typeface="Calibri"/>
                <a:cs typeface="Calibri"/>
              </a:rPr>
              <a:t>F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algorithms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130316"/>
            <a:ext cx="5608320" cy="663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Ho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doe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EnK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compa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tandar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4D</a:t>
            </a:r>
            <a:r>
              <a:rPr dirty="0" sz="2000" spc="-105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shor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answer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depends!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96720">
              <a:lnSpc>
                <a:spcPts val="3329"/>
              </a:lnSpc>
            </a:pPr>
            <a:r>
              <a:rPr dirty="0" spc="-5"/>
              <a:t>Ensemble</a:t>
            </a:r>
            <a:r>
              <a:rPr dirty="0" spc="5"/>
              <a:t> </a:t>
            </a: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9787" y="1699260"/>
            <a:ext cx="8019288" cy="461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72360" y="1292876"/>
            <a:ext cx="435800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Surface</a:t>
            </a:r>
            <a:r>
              <a:rPr dirty="0" sz="20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Pressur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observation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only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998979" y="5102722"/>
            <a:ext cx="223139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Tahoma"/>
                <a:cs typeface="Tahoma"/>
              </a:rPr>
              <a:t>N.He</a:t>
            </a:r>
            <a:r>
              <a:rPr dirty="0" sz="2000" spc="-5">
                <a:latin typeface="Tahoma"/>
                <a:cs typeface="Tahoma"/>
              </a:rPr>
              <a:t>m</a:t>
            </a:r>
            <a:r>
              <a:rPr dirty="0" sz="2000">
                <a:latin typeface="Tahoma"/>
                <a:cs typeface="Tahoma"/>
              </a:rPr>
              <a:t>.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50</a:t>
            </a:r>
            <a:r>
              <a:rPr dirty="0" sz="2000">
                <a:latin typeface="Tahoma"/>
                <a:cs typeface="Tahoma"/>
              </a:rPr>
              <a:t>0</a:t>
            </a:r>
            <a:r>
              <a:rPr dirty="0" sz="2000" spc="-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h</a:t>
            </a:r>
            <a:r>
              <a:rPr dirty="0" sz="2000" spc="-55">
                <a:latin typeface="Tahoma"/>
                <a:cs typeface="Tahoma"/>
              </a:rPr>
              <a:t>P</a:t>
            </a:r>
            <a:r>
              <a:rPr dirty="0" sz="2000">
                <a:latin typeface="Tahoma"/>
                <a:cs typeface="Tahoma"/>
              </a:rPr>
              <a:t>a</a:t>
            </a:r>
            <a:r>
              <a:rPr dirty="0" sz="2000" spc="-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AC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52370">
              <a:lnSpc>
                <a:spcPct val="100000"/>
              </a:lnSpc>
            </a:pPr>
            <a:r>
              <a:rPr dirty="0" spc="-5"/>
              <a:t>EnKF</a:t>
            </a:r>
            <a:r>
              <a:rPr dirty="0" spc="-5"/>
              <a:t> </a:t>
            </a:r>
            <a:r>
              <a:rPr dirty="0" spc="-5"/>
              <a:t>vs</a:t>
            </a:r>
            <a:r>
              <a:rPr dirty="0" spc="-5"/>
              <a:t> </a:t>
            </a:r>
            <a:r>
              <a:rPr dirty="0" spc="-5"/>
              <a:t>4DVar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3483" y="1694688"/>
            <a:ext cx="8023859" cy="461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76576" y="1292876"/>
            <a:ext cx="3878579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dirty="0" sz="2000" spc="-25" b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entiona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observation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only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998979" y="5102722"/>
            <a:ext cx="223139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Tahoma"/>
                <a:cs typeface="Tahoma"/>
              </a:rPr>
              <a:t>N.He</a:t>
            </a:r>
            <a:r>
              <a:rPr dirty="0" sz="2000" spc="-5">
                <a:latin typeface="Tahoma"/>
                <a:cs typeface="Tahoma"/>
              </a:rPr>
              <a:t>m</a:t>
            </a:r>
            <a:r>
              <a:rPr dirty="0" sz="2000">
                <a:latin typeface="Tahoma"/>
                <a:cs typeface="Tahoma"/>
              </a:rPr>
              <a:t>.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50</a:t>
            </a:r>
            <a:r>
              <a:rPr dirty="0" sz="2000">
                <a:latin typeface="Tahoma"/>
                <a:cs typeface="Tahoma"/>
              </a:rPr>
              <a:t>0</a:t>
            </a:r>
            <a:r>
              <a:rPr dirty="0" sz="2000" spc="-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h</a:t>
            </a:r>
            <a:r>
              <a:rPr dirty="0" sz="2000" spc="-55">
                <a:latin typeface="Tahoma"/>
                <a:cs typeface="Tahoma"/>
              </a:rPr>
              <a:t>P</a:t>
            </a:r>
            <a:r>
              <a:rPr dirty="0" sz="2000">
                <a:latin typeface="Tahoma"/>
                <a:cs typeface="Tahoma"/>
              </a:rPr>
              <a:t>a</a:t>
            </a:r>
            <a:r>
              <a:rPr dirty="0" sz="2000" spc="-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AC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52370">
              <a:lnSpc>
                <a:spcPct val="100000"/>
              </a:lnSpc>
            </a:pPr>
            <a:r>
              <a:rPr dirty="0" spc="-5"/>
              <a:t>EnKF</a:t>
            </a:r>
            <a:r>
              <a:rPr dirty="0" spc="-5"/>
              <a:t> </a:t>
            </a:r>
            <a:r>
              <a:rPr dirty="0" spc="-5"/>
              <a:t>vs</a:t>
            </a:r>
            <a:r>
              <a:rPr dirty="0" spc="-5"/>
              <a:t> </a:t>
            </a:r>
            <a:r>
              <a:rPr dirty="0" spc="-5"/>
              <a:t>4DVar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2960" y="1552955"/>
            <a:ext cx="7360920" cy="4741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513835" y="1292876"/>
            <a:ext cx="200025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observations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998979" y="5102722"/>
            <a:ext cx="223139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Tahoma"/>
                <a:cs typeface="Tahoma"/>
              </a:rPr>
              <a:t>N.He</a:t>
            </a:r>
            <a:r>
              <a:rPr dirty="0" sz="2000" spc="-5">
                <a:latin typeface="Tahoma"/>
                <a:cs typeface="Tahoma"/>
              </a:rPr>
              <a:t>m</a:t>
            </a:r>
            <a:r>
              <a:rPr dirty="0" sz="2000">
                <a:latin typeface="Tahoma"/>
                <a:cs typeface="Tahoma"/>
              </a:rPr>
              <a:t>.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50</a:t>
            </a:r>
            <a:r>
              <a:rPr dirty="0" sz="2000">
                <a:latin typeface="Tahoma"/>
                <a:cs typeface="Tahoma"/>
              </a:rPr>
              <a:t>0</a:t>
            </a:r>
            <a:r>
              <a:rPr dirty="0" sz="2000" spc="-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h</a:t>
            </a:r>
            <a:r>
              <a:rPr dirty="0" sz="2000" spc="-55">
                <a:latin typeface="Tahoma"/>
                <a:cs typeface="Tahoma"/>
              </a:rPr>
              <a:t>P</a:t>
            </a:r>
            <a:r>
              <a:rPr dirty="0" sz="2000">
                <a:latin typeface="Tahoma"/>
                <a:cs typeface="Tahoma"/>
              </a:rPr>
              <a:t>a</a:t>
            </a:r>
            <a:r>
              <a:rPr dirty="0" sz="2000" spc="-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AC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52370">
              <a:lnSpc>
                <a:spcPct val="100000"/>
              </a:lnSpc>
            </a:pPr>
            <a:r>
              <a:rPr dirty="0" spc="-5"/>
              <a:t>EnKF</a:t>
            </a:r>
            <a:r>
              <a:rPr dirty="0" spc="-5"/>
              <a:t> </a:t>
            </a:r>
            <a:r>
              <a:rPr dirty="0" spc="-5"/>
              <a:t>vs</a:t>
            </a:r>
            <a:r>
              <a:rPr dirty="0" spc="-5"/>
              <a:t> </a:t>
            </a:r>
            <a:r>
              <a:rPr dirty="0" spc="-5"/>
              <a:t>4DVar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2960" y="1665732"/>
            <a:ext cx="7360920" cy="4503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513835" y="1292876"/>
            <a:ext cx="200025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observations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998979" y="5102722"/>
            <a:ext cx="220091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Tahoma"/>
                <a:cs typeface="Tahoma"/>
              </a:rPr>
              <a:t>S.Hem</a:t>
            </a:r>
            <a:r>
              <a:rPr dirty="0" sz="2000">
                <a:latin typeface="Tahoma"/>
                <a:cs typeface="Tahoma"/>
              </a:rPr>
              <a:t>.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50</a:t>
            </a:r>
            <a:r>
              <a:rPr dirty="0" sz="2000">
                <a:latin typeface="Tahoma"/>
                <a:cs typeface="Tahoma"/>
              </a:rPr>
              <a:t>0</a:t>
            </a:r>
            <a:r>
              <a:rPr dirty="0" sz="2000" spc="-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h</a:t>
            </a:r>
            <a:r>
              <a:rPr dirty="0" sz="2000" spc="-55">
                <a:latin typeface="Tahoma"/>
                <a:cs typeface="Tahoma"/>
              </a:rPr>
              <a:t>P</a:t>
            </a:r>
            <a:r>
              <a:rPr dirty="0" sz="2000">
                <a:latin typeface="Tahoma"/>
                <a:cs typeface="Tahoma"/>
              </a:rPr>
              <a:t>a</a:t>
            </a:r>
            <a:r>
              <a:rPr dirty="0" sz="2000" spc="-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AC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52370">
              <a:lnSpc>
                <a:spcPct val="100000"/>
              </a:lnSpc>
            </a:pPr>
            <a:r>
              <a:rPr dirty="0" spc="-5"/>
              <a:t>EnKF</a:t>
            </a:r>
            <a:r>
              <a:rPr dirty="0" spc="-5"/>
              <a:t> </a:t>
            </a:r>
            <a:r>
              <a:rPr dirty="0" spc="-5"/>
              <a:t>vs</a:t>
            </a:r>
            <a:r>
              <a:rPr dirty="0" spc="-5"/>
              <a:t> </a:t>
            </a:r>
            <a:r>
              <a:rPr dirty="0" spc="-5"/>
              <a:t>4DVar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130316"/>
            <a:ext cx="7353934" cy="3351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27940" indent="-342900">
              <a:lnSpc>
                <a:spcPct val="104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deficienc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sample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no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issue</a:t>
            </a:r>
            <a:r>
              <a:rPr dirty="0" sz="2000" spc="-5">
                <a:latin typeface="Calibri"/>
                <a:cs typeface="Calibri"/>
              </a:rPr>
              <a:t> whe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obser</a:t>
            </a:r>
            <a:r>
              <a:rPr dirty="0" sz="2000" spc="-35">
                <a:latin typeface="Calibri"/>
                <a:cs typeface="Calibri"/>
              </a:rPr>
              <a:t>v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f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175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i.e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ensembl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</a:t>
            </a:r>
            <a:r>
              <a:rPr dirty="0" sz="2000" spc="-50">
                <a:latin typeface="Calibri"/>
                <a:cs typeface="Calibri"/>
              </a:rPr>
              <a:t>z</a:t>
            </a:r>
            <a:r>
              <a:rPr dirty="0" sz="200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 marR="167005" indent="-342900">
              <a:lnSpc>
                <a:spcPct val="104000"/>
              </a:lnSpc>
              <a:spcBef>
                <a:spcPts val="60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deficienc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sample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covariance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becomes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oblemati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obser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magnitud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than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ensemble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</a:t>
            </a:r>
            <a:r>
              <a:rPr dirty="0" sz="2000" spc="-45">
                <a:latin typeface="Calibri"/>
                <a:cs typeface="Calibri"/>
              </a:rPr>
              <a:t>z</a:t>
            </a:r>
            <a:r>
              <a:rPr dirty="0" sz="200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 marR="709930" indent="-342900">
              <a:lnSpc>
                <a:spcPct val="104000"/>
              </a:lnSpc>
              <a:spcBef>
                <a:spcPts val="60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latte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case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efu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locali</a:t>
            </a:r>
            <a:r>
              <a:rPr dirty="0" sz="2000" spc="-35">
                <a:latin typeface="Calibri"/>
                <a:cs typeface="Calibri"/>
              </a:rPr>
              <a:t>z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sample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25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ariances</a:t>
            </a:r>
            <a:r>
              <a:rPr dirty="0" sz="2000" spc="-5">
                <a:latin typeface="Calibri"/>
                <a:cs typeface="Calibri"/>
              </a:rPr>
              <a:t> become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crucial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5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-goin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esea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5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opi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EnKF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4000"/>
              </a:lnSpc>
              <a:spcBef>
                <a:spcPts val="60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ho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covarianc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locali</a:t>
            </a:r>
            <a:r>
              <a:rPr dirty="0" sz="2000" spc="-35">
                <a:latin typeface="Calibri"/>
                <a:cs typeface="Calibri"/>
              </a:rPr>
              <a:t>z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become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conceptuall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acticall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difficul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obse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va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0">
                <a:latin typeface="Calibri"/>
                <a:cs typeface="Calibri"/>
              </a:rPr>
              <a:t>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(satellit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diances)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which</a:t>
            </a:r>
            <a:r>
              <a:rPr dirty="0" sz="2000">
                <a:latin typeface="Calibri"/>
                <a:cs typeface="Calibri"/>
              </a:rPr>
              <a:t> 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non</a:t>
            </a:r>
            <a:r>
              <a:rPr dirty="0" sz="2000" spc="-5">
                <a:latin typeface="Calibri"/>
                <a:cs typeface="Calibri"/>
              </a:rPr>
              <a:t>-loca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natur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(Campbel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</a:t>
            </a:r>
            <a:r>
              <a:rPr dirty="0" sz="2000" i="1">
                <a:latin typeface="Calibri"/>
                <a:cs typeface="Calibri"/>
              </a:rPr>
              <a:t>t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al.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2010)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96720">
              <a:lnSpc>
                <a:spcPts val="3329"/>
              </a:lnSpc>
            </a:pPr>
            <a:r>
              <a:rPr dirty="0" spc="-5"/>
              <a:t>Ensemble</a:t>
            </a:r>
            <a:r>
              <a:rPr dirty="0" spc="5"/>
              <a:t> </a:t>
            </a: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139460"/>
            <a:ext cx="7306945" cy="2127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6093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4D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Variationa</a:t>
            </a:r>
            <a:r>
              <a:rPr dirty="0" sz="2000" b="1">
                <a:latin typeface="Arial"/>
                <a:cs typeface="Arial"/>
              </a:rPr>
              <a:t>l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spcBef>
                <a:spcPts val="415"/>
              </a:spcBef>
            </a:pPr>
            <a:r>
              <a:rPr dirty="0" sz="2200" spc="-5">
                <a:latin typeface="Calibri"/>
                <a:cs typeface="Calibri"/>
              </a:rPr>
              <a:t>If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neglect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model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error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(</a:t>
            </a:r>
            <a:r>
              <a:rPr dirty="0" sz="2200" spc="-10">
                <a:solidFill>
                  <a:srgbClr val="0099FF"/>
                </a:solidFill>
                <a:latin typeface="Calibri"/>
                <a:cs typeface="Calibri"/>
              </a:rPr>
              <a:t>perfec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t</a:t>
            </a:r>
            <a:r>
              <a:rPr dirty="0" sz="2200" spc="2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model</a:t>
            </a:r>
            <a:r>
              <a:rPr dirty="0" sz="2200" spc="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assumption)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problem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finding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model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trajectory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that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best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fits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observations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over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assimilatio</a:t>
            </a:r>
            <a:r>
              <a:rPr dirty="0" sz="2200" spc="-5">
                <a:latin typeface="Calibri"/>
                <a:cs typeface="Calibri"/>
              </a:rPr>
              <a:t>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interva</a:t>
            </a:r>
            <a:r>
              <a:rPr dirty="0" sz="2200" spc="-5">
                <a:latin typeface="Calibri"/>
                <a:cs typeface="Calibri"/>
              </a:rPr>
              <a:t>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(t=0,1,…,T</a:t>
            </a:r>
            <a:r>
              <a:rPr dirty="0" sz="2200" spc="-5">
                <a:latin typeface="Calibri"/>
                <a:cs typeface="Calibri"/>
              </a:rPr>
              <a:t>)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given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backgroun</a:t>
            </a:r>
            <a:r>
              <a:rPr dirty="0" sz="2200" spc="-5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stat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x</a:t>
            </a:r>
            <a:r>
              <a:rPr dirty="0" baseline="-21367" sz="1950" spc="22" b="1">
                <a:latin typeface="Times New Roman"/>
                <a:cs typeface="Times New Roman"/>
              </a:rPr>
              <a:t>b</a:t>
            </a:r>
            <a:r>
              <a:rPr dirty="0" baseline="-21367" sz="1950" b="1">
                <a:latin typeface="Times New Roman"/>
                <a:cs typeface="Times New Roman"/>
              </a:rPr>
              <a:t> </a:t>
            </a:r>
            <a:r>
              <a:rPr dirty="0" baseline="-21367" sz="1950" spc="-165" b="1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Calibri"/>
                <a:cs typeface="Calibri"/>
              </a:rPr>
              <a:t>and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its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error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covariance</a:t>
            </a:r>
            <a:r>
              <a:rPr dirty="0" sz="2200" spc="90">
                <a:latin typeface="Calibri"/>
                <a:cs typeface="Calibri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P</a:t>
            </a:r>
            <a:r>
              <a:rPr dirty="0" baseline="25641" sz="1950" spc="22" b="1">
                <a:latin typeface="Times New Roman"/>
                <a:cs typeface="Times New Roman"/>
              </a:rPr>
              <a:t>b</a:t>
            </a:r>
            <a:r>
              <a:rPr dirty="0" baseline="25641" sz="1950" b="1">
                <a:latin typeface="Times New Roman"/>
                <a:cs typeface="Times New Roman"/>
              </a:rPr>
              <a:t> </a:t>
            </a:r>
            <a:r>
              <a:rPr dirty="0" baseline="25641" sz="1950" spc="-142" b="1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Calibri"/>
                <a:cs typeface="Calibri"/>
              </a:rPr>
              <a:t>can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solved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findin</a:t>
            </a:r>
            <a:r>
              <a:rPr dirty="0" sz="2200" spc="-5">
                <a:latin typeface="Calibri"/>
                <a:cs typeface="Calibri"/>
              </a:rPr>
              <a:t>g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minimu</a:t>
            </a:r>
            <a:r>
              <a:rPr dirty="0" sz="2200" spc="-5">
                <a:latin typeface="Calibri"/>
                <a:cs typeface="Calibri"/>
              </a:rPr>
              <a:t>m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cost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function: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834644" y="4683782"/>
            <a:ext cx="7415530" cy="102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7500"/>
              </a:lnSpc>
            </a:pPr>
            <a:r>
              <a:rPr dirty="0" sz="2200" spc="-5">
                <a:latin typeface="Calibri"/>
                <a:cs typeface="Calibri"/>
              </a:rPr>
              <a:t>This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equivalen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for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same</a:t>
            </a:r>
            <a:r>
              <a:rPr dirty="0" sz="2200" spc="50">
                <a:latin typeface="Calibri"/>
                <a:cs typeface="Calibri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x</a:t>
            </a:r>
            <a:r>
              <a:rPr dirty="0" baseline="-21367" sz="1950" spc="22" b="1">
                <a:latin typeface="Times New Roman"/>
                <a:cs typeface="Times New Roman"/>
              </a:rPr>
              <a:t>b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P</a:t>
            </a:r>
            <a:r>
              <a:rPr dirty="0" baseline="25641" sz="1950" spc="22" b="1">
                <a:latin typeface="Times New Roman"/>
                <a:cs typeface="Times New Roman"/>
              </a:rPr>
              <a:t>b</a:t>
            </a:r>
            <a:r>
              <a:rPr dirty="0" baseline="25641" sz="1950" spc="15" b="1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Kalman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filter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solution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end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2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assimilation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window</a:t>
            </a:r>
            <a:r>
              <a:rPr dirty="0" sz="22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(t=T</a:t>
            </a:r>
            <a:r>
              <a:rPr dirty="0" sz="2200" spc="-5">
                <a:latin typeface="Calibri"/>
                <a:cs typeface="Calibri"/>
              </a:rPr>
              <a:t>)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(</a:t>
            </a:r>
            <a:r>
              <a:rPr dirty="0" sz="2200" spc="-5" i="1">
                <a:latin typeface="Calibri"/>
                <a:cs typeface="Calibri"/>
              </a:rPr>
              <a:t>Fisher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et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al.,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2005).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3440">
              <a:lnSpc>
                <a:spcPts val="3329"/>
              </a:lnSpc>
            </a:pPr>
            <a:r>
              <a:rPr dirty="0" spc="-5"/>
              <a:t>Hybrid</a:t>
            </a:r>
            <a:r>
              <a:rPr dirty="0" spc="5"/>
              <a:t> </a:t>
            </a:r>
            <a:r>
              <a:rPr dirty="0" spc="-5"/>
              <a:t>Variationa</a:t>
            </a:r>
            <a:r>
              <a:rPr dirty="0"/>
              <a:t>l–</a:t>
            </a:r>
            <a:r>
              <a:rPr dirty="0" spc="-10"/>
              <a:t>EnK</a:t>
            </a:r>
            <a:r>
              <a:rPr dirty="0" spc="-5"/>
              <a:t>F</a:t>
            </a:r>
            <a:r>
              <a:rPr dirty="0" spc="20"/>
              <a:t> </a:t>
            </a:r>
            <a:r>
              <a:rPr dirty="0" spc="-5"/>
              <a:t>algorithms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3516" y="3711086"/>
            <a:ext cx="2231390" cy="39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50290" algn="l"/>
              </a:tabLst>
            </a:pPr>
            <a:r>
              <a:rPr dirty="0" sz="1800" i="1">
                <a:latin typeface="Times New Roman"/>
                <a:cs typeface="Times New Roman"/>
              </a:rPr>
              <a:t>J</a:t>
            </a:r>
            <a:r>
              <a:rPr dirty="0" sz="1800" spc="-220" i="1">
                <a:latin typeface="Times New Roman"/>
                <a:cs typeface="Times New Roman"/>
              </a:rPr>
              <a:t> </a:t>
            </a:r>
            <a:r>
              <a:rPr dirty="0" sz="2350" spc="-1789">
                <a:latin typeface="Symbol"/>
                <a:cs typeface="Symbol"/>
              </a:rPr>
              <a:t>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2350" spc="-1760">
                <a:latin typeface="Symbol"/>
                <a:cs typeface="Symbol"/>
              </a:rPr>
              <a:t></a:t>
            </a:r>
            <a:r>
              <a:rPr dirty="0" sz="2350" spc="-320">
                <a:latin typeface="Symbol"/>
                <a:cs typeface="Symbol"/>
              </a:rPr>
              <a:t> </a:t>
            </a:r>
            <a:r>
              <a:rPr dirty="0" sz="1800" spc="-810">
                <a:latin typeface="Symbol"/>
                <a:cs typeface="Symbol"/>
              </a:rPr>
              <a:t></a:t>
            </a:r>
            <a:r>
              <a:rPr dirty="0" sz="1800" spc="-75">
                <a:latin typeface="Symbol"/>
                <a:cs typeface="Symbol"/>
              </a:rPr>
              <a:t> </a:t>
            </a:r>
            <a:r>
              <a:rPr dirty="0" sz="2350" spc="-1789">
                <a:latin typeface="Symbol"/>
                <a:cs typeface="Symbol"/>
              </a:rPr>
              <a:t>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1800" spc="-810">
                <a:latin typeface="Symbol"/>
                <a:cs typeface="Symbol"/>
              </a:rPr>
              <a:t></a:t>
            </a:r>
            <a:r>
              <a:rPr dirty="0" sz="1800" spc="-145">
                <a:latin typeface="Symbol"/>
                <a:cs typeface="Symbol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2350" spc="-1760">
                <a:latin typeface="Symbol"/>
                <a:cs typeface="Symbol"/>
              </a:rPr>
              <a:t></a:t>
            </a:r>
            <a:r>
              <a:rPr dirty="0" sz="2350" spc="220">
                <a:latin typeface="Symbol"/>
                <a:cs typeface="Symbol"/>
              </a:rPr>
              <a:t> </a:t>
            </a:r>
            <a:r>
              <a:rPr dirty="0" sz="2850" spc="-2375">
                <a:latin typeface="Symbol"/>
                <a:cs typeface="Symbol"/>
              </a:rPr>
              <a:t></a:t>
            </a:r>
            <a:r>
              <a:rPr dirty="0" sz="1800" b="1">
                <a:latin typeface="Times New Roman"/>
                <a:cs typeface="Times New Roman"/>
              </a:rPr>
              <a:t>P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2850" spc="-2265">
                <a:latin typeface="Symbol"/>
                <a:cs typeface="Symbol"/>
              </a:rPr>
              <a:t></a:t>
            </a:r>
            <a:r>
              <a:rPr dirty="0" sz="2850" spc="340">
                <a:latin typeface="Symbol"/>
                <a:cs typeface="Symbol"/>
              </a:rPr>
              <a:t> </a:t>
            </a:r>
            <a:r>
              <a:rPr dirty="0" sz="2350" spc="-1760">
                <a:latin typeface="Symbol"/>
                <a:cs typeface="Symbol"/>
              </a:rPr>
              <a:t>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5695" y="3763927"/>
            <a:ext cx="2118360" cy="328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5430" algn="l"/>
                <a:tab pos="1190625" algn="l"/>
              </a:tabLst>
            </a:pP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1800" spc="-810">
                <a:latin typeface="Symbol"/>
                <a:cs typeface="Symbol"/>
              </a:rPr>
              <a:t></a:t>
            </a:r>
            <a:r>
              <a:rPr dirty="0" sz="1800" spc="-145">
                <a:latin typeface="Symbol"/>
                <a:cs typeface="Symbol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2350" spc="-1610">
                <a:latin typeface="Symbol"/>
                <a:cs typeface="Symbol"/>
              </a:rPr>
              <a:t></a:t>
            </a:r>
            <a:r>
              <a:rPr dirty="0" sz="1800" spc="-810">
                <a:latin typeface="Symbol"/>
                <a:cs typeface="Symbol"/>
              </a:rPr>
              <a:t></a:t>
            </a:r>
            <a:r>
              <a:rPr dirty="0" sz="1800">
                <a:latin typeface="Symbol"/>
                <a:cs typeface="Symbol"/>
              </a:rPr>
              <a:t>	</a:t>
            </a:r>
            <a:r>
              <a:rPr dirty="0" sz="2350" spc="-1789">
                <a:latin typeface="Symbol"/>
                <a:cs typeface="Symbol"/>
              </a:rPr>
              <a:t></a:t>
            </a:r>
            <a:r>
              <a:rPr dirty="0" sz="1800" b="1">
                <a:latin typeface="Times New Roman"/>
                <a:cs typeface="Times New Roman"/>
              </a:rPr>
              <a:t>y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70" b="1">
                <a:latin typeface="Times New Roman"/>
                <a:cs typeface="Times New Roman"/>
              </a:rPr>
              <a:t> </a:t>
            </a:r>
            <a:r>
              <a:rPr dirty="0" sz="1800" spc="-810">
                <a:latin typeface="Symbol"/>
                <a:cs typeface="Symbol"/>
              </a:rPr>
              <a:t></a:t>
            </a:r>
            <a:r>
              <a:rPr dirty="0" sz="1800" spc="-100">
                <a:latin typeface="Symbol"/>
                <a:cs typeface="Symbol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H</a:t>
            </a:r>
            <a:r>
              <a:rPr dirty="0" sz="1800" spc="165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48376" y="3763927"/>
            <a:ext cx="2537460" cy="328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70585" algn="l"/>
                <a:tab pos="2086610" algn="l"/>
              </a:tabLst>
            </a:pPr>
            <a:r>
              <a:rPr dirty="0" sz="2350" spc="-1789">
                <a:latin typeface="Symbol"/>
                <a:cs typeface="Symbol"/>
              </a:rPr>
              <a:t>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2350" spc="-1825">
                <a:latin typeface="Symbol"/>
                <a:cs typeface="Symbol"/>
              </a:rPr>
              <a:t></a:t>
            </a:r>
            <a:r>
              <a:rPr dirty="0" sz="2350" spc="-1760">
                <a:latin typeface="Symbol"/>
                <a:cs typeface="Symbol"/>
              </a:rPr>
              <a:t></a:t>
            </a:r>
            <a:r>
              <a:rPr dirty="0" sz="2350" spc="100">
                <a:latin typeface="Symbol"/>
                <a:cs typeface="Symbol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R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2350" spc="-1760">
                <a:latin typeface="Symbol"/>
                <a:cs typeface="Symbol"/>
              </a:rPr>
              <a:t></a:t>
            </a:r>
            <a:r>
              <a:rPr dirty="0" sz="2350">
                <a:latin typeface="Symbol"/>
                <a:cs typeface="Symbol"/>
              </a:rPr>
              <a:t>	</a:t>
            </a:r>
            <a:r>
              <a:rPr dirty="0" sz="2350" spc="-1789">
                <a:latin typeface="Symbol"/>
                <a:cs typeface="Symbol"/>
              </a:rPr>
              <a:t>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2350" spc="-1825">
                <a:latin typeface="Symbol"/>
                <a:cs typeface="Symbol"/>
              </a:rPr>
              <a:t></a:t>
            </a:r>
            <a:r>
              <a:rPr dirty="0" sz="2350" spc="-1760">
                <a:latin typeface="Symbol"/>
                <a:cs typeface="Symbol"/>
              </a:rPr>
              <a:t>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9328" y="3960433"/>
            <a:ext cx="84074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9560" algn="l"/>
                <a:tab pos="760730" algn="l"/>
              </a:tabLst>
            </a:pP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spc="25">
                <a:latin typeface="Times New Roman"/>
                <a:cs typeface="Times New Roman"/>
              </a:rPr>
              <a:t>0</a:t>
            </a:r>
            <a:r>
              <a:rPr dirty="0" sz="1050">
                <a:latin typeface="Symbol"/>
                <a:cs typeface="Symbol"/>
              </a:rPr>
              <a:t></a:t>
            </a: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>
                <a:latin typeface="Times New Roman"/>
                <a:cs typeface="Times New Roman"/>
              </a:rPr>
              <a:t>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8559" y="3800413"/>
            <a:ext cx="15938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25">
                <a:latin typeface="Symbol"/>
                <a:cs typeface="Symbol"/>
              </a:rPr>
              <a:t></a:t>
            </a:r>
            <a:r>
              <a:rPr dirty="0" sz="105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77615" y="3783499"/>
            <a:ext cx="1320165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8515" marR="5080" indent="-806450">
              <a:lnSpc>
                <a:spcPct val="90200"/>
              </a:lnSpc>
              <a:tabLst>
                <a:tab pos="433070" algn="l"/>
                <a:tab pos="796925" algn="l"/>
                <a:tab pos="1269365" algn="l"/>
              </a:tabLst>
            </a:pPr>
            <a:r>
              <a:rPr dirty="0" sz="1050" i="1">
                <a:latin typeface="Times New Roman"/>
                <a:cs typeface="Times New Roman"/>
              </a:rPr>
              <a:t>b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o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baseline="1028" sz="4050" spc="-1162">
                <a:latin typeface="Symbol"/>
                <a:cs typeface="Symbol"/>
              </a:rPr>
              <a:t></a:t>
            </a:r>
            <a:r>
              <a:rPr dirty="0" baseline="1028" sz="4050" spc="-1162">
                <a:latin typeface="Symbol"/>
                <a:cs typeface="Symbol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 t</a:t>
            </a:r>
            <a:r>
              <a:rPr dirty="0" sz="1050" spc="-150" i="1">
                <a:latin typeface="Times New Roman"/>
                <a:cs typeface="Times New Roman"/>
              </a:rPr>
              <a:t> </a:t>
            </a:r>
            <a:r>
              <a:rPr dirty="0" sz="1050" spc="-430">
                <a:latin typeface="Symbol"/>
                <a:cs typeface="Symbol"/>
              </a:rPr>
              <a:t></a:t>
            </a:r>
            <a:r>
              <a:rPr dirty="0" sz="1050">
                <a:latin typeface="Times New Roman"/>
                <a:cs typeface="Times New Roman"/>
              </a:rPr>
              <a:t>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96688" y="3960433"/>
            <a:ext cx="84074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9560" algn="l"/>
                <a:tab pos="760730" algn="l"/>
              </a:tabLst>
            </a:pP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spc="25">
                <a:latin typeface="Times New Roman"/>
                <a:cs typeface="Times New Roman"/>
              </a:rPr>
              <a:t>0</a:t>
            </a:r>
            <a:r>
              <a:rPr dirty="0" sz="1050" spc="-10">
                <a:latin typeface="Symbol"/>
                <a:cs typeface="Symbol"/>
              </a:rPr>
              <a:t></a:t>
            </a: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>
                <a:latin typeface="Times New Roman"/>
                <a:cs typeface="Times New Roman"/>
              </a:rPr>
              <a:t>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4716" y="3754693"/>
            <a:ext cx="15938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25">
                <a:latin typeface="Symbol"/>
                <a:cs typeface="Symbol"/>
              </a:rPr>
              <a:t></a:t>
            </a:r>
            <a:r>
              <a:rPr dirty="0" sz="105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1175" y="3962567"/>
            <a:ext cx="1092200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91185" algn="l"/>
                <a:tab pos="1012190" algn="l"/>
              </a:tabLst>
            </a:pPr>
            <a:r>
              <a:rPr dirty="0" sz="1050">
                <a:latin typeface="Times New Roman"/>
                <a:cs typeface="Times New Roman"/>
              </a:rPr>
              <a:t>0</a:t>
            </a:r>
            <a:r>
              <a:rPr dirty="0" sz="1050">
                <a:latin typeface="Times New Roman"/>
                <a:cs typeface="Times New Roman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b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78015" y="3825722"/>
            <a:ext cx="868680" cy="25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Times New Roman"/>
                <a:cs typeface="Times New Roman"/>
              </a:rPr>
              <a:t>y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70" b="1">
                <a:latin typeface="Times New Roman"/>
                <a:cs typeface="Times New Roman"/>
              </a:rPr>
              <a:t> </a:t>
            </a:r>
            <a:r>
              <a:rPr dirty="0" sz="1800" spc="-810">
                <a:latin typeface="Symbol"/>
                <a:cs typeface="Symbol"/>
              </a:rPr>
              <a:t></a:t>
            </a:r>
            <a:r>
              <a:rPr dirty="0" sz="1800" spc="-85">
                <a:latin typeface="Symbol"/>
                <a:cs typeface="Symbol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H</a:t>
            </a:r>
            <a:r>
              <a:rPr dirty="0" sz="1800" spc="155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5511" y="3962567"/>
            <a:ext cx="416559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5760" algn="l"/>
              </a:tabLst>
            </a:pP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72047" y="3627287"/>
            <a:ext cx="9969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i="1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34103" y="3673007"/>
            <a:ext cx="9969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i="1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73172" y="3802547"/>
            <a:ext cx="92710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i="1">
                <a:latin typeface="Times New Roman"/>
                <a:cs typeface="Times New Roman"/>
              </a:rPr>
              <a:t>b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42464" y="3785784"/>
            <a:ext cx="9969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i="1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139460"/>
            <a:ext cx="7164705" cy="1887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7973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4D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Variationa</a:t>
            </a:r>
            <a:r>
              <a:rPr dirty="0" sz="2000" b="1">
                <a:latin typeface="Arial"/>
                <a:cs typeface="Arial"/>
              </a:rPr>
              <a:t>l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7500"/>
              </a:lnSpc>
              <a:spcBef>
                <a:spcPts val="415"/>
              </a:spcBef>
            </a:pPr>
            <a:r>
              <a:rPr dirty="0" sz="2200" spc="-10">
                <a:latin typeface="Calibri"/>
                <a:cs typeface="Calibri"/>
              </a:rPr>
              <a:t>Th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4</a:t>
            </a:r>
            <a:r>
              <a:rPr dirty="0" sz="2200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-Var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solution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implicitly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evolves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background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error</a:t>
            </a:r>
            <a:r>
              <a:rPr dirty="0" sz="2200" spc="-5">
                <a:latin typeface="Calibri"/>
                <a:cs typeface="Calibri"/>
              </a:rPr>
              <a:t> covariances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over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the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assimilation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window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(Thepau</a:t>
            </a:r>
            <a:r>
              <a:rPr dirty="0" sz="2200" spc="-5">
                <a:latin typeface="Calibri"/>
                <a:cs typeface="Calibri"/>
              </a:rPr>
              <a:t>t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e</a:t>
            </a:r>
            <a:r>
              <a:rPr dirty="0" sz="2200" spc="-5" i="1">
                <a:latin typeface="Calibri"/>
                <a:cs typeface="Calibri"/>
              </a:rPr>
              <a:t>t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</a:t>
            </a:r>
            <a:r>
              <a:rPr dirty="0" sz="2200" spc="-5" i="1">
                <a:latin typeface="Calibri"/>
                <a:cs typeface="Calibri"/>
              </a:rPr>
              <a:t>l</a:t>
            </a:r>
            <a:r>
              <a:rPr dirty="0" sz="2200" spc="-5">
                <a:latin typeface="Calibri"/>
                <a:cs typeface="Calibri"/>
              </a:rPr>
              <a:t>.,1996) with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tangent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linear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dynamics:</a:t>
            </a:r>
            <a:endParaRPr sz="2200">
              <a:latin typeface="Calibri"/>
              <a:cs typeface="Calibri"/>
            </a:endParaRPr>
          </a:p>
          <a:p>
            <a:pPr algn="ctr" marL="443865">
              <a:lnSpc>
                <a:spcPts val="2390"/>
              </a:lnSpc>
              <a:spcBef>
                <a:spcPts val="1505"/>
              </a:spcBef>
            </a:pPr>
            <a:r>
              <a:rPr dirty="0" sz="2000" spc="-5" b="1">
                <a:latin typeface="Times New Roman"/>
                <a:cs typeface="Times New Roman"/>
              </a:rPr>
              <a:t>P</a:t>
            </a:r>
            <a:r>
              <a:rPr dirty="0" baseline="25641" sz="1950" spc="22" b="1">
                <a:latin typeface="Times New Roman"/>
                <a:cs typeface="Times New Roman"/>
              </a:rPr>
              <a:t>b</a:t>
            </a:r>
            <a:r>
              <a:rPr dirty="0" sz="2000">
                <a:latin typeface="Times New Roman"/>
                <a:cs typeface="Times New Roman"/>
              </a:rPr>
              <a:t>(t)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≈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M</a:t>
            </a:r>
            <a:r>
              <a:rPr dirty="0" sz="2000" spc="-5" b="1">
                <a:latin typeface="Times New Roman"/>
                <a:cs typeface="Times New Roman"/>
              </a:rPr>
              <a:t>P</a:t>
            </a:r>
            <a:r>
              <a:rPr dirty="0" baseline="25641" sz="1950" spc="22" b="1">
                <a:latin typeface="Times New Roman"/>
                <a:cs typeface="Times New Roman"/>
              </a:rPr>
              <a:t>b</a:t>
            </a:r>
            <a:r>
              <a:rPr dirty="0" sz="2000" b="1">
                <a:latin typeface="Times New Roman"/>
                <a:cs typeface="Times New Roman"/>
              </a:rPr>
              <a:t>M</a:t>
            </a:r>
            <a:r>
              <a:rPr dirty="0" baseline="25641" sz="1950" spc="30" b="1">
                <a:latin typeface="Times New Roman"/>
                <a:cs typeface="Times New Roman"/>
              </a:rPr>
              <a:t>T</a:t>
            </a:r>
            <a:endParaRPr baseline="25641"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3440">
              <a:lnSpc>
                <a:spcPts val="3329"/>
              </a:lnSpc>
            </a:pPr>
            <a:r>
              <a:rPr dirty="0" spc="-5"/>
              <a:t>Hybrid</a:t>
            </a:r>
            <a:r>
              <a:rPr dirty="0" spc="5"/>
              <a:t> </a:t>
            </a:r>
            <a:r>
              <a:rPr dirty="0" spc="-5"/>
              <a:t>Variationa</a:t>
            </a:r>
            <a:r>
              <a:rPr dirty="0"/>
              <a:t>l–</a:t>
            </a:r>
            <a:r>
              <a:rPr dirty="0" spc="-10"/>
              <a:t>EnK</a:t>
            </a:r>
            <a:r>
              <a:rPr dirty="0" spc="-5"/>
              <a:t>F</a:t>
            </a:r>
            <a:r>
              <a:rPr dirty="0" spc="20"/>
              <a:t> </a:t>
            </a:r>
            <a:r>
              <a:rPr dirty="0" spc="-5"/>
              <a:t>algorithms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3183" y="0"/>
            <a:ext cx="5459095" cy="3263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6130">
              <a:lnSpc>
                <a:spcPct val="100000"/>
              </a:lnSpc>
            </a:pPr>
            <a:r>
              <a:rPr dirty="0" sz="2800" spc="-5">
                <a:solidFill>
                  <a:srgbClr val="1653DB"/>
                </a:solidFill>
                <a:latin typeface="Arial"/>
                <a:cs typeface="Arial"/>
              </a:rPr>
              <a:t>Variational</a:t>
            </a:r>
            <a:r>
              <a:rPr dirty="0" sz="2800" spc="5">
                <a:solidFill>
                  <a:srgbClr val="1653DB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1653DB"/>
                </a:solidFill>
                <a:latin typeface="Arial"/>
                <a:cs typeface="Arial"/>
              </a:rPr>
              <a:t>vs</a:t>
            </a:r>
            <a:r>
              <a:rPr dirty="0" sz="2800" spc="5">
                <a:solidFill>
                  <a:srgbClr val="1653DB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1653DB"/>
                </a:solidFill>
                <a:latin typeface="Arial"/>
                <a:cs typeface="Arial"/>
              </a:rPr>
              <a:t>Ensemble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3183" y="0"/>
            <a:ext cx="5458968" cy="3262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494532"/>
            <a:ext cx="9144000" cy="2491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24203" y="5964046"/>
            <a:ext cx="6838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=+0h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4085335" y="5964046"/>
            <a:ext cx="6838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t=+3h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0476" y="5965571"/>
            <a:ext cx="6838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t=+9h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8655" y="480313"/>
            <a:ext cx="1988185" cy="8255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MSL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P</a:t>
            </a:r>
            <a:r>
              <a:rPr dirty="0" sz="1800" spc="10">
                <a:solidFill>
                  <a:srgbClr val="6532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 500 h</a:t>
            </a:r>
            <a:r>
              <a:rPr dirty="0" sz="1800" spc="-45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 Z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(shaded)</a:t>
            </a:r>
            <a:r>
              <a:rPr dirty="0" sz="1800" spc="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backg</a:t>
            </a:r>
            <a:r>
              <a:rPr dirty="0" sz="1800" spc="-3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ound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dirty="0" sz="1800" spc="-1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dirty="0" sz="1800" spc="-20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7796" y="3197605"/>
            <a:ext cx="71367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dirty="0" sz="1800" spc="-160">
                <a:solidFill>
                  <a:srgbClr val="65320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empe</a:t>
            </a:r>
            <a:r>
              <a:rPr dirty="0" sz="1800" spc="-45">
                <a:solidFill>
                  <a:srgbClr val="65320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atur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6532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analysi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6532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inc</a:t>
            </a:r>
            <a:r>
              <a:rPr dirty="0" sz="1800" spc="-30">
                <a:solidFill>
                  <a:srgbClr val="65320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ements </a:t>
            </a:r>
            <a:r>
              <a:rPr dirty="0" sz="1800" spc="-35">
                <a:solidFill>
                  <a:srgbClr val="653200"/>
                </a:solidFill>
                <a:latin typeface="Calibri"/>
                <a:cs typeface="Calibri"/>
              </a:rPr>
              <a:t>f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or a single </a:t>
            </a:r>
            <a:r>
              <a:rPr dirty="0" sz="1800" spc="-25">
                <a:solidFill>
                  <a:srgbClr val="65320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empe</a:t>
            </a:r>
            <a:r>
              <a:rPr dirty="0" sz="1800" spc="-45">
                <a:solidFill>
                  <a:srgbClr val="65320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atur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 observatio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 a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 the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653200"/>
                </a:solidFill>
                <a:latin typeface="Calibri"/>
                <a:cs typeface="Calibri"/>
              </a:rPr>
              <a:t>st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 o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 th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 assimilatio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 window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: </a:t>
            </a:r>
            <a:r>
              <a:rPr dirty="0" sz="1800" spc="40">
                <a:solidFill>
                  <a:srgbClr val="653200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653200"/>
                </a:solidFill>
                <a:latin typeface="Calibri"/>
                <a:cs typeface="Calibri"/>
              </a:rPr>
              <a:t>x</a:t>
            </a:r>
            <a:r>
              <a:rPr dirty="0" baseline="25462" sz="1800">
                <a:solidFill>
                  <a:srgbClr val="653200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(t</a:t>
            </a:r>
            <a:r>
              <a:rPr dirty="0" sz="1800" spc="-10">
                <a:solidFill>
                  <a:srgbClr val="653200"/>
                </a:solidFill>
                <a:latin typeface="Calibri"/>
                <a:cs typeface="Calibri"/>
              </a:rPr>
              <a:t>)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-x</a:t>
            </a:r>
            <a:r>
              <a:rPr dirty="0" baseline="25462" sz="1800" spc="7">
                <a:solidFill>
                  <a:srgbClr val="653200"/>
                </a:solidFill>
                <a:latin typeface="Calibri"/>
                <a:cs typeface="Calibri"/>
              </a:rPr>
              <a:t>b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(t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)</a:t>
            </a:r>
            <a:r>
              <a:rPr dirty="0" sz="1800" spc="20">
                <a:solidFill>
                  <a:srgbClr val="6532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≈</a:t>
            </a:r>
            <a:r>
              <a:rPr dirty="0" sz="1800" spc="15">
                <a:solidFill>
                  <a:srgbClr val="6532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M</a:t>
            </a:r>
            <a:r>
              <a:rPr dirty="0" sz="1800" spc="-10">
                <a:solidFill>
                  <a:srgbClr val="653200"/>
                </a:solidFill>
                <a:latin typeface="Calibri"/>
                <a:cs typeface="Calibri"/>
              </a:rPr>
              <a:t>P</a:t>
            </a:r>
            <a:r>
              <a:rPr dirty="0" baseline="25462" sz="1800" spc="7">
                <a:solidFill>
                  <a:srgbClr val="653200"/>
                </a:solidFill>
                <a:latin typeface="Calibri"/>
                <a:cs typeface="Calibri"/>
              </a:rPr>
              <a:t>b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M</a:t>
            </a:r>
            <a:r>
              <a:rPr dirty="0" baseline="25462" sz="1800">
                <a:solidFill>
                  <a:srgbClr val="65320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653200"/>
                </a:solidFill>
                <a:latin typeface="Calibri"/>
                <a:cs typeface="Calibri"/>
              </a:rPr>
              <a:t>H</a:t>
            </a:r>
            <a:r>
              <a:rPr dirty="0" baseline="25462" sz="1800">
                <a:solidFill>
                  <a:srgbClr val="65320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653200"/>
                </a:solidFill>
                <a:latin typeface="Calibri"/>
                <a:cs typeface="Calibri"/>
              </a:rPr>
              <a:t>(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y-</a:t>
            </a:r>
            <a:r>
              <a:rPr dirty="0" sz="1800" spc="-10">
                <a:solidFill>
                  <a:srgbClr val="653200"/>
                </a:solidFill>
                <a:latin typeface="Calibri"/>
                <a:cs typeface="Calibri"/>
              </a:rPr>
              <a:t>H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x</a:t>
            </a:r>
            <a:r>
              <a:rPr dirty="0" sz="1800" spc="-5">
                <a:solidFill>
                  <a:srgbClr val="653200"/>
                </a:solidFill>
                <a:latin typeface="Calibri"/>
                <a:cs typeface="Calibri"/>
              </a:rPr>
              <a:t>)/(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σ</a:t>
            </a:r>
            <a:r>
              <a:rPr dirty="0" baseline="-20833" sz="1800" spc="7">
                <a:solidFill>
                  <a:srgbClr val="653200"/>
                </a:solidFill>
                <a:latin typeface="Calibri"/>
                <a:cs typeface="Calibri"/>
              </a:rPr>
              <a:t>b</a:t>
            </a:r>
            <a:r>
              <a:rPr dirty="0" baseline="25462" sz="1800">
                <a:solidFill>
                  <a:srgbClr val="653200"/>
                </a:solidFill>
                <a:latin typeface="Calibri"/>
                <a:cs typeface="Calibri"/>
              </a:rPr>
              <a:t>2 </a:t>
            </a:r>
            <a:r>
              <a:rPr dirty="0" baseline="25462" sz="1800" spc="-165">
                <a:solidFill>
                  <a:srgbClr val="6532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+</a:t>
            </a:r>
            <a:r>
              <a:rPr dirty="0" sz="1800" spc="15">
                <a:solidFill>
                  <a:srgbClr val="6532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σ</a:t>
            </a:r>
            <a:r>
              <a:rPr dirty="0" baseline="-20833" sz="1800">
                <a:solidFill>
                  <a:srgbClr val="653200"/>
                </a:solidFill>
                <a:latin typeface="Calibri"/>
                <a:cs typeface="Calibri"/>
              </a:rPr>
              <a:t>o</a:t>
            </a:r>
            <a:r>
              <a:rPr dirty="0" baseline="25462" sz="1800">
                <a:solidFill>
                  <a:srgbClr val="653200"/>
                </a:solidFill>
                <a:latin typeface="Calibri"/>
                <a:cs typeface="Calibri"/>
              </a:rPr>
              <a:t>2</a:t>
            </a:r>
            <a:r>
              <a:rPr dirty="0" sz="1800">
                <a:solidFill>
                  <a:srgbClr val="653200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139460"/>
            <a:ext cx="7536815" cy="4671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8255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4D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Variationa</a:t>
            </a:r>
            <a:r>
              <a:rPr dirty="0" sz="2000" b="1">
                <a:latin typeface="Arial"/>
                <a:cs typeface="Arial"/>
              </a:rPr>
              <a:t>l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  <a:p>
            <a:pPr marL="355600" marR="520700" indent="-342900">
              <a:lnSpc>
                <a:spcPct val="100000"/>
              </a:lnSpc>
              <a:spcBef>
                <a:spcPts val="1120"/>
              </a:spcBef>
              <a:buClr>
                <a:srgbClr val="0F3592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Th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4</a:t>
            </a:r>
            <a:r>
              <a:rPr dirty="0" sz="2200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-Var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solution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implicitly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evolves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background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error</a:t>
            </a:r>
            <a:r>
              <a:rPr dirty="0" sz="2200" spc="-5">
                <a:latin typeface="Calibri"/>
                <a:cs typeface="Calibri"/>
              </a:rPr>
              <a:t> covariances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over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the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assimilation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window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with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tangent</a:t>
            </a:r>
            <a:r>
              <a:rPr dirty="0" sz="2200" spc="-5">
                <a:latin typeface="Calibri"/>
                <a:cs typeface="Calibri"/>
              </a:rPr>
              <a:t> linear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dynamics:</a:t>
            </a:r>
            <a:endParaRPr sz="2200">
              <a:latin typeface="Calibri"/>
              <a:cs typeface="Calibri"/>
            </a:endParaRPr>
          </a:p>
          <a:p>
            <a:pPr algn="ctr" marL="72390">
              <a:lnSpc>
                <a:spcPct val="100000"/>
              </a:lnSpc>
              <a:spcBef>
                <a:spcPts val="894"/>
              </a:spcBef>
            </a:pPr>
            <a:r>
              <a:rPr dirty="0" sz="2000" spc="-5" b="1">
                <a:latin typeface="Times New Roman"/>
                <a:cs typeface="Times New Roman"/>
              </a:rPr>
              <a:t>P</a:t>
            </a:r>
            <a:r>
              <a:rPr dirty="0" baseline="25641" sz="1950" spc="22" b="1">
                <a:latin typeface="Times New Roman"/>
                <a:cs typeface="Times New Roman"/>
              </a:rPr>
              <a:t>b</a:t>
            </a:r>
            <a:r>
              <a:rPr dirty="0" sz="2000">
                <a:latin typeface="Times New Roman"/>
                <a:cs typeface="Times New Roman"/>
              </a:rPr>
              <a:t>(t)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≈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M</a:t>
            </a:r>
            <a:r>
              <a:rPr dirty="0" sz="2000" spc="-5" b="1">
                <a:latin typeface="Times New Roman"/>
                <a:cs typeface="Times New Roman"/>
              </a:rPr>
              <a:t>P</a:t>
            </a:r>
            <a:r>
              <a:rPr dirty="0" baseline="25641" sz="1950" spc="22" b="1">
                <a:latin typeface="Times New Roman"/>
                <a:cs typeface="Times New Roman"/>
              </a:rPr>
              <a:t>b</a:t>
            </a:r>
            <a:r>
              <a:rPr dirty="0" sz="2000" b="1">
                <a:latin typeface="Times New Roman"/>
                <a:cs typeface="Times New Roman"/>
              </a:rPr>
              <a:t>M</a:t>
            </a:r>
            <a:r>
              <a:rPr dirty="0" baseline="25641" sz="1950" spc="30" b="1">
                <a:latin typeface="Times New Roman"/>
                <a:cs typeface="Times New Roman"/>
              </a:rPr>
              <a:t>T</a:t>
            </a:r>
            <a:endParaRPr baseline="25641"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F3592"/>
              </a:buClr>
              <a:buFont typeface="Arial"/>
              <a:buChar char="•"/>
              <a:tabLst>
                <a:tab pos="355600" algn="l"/>
                <a:tab pos="3848100" algn="l"/>
              </a:tabLst>
            </a:pPr>
            <a:r>
              <a:rPr dirty="0" sz="2200" spc="-5">
                <a:latin typeface="Calibri"/>
                <a:cs typeface="Calibri"/>
              </a:rPr>
              <a:t>But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does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propagate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error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information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one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assimilation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cycle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next</a:t>
            </a:r>
            <a:r>
              <a:rPr dirty="0" sz="2200" spc="-5">
                <a:latin typeface="Calibri"/>
                <a:cs typeface="Calibri"/>
              </a:rPr>
              <a:t>: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000" spc="-5" b="1">
                <a:latin typeface="Times New Roman"/>
                <a:cs typeface="Times New Roman"/>
              </a:rPr>
              <a:t>P</a:t>
            </a:r>
            <a:r>
              <a:rPr dirty="0" baseline="25641" sz="1950" spc="22" b="1">
                <a:latin typeface="Times New Roman"/>
                <a:cs typeface="Times New Roman"/>
              </a:rPr>
              <a:t>b</a:t>
            </a:r>
            <a:r>
              <a:rPr dirty="0" baseline="25641" sz="1950" b="1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not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evolved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according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KF</a:t>
            </a:r>
            <a:r>
              <a:rPr dirty="0" sz="2200" spc="-5">
                <a:latin typeface="Calibri"/>
                <a:cs typeface="Calibri"/>
              </a:rPr>
              <a:t> equations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i.e.,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P</a:t>
            </a:r>
            <a:r>
              <a:rPr dirty="0" baseline="25641" sz="1950" spc="22" b="1">
                <a:latin typeface="Times New Roman"/>
                <a:cs typeface="Times New Roman"/>
              </a:rPr>
              <a:t>b</a:t>
            </a:r>
            <a:r>
              <a:rPr dirty="0" baseline="25641" sz="1950" b="1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=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M</a:t>
            </a:r>
            <a:r>
              <a:rPr dirty="0" sz="2000" spc="-5" b="1">
                <a:latin typeface="Times New Roman"/>
                <a:cs typeface="Times New Roman"/>
              </a:rPr>
              <a:t>P</a:t>
            </a:r>
            <a:r>
              <a:rPr dirty="0" baseline="25641" sz="1950" spc="30" b="1">
                <a:latin typeface="Times New Roman"/>
                <a:cs typeface="Times New Roman"/>
              </a:rPr>
              <a:t>a</a:t>
            </a:r>
            <a:r>
              <a:rPr dirty="0" sz="2000" b="1">
                <a:latin typeface="Times New Roman"/>
                <a:cs typeface="Times New Roman"/>
              </a:rPr>
              <a:t>M</a:t>
            </a:r>
            <a:r>
              <a:rPr dirty="0" baseline="25641" sz="1950" spc="30" b="1">
                <a:latin typeface="Times New Roman"/>
                <a:cs typeface="Times New Roman"/>
              </a:rPr>
              <a:t>T</a:t>
            </a:r>
            <a:r>
              <a:rPr dirty="0" baseline="25641" sz="1950" spc="-22" b="1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+</a:t>
            </a:r>
            <a:r>
              <a:rPr dirty="0" sz="2000" spc="-170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Q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reset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climatological,</a:t>
            </a:r>
            <a:r>
              <a:rPr dirty="0" sz="2200" spc="-5">
                <a:latin typeface="Calibri"/>
                <a:cs typeface="Calibri"/>
              </a:rPr>
              <a:t> stationary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estimate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beginning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each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assimilation</a:t>
            </a:r>
            <a:r>
              <a:rPr dirty="0" sz="2200" spc="-5">
                <a:latin typeface="Calibri"/>
                <a:cs typeface="Calibri"/>
              </a:rPr>
              <a:t> window.</a:t>
            </a:r>
            <a:endParaRPr sz="2200">
              <a:latin typeface="Calibri"/>
              <a:cs typeface="Calibri"/>
            </a:endParaRPr>
          </a:p>
          <a:p>
            <a:pPr marL="355600" marR="252729" indent="-342900">
              <a:lnSpc>
                <a:spcPct val="100000"/>
              </a:lnSpc>
              <a:spcBef>
                <a:spcPts val="1200"/>
              </a:spcBef>
              <a:buClr>
                <a:srgbClr val="0F3592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200" spc="-5">
                <a:latin typeface="Calibri"/>
                <a:cs typeface="Calibri"/>
              </a:rPr>
              <a:t>Only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information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about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state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</a:t>
            </a:r>
            <a:r>
              <a:rPr dirty="0" sz="2000" spc="5" b="1">
                <a:latin typeface="Times New Roman"/>
                <a:cs typeface="Times New Roman"/>
              </a:rPr>
              <a:t>x</a:t>
            </a:r>
            <a:r>
              <a:rPr dirty="0" baseline="-21367" sz="1950" spc="22" b="1">
                <a:latin typeface="Times New Roman"/>
                <a:cs typeface="Times New Roman"/>
              </a:rPr>
              <a:t>b</a:t>
            </a:r>
            <a:r>
              <a:rPr dirty="0" sz="2200" spc="-5">
                <a:latin typeface="Calibri"/>
                <a:cs typeface="Calibri"/>
              </a:rPr>
              <a:t>)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propagated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from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one</a:t>
            </a:r>
            <a:r>
              <a:rPr dirty="0" sz="2200" spc="-5">
                <a:latin typeface="Calibri"/>
                <a:cs typeface="Calibri"/>
              </a:rPr>
              <a:t> cycle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next.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3440">
              <a:lnSpc>
                <a:spcPts val="3329"/>
              </a:lnSpc>
            </a:pPr>
            <a:r>
              <a:rPr dirty="0" spc="-5"/>
              <a:t>Hybrid</a:t>
            </a:r>
            <a:r>
              <a:rPr dirty="0" spc="5"/>
              <a:t> </a:t>
            </a:r>
            <a:r>
              <a:rPr dirty="0" spc="-5"/>
              <a:t>Variationa</a:t>
            </a:r>
            <a:r>
              <a:rPr dirty="0"/>
              <a:t>l–</a:t>
            </a:r>
            <a:r>
              <a:rPr dirty="0" spc="-10"/>
              <a:t>EnK</a:t>
            </a:r>
            <a:r>
              <a:rPr dirty="0" spc="-5"/>
              <a:t>F</a:t>
            </a:r>
            <a:r>
              <a:rPr dirty="0" spc="20"/>
              <a:t> </a:t>
            </a:r>
            <a:r>
              <a:rPr dirty="0" spc="-5"/>
              <a:t>algorithms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079684"/>
            <a:ext cx="7299959" cy="625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eviou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lectu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show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linea</a:t>
            </a:r>
            <a:r>
              <a:rPr dirty="0" sz="2000" spc="-17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unbiased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equ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orm: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3376676" y="1806575"/>
            <a:ext cx="224154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4796" y="1818767"/>
            <a:ext cx="226250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04" b="1">
                <a:latin typeface="Calibri"/>
                <a:cs typeface="Calibri"/>
              </a:rPr>
              <a:t> 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 b="1">
                <a:latin typeface="Calibri"/>
                <a:cs typeface="Calibri"/>
              </a:rPr>
              <a:t>y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04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0659" y="1806575"/>
            <a:ext cx="159575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93520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644" y="2280157"/>
            <a:ext cx="7267575" cy="160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98700" marR="2254885">
              <a:lnSpc>
                <a:spcPct val="101699"/>
              </a:lnSpc>
              <a:tabLst>
                <a:tab pos="3569970" algn="l"/>
              </a:tabLst>
            </a:pPr>
            <a:r>
              <a:rPr dirty="0" sz="1800">
                <a:latin typeface="Calibri"/>
                <a:cs typeface="Calibri"/>
              </a:rPr>
              <a:t>a = analysis;	b = backg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ound</a:t>
            </a:r>
            <a:r>
              <a:rPr dirty="0" sz="1800">
                <a:latin typeface="Calibri"/>
                <a:cs typeface="Calibri"/>
              </a:rPr>
              <a:t> k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tim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inde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5">
                <a:latin typeface="Calibri"/>
                <a:cs typeface="Calibri"/>
              </a:rPr>
              <a:t> (t=0,1,…,k,…)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6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als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show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linear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unbiased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(a.k.a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Linear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Unbiased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timato</a:t>
            </a:r>
            <a:r>
              <a:rPr dirty="0" sz="2000" spc="-17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B</a:t>
            </a:r>
            <a:r>
              <a:rPr dirty="0" sz="2000" spc="-5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UE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achie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alma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Gai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Matrix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orm: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3972" y="4054475"/>
            <a:ext cx="171640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7720" algn="l"/>
              </a:tabLst>
            </a:pP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H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5388" y="4193159"/>
            <a:ext cx="39719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8620" algn="l"/>
                <a:tab pos="702945" algn="l"/>
                <a:tab pos="1040765" algn="l"/>
                <a:tab pos="1417320" algn="l"/>
                <a:tab pos="1878964" algn="l"/>
                <a:tab pos="2790825" algn="l"/>
                <a:tab pos="3623945" algn="l"/>
                <a:tab pos="3881754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8200" y="4054475"/>
            <a:ext cx="26797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spc="-7" b="1">
                <a:latin typeface="Calibri"/>
                <a:cs typeface="Calibri"/>
              </a:rPr>
              <a:t>H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54628" y="4054475"/>
            <a:ext cx="209867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</a:t>
            </a:r>
            <a:r>
              <a:rPr dirty="0" sz="2000" spc="14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15">
                <a:latin typeface="Calibri"/>
                <a:cs typeface="Calibri"/>
              </a:rPr>
              <a:t>-1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-20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</a:t>
            </a:r>
            <a:r>
              <a:rPr dirty="0" sz="2000" spc="5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15">
                <a:latin typeface="Calibri"/>
                <a:cs typeface="Calibri"/>
              </a:rPr>
              <a:t>-1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-20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1567" y="4054475"/>
            <a:ext cx="172085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0725" algn="l"/>
              </a:tabLst>
            </a:pPr>
            <a:r>
              <a:rPr dirty="0" baseline="-16666" sz="3000" b="1">
                <a:latin typeface="Calibri"/>
                <a:cs typeface="Calibri"/>
              </a:rPr>
              <a:t>R</a:t>
            </a:r>
            <a:r>
              <a:rPr dirty="0" baseline="-16666" sz="3000" spc="217" b="1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135">
                <a:latin typeface="Calibri"/>
                <a:cs typeface="Calibri"/>
              </a:rPr>
              <a:t> </a:t>
            </a:r>
            <a:r>
              <a:rPr dirty="0" baseline="-16666" sz="3000" b="1">
                <a:latin typeface="Calibri"/>
                <a:cs typeface="Calibri"/>
              </a:rPr>
              <a:t>H</a:t>
            </a:r>
            <a:r>
              <a:rPr dirty="0" baseline="-16666" sz="3000" b="1">
                <a:latin typeface="Calibri"/>
                <a:cs typeface="Calibri"/>
              </a:rPr>
              <a:t>	</a:t>
            </a:r>
            <a:r>
              <a:rPr dirty="0" baseline="-16666" sz="3000">
                <a:latin typeface="Calibri"/>
                <a:cs typeface="Calibri"/>
              </a:rPr>
              <a:t>)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135">
                <a:latin typeface="Calibri"/>
                <a:cs typeface="Calibri"/>
              </a:rPr>
              <a:t> </a:t>
            </a:r>
            <a:r>
              <a:rPr dirty="0" baseline="-16666" sz="3000" spc="-7" b="1">
                <a:latin typeface="Calibri"/>
                <a:cs typeface="Calibri"/>
              </a:rPr>
              <a:t>H</a:t>
            </a:r>
            <a:r>
              <a:rPr dirty="0" sz="1300" spc="15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  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baseline="-16666" sz="3000" b="1">
                <a:latin typeface="Calibri"/>
                <a:cs typeface="Calibri"/>
              </a:rPr>
              <a:t>R</a:t>
            </a:r>
            <a:r>
              <a:rPr dirty="0" baseline="-16666" sz="3000" spc="217" b="1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16116" y="4193159"/>
            <a:ext cx="100965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61670" algn="l"/>
                <a:tab pos="918844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4644" y="4515103"/>
            <a:ext cx="7499350" cy="1797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71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P</a:t>
            </a:r>
            <a:r>
              <a:rPr dirty="0" baseline="25462" sz="1800">
                <a:latin typeface="Calibri"/>
                <a:cs typeface="Calibri"/>
              </a:rPr>
              <a:t>b</a:t>
            </a:r>
            <a:r>
              <a:rPr dirty="0" baseline="25462" sz="1800" spc="-7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ovarianc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matri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5">
                <a:latin typeface="Calibri"/>
                <a:cs typeface="Calibri"/>
              </a:rPr>
              <a:t> o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 th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backg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ound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er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or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5"/>
              </a:spcBef>
            </a:pPr>
            <a:r>
              <a:rPr dirty="0" sz="1800" b="1">
                <a:latin typeface="Calibri"/>
                <a:cs typeface="Calibri"/>
              </a:rPr>
              <a:t>R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covarianc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matri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5">
                <a:latin typeface="Calibri"/>
                <a:cs typeface="Calibri"/>
              </a:rPr>
              <a:t> o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 th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observatio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 er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He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“be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7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”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means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minimu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ariance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4000"/>
              </a:lnSpc>
              <a:spcBef>
                <a:spcPts val="60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xp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ession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also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ound: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53564">
              <a:lnSpc>
                <a:spcPts val="3329"/>
              </a:lnSpc>
            </a:pPr>
            <a:r>
              <a:rPr dirty="0" spc="-5"/>
              <a:t>Standard</a:t>
            </a:r>
            <a:r>
              <a:rPr dirty="0" spc="5"/>
              <a:t> </a:t>
            </a: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134941"/>
            <a:ext cx="7228840" cy="2026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200" spc="-15">
                <a:latin typeface="Calibri"/>
                <a:cs typeface="Calibri"/>
              </a:rPr>
              <a:t>Wha</a:t>
            </a:r>
            <a:r>
              <a:rPr dirty="0" sz="2200" spc="-5">
                <a:latin typeface="Calibri"/>
                <a:cs typeface="Calibri"/>
              </a:rPr>
              <a:t>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if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w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pushed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back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35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art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assimilation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window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0">
                <a:latin typeface="Calibri"/>
                <a:cs typeface="Calibri"/>
              </a:rPr>
              <a:t>‘</a:t>
            </a:r>
            <a:r>
              <a:rPr dirty="0" sz="2200" spc="-10">
                <a:latin typeface="Calibri"/>
                <a:cs typeface="Calibri"/>
              </a:rPr>
              <a:t>e</a:t>
            </a:r>
            <a:r>
              <a:rPr dirty="0" sz="2200" spc="-5">
                <a:latin typeface="Calibri"/>
                <a:cs typeface="Calibri"/>
              </a:rPr>
              <a:t>nough’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</a:t>
            </a:r>
            <a:r>
              <a:rPr dirty="0" sz="2200" spc="-5">
                <a:latin typeface="Calibri"/>
                <a:cs typeface="Calibri"/>
              </a:rPr>
              <a:t>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tha</a:t>
            </a:r>
            <a:r>
              <a:rPr dirty="0" sz="2200" spc="-5">
                <a:latin typeface="Calibri"/>
                <a:cs typeface="Calibri"/>
              </a:rPr>
              <a:t>t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fil</a:t>
            </a:r>
            <a:r>
              <a:rPr dirty="0" sz="2200" spc="-30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solution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window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w</a:t>
            </a:r>
            <a:r>
              <a:rPr dirty="0" sz="2200">
                <a:latin typeface="Calibri"/>
                <a:cs typeface="Calibri"/>
              </a:rPr>
              <a:t>o</a:t>
            </a:r>
            <a:r>
              <a:rPr dirty="0" sz="2200" spc="-5">
                <a:latin typeface="Calibri"/>
                <a:cs typeface="Calibri"/>
              </a:rPr>
              <a:t>uld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lon</a:t>
            </a:r>
            <a:r>
              <a:rPr dirty="0" sz="2200" spc="-25">
                <a:latin typeface="Calibri"/>
                <a:cs typeface="Calibri"/>
              </a:rPr>
              <a:t>g</a:t>
            </a:r>
            <a:r>
              <a:rPr dirty="0" sz="2200" spc="-5">
                <a:latin typeface="Calibri"/>
                <a:cs typeface="Calibri"/>
              </a:rPr>
              <a:t>er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depend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specified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initial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P</a:t>
            </a:r>
            <a:r>
              <a:rPr dirty="0" baseline="25641" sz="1950" spc="22" b="1">
                <a:latin typeface="Times New Roman"/>
                <a:cs typeface="Times New Roman"/>
              </a:rPr>
              <a:t>b</a:t>
            </a:r>
            <a:r>
              <a:rPr dirty="0" sz="2200" spc="-5"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  <a:p>
            <a:pPr algn="just" marL="355600" marR="3683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5">
                <a:latin typeface="Calibri"/>
                <a:cs typeface="Calibri"/>
              </a:rPr>
              <a:t>How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long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enough?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3-5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2200" spc="-4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200" spc="-3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2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opospher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5">
                <a:latin typeface="Calibri"/>
                <a:cs typeface="Calibri"/>
              </a:rPr>
              <a:t>f</a:t>
            </a:r>
            <a:r>
              <a:rPr dirty="0" sz="2200">
                <a:latin typeface="Calibri"/>
                <a:cs typeface="Calibri"/>
              </a:rPr>
              <a:t>o</a:t>
            </a:r>
            <a:r>
              <a:rPr dirty="0" sz="2200" spc="-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current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NWP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models,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lon</a:t>
            </a:r>
            <a:r>
              <a:rPr dirty="0" sz="2200" spc="-30">
                <a:latin typeface="Calibri"/>
                <a:cs typeface="Calibri"/>
              </a:rPr>
              <a:t>g</a:t>
            </a:r>
            <a:r>
              <a:rPr dirty="0" sz="2200" spc="-10">
                <a:latin typeface="Calibri"/>
                <a:cs typeface="Calibri"/>
              </a:rPr>
              <a:t>e</a:t>
            </a:r>
            <a:r>
              <a:rPr dirty="0" sz="2200" spc="-5">
                <a:latin typeface="Calibri"/>
                <a:cs typeface="Calibri"/>
              </a:rPr>
              <a:t>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st</a:t>
            </a:r>
            <a:r>
              <a:rPr dirty="0" sz="2200" spc="-55">
                <a:latin typeface="Calibri"/>
                <a:cs typeface="Calibri"/>
              </a:rPr>
              <a:t>r</a:t>
            </a:r>
            <a:r>
              <a:rPr dirty="0" sz="2200" spc="-30">
                <a:latin typeface="Calibri"/>
                <a:cs typeface="Calibri"/>
              </a:rPr>
              <a:t>at</a:t>
            </a:r>
            <a:r>
              <a:rPr dirty="0" sz="2200">
                <a:latin typeface="Calibri"/>
                <a:cs typeface="Calibri"/>
              </a:rPr>
              <a:t>o</a:t>
            </a:r>
            <a:r>
              <a:rPr dirty="0" sz="2200" spc="-10">
                <a:latin typeface="Calibri"/>
                <a:cs typeface="Calibri"/>
              </a:rPr>
              <a:t>sphere</a:t>
            </a:r>
            <a:endParaRPr sz="2200">
              <a:latin typeface="Calibri"/>
              <a:cs typeface="Calibri"/>
            </a:endParaRPr>
          </a:p>
          <a:p>
            <a:pPr marL="1744980">
              <a:lnSpc>
                <a:spcPts val="1370"/>
              </a:lnSpc>
              <a:spcBef>
                <a:spcPts val="1205"/>
              </a:spcBef>
            </a:pPr>
            <a:r>
              <a:rPr dirty="0" sz="1150" spc="165" b="1">
                <a:latin typeface="Arial"/>
                <a:cs typeface="Arial"/>
              </a:rPr>
              <a:t>T</a:t>
            </a:r>
            <a:r>
              <a:rPr dirty="0" sz="1150" spc="35" b="1">
                <a:latin typeface="Arial"/>
                <a:cs typeface="Arial"/>
              </a:rPr>
              <a:t>i</a:t>
            </a:r>
            <a:r>
              <a:rPr dirty="0" sz="1150" spc="204" b="1">
                <a:latin typeface="Arial"/>
                <a:cs typeface="Arial"/>
              </a:rPr>
              <a:t>m</a:t>
            </a:r>
            <a:r>
              <a:rPr dirty="0" sz="1150" spc="125" b="1">
                <a:latin typeface="Arial"/>
                <a:cs typeface="Arial"/>
              </a:rPr>
              <a:t>e</a:t>
            </a:r>
            <a:r>
              <a:rPr dirty="0" sz="1150" spc="80" b="1">
                <a:latin typeface="Arial"/>
                <a:cs typeface="Arial"/>
              </a:rPr>
              <a:t> </a:t>
            </a:r>
            <a:r>
              <a:rPr dirty="0" sz="1150" spc="100" b="1">
                <a:latin typeface="Arial"/>
                <a:cs typeface="Arial"/>
              </a:rPr>
              <a:t>s</a:t>
            </a:r>
            <a:r>
              <a:rPr dirty="0" sz="1150" spc="90" b="1">
                <a:latin typeface="Arial"/>
                <a:cs typeface="Arial"/>
              </a:rPr>
              <a:t>erie</a:t>
            </a:r>
            <a:r>
              <a:rPr dirty="0" sz="1150" spc="125" b="1">
                <a:latin typeface="Arial"/>
                <a:cs typeface="Arial"/>
              </a:rPr>
              <a:t>s</a:t>
            </a:r>
            <a:r>
              <a:rPr dirty="0" sz="1150" spc="45" b="1">
                <a:latin typeface="Arial"/>
                <a:cs typeface="Arial"/>
              </a:rPr>
              <a:t> </a:t>
            </a:r>
            <a:r>
              <a:rPr dirty="0" sz="1150" spc="110" b="1">
                <a:latin typeface="Arial"/>
                <a:cs typeface="Arial"/>
              </a:rPr>
              <a:t>curves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9564" y="3174950"/>
            <a:ext cx="2471420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4135">
              <a:lnSpc>
                <a:spcPct val="100000"/>
              </a:lnSpc>
            </a:pPr>
            <a:r>
              <a:rPr dirty="0" sz="950" spc="100" b="1">
                <a:latin typeface="Arial"/>
                <a:cs typeface="Arial"/>
              </a:rPr>
              <a:t>500h</a:t>
            </a:r>
            <a:r>
              <a:rPr dirty="0" sz="950" spc="150" b="1">
                <a:latin typeface="Arial"/>
                <a:cs typeface="Arial"/>
              </a:rPr>
              <a:t>P</a:t>
            </a:r>
            <a:r>
              <a:rPr dirty="0" sz="950" spc="100" b="1">
                <a:latin typeface="Arial"/>
                <a:cs typeface="Arial"/>
              </a:rPr>
              <a:t>a</a:t>
            </a:r>
            <a:r>
              <a:rPr dirty="0" sz="950" spc="45" b="1">
                <a:latin typeface="Arial"/>
                <a:cs typeface="Arial"/>
              </a:rPr>
              <a:t> </a:t>
            </a:r>
            <a:r>
              <a:rPr dirty="0" sz="950" spc="114" b="1">
                <a:latin typeface="Arial"/>
                <a:cs typeface="Arial"/>
              </a:rPr>
              <a:t>Geo</a:t>
            </a:r>
            <a:r>
              <a:rPr dirty="0" sz="950" spc="125" b="1">
                <a:latin typeface="Arial"/>
                <a:cs typeface="Arial"/>
              </a:rPr>
              <a:t>p</a:t>
            </a:r>
            <a:r>
              <a:rPr dirty="0" sz="950" spc="90" b="1">
                <a:latin typeface="Arial"/>
                <a:cs typeface="Arial"/>
              </a:rPr>
              <a:t>otential</a:t>
            </a:r>
            <a:endParaRPr sz="950">
              <a:latin typeface="Arial"/>
              <a:cs typeface="Arial"/>
            </a:endParaRPr>
          </a:p>
          <a:p>
            <a:pPr algn="ctr" marL="46990">
              <a:lnSpc>
                <a:spcPct val="100000"/>
              </a:lnSpc>
              <a:spcBef>
                <a:spcPts val="35"/>
              </a:spcBef>
            </a:pPr>
            <a:r>
              <a:rPr dirty="0" sz="950" spc="125" b="1">
                <a:latin typeface="Arial"/>
                <a:cs typeface="Arial"/>
              </a:rPr>
              <a:t>Roo</a:t>
            </a:r>
            <a:r>
              <a:rPr dirty="0" sz="950" spc="60" b="1">
                <a:latin typeface="Arial"/>
                <a:cs typeface="Arial"/>
              </a:rPr>
              <a:t>t</a:t>
            </a:r>
            <a:r>
              <a:rPr dirty="0" sz="950" spc="75" b="1">
                <a:latin typeface="Arial"/>
                <a:cs typeface="Arial"/>
              </a:rPr>
              <a:t> </a:t>
            </a:r>
            <a:r>
              <a:rPr dirty="0" sz="950" spc="215" b="1">
                <a:latin typeface="Arial"/>
                <a:cs typeface="Arial"/>
              </a:rPr>
              <a:t>m</a:t>
            </a:r>
            <a:r>
              <a:rPr dirty="0" sz="950" spc="95" b="1">
                <a:latin typeface="Arial"/>
                <a:cs typeface="Arial"/>
              </a:rPr>
              <a:t>ea</a:t>
            </a:r>
            <a:r>
              <a:rPr dirty="0" sz="950" spc="110" b="1">
                <a:latin typeface="Arial"/>
                <a:cs typeface="Arial"/>
              </a:rPr>
              <a:t>n</a:t>
            </a:r>
            <a:r>
              <a:rPr dirty="0" sz="950" spc="50" b="1">
                <a:latin typeface="Arial"/>
                <a:cs typeface="Arial"/>
              </a:rPr>
              <a:t> </a:t>
            </a:r>
            <a:r>
              <a:rPr dirty="0" sz="950" spc="95" b="1">
                <a:latin typeface="Arial"/>
                <a:cs typeface="Arial"/>
              </a:rPr>
              <a:t>squar</a:t>
            </a:r>
            <a:r>
              <a:rPr dirty="0" sz="950" spc="100" b="1">
                <a:latin typeface="Arial"/>
                <a:cs typeface="Arial"/>
              </a:rPr>
              <a:t>e</a:t>
            </a:r>
            <a:r>
              <a:rPr dirty="0" sz="950" spc="50" b="1">
                <a:latin typeface="Arial"/>
                <a:cs typeface="Arial"/>
              </a:rPr>
              <a:t> </a:t>
            </a:r>
            <a:r>
              <a:rPr dirty="0" sz="950" spc="85" b="1">
                <a:latin typeface="Arial"/>
                <a:cs typeface="Arial"/>
              </a:rPr>
              <a:t>erro</a:t>
            </a:r>
            <a:r>
              <a:rPr dirty="0" sz="950" spc="70" b="1">
                <a:latin typeface="Arial"/>
                <a:cs typeface="Arial"/>
              </a:rPr>
              <a:t>r</a:t>
            </a:r>
            <a:r>
              <a:rPr dirty="0" sz="950" spc="50" b="1">
                <a:latin typeface="Arial"/>
                <a:cs typeface="Arial"/>
              </a:rPr>
              <a:t> </a:t>
            </a:r>
            <a:r>
              <a:rPr dirty="0" sz="950" spc="85" b="1">
                <a:latin typeface="Arial"/>
                <a:cs typeface="Arial"/>
              </a:rPr>
              <a:t>forecast</a:t>
            </a:r>
            <a:endParaRPr sz="950">
              <a:latin typeface="Arial"/>
              <a:cs typeface="Arial"/>
            </a:endParaRPr>
          </a:p>
          <a:p>
            <a:pPr marL="1106805" marR="5080" indent="-1094740">
              <a:lnSpc>
                <a:spcPct val="102699"/>
              </a:lnSpc>
              <a:spcBef>
                <a:spcPts val="5"/>
              </a:spcBef>
            </a:pPr>
            <a:r>
              <a:rPr dirty="0" sz="750" spc="75" b="1">
                <a:latin typeface="Arial"/>
                <a:cs typeface="Arial"/>
              </a:rPr>
              <a:t>S</a:t>
            </a:r>
            <a:r>
              <a:rPr dirty="0" sz="750" spc="55" b="1">
                <a:latin typeface="Arial"/>
                <a:cs typeface="Arial"/>
              </a:rPr>
              <a:t>.</a:t>
            </a:r>
            <a:r>
              <a:rPr dirty="0" sz="750" spc="70" b="1">
                <a:latin typeface="Arial"/>
                <a:cs typeface="Arial"/>
              </a:rPr>
              <a:t>he</a:t>
            </a:r>
            <a:r>
              <a:rPr dirty="0" sz="750" spc="140" b="1">
                <a:latin typeface="Arial"/>
                <a:cs typeface="Arial"/>
              </a:rPr>
              <a:t>m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60" b="1">
                <a:latin typeface="Arial"/>
                <a:cs typeface="Arial"/>
              </a:rPr>
              <a:t> </a:t>
            </a:r>
            <a:r>
              <a:rPr dirty="0" sz="750" spc="65" b="1">
                <a:latin typeface="Arial"/>
                <a:cs typeface="Arial"/>
              </a:rPr>
              <a:t>L</a:t>
            </a:r>
            <a:r>
              <a:rPr dirty="0" sz="750" spc="90" b="1">
                <a:latin typeface="Arial"/>
                <a:cs typeface="Arial"/>
              </a:rPr>
              <a:t>a</a:t>
            </a:r>
            <a:r>
              <a:rPr dirty="0" sz="750" spc="50" b="1">
                <a:latin typeface="Arial"/>
                <a:cs typeface="Arial"/>
              </a:rPr>
              <a:t>t</a:t>
            </a:r>
            <a:r>
              <a:rPr dirty="0" sz="750" b="1">
                <a:latin typeface="Arial"/>
                <a:cs typeface="Arial"/>
              </a:rPr>
              <a:t>  </a:t>
            </a:r>
            <a:r>
              <a:rPr dirty="0" sz="750" spc="-105" b="1">
                <a:latin typeface="Arial"/>
                <a:cs typeface="Arial"/>
              </a:rPr>
              <a:t> </a:t>
            </a:r>
            <a:r>
              <a:rPr dirty="0" sz="750" spc="55" b="1">
                <a:latin typeface="Arial"/>
                <a:cs typeface="Arial"/>
              </a:rPr>
              <a:t>-</a:t>
            </a:r>
            <a:r>
              <a:rPr dirty="0" sz="750" spc="55" b="1">
                <a:latin typeface="Arial"/>
                <a:cs typeface="Arial"/>
              </a:rPr>
              <a:t>9</a:t>
            </a:r>
            <a:r>
              <a:rPr dirty="0" sz="750" spc="55" b="1">
                <a:latin typeface="Arial"/>
                <a:cs typeface="Arial"/>
              </a:rPr>
              <a:t>0.</a:t>
            </a:r>
            <a:r>
              <a:rPr dirty="0" sz="750" spc="85" b="1">
                <a:latin typeface="Arial"/>
                <a:cs typeface="Arial"/>
              </a:rPr>
              <a:t>0</a:t>
            </a:r>
            <a:r>
              <a:rPr dirty="0" sz="750" spc="30" b="1">
                <a:latin typeface="Arial"/>
                <a:cs typeface="Arial"/>
              </a:rPr>
              <a:t> </a:t>
            </a:r>
            <a:r>
              <a:rPr dirty="0" sz="750" spc="40" b="1">
                <a:latin typeface="Arial"/>
                <a:cs typeface="Arial"/>
              </a:rPr>
              <a:t>t</a:t>
            </a:r>
            <a:r>
              <a:rPr dirty="0" sz="750" spc="95" b="1">
                <a:latin typeface="Arial"/>
                <a:cs typeface="Arial"/>
              </a:rPr>
              <a:t>o</a:t>
            </a:r>
            <a:r>
              <a:rPr dirty="0" sz="750" spc="30" b="1">
                <a:latin typeface="Arial"/>
                <a:cs typeface="Arial"/>
              </a:rPr>
              <a:t> </a:t>
            </a:r>
            <a:r>
              <a:rPr dirty="0" sz="750" spc="55" b="1">
                <a:latin typeface="Arial"/>
                <a:cs typeface="Arial"/>
              </a:rPr>
              <a:t>-20.</a:t>
            </a:r>
            <a:r>
              <a:rPr dirty="0" sz="750" spc="85" b="1">
                <a:latin typeface="Arial"/>
                <a:cs typeface="Arial"/>
              </a:rPr>
              <a:t>0</a:t>
            </a:r>
            <a:r>
              <a:rPr dirty="0" sz="750" spc="30" b="1">
                <a:latin typeface="Arial"/>
                <a:cs typeface="Arial"/>
              </a:rPr>
              <a:t> </a:t>
            </a:r>
            <a:r>
              <a:rPr dirty="0" sz="750" spc="85" b="1">
                <a:latin typeface="Arial"/>
                <a:cs typeface="Arial"/>
              </a:rPr>
              <a:t>Lo</a:t>
            </a:r>
            <a:r>
              <a:rPr dirty="0" sz="750" spc="95" b="1">
                <a:latin typeface="Arial"/>
                <a:cs typeface="Arial"/>
              </a:rPr>
              <a:t>n</a:t>
            </a:r>
            <a:r>
              <a:rPr dirty="0" sz="750" b="1">
                <a:latin typeface="Arial"/>
                <a:cs typeface="Arial"/>
              </a:rPr>
              <a:t>  </a:t>
            </a:r>
            <a:r>
              <a:rPr dirty="0" sz="750" spc="-95" b="1">
                <a:latin typeface="Arial"/>
                <a:cs typeface="Arial"/>
              </a:rPr>
              <a:t> </a:t>
            </a:r>
            <a:r>
              <a:rPr dirty="0" sz="750" spc="60" b="1">
                <a:latin typeface="Arial"/>
                <a:cs typeface="Arial"/>
              </a:rPr>
              <a:t>-</a:t>
            </a:r>
            <a:r>
              <a:rPr dirty="0" sz="750" spc="60" b="1">
                <a:latin typeface="Arial"/>
                <a:cs typeface="Arial"/>
              </a:rPr>
              <a:t>1</a:t>
            </a:r>
            <a:r>
              <a:rPr dirty="0" sz="750" spc="65" b="1">
                <a:latin typeface="Arial"/>
                <a:cs typeface="Arial"/>
              </a:rPr>
              <a:t>80</a:t>
            </a:r>
            <a:r>
              <a:rPr dirty="0" sz="750" spc="55" b="1">
                <a:latin typeface="Arial"/>
                <a:cs typeface="Arial"/>
              </a:rPr>
              <a:t>.</a:t>
            </a:r>
            <a:r>
              <a:rPr dirty="0" sz="750" spc="85" b="1">
                <a:latin typeface="Arial"/>
                <a:cs typeface="Arial"/>
              </a:rPr>
              <a:t>0</a:t>
            </a:r>
            <a:r>
              <a:rPr dirty="0" sz="750" spc="30" b="1">
                <a:latin typeface="Arial"/>
                <a:cs typeface="Arial"/>
              </a:rPr>
              <a:t> </a:t>
            </a:r>
            <a:r>
              <a:rPr dirty="0" sz="750" spc="45" b="1">
                <a:latin typeface="Arial"/>
                <a:cs typeface="Arial"/>
              </a:rPr>
              <a:t>t</a:t>
            </a:r>
            <a:r>
              <a:rPr dirty="0" sz="750" spc="95" b="1">
                <a:latin typeface="Arial"/>
                <a:cs typeface="Arial"/>
              </a:rPr>
              <a:t>o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80" b="1">
                <a:latin typeface="Arial"/>
                <a:cs typeface="Arial"/>
              </a:rPr>
              <a:t> </a:t>
            </a:r>
            <a:r>
              <a:rPr dirty="0" sz="750" spc="70" b="1">
                <a:latin typeface="Arial"/>
                <a:cs typeface="Arial"/>
              </a:rPr>
              <a:t>180.0</a:t>
            </a:r>
            <a:r>
              <a:rPr dirty="0" sz="750" spc="75" b="1">
                <a:latin typeface="Arial"/>
                <a:cs typeface="Arial"/>
              </a:rPr>
              <a:t> T+120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6144" y="3467968"/>
            <a:ext cx="352425" cy="12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090" algn="l"/>
              </a:tabLst>
            </a:pPr>
            <a:r>
              <a:rPr dirty="0" sz="750" spc="35" u="sng">
                <a:latin typeface="Times New Roman"/>
                <a:cs typeface="Times New Roman"/>
              </a:rPr>
              <a:t> </a:t>
            </a:r>
            <a:r>
              <a:rPr dirty="0" sz="750" spc="35" u="sng"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12264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32304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53867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73907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92423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13988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34028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52544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74108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94147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14188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34228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54267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74308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94347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14388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234428" y="616762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12264" y="6167628"/>
            <a:ext cx="5282565" cy="0"/>
          </a:xfrm>
          <a:custGeom>
            <a:avLst/>
            <a:gdLst/>
            <a:ahLst/>
            <a:cxnLst/>
            <a:rect l="l" t="t" r="r" b="b"/>
            <a:pathLst>
              <a:path w="5282565" h="0">
                <a:moveTo>
                  <a:pt x="0" y="0"/>
                </a:moveTo>
                <a:lnTo>
                  <a:pt x="52821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064511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latin typeface="Arial"/>
                <a:cs typeface="Arial"/>
              </a:rPr>
              <a:t>15</a:t>
            </a:r>
            <a:endParaRPr sz="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04791" y="6194527"/>
            <a:ext cx="746760" cy="15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9"/>
              </a:lnSpc>
              <a:tabLst>
                <a:tab pos="334010" algn="l"/>
                <a:tab pos="654050" algn="l"/>
              </a:tabLst>
            </a:pPr>
            <a:r>
              <a:rPr dirty="0" sz="400" spc="85" b="1">
                <a:latin typeface="Arial"/>
                <a:cs typeface="Arial"/>
              </a:rPr>
              <a:t>2</a:t>
            </a:r>
            <a:r>
              <a:rPr dirty="0" sz="400" spc="60" b="1">
                <a:latin typeface="Arial"/>
                <a:cs typeface="Arial"/>
              </a:rPr>
              <a:t>2</a:t>
            </a:r>
            <a:r>
              <a:rPr dirty="0" sz="400" b="1">
                <a:latin typeface="Arial"/>
                <a:cs typeface="Arial"/>
              </a:rPr>
              <a:t>	</a:t>
            </a:r>
            <a:r>
              <a:rPr dirty="0" sz="400" spc="85" b="1">
                <a:latin typeface="Arial"/>
                <a:cs typeface="Arial"/>
              </a:rPr>
              <a:t>2</a:t>
            </a:r>
            <a:r>
              <a:rPr dirty="0" sz="400" spc="60" b="1">
                <a:latin typeface="Arial"/>
                <a:cs typeface="Arial"/>
              </a:rPr>
              <a:t>3</a:t>
            </a:r>
            <a:r>
              <a:rPr dirty="0" sz="400" b="1">
                <a:latin typeface="Arial"/>
                <a:cs typeface="Arial"/>
              </a:rPr>
              <a:t>	</a:t>
            </a:r>
            <a:r>
              <a:rPr dirty="0" sz="400" spc="85" b="1">
                <a:latin typeface="Arial"/>
                <a:cs typeface="Arial"/>
              </a:rPr>
              <a:t>24</a:t>
            </a:r>
            <a:endParaRPr sz="400">
              <a:latin typeface="Arial"/>
              <a:cs typeface="Arial"/>
            </a:endParaRPr>
          </a:p>
          <a:p>
            <a:pPr marL="41275">
              <a:lnSpc>
                <a:spcPts val="640"/>
              </a:lnSpc>
            </a:pPr>
            <a:r>
              <a:rPr dirty="0" sz="550" spc="-5" b="1">
                <a:latin typeface="Arial"/>
                <a:cs typeface="Arial"/>
              </a:rPr>
              <a:t>A</a:t>
            </a:r>
            <a:r>
              <a:rPr dirty="0" sz="550" spc="90" b="1">
                <a:latin typeface="Arial"/>
                <a:cs typeface="Arial"/>
              </a:rPr>
              <a:t>U</a:t>
            </a:r>
            <a:r>
              <a:rPr dirty="0" sz="550" spc="80" b="1">
                <a:latin typeface="Arial"/>
                <a:cs typeface="Arial"/>
              </a:rPr>
              <a:t>GUS</a:t>
            </a:r>
            <a:r>
              <a:rPr dirty="0" sz="550" spc="75" b="1">
                <a:latin typeface="Arial"/>
                <a:cs typeface="Arial"/>
              </a:rPr>
              <a:t>T</a:t>
            </a:r>
            <a:r>
              <a:rPr dirty="0" sz="550" b="1">
                <a:latin typeface="Arial"/>
                <a:cs typeface="Arial"/>
              </a:rPr>
              <a:t>    </a:t>
            </a:r>
            <a:r>
              <a:rPr dirty="0" sz="550" spc="-60" b="1">
                <a:latin typeface="Arial"/>
                <a:cs typeface="Arial"/>
              </a:rPr>
              <a:t> </a:t>
            </a:r>
            <a:r>
              <a:rPr dirty="0" sz="550" spc="60" b="1">
                <a:latin typeface="Arial"/>
                <a:cs typeface="Arial"/>
              </a:rPr>
              <a:t>2005</a:t>
            </a:r>
            <a:endParaRPr sz="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84551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latin typeface="Arial"/>
                <a:cs typeface="Arial"/>
              </a:rPr>
              <a:t>16</a:t>
            </a:r>
            <a:endParaRPr sz="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06116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latin typeface="Arial"/>
                <a:cs typeface="Arial"/>
              </a:rPr>
              <a:t>17</a:t>
            </a:r>
            <a:endParaRPr sz="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26155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latin typeface="Arial"/>
                <a:cs typeface="Arial"/>
              </a:rPr>
              <a:t>18</a:t>
            </a:r>
            <a:endParaRPr sz="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4671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latin typeface="Arial"/>
                <a:cs typeface="Arial"/>
              </a:rPr>
              <a:t>19</a:t>
            </a:r>
            <a:endParaRPr sz="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66235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latin typeface="Arial"/>
                <a:cs typeface="Arial"/>
              </a:rPr>
              <a:t>20</a:t>
            </a:r>
            <a:endParaRPr sz="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86276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solidFill>
                  <a:srgbClr val="FF0000"/>
                </a:solidFill>
                <a:latin typeface="Arial"/>
                <a:cs typeface="Arial"/>
              </a:rPr>
              <a:t>21</a:t>
            </a:r>
            <a:endParaRPr sz="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64911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latin typeface="Arial"/>
                <a:cs typeface="Arial"/>
              </a:rPr>
              <a:t>25</a:t>
            </a:r>
            <a:endParaRPr sz="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86476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latin typeface="Arial"/>
                <a:cs typeface="Arial"/>
              </a:rPr>
              <a:t>26</a:t>
            </a:r>
            <a:endParaRPr sz="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06515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latin typeface="Arial"/>
                <a:cs typeface="Arial"/>
              </a:rPr>
              <a:t>27</a:t>
            </a:r>
            <a:endParaRPr sz="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25032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solidFill>
                  <a:srgbClr val="FF0000"/>
                </a:solidFill>
                <a:latin typeface="Arial"/>
                <a:cs typeface="Arial"/>
              </a:rPr>
              <a:t>28</a:t>
            </a:r>
            <a:endParaRPr sz="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46595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latin typeface="Arial"/>
                <a:cs typeface="Arial"/>
              </a:rPr>
              <a:t>29</a:t>
            </a:r>
            <a:endParaRPr sz="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66635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latin typeface="Arial"/>
                <a:cs typeface="Arial"/>
              </a:rPr>
              <a:t>30</a:t>
            </a:r>
            <a:endParaRPr sz="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85152" y="6194527"/>
            <a:ext cx="10477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85" b="1">
                <a:latin typeface="Arial"/>
                <a:cs typeface="Arial"/>
              </a:rPr>
              <a:t>31</a:t>
            </a:r>
            <a:endParaRPr sz="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078735" y="616762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78735" y="593140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078735" y="56936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078735" y="545592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078735" y="521817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078735" y="4980432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078735" y="47411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078735" y="450342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78735" y="426567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078735" y="4027932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335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112264" y="4027932"/>
            <a:ext cx="0" cy="2139950"/>
          </a:xfrm>
          <a:custGeom>
            <a:avLst/>
            <a:gdLst/>
            <a:ahLst/>
            <a:cxnLst/>
            <a:rect l="l" t="t" r="r" b="b"/>
            <a:pathLst>
              <a:path w="0" h="2139950">
                <a:moveTo>
                  <a:pt x="0" y="213969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947164" y="6121043"/>
            <a:ext cx="126364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60">
                <a:latin typeface="Arial"/>
                <a:cs typeface="Arial"/>
              </a:rPr>
              <a:t>30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96872" y="3981347"/>
            <a:ext cx="177165" cy="200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60">
                <a:latin typeface="Arial"/>
                <a:cs typeface="Arial"/>
              </a:rPr>
              <a:t>120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600" spc="60">
                <a:latin typeface="Arial"/>
                <a:cs typeface="Arial"/>
              </a:rPr>
              <a:t>110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600" spc="60">
                <a:latin typeface="Arial"/>
                <a:cs typeface="Arial"/>
              </a:rPr>
              <a:t>100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spcBef>
                <a:spcPts val="459"/>
              </a:spcBef>
            </a:pPr>
            <a:r>
              <a:rPr dirty="0" sz="600" spc="60">
                <a:latin typeface="Arial"/>
                <a:cs typeface="Arial"/>
              </a:rPr>
              <a:t>90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spcBef>
                <a:spcPts val="475"/>
              </a:spcBef>
            </a:pPr>
            <a:r>
              <a:rPr dirty="0" sz="600" spc="60">
                <a:latin typeface="Arial"/>
                <a:cs typeface="Arial"/>
              </a:rPr>
              <a:t>80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spcBef>
                <a:spcPts val="459"/>
              </a:spcBef>
            </a:pPr>
            <a:r>
              <a:rPr dirty="0" sz="600" spc="60">
                <a:latin typeface="Arial"/>
                <a:cs typeface="Arial"/>
              </a:rPr>
              <a:t>70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spcBef>
                <a:spcPts val="450"/>
              </a:spcBef>
            </a:pPr>
            <a:r>
              <a:rPr dirty="0" sz="600" spc="60">
                <a:latin typeface="Arial"/>
                <a:cs typeface="Arial"/>
              </a:rPr>
              <a:t>60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spcBef>
                <a:spcPts val="459"/>
              </a:spcBef>
            </a:pPr>
            <a:r>
              <a:rPr dirty="0" sz="600" spc="60"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spcBef>
                <a:spcPts val="459"/>
              </a:spcBef>
            </a:pPr>
            <a:r>
              <a:rPr dirty="0" sz="600" spc="60">
                <a:latin typeface="Arial"/>
                <a:cs typeface="Arial"/>
              </a:rPr>
              <a:t>40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112264" y="6167628"/>
            <a:ext cx="5282565" cy="0"/>
          </a:xfrm>
          <a:custGeom>
            <a:avLst/>
            <a:gdLst/>
            <a:ahLst/>
            <a:cxnLst/>
            <a:rect l="l" t="t" r="r" b="b"/>
            <a:pathLst>
              <a:path w="5282565" h="0">
                <a:moveTo>
                  <a:pt x="0" y="0"/>
                </a:moveTo>
                <a:lnTo>
                  <a:pt x="528218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112264" y="5931408"/>
            <a:ext cx="5282565" cy="0"/>
          </a:xfrm>
          <a:custGeom>
            <a:avLst/>
            <a:gdLst/>
            <a:ahLst/>
            <a:cxnLst/>
            <a:rect l="l" t="t" r="r" b="b"/>
            <a:pathLst>
              <a:path w="5282565" h="0">
                <a:moveTo>
                  <a:pt x="528218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112264" y="5693664"/>
            <a:ext cx="5282565" cy="0"/>
          </a:xfrm>
          <a:custGeom>
            <a:avLst/>
            <a:gdLst/>
            <a:ahLst/>
            <a:cxnLst/>
            <a:rect l="l" t="t" r="r" b="b"/>
            <a:pathLst>
              <a:path w="5282565" h="0">
                <a:moveTo>
                  <a:pt x="0" y="0"/>
                </a:moveTo>
                <a:lnTo>
                  <a:pt x="528218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112264" y="5455920"/>
            <a:ext cx="5282565" cy="0"/>
          </a:xfrm>
          <a:custGeom>
            <a:avLst/>
            <a:gdLst/>
            <a:ahLst/>
            <a:cxnLst/>
            <a:rect l="l" t="t" r="r" b="b"/>
            <a:pathLst>
              <a:path w="5282565" h="0">
                <a:moveTo>
                  <a:pt x="528218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112264" y="5218176"/>
            <a:ext cx="5282565" cy="0"/>
          </a:xfrm>
          <a:custGeom>
            <a:avLst/>
            <a:gdLst/>
            <a:ahLst/>
            <a:cxnLst/>
            <a:rect l="l" t="t" r="r" b="b"/>
            <a:pathLst>
              <a:path w="5282565" h="0">
                <a:moveTo>
                  <a:pt x="0" y="0"/>
                </a:moveTo>
                <a:lnTo>
                  <a:pt x="528218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112264" y="4980432"/>
            <a:ext cx="5282565" cy="0"/>
          </a:xfrm>
          <a:custGeom>
            <a:avLst/>
            <a:gdLst/>
            <a:ahLst/>
            <a:cxnLst/>
            <a:rect l="l" t="t" r="r" b="b"/>
            <a:pathLst>
              <a:path w="5282565" h="0">
                <a:moveTo>
                  <a:pt x="528218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112264" y="4741164"/>
            <a:ext cx="5282565" cy="0"/>
          </a:xfrm>
          <a:custGeom>
            <a:avLst/>
            <a:gdLst/>
            <a:ahLst/>
            <a:cxnLst/>
            <a:rect l="l" t="t" r="r" b="b"/>
            <a:pathLst>
              <a:path w="5282565" h="0">
                <a:moveTo>
                  <a:pt x="0" y="0"/>
                </a:moveTo>
                <a:lnTo>
                  <a:pt x="528218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112264" y="4503420"/>
            <a:ext cx="5282565" cy="0"/>
          </a:xfrm>
          <a:custGeom>
            <a:avLst/>
            <a:gdLst/>
            <a:ahLst/>
            <a:cxnLst/>
            <a:rect l="l" t="t" r="r" b="b"/>
            <a:pathLst>
              <a:path w="5282565" h="0">
                <a:moveTo>
                  <a:pt x="528218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112264" y="4265676"/>
            <a:ext cx="5282565" cy="0"/>
          </a:xfrm>
          <a:custGeom>
            <a:avLst/>
            <a:gdLst/>
            <a:ahLst/>
            <a:cxnLst/>
            <a:rect l="l" t="t" r="r" b="b"/>
            <a:pathLst>
              <a:path w="5282565" h="0">
                <a:moveTo>
                  <a:pt x="0" y="0"/>
                </a:moveTo>
                <a:lnTo>
                  <a:pt x="528218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112264" y="4027932"/>
            <a:ext cx="5282565" cy="0"/>
          </a:xfrm>
          <a:custGeom>
            <a:avLst/>
            <a:gdLst/>
            <a:ahLst/>
            <a:cxnLst/>
            <a:rect l="l" t="t" r="r" b="b"/>
            <a:pathLst>
              <a:path w="5282565" h="0">
                <a:moveTo>
                  <a:pt x="528218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112264" y="5140452"/>
            <a:ext cx="5282565" cy="937260"/>
          </a:xfrm>
          <a:custGeom>
            <a:avLst/>
            <a:gdLst/>
            <a:ahLst/>
            <a:cxnLst/>
            <a:rect l="l" t="t" r="r" b="b"/>
            <a:pathLst>
              <a:path w="5282565" h="937260">
                <a:moveTo>
                  <a:pt x="0" y="333756"/>
                </a:moveTo>
                <a:lnTo>
                  <a:pt x="160019" y="342900"/>
                </a:lnTo>
                <a:lnTo>
                  <a:pt x="320040" y="406908"/>
                </a:lnTo>
                <a:lnTo>
                  <a:pt x="481584" y="207264"/>
                </a:lnTo>
                <a:lnTo>
                  <a:pt x="641604" y="190500"/>
                </a:lnTo>
                <a:lnTo>
                  <a:pt x="801624" y="342900"/>
                </a:lnTo>
                <a:lnTo>
                  <a:pt x="961644" y="515112"/>
                </a:lnTo>
                <a:lnTo>
                  <a:pt x="1120140" y="214884"/>
                </a:lnTo>
                <a:lnTo>
                  <a:pt x="1280160" y="588264"/>
                </a:lnTo>
                <a:lnTo>
                  <a:pt x="1441703" y="528828"/>
                </a:lnTo>
                <a:lnTo>
                  <a:pt x="1601724" y="556260"/>
                </a:lnTo>
                <a:lnTo>
                  <a:pt x="1761744" y="336804"/>
                </a:lnTo>
                <a:lnTo>
                  <a:pt x="1921764" y="566928"/>
                </a:lnTo>
                <a:lnTo>
                  <a:pt x="2080260" y="56387"/>
                </a:lnTo>
                <a:lnTo>
                  <a:pt x="2240280" y="0"/>
                </a:lnTo>
                <a:lnTo>
                  <a:pt x="2401824" y="390144"/>
                </a:lnTo>
                <a:lnTo>
                  <a:pt x="2561844" y="484632"/>
                </a:lnTo>
                <a:lnTo>
                  <a:pt x="2721864" y="269748"/>
                </a:lnTo>
                <a:lnTo>
                  <a:pt x="2881884" y="422148"/>
                </a:lnTo>
                <a:lnTo>
                  <a:pt x="3040380" y="377952"/>
                </a:lnTo>
                <a:lnTo>
                  <a:pt x="3201924" y="208788"/>
                </a:lnTo>
                <a:lnTo>
                  <a:pt x="3361944" y="204216"/>
                </a:lnTo>
                <a:lnTo>
                  <a:pt x="3521964" y="79248"/>
                </a:lnTo>
                <a:lnTo>
                  <a:pt x="3681984" y="44196"/>
                </a:lnTo>
                <a:lnTo>
                  <a:pt x="3842004" y="457200"/>
                </a:lnTo>
                <a:lnTo>
                  <a:pt x="4003548" y="454152"/>
                </a:lnTo>
                <a:lnTo>
                  <a:pt x="4162044" y="327660"/>
                </a:lnTo>
                <a:lnTo>
                  <a:pt x="4322064" y="519684"/>
                </a:lnTo>
                <a:lnTo>
                  <a:pt x="4482084" y="391668"/>
                </a:lnTo>
                <a:lnTo>
                  <a:pt x="4642104" y="519684"/>
                </a:lnTo>
                <a:lnTo>
                  <a:pt x="4802124" y="644652"/>
                </a:lnTo>
                <a:lnTo>
                  <a:pt x="4963668" y="870204"/>
                </a:lnTo>
                <a:lnTo>
                  <a:pt x="5122164" y="937260"/>
                </a:lnTo>
                <a:lnTo>
                  <a:pt x="5282184" y="728472"/>
                </a:lnTo>
              </a:path>
            </a:pathLst>
          </a:custGeom>
          <a:ln w="1066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112264" y="4198620"/>
            <a:ext cx="5282565" cy="1864360"/>
          </a:xfrm>
          <a:custGeom>
            <a:avLst/>
            <a:gdLst/>
            <a:ahLst/>
            <a:cxnLst/>
            <a:rect l="l" t="t" r="r" b="b"/>
            <a:pathLst>
              <a:path w="5282565" h="1864360">
                <a:moveTo>
                  <a:pt x="0" y="0"/>
                </a:moveTo>
                <a:lnTo>
                  <a:pt x="160019" y="580643"/>
                </a:lnTo>
                <a:lnTo>
                  <a:pt x="320040" y="608075"/>
                </a:lnTo>
                <a:lnTo>
                  <a:pt x="481584" y="633983"/>
                </a:lnTo>
                <a:lnTo>
                  <a:pt x="641604" y="966215"/>
                </a:lnTo>
                <a:lnTo>
                  <a:pt x="801624" y="1344167"/>
                </a:lnTo>
                <a:lnTo>
                  <a:pt x="961644" y="1514855"/>
                </a:lnTo>
                <a:lnTo>
                  <a:pt x="1120140" y="1159763"/>
                </a:lnTo>
                <a:lnTo>
                  <a:pt x="1280160" y="1484375"/>
                </a:lnTo>
                <a:lnTo>
                  <a:pt x="1441703" y="1485899"/>
                </a:lnTo>
                <a:lnTo>
                  <a:pt x="1601724" y="1427987"/>
                </a:lnTo>
                <a:lnTo>
                  <a:pt x="1761744" y="1341119"/>
                </a:lnTo>
                <a:lnTo>
                  <a:pt x="1921764" y="1505711"/>
                </a:lnTo>
                <a:lnTo>
                  <a:pt x="2080260" y="1005839"/>
                </a:lnTo>
                <a:lnTo>
                  <a:pt x="2240280" y="903731"/>
                </a:lnTo>
                <a:lnTo>
                  <a:pt x="2401824" y="1427987"/>
                </a:lnTo>
                <a:lnTo>
                  <a:pt x="2561844" y="1505711"/>
                </a:lnTo>
                <a:lnTo>
                  <a:pt x="2721864" y="1231391"/>
                </a:lnTo>
                <a:lnTo>
                  <a:pt x="2881884" y="1580387"/>
                </a:lnTo>
                <a:lnTo>
                  <a:pt x="3040380" y="1408175"/>
                </a:lnTo>
                <a:lnTo>
                  <a:pt x="3201924" y="1185671"/>
                </a:lnTo>
                <a:lnTo>
                  <a:pt x="3361944" y="1202435"/>
                </a:lnTo>
                <a:lnTo>
                  <a:pt x="3521964" y="1051559"/>
                </a:lnTo>
                <a:lnTo>
                  <a:pt x="3681984" y="1014983"/>
                </a:lnTo>
                <a:lnTo>
                  <a:pt x="3842004" y="1475231"/>
                </a:lnTo>
                <a:lnTo>
                  <a:pt x="4003548" y="1365503"/>
                </a:lnTo>
                <a:lnTo>
                  <a:pt x="4162044" y="1175003"/>
                </a:lnTo>
                <a:lnTo>
                  <a:pt x="4322064" y="1400555"/>
                </a:lnTo>
                <a:lnTo>
                  <a:pt x="4482084" y="1339595"/>
                </a:lnTo>
                <a:lnTo>
                  <a:pt x="4642104" y="1490471"/>
                </a:lnTo>
                <a:lnTo>
                  <a:pt x="4802124" y="1627631"/>
                </a:lnTo>
                <a:lnTo>
                  <a:pt x="4963668" y="1761743"/>
                </a:lnTo>
                <a:lnTo>
                  <a:pt x="5122164" y="1863852"/>
                </a:lnTo>
                <a:lnTo>
                  <a:pt x="5282184" y="1677923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112264" y="4027932"/>
            <a:ext cx="5282565" cy="2139950"/>
          </a:xfrm>
          <a:custGeom>
            <a:avLst/>
            <a:gdLst/>
            <a:ahLst/>
            <a:cxnLst/>
            <a:rect l="l" t="t" r="r" b="b"/>
            <a:pathLst>
              <a:path w="5282565" h="2139950">
                <a:moveTo>
                  <a:pt x="0" y="2139696"/>
                </a:moveTo>
                <a:lnTo>
                  <a:pt x="5282184" y="2139696"/>
                </a:lnTo>
                <a:lnTo>
                  <a:pt x="5282184" y="0"/>
                </a:lnTo>
                <a:lnTo>
                  <a:pt x="0" y="0"/>
                </a:lnTo>
                <a:lnTo>
                  <a:pt x="0" y="21396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228844" y="3337559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1066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6337808" y="3284463"/>
            <a:ext cx="395605" cy="334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67500"/>
              </a:lnSpc>
            </a:pPr>
            <a:r>
              <a:rPr dirty="0" sz="800" spc="30" b="1">
                <a:latin typeface="Arial"/>
                <a:cs typeface="Arial"/>
              </a:rPr>
              <a:t>al</a:t>
            </a:r>
            <a:r>
              <a:rPr dirty="0" sz="800" spc="45" b="1">
                <a:latin typeface="Arial"/>
                <a:cs typeface="Arial"/>
              </a:rPr>
              <a:t>l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80" b="1">
                <a:latin typeface="Arial"/>
                <a:cs typeface="Arial"/>
              </a:rPr>
              <a:t>obs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30" b="1">
                <a:latin typeface="Arial"/>
                <a:cs typeface="Arial"/>
              </a:rPr>
              <a:t>al</a:t>
            </a:r>
            <a:r>
              <a:rPr dirty="0" sz="800" spc="45" b="1">
                <a:latin typeface="Arial"/>
                <a:cs typeface="Arial"/>
              </a:rPr>
              <a:t>l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80" b="1">
                <a:latin typeface="Arial"/>
                <a:cs typeface="Arial"/>
              </a:rPr>
              <a:t>obs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3440">
              <a:lnSpc>
                <a:spcPts val="3329"/>
              </a:lnSpc>
            </a:pPr>
            <a:r>
              <a:rPr dirty="0" spc="-5"/>
              <a:t>Hybrid</a:t>
            </a:r>
            <a:r>
              <a:rPr dirty="0" spc="5"/>
              <a:t> </a:t>
            </a:r>
            <a:r>
              <a:rPr dirty="0" spc="-5"/>
              <a:t>Variationa</a:t>
            </a:r>
            <a:r>
              <a:rPr dirty="0"/>
              <a:t>l–</a:t>
            </a:r>
            <a:r>
              <a:rPr dirty="0" spc="-10"/>
              <a:t>EnK</a:t>
            </a:r>
            <a:r>
              <a:rPr dirty="0" spc="-5"/>
              <a:t>F</a:t>
            </a:r>
            <a:r>
              <a:rPr dirty="0" spc="20"/>
              <a:t> </a:t>
            </a:r>
            <a:r>
              <a:rPr dirty="0" spc="-5"/>
              <a:t>algorithms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139460"/>
            <a:ext cx="7382509" cy="176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6093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4D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Variationa</a:t>
            </a:r>
            <a:r>
              <a:rPr dirty="0" sz="2000" b="1">
                <a:latin typeface="Arial"/>
                <a:cs typeface="Arial"/>
              </a:rPr>
              <a:t>l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spcBef>
                <a:spcPts val="415"/>
              </a:spcBef>
            </a:pPr>
            <a:r>
              <a:rPr dirty="0" sz="2200" spc="-5">
                <a:latin typeface="Calibri"/>
                <a:cs typeface="Calibri"/>
              </a:rPr>
              <a:t>For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assimilation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windows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&gt;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12h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not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accurate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assume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model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perfect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over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assimilation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window.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For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long</a:t>
            </a:r>
            <a:r>
              <a:rPr dirty="0" sz="2200" spc="-5">
                <a:latin typeface="Calibri"/>
                <a:cs typeface="Calibri"/>
              </a:rPr>
              <a:t> windows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have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add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model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error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term</a:t>
            </a:r>
            <a:r>
              <a:rPr dirty="0" sz="22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our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cost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function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(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Wea</a:t>
            </a:r>
            <a:r>
              <a:rPr dirty="0" sz="2200" spc="-10">
                <a:solidFill>
                  <a:srgbClr val="0099FF"/>
                </a:solidFill>
                <a:latin typeface="Calibri"/>
                <a:cs typeface="Calibri"/>
              </a:rPr>
              <a:t>k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-constraint</a:t>
            </a:r>
            <a:r>
              <a:rPr dirty="0" sz="2200" spc="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4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D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-Var</a:t>
            </a:r>
            <a:r>
              <a:rPr dirty="0" sz="2200" spc="-10">
                <a:latin typeface="Calibri"/>
                <a:cs typeface="Calibri"/>
              </a:rPr>
              <a:t>):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834644" y="4435475"/>
            <a:ext cx="7243445" cy="181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Two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caveats</a:t>
            </a:r>
            <a:r>
              <a:rPr dirty="0" sz="2200" spc="-5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Clr>
                <a:srgbClr val="0F3592"/>
              </a:buClr>
              <a:buAutoNum type="arabicPeriod"/>
              <a:tabLst>
                <a:tab pos="469900" algn="l"/>
              </a:tabLst>
            </a:pPr>
            <a:r>
              <a:rPr dirty="0" sz="2200" spc="-5">
                <a:latin typeface="Calibri"/>
                <a:cs typeface="Calibri"/>
              </a:rPr>
              <a:t>Problem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shifted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from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estimation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</a:t>
            </a:r>
            <a:r>
              <a:rPr dirty="0" baseline="24904" sz="2175" spc="7" b="1">
                <a:latin typeface="Calibri"/>
                <a:cs typeface="Calibri"/>
              </a:rPr>
              <a:t>b</a:t>
            </a:r>
            <a:r>
              <a:rPr dirty="0" baseline="24904" sz="2175" b="1">
                <a:latin typeface="Calibri"/>
                <a:cs typeface="Calibri"/>
              </a:rPr>
              <a:t> </a:t>
            </a:r>
            <a:r>
              <a:rPr dirty="0" baseline="24904" sz="2175" spc="-225" b="1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estimation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Q</a:t>
            </a:r>
            <a:r>
              <a:rPr dirty="0" sz="2200" spc="-5">
                <a:latin typeface="Calibri"/>
                <a:cs typeface="Calibri"/>
              </a:rPr>
              <a:t>:</a:t>
            </a:r>
            <a:r>
              <a:rPr dirty="0" sz="2200" spc="-5">
                <a:latin typeface="Calibri"/>
                <a:cs typeface="Calibri"/>
              </a:rPr>
              <a:t> this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not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any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easier!</a:t>
            </a:r>
            <a:endParaRPr sz="2200">
              <a:latin typeface="Calibri"/>
              <a:cs typeface="Calibri"/>
            </a:endParaRPr>
          </a:p>
          <a:p>
            <a:pPr marL="469900" marR="116839" indent="-457200">
              <a:lnSpc>
                <a:spcPct val="100000"/>
              </a:lnSpc>
              <a:spcBef>
                <a:spcPts val="695"/>
              </a:spcBef>
              <a:buClr>
                <a:srgbClr val="0F3592"/>
              </a:buClr>
              <a:buAutoNum type="arabicPeriod"/>
              <a:tabLst>
                <a:tab pos="469900" algn="l"/>
              </a:tabLst>
            </a:pP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difficul</a:t>
            </a:r>
            <a:r>
              <a:rPr dirty="0" sz="2200" spc="-5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variational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framework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produce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good</a:t>
            </a:r>
            <a:r>
              <a:rPr dirty="0" sz="2200" spc="-5">
                <a:latin typeface="Calibri"/>
                <a:cs typeface="Calibri"/>
              </a:rPr>
              <a:t> estimates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</a:t>
            </a:r>
            <a:r>
              <a:rPr dirty="0" baseline="24904" sz="2175" b="1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:</a:t>
            </a:r>
            <a:r>
              <a:rPr dirty="0" sz="2200">
                <a:latin typeface="Calibri"/>
                <a:cs typeface="Calibri"/>
              </a:rPr>
              <a:t>  </a:t>
            </a:r>
            <a:r>
              <a:rPr dirty="0" sz="2200" spc="-5">
                <a:latin typeface="Calibri"/>
                <a:cs typeface="Calibri"/>
              </a:rPr>
              <a:t>this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important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for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ensemble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prediction!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5644" y="2994806"/>
            <a:ext cx="2477770" cy="39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06805" algn="l"/>
                <a:tab pos="1355090" algn="l"/>
                <a:tab pos="1981200" algn="l"/>
              </a:tabLst>
            </a:pPr>
            <a:r>
              <a:rPr dirty="0" sz="1800" spc="110" i="1">
                <a:latin typeface="Times New Roman"/>
                <a:cs typeface="Times New Roman"/>
              </a:rPr>
              <a:t>J</a:t>
            </a:r>
            <a:r>
              <a:rPr dirty="0" sz="2350" spc="-1839">
                <a:latin typeface="Symbol"/>
                <a:cs typeface="Symbol"/>
              </a:rPr>
              <a:t></a:t>
            </a:r>
            <a:r>
              <a:rPr dirty="0" sz="2350">
                <a:latin typeface="Symbol"/>
                <a:cs typeface="Symbol"/>
              </a:rPr>
              <a:t>	</a:t>
            </a:r>
            <a:r>
              <a:rPr dirty="0" sz="2350" spc="-1839">
                <a:latin typeface="Symbol"/>
                <a:cs typeface="Symbol"/>
              </a:rPr>
              <a:t></a:t>
            </a:r>
            <a:r>
              <a:rPr dirty="0" sz="2350">
                <a:latin typeface="Symbol"/>
                <a:cs typeface="Symbol"/>
              </a:rPr>
              <a:t>	</a:t>
            </a:r>
            <a:r>
              <a:rPr dirty="0" sz="2350" spc="-1839">
                <a:latin typeface="Symbol"/>
                <a:cs typeface="Symbol"/>
              </a:rPr>
              <a:t></a:t>
            </a:r>
            <a:r>
              <a:rPr dirty="0" sz="2350">
                <a:latin typeface="Symbol"/>
                <a:cs typeface="Symbol"/>
              </a:rPr>
              <a:t>	</a:t>
            </a:r>
            <a:r>
              <a:rPr dirty="0" sz="2350" spc="-1839">
                <a:latin typeface="Symbol"/>
                <a:cs typeface="Symbol"/>
              </a:rPr>
              <a:t></a:t>
            </a:r>
            <a:r>
              <a:rPr dirty="0" sz="2350" spc="120">
                <a:latin typeface="Symbol"/>
                <a:cs typeface="Symbol"/>
              </a:rPr>
              <a:t> </a:t>
            </a:r>
            <a:r>
              <a:rPr dirty="0" sz="2850" spc="-2425">
                <a:latin typeface="Symbol"/>
                <a:cs typeface="Symbol"/>
              </a:rPr>
              <a:t></a:t>
            </a:r>
            <a:r>
              <a:rPr dirty="0" sz="1800" b="1">
                <a:latin typeface="Times New Roman"/>
                <a:cs typeface="Times New Roman"/>
              </a:rPr>
              <a:t>P</a:t>
            </a:r>
            <a:r>
              <a:rPr dirty="0" sz="1800" spc="185" b="1">
                <a:latin typeface="Times New Roman"/>
                <a:cs typeface="Times New Roman"/>
              </a:rPr>
              <a:t> </a:t>
            </a:r>
            <a:r>
              <a:rPr dirty="0" sz="2850" spc="-2450">
                <a:latin typeface="Symbol"/>
                <a:cs typeface="Symbol"/>
              </a:rPr>
              <a:t>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7300" y="3046123"/>
            <a:ext cx="861694" cy="328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50" spc="-1864">
                <a:latin typeface="Symbol"/>
                <a:cs typeface="Symbol"/>
              </a:rPr>
              <a:t>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65" b="1">
                <a:latin typeface="Times New Roman"/>
                <a:cs typeface="Times New Roman"/>
              </a:rPr>
              <a:t> </a:t>
            </a:r>
            <a:r>
              <a:rPr dirty="0" sz="1800" spc="-665">
                <a:latin typeface="Symbol"/>
                <a:cs typeface="Symbol"/>
              </a:rPr>
              <a:t>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spc="204" b="1">
                <a:latin typeface="Times New Roman"/>
                <a:cs typeface="Times New Roman"/>
              </a:rPr>
              <a:t> </a:t>
            </a:r>
            <a:r>
              <a:rPr dirty="0" sz="2350" spc="-1695">
                <a:latin typeface="Symbol"/>
                <a:cs typeface="Symbol"/>
              </a:rPr>
              <a:t></a:t>
            </a:r>
            <a:r>
              <a:rPr dirty="0" sz="1800" spc="-810">
                <a:latin typeface="Symbol"/>
                <a:cs typeface="Symbol"/>
              </a:rPr>
              <a:t>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0008" y="2909483"/>
            <a:ext cx="2399665" cy="464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10515">
              <a:lnSpc>
                <a:spcPts val="1070"/>
              </a:lnSpc>
            </a:pPr>
            <a:r>
              <a:rPr dirty="0" sz="1050" i="1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2630"/>
              </a:lnSpc>
              <a:tabLst>
                <a:tab pos="652145" algn="l"/>
                <a:tab pos="891540" algn="l"/>
                <a:tab pos="1383665" algn="l"/>
                <a:tab pos="2023745" algn="l"/>
                <a:tab pos="2263140" algn="l"/>
              </a:tabLst>
            </a:pPr>
            <a:r>
              <a:rPr dirty="0" sz="2350" spc="-1839">
                <a:latin typeface="Symbol"/>
                <a:cs typeface="Symbol"/>
              </a:rPr>
              <a:t></a:t>
            </a:r>
            <a:r>
              <a:rPr dirty="0" sz="2350" spc="-1839">
                <a:latin typeface="Symbol"/>
                <a:cs typeface="Symbol"/>
              </a:rPr>
              <a:t>	</a:t>
            </a:r>
            <a:r>
              <a:rPr dirty="0" sz="2350" spc="-1839">
                <a:latin typeface="Symbol"/>
                <a:cs typeface="Symbol"/>
              </a:rPr>
              <a:t></a:t>
            </a:r>
            <a:r>
              <a:rPr dirty="0" sz="2350" spc="-1839">
                <a:latin typeface="Symbol"/>
                <a:cs typeface="Symbol"/>
              </a:rPr>
              <a:t>	</a:t>
            </a:r>
            <a:r>
              <a:rPr dirty="0" sz="2350" spc="-1900">
                <a:latin typeface="Symbol"/>
                <a:cs typeface="Symbol"/>
              </a:rPr>
              <a:t></a:t>
            </a:r>
            <a:r>
              <a:rPr dirty="0" sz="2350" spc="-1839">
                <a:latin typeface="Symbol"/>
                <a:cs typeface="Symbol"/>
              </a:rPr>
              <a:t></a:t>
            </a:r>
            <a:r>
              <a:rPr dirty="0" sz="2350">
                <a:latin typeface="Symbol"/>
                <a:cs typeface="Symbol"/>
              </a:rPr>
              <a:t>	</a:t>
            </a:r>
            <a:r>
              <a:rPr dirty="0" sz="2350" spc="-1839">
                <a:latin typeface="Symbol"/>
                <a:cs typeface="Symbol"/>
              </a:rPr>
              <a:t></a:t>
            </a:r>
            <a:r>
              <a:rPr dirty="0" sz="2350">
                <a:latin typeface="Symbol"/>
                <a:cs typeface="Symbol"/>
              </a:rPr>
              <a:t>	</a:t>
            </a:r>
            <a:r>
              <a:rPr dirty="0" sz="2350" spc="-1839">
                <a:latin typeface="Symbol"/>
                <a:cs typeface="Symbol"/>
              </a:rPr>
              <a:t></a:t>
            </a:r>
            <a:r>
              <a:rPr dirty="0" sz="2350">
                <a:latin typeface="Symbol"/>
                <a:cs typeface="Symbol"/>
              </a:rPr>
              <a:t>	</a:t>
            </a:r>
            <a:r>
              <a:rPr dirty="0" sz="2350" spc="-1900">
                <a:latin typeface="Symbol"/>
                <a:cs typeface="Symbol"/>
              </a:rPr>
              <a:t></a:t>
            </a:r>
            <a:r>
              <a:rPr dirty="0" sz="2350" spc="-1839">
                <a:latin typeface="Symbol"/>
                <a:cs typeface="Symbol"/>
              </a:rPr>
              <a:t>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68344" y="3762403"/>
            <a:ext cx="1470660" cy="328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2585" algn="l"/>
              </a:tabLst>
            </a:pPr>
            <a:r>
              <a:rPr dirty="0" sz="2350" spc="-1864">
                <a:latin typeface="Symbol"/>
                <a:cs typeface="Symbol"/>
              </a:rPr>
              <a:t>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2350" spc="-1889">
                <a:latin typeface="Symbol"/>
                <a:cs typeface="Symbol"/>
              </a:rPr>
              <a:t></a:t>
            </a:r>
            <a:r>
              <a:rPr dirty="0" sz="2350" spc="-1839">
                <a:latin typeface="Symbol"/>
                <a:cs typeface="Symbol"/>
              </a:rPr>
              <a:t></a:t>
            </a:r>
            <a:r>
              <a:rPr dirty="0" sz="2350" spc="-35">
                <a:latin typeface="Symbol"/>
                <a:cs typeface="Symbol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Q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35" b="1">
                <a:latin typeface="Times New Roman"/>
                <a:cs typeface="Times New Roman"/>
              </a:rPr>
              <a:t> </a:t>
            </a:r>
            <a:r>
              <a:rPr dirty="0" sz="2350" spc="-1864">
                <a:latin typeface="Symbol"/>
                <a:cs typeface="Symbol"/>
              </a:rPr>
              <a:t>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220" b="1">
                <a:latin typeface="Times New Roman"/>
                <a:cs typeface="Times New Roman"/>
              </a:rPr>
              <a:t> </a:t>
            </a:r>
            <a:r>
              <a:rPr dirty="0" sz="1800" spc="-810">
                <a:latin typeface="Symbol"/>
                <a:cs typeface="Symbol"/>
              </a:rPr>
              <a:t></a:t>
            </a:r>
            <a:r>
              <a:rPr dirty="0" sz="1800" spc="-280">
                <a:latin typeface="Symbol"/>
                <a:cs typeface="Symbol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8223" y="3762403"/>
            <a:ext cx="628015" cy="328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50" spc="-1864">
                <a:latin typeface="Symbol"/>
                <a:cs typeface="Symbol"/>
              </a:rPr>
              <a:t>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210" b="1">
                <a:latin typeface="Times New Roman"/>
                <a:cs typeface="Times New Roman"/>
              </a:rPr>
              <a:t> </a:t>
            </a:r>
            <a:r>
              <a:rPr dirty="0" sz="1800" spc="-810">
                <a:latin typeface="Symbol"/>
                <a:cs typeface="Symbol"/>
              </a:rPr>
              <a:t></a:t>
            </a:r>
            <a:r>
              <a:rPr dirty="0" sz="1800" spc="-290">
                <a:latin typeface="Symbol"/>
                <a:cs typeface="Symbol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9711" y="3762403"/>
            <a:ext cx="501015" cy="328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4490" algn="l"/>
              </a:tabLst>
            </a:pPr>
            <a:r>
              <a:rPr dirty="0" sz="2350" spc="-1850">
                <a:latin typeface="Symbol"/>
                <a:cs typeface="Symbol"/>
              </a:rPr>
              <a:t>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2350" spc="-1900">
                <a:latin typeface="Symbol"/>
                <a:cs typeface="Symbol"/>
              </a:rPr>
              <a:t></a:t>
            </a:r>
            <a:r>
              <a:rPr dirty="0" sz="2350" spc="-1839">
                <a:latin typeface="Symbol"/>
                <a:cs typeface="Symbol"/>
              </a:rPr>
              <a:t>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12155" y="3958909"/>
            <a:ext cx="62420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0690" algn="l"/>
              </a:tabLst>
            </a:pPr>
            <a:r>
              <a:rPr dirty="0" sz="1050">
                <a:latin typeface="Times New Roman"/>
                <a:cs typeface="Times New Roman"/>
              </a:rPr>
              <a:t>1</a:t>
            </a:r>
            <a:r>
              <a:rPr dirty="0" sz="1050">
                <a:latin typeface="Times New Roman"/>
                <a:cs typeface="Times New Roman"/>
              </a:rPr>
              <a:t>   </a:t>
            </a:r>
            <a:r>
              <a:rPr dirty="0" sz="1050" spc="-105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1</a:t>
            </a:r>
            <a:r>
              <a:rPr dirty="0" sz="1050">
                <a:latin typeface="Times New Roman"/>
                <a:cs typeface="Times New Roman"/>
              </a:rPr>
              <a:t>	</a:t>
            </a:r>
            <a:r>
              <a:rPr dirty="0" sz="1050" spc="65" i="1">
                <a:latin typeface="Times New Roman"/>
                <a:cs typeface="Times New Roman"/>
              </a:rPr>
              <a:t>t</a:t>
            </a:r>
            <a:r>
              <a:rPr dirty="0" sz="1050" spc="-600">
                <a:latin typeface="Symbol"/>
                <a:cs typeface="Symbol"/>
              </a:rPr>
              <a:t></a:t>
            </a:r>
            <a:r>
              <a:rPr dirty="0" sz="105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1576" y="3800413"/>
            <a:ext cx="15049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600">
                <a:latin typeface="Symbol"/>
                <a:cs typeface="Symbol"/>
              </a:rPr>
              <a:t></a:t>
            </a:r>
            <a:r>
              <a:rPr dirty="0" sz="105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2004" y="3783499"/>
            <a:ext cx="469900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" marR="5080" indent="-18415">
              <a:lnSpc>
                <a:spcPct val="90600"/>
              </a:lnSpc>
              <a:tabLst>
                <a:tab pos="419100" algn="l"/>
              </a:tabLst>
            </a:pPr>
            <a:r>
              <a:rPr dirty="0" sz="2700" spc="-775">
                <a:latin typeface="Symbol"/>
                <a:cs typeface="Symbol"/>
              </a:rPr>
              <a:t></a:t>
            </a:r>
            <a:r>
              <a:rPr dirty="0" sz="2700" spc="-775">
                <a:latin typeface="Symbol"/>
                <a:cs typeface="Symbol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t </a:t>
            </a:r>
            <a:r>
              <a:rPr dirty="0" sz="1050" spc="65" i="1">
                <a:latin typeface="Times New Roman"/>
                <a:cs typeface="Times New Roman"/>
              </a:rPr>
              <a:t>t</a:t>
            </a:r>
            <a:r>
              <a:rPr dirty="0" sz="1050" spc="-515">
                <a:latin typeface="Symbol"/>
                <a:cs typeface="Symbol"/>
              </a:rPr>
              <a:t></a:t>
            </a:r>
            <a:r>
              <a:rPr dirty="0" sz="1050">
                <a:latin typeface="Times New Roman"/>
                <a:cs typeface="Times New Roman"/>
              </a:rPr>
              <a:t>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7155" y="3958909"/>
            <a:ext cx="72644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2925" algn="l"/>
              </a:tabLst>
            </a:pPr>
            <a:r>
              <a:rPr dirty="0" sz="1050" spc="65" i="1">
                <a:latin typeface="Times New Roman"/>
                <a:cs typeface="Times New Roman"/>
              </a:rPr>
              <a:t>t</a:t>
            </a:r>
            <a:r>
              <a:rPr dirty="0" sz="1050" spc="-600">
                <a:latin typeface="Symbol"/>
                <a:cs typeface="Symbol"/>
              </a:rPr>
              <a:t></a:t>
            </a:r>
            <a:r>
              <a:rPr dirty="0" sz="1050" spc="-75">
                <a:latin typeface="Times New Roman"/>
                <a:cs typeface="Times New Roman"/>
              </a:rPr>
              <a:t>1</a:t>
            </a:r>
            <a:r>
              <a:rPr dirty="0" sz="1050" spc="-505">
                <a:latin typeface="Symbol"/>
                <a:cs typeface="Symbol"/>
              </a:rPr>
              <a:t></a:t>
            </a:r>
            <a:r>
              <a:rPr dirty="0" sz="1050" spc="-525">
                <a:latin typeface="Symbol"/>
                <a:cs typeface="Symbol"/>
              </a:rPr>
              <a:t></a:t>
            </a: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spc="65" i="1">
                <a:latin typeface="Times New Roman"/>
                <a:cs typeface="Times New Roman"/>
              </a:rPr>
              <a:t>t</a:t>
            </a:r>
            <a:r>
              <a:rPr dirty="0" sz="1050" spc="-600">
                <a:latin typeface="Symbol"/>
                <a:cs typeface="Symbol"/>
              </a:rPr>
              <a:t></a:t>
            </a:r>
            <a:r>
              <a:rPr dirty="0" sz="105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32067" y="3084133"/>
            <a:ext cx="15049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600">
                <a:latin typeface="Symbol"/>
                <a:cs typeface="Symbol"/>
              </a:rPr>
              <a:t></a:t>
            </a:r>
            <a:r>
              <a:rPr dirty="0" sz="105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72076" y="3405697"/>
            <a:ext cx="20701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5" i="1">
                <a:latin typeface="Times New Roman"/>
                <a:cs typeface="Times New Roman"/>
              </a:rPr>
              <a:t>t</a:t>
            </a:r>
            <a:r>
              <a:rPr dirty="0" sz="1050" spc="-505">
                <a:latin typeface="Symbol"/>
                <a:cs typeface="Symbol"/>
              </a:rPr>
              <a:t></a:t>
            </a:r>
            <a:r>
              <a:rPr dirty="0" sz="1050">
                <a:latin typeface="Times New Roman"/>
                <a:cs typeface="Times New Roman"/>
              </a:rPr>
              <a:t>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67759" y="3038413"/>
            <a:ext cx="15049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600">
                <a:latin typeface="Symbol"/>
                <a:cs typeface="Symbol"/>
              </a:rPr>
              <a:t></a:t>
            </a:r>
            <a:r>
              <a:rPr dirty="0" sz="105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02155" y="3246287"/>
            <a:ext cx="344170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050">
                <a:latin typeface="Times New Roman"/>
                <a:cs typeface="Times New Roman"/>
              </a:rPr>
              <a:t>0</a:t>
            </a:r>
            <a:r>
              <a:rPr dirty="0" sz="1050">
                <a:latin typeface="Times New Roman"/>
                <a:cs typeface="Times New Roman"/>
              </a:rPr>
              <a:t>	</a:t>
            </a:r>
            <a:r>
              <a:rPr dirty="0" sz="105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3952" y="3107918"/>
            <a:ext cx="1732914" cy="25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24255" algn="l"/>
              </a:tabLst>
            </a:pP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spc="110" b="1">
                <a:latin typeface="Times New Roman"/>
                <a:cs typeface="Times New Roman"/>
              </a:rPr>
              <a:t> </a:t>
            </a:r>
            <a:r>
              <a:rPr dirty="0" sz="1800" spc="135">
                <a:latin typeface="Times New Roman"/>
                <a:cs typeface="Times New Roman"/>
              </a:rPr>
              <a:t>,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spc="5">
                <a:latin typeface="Times New Roman"/>
                <a:cs typeface="Times New Roman"/>
              </a:rPr>
              <a:t>,...</a:t>
            </a:r>
            <a:r>
              <a:rPr dirty="0" sz="1800" spc="-114">
                <a:latin typeface="Times New Roman"/>
                <a:cs typeface="Times New Roman"/>
              </a:rPr>
              <a:t>,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1800" spc="-810">
                <a:latin typeface="Symbol"/>
                <a:cs typeface="Symbol"/>
              </a:rPr>
              <a:t></a:t>
            </a:r>
            <a:r>
              <a:rPr dirty="0" sz="1800">
                <a:latin typeface="Symbol"/>
                <a:cs typeface="Symbol"/>
              </a:rPr>
              <a:t> </a:t>
            </a:r>
            <a:r>
              <a:rPr dirty="0" sz="1800" spc="-200">
                <a:latin typeface="Symbol"/>
                <a:cs typeface="Symbol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-675">
                <a:latin typeface="Symbol"/>
                <a:cs typeface="Symbol"/>
              </a:rPr>
              <a:t>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8528" y="3958909"/>
            <a:ext cx="106235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5595" algn="l"/>
                <a:tab pos="742315" algn="l"/>
              </a:tabLst>
            </a:pP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spc="65" i="1">
                <a:latin typeface="Times New Roman"/>
                <a:cs typeface="Times New Roman"/>
              </a:rPr>
              <a:t>t</a:t>
            </a:r>
            <a:r>
              <a:rPr dirty="0" sz="1050" spc="-475">
                <a:latin typeface="Symbol"/>
                <a:cs typeface="Symbol"/>
              </a:rPr>
              <a:t></a:t>
            </a:r>
            <a:r>
              <a:rPr dirty="0" sz="1050" spc="70">
                <a:latin typeface="Symbol"/>
                <a:cs typeface="Symbol"/>
              </a:rPr>
              <a:t> </a:t>
            </a:r>
            <a:r>
              <a:rPr dirty="0" sz="1050" spc="-490">
                <a:latin typeface="Symbol"/>
                <a:cs typeface="Symbol"/>
              </a:rPr>
              <a:t></a:t>
            </a:r>
            <a:r>
              <a:rPr dirty="0" sz="1050" spc="-475">
                <a:latin typeface="Symbol"/>
                <a:cs typeface="Symbol"/>
              </a:rPr>
              <a:t>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4091" y="3107918"/>
            <a:ext cx="1109980" cy="25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70915" algn="l"/>
              </a:tabLst>
            </a:pPr>
            <a:r>
              <a:rPr dirty="0" sz="1800" b="1">
                <a:latin typeface="Times New Roman"/>
                <a:cs typeface="Times New Roman"/>
              </a:rPr>
              <a:t>y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170" b="1">
                <a:latin typeface="Times New Roman"/>
                <a:cs typeface="Times New Roman"/>
              </a:rPr>
              <a:t> </a:t>
            </a:r>
            <a:r>
              <a:rPr dirty="0" sz="1800" spc="-810">
                <a:latin typeface="Symbol"/>
                <a:cs typeface="Symbol"/>
              </a:rPr>
              <a:t></a:t>
            </a:r>
            <a:r>
              <a:rPr dirty="0" sz="1800" spc="-265">
                <a:latin typeface="Symbol"/>
                <a:cs typeface="Symbol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H</a:t>
            </a:r>
            <a:r>
              <a:rPr dirty="0" sz="1800" i="1">
                <a:latin typeface="Times New Roman"/>
                <a:cs typeface="Times New Roman"/>
              </a:rPr>
              <a:t> </a:t>
            </a:r>
            <a:r>
              <a:rPr dirty="0" sz="1800" spc="40" i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1800" spc="-810">
                <a:latin typeface="Symbol"/>
                <a:cs typeface="Symbol"/>
              </a:rPr>
              <a:t>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52491" y="3107918"/>
            <a:ext cx="1209040" cy="25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30605" algn="l"/>
              </a:tabLst>
            </a:pPr>
            <a:r>
              <a:rPr dirty="0" sz="1800" b="1">
                <a:latin typeface="Times New Roman"/>
                <a:cs typeface="Times New Roman"/>
              </a:rPr>
              <a:t>y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170" b="1">
                <a:latin typeface="Times New Roman"/>
                <a:cs typeface="Times New Roman"/>
              </a:rPr>
              <a:t> </a:t>
            </a:r>
            <a:r>
              <a:rPr dirty="0" sz="1800" spc="-810">
                <a:latin typeface="Symbol"/>
                <a:cs typeface="Symbol"/>
              </a:rPr>
              <a:t></a:t>
            </a:r>
            <a:r>
              <a:rPr dirty="0" sz="1800" spc="-265">
                <a:latin typeface="Symbol"/>
                <a:cs typeface="Symbol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H</a:t>
            </a:r>
            <a:r>
              <a:rPr dirty="0" sz="1800" i="1">
                <a:latin typeface="Times New Roman"/>
                <a:cs typeface="Times New Roman"/>
              </a:rPr>
              <a:t> </a:t>
            </a:r>
            <a:r>
              <a:rPr dirty="0" sz="1800" spc="40" i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x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1800" b="1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67988" y="3067219"/>
            <a:ext cx="3167380" cy="369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7825" algn="l"/>
                <a:tab pos="696595" algn="l"/>
                <a:tab pos="1109345" algn="l"/>
                <a:tab pos="1513205" algn="l"/>
                <a:tab pos="1744980" algn="l"/>
                <a:tab pos="2171700" algn="l"/>
                <a:tab pos="2480945" algn="l"/>
                <a:tab pos="2884805" algn="l"/>
                <a:tab pos="3116580" algn="l"/>
              </a:tabLst>
            </a:pPr>
            <a:r>
              <a:rPr dirty="0" sz="1050" i="1">
                <a:latin typeface="Times New Roman"/>
                <a:cs typeface="Times New Roman"/>
              </a:rPr>
              <a:t>b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o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baseline="1028" sz="4050" spc="-1162">
                <a:latin typeface="Symbol"/>
                <a:cs typeface="Symbol"/>
              </a:rPr>
              <a:t></a:t>
            </a:r>
            <a:r>
              <a:rPr dirty="0" baseline="1028" sz="4050" spc="-1162">
                <a:latin typeface="Symbol"/>
                <a:cs typeface="Symbol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t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0115" y="3625763"/>
            <a:ext cx="9969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i="1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36011" y="3671484"/>
            <a:ext cx="9969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i="1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16271" y="2955203"/>
            <a:ext cx="9969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i="1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26028" y="3086268"/>
            <a:ext cx="92710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i="1">
                <a:latin typeface="Times New Roman"/>
                <a:cs typeface="Times New Roman"/>
              </a:rPr>
              <a:t>b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37992" y="3069503"/>
            <a:ext cx="9969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i="1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28976" y="3246287"/>
            <a:ext cx="459740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9730" algn="l"/>
              </a:tabLst>
            </a:pPr>
            <a:r>
              <a:rPr dirty="0" sz="1050" i="1">
                <a:latin typeface="Times New Roman"/>
                <a:cs typeface="Times New Roman"/>
              </a:rPr>
              <a:t>b</a:t>
            </a:r>
            <a:r>
              <a:rPr dirty="0" sz="1050" i="1">
                <a:latin typeface="Times New Roman"/>
                <a:cs typeface="Times New Roman"/>
              </a:rPr>
              <a:t>	</a:t>
            </a:r>
            <a:r>
              <a:rPr dirty="0" sz="1050" i="1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01672" y="3246287"/>
            <a:ext cx="9969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i="1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3440">
              <a:lnSpc>
                <a:spcPts val="3329"/>
              </a:lnSpc>
            </a:pPr>
            <a:r>
              <a:rPr dirty="0" spc="-5"/>
              <a:t>Hybrid</a:t>
            </a:r>
            <a:r>
              <a:rPr dirty="0" spc="5"/>
              <a:t> </a:t>
            </a:r>
            <a:r>
              <a:rPr dirty="0" spc="-5"/>
              <a:t>Variationa</a:t>
            </a:r>
            <a:r>
              <a:rPr dirty="0"/>
              <a:t>l–</a:t>
            </a:r>
            <a:r>
              <a:rPr dirty="0" spc="-10"/>
              <a:t>EnK</a:t>
            </a:r>
            <a:r>
              <a:rPr dirty="0" spc="-5"/>
              <a:t>F</a:t>
            </a:r>
            <a:r>
              <a:rPr dirty="0" spc="20"/>
              <a:t> </a:t>
            </a:r>
            <a:r>
              <a:rPr dirty="0" spc="-5"/>
              <a:t>algorithms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4416" y="1291352"/>
            <a:ext cx="7948295" cy="4669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762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Quick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recap:</a:t>
            </a:r>
            <a:endParaRPr sz="2000">
              <a:latin typeface="Arial"/>
              <a:cs typeface="Arial"/>
            </a:endParaRPr>
          </a:p>
          <a:p>
            <a:pPr marL="469900" marR="125095" indent="-457200">
              <a:lnSpc>
                <a:spcPts val="2200"/>
              </a:lnSpc>
              <a:spcBef>
                <a:spcPts val="1150"/>
              </a:spcBef>
              <a:buClr>
                <a:srgbClr val="0F3592"/>
              </a:buClr>
              <a:buAutoNum type="alphaLcParenR"/>
              <a:tabLst>
                <a:tab pos="469900" algn="l"/>
              </a:tabLst>
            </a:pPr>
            <a:r>
              <a:rPr dirty="0" sz="2200" spc="-10">
                <a:solidFill>
                  <a:srgbClr val="0099FF"/>
                </a:solidFill>
                <a:latin typeface="Calibri"/>
                <a:cs typeface="Calibri"/>
              </a:rPr>
              <a:t>Kalma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n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99FF"/>
                </a:solidFill>
                <a:latin typeface="Calibri"/>
                <a:cs typeface="Calibri"/>
              </a:rPr>
              <a:t>Filte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200" spc="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computationally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unfeasible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for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large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dimensional</a:t>
            </a:r>
            <a:r>
              <a:rPr dirty="0" sz="2200" spc="-5">
                <a:latin typeface="Calibri"/>
                <a:cs typeface="Calibri"/>
              </a:rPr>
              <a:t> systems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(e.g.,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operational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NWP);</a:t>
            </a:r>
            <a:endParaRPr sz="2200">
              <a:latin typeface="Calibri"/>
              <a:cs typeface="Calibri"/>
            </a:endParaRPr>
          </a:p>
          <a:p>
            <a:pPr marL="469900" marR="5080" indent="-457200">
              <a:lnSpc>
                <a:spcPct val="83400"/>
              </a:lnSpc>
              <a:spcBef>
                <a:spcPts val="1195"/>
              </a:spcBef>
              <a:buClr>
                <a:srgbClr val="0F3592"/>
              </a:buClr>
              <a:buAutoNum type="alphaLcParenR"/>
              <a:tabLst>
                <a:tab pos="469900" algn="l"/>
              </a:tabLst>
            </a:pP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Variational</a:t>
            </a:r>
            <a:r>
              <a:rPr dirty="0" sz="22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(4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-Var)</a:t>
            </a:r>
            <a:r>
              <a:rPr dirty="0" sz="22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not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cycle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state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error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estimates: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work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well</a:t>
            </a:r>
            <a:r>
              <a:rPr dirty="0" sz="2200" spc="-5">
                <a:latin typeface="Calibri"/>
                <a:cs typeface="Calibri"/>
              </a:rPr>
              <a:t> for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short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assimilation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windows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</a:t>
            </a:r>
            <a:r>
              <a:rPr dirty="0" sz="2200" spc="5">
                <a:latin typeface="Calibri"/>
                <a:cs typeface="Calibri"/>
              </a:rPr>
              <a:t>6</a:t>
            </a:r>
            <a:r>
              <a:rPr dirty="0" sz="2200" spc="-5">
                <a:latin typeface="Calibri"/>
                <a:cs typeface="Calibri"/>
              </a:rPr>
              <a:t>-12h).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Longer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windows,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where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Q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required,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have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proved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more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difficult;</a:t>
            </a:r>
            <a:endParaRPr sz="2200">
              <a:latin typeface="Calibri"/>
              <a:cs typeface="Calibri"/>
            </a:endParaRPr>
          </a:p>
          <a:p>
            <a:pPr algn="just" marL="469900" marR="444500" indent="-457200">
              <a:lnSpc>
                <a:spcPts val="2400"/>
              </a:lnSpc>
              <a:spcBef>
                <a:spcPts val="1200"/>
              </a:spcBef>
              <a:buClr>
                <a:srgbClr val="0F3592"/>
              </a:buClr>
              <a:buAutoNum type="alphaLcParenR"/>
              <a:tabLst>
                <a:tab pos="469900" algn="l"/>
              </a:tabLst>
            </a:pP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Reduce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22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ran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(EnKF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dirty="0" sz="22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cycl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reduced</a:t>
            </a:r>
            <a:r>
              <a:rPr dirty="0" sz="2200" spc="-5">
                <a:latin typeface="Calibri"/>
                <a:cs typeface="Calibri"/>
              </a:rPr>
              <a:t>-rank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estimates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state</a:t>
            </a:r>
            <a:r>
              <a:rPr dirty="0" sz="2200" spc="-5">
                <a:latin typeface="Calibri"/>
                <a:cs typeface="Calibri"/>
              </a:rPr>
              <a:t> error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covariances: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need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for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spatial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localization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combat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rank</a:t>
            </a:r>
            <a:r>
              <a:rPr dirty="0" sz="2200" spc="-5">
                <a:latin typeface="Calibri"/>
                <a:cs typeface="Calibri"/>
              </a:rPr>
              <a:t> deficiency,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degrades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dynamical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balance,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problematic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for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no</a:t>
            </a:r>
            <a:r>
              <a:rPr dirty="0" sz="2200">
                <a:latin typeface="Calibri"/>
                <a:cs typeface="Calibri"/>
              </a:rPr>
              <a:t>n</a:t>
            </a:r>
            <a:r>
              <a:rPr dirty="0" sz="2200" spc="-5">
                <a:latin typeface="Calibri"/>
                <a:cs typeface="Calibri"/>
              </a:rPr>
              <a:t>-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loca</a:t>
            </a:r>
            <a:r>
              <a:rPr dirty="0" sz="2200" spc="-5">
                <a:latin typeface="Calibri"/>
                <a:cs typeface="Calibri"/>
              </a:rPr>
              <a:t>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observation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(radiances);</a:t>
            </a:r>
            <a:endParaRPr sz="2200">
              <a:latin typeface="Calibri"/>
              <a:cs typeface="Calibri"/>
            </a:endParaRPr>
          </a:p>
          <a:p>
            <a:pPr algn="ctr" marL="7620">
              <a:lnSpc>
                <a:spcPct val="100000"/>
              </a:lnSpc>
              <a:spcBef>
                <a:spcPts val="860"/>
              </a:spcBef>
            </a:pPr>
            <a:r>
              <a:rPr dirty="0" sz="2200" spc="-10">
                <a:latin typeface="Calibri"/>
                <a:cs typeface="Calibri"/>
              </a:rPr>
              <a:t>….</a:t>
            </a:r>
            <a:endParaRPr sz="2200">
              <a:latin typeface="Calibri"/>
              <a:cs typeface="Calibri"/>
            </a:endParaRPr>
          </a:p>
          <a:p>
            <a:pPr marL="12700" marR="83185">
              <a:lnSpc>
                <a:spcPct val="107300"/>
              </a:lnSpc>
              <a:spcBef>
                <a:spcPts val="1115"/>
              </a:spcBef>
            </a:pP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Hybrid</a:t>
            </a:r>
            <a:r>
              <a:rPr dirty="0" sz="2200" spc="-1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approach</a:t>
            </a:r>
            <a:r>
              <a:rPr dirty="0" sz="2200" spc="-5">
                <a:latin typeface="Calibri"/>
                <a:cs typeface="Calibri"/>
              </a:rPr>
              <a:t>: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Use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cycled</a:t>
            </a:r>
            <a:r>
              <a:rPr dirty="0" sz="2200" spc="-5">
                <a:latin typeface="Calibri"/>
                <a:cs typeface="Calibri"/>
              </a:rPr>
              <a:t>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flow-</a:t>
            </a:r>
            <a:r>
              <a:rPr dirty="0" sz="2200" spc="-10">
                <a:latin typeface="Calibri"/>
                <a:cs typeface="Calibri"/>
              </a:rPr>
              <a:t>dependen</a:t>
            </a:r>
            <a:r>
              <a:rPr dirty="0" sz="2200" spc="-5">
                <a:latin typeface="Calibri"/>
                <a:cs typeface="Calibri"/>
              </a:rPr>
              <a:t>t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state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error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estimates</a:t>
            </a:r>
            <a:r>
              <a:rPr dirty="0" sz="2200" spc="-5">
                <a:latin typeface="Calibri"/>
                <a:cs typeface="Calibri"/>
              </a:rPr>
              <a:t> (from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EnKF/Ensembl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system)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3/4</a:t>
            </a:r>
            <a:r>
              <a:rPr dirty="0" sz="2200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-Var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analysis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algorithm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3440">
              <a:lnSpc>
                <a:spcPct val="100000"/>
              </a:lnSpc>
            </a:pPr>
            <a:r>
              <a:rPr dirty="0" spc="-5"/>
              <a:t>Hybrid</a:t>
            </a:r>
            <a:r>
              <a:rPr dirty="0" spc="5"/>
              <a:t> </a:t>
            </a:r>
            <a:r>
              <a:rPr dirty="0" spc="-5"/>
              <a:t>Variationa</a:t>
            </a:r>
            <a:r>
              <a:rPr dirty="0"/>
              <a:t>l–</a:t>
            </a:r>
            <a:r>
              <a:rPr dirty="0" spc="-10"/>
              <a:t>EnK</a:t>
            </a:r>
            <a:r>
              <a:rPr dirty="0" spc="-5"/>
              <a:t>F</a:t>
            </a:r>
            <a:r>
              <a:rPr dirty="0" spc="20"/>
              <a:t> </a:t>
            </a:r>
            <a:r>
              <a:rPr dirty="0" spc="-5"/>
              <a:t>algorithms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4416" y="1303655"/>
            <a:ext cx="7901305" cy="464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54635">
              <a:lnSpc>
                <a:spcPct val="107300"/>
              </a:lnSpc>
            </a:pP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Hybrid</a:t>
            </a:r>
            <a:r>
              <a:rPr dirty="0" sz="2200" spc="-1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approach</a:t>
            </a:r>
            <a:r>
              <a:rPr dirty="0" sz="2200" spc="-5">
                <a:latin typeface="Calibri"/>
                <a:cs typeface="Calibri"/>
              </a:rPr>
              <a:t>: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Use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cycled</a:t>
            </a:r>
            <a:r>
              <a:rPr dirty="0" sz="2200" spc="-5">
                <a:latin typeface="Calibri"/>
                <a:cs typeface="Calibri"/>
              </a:rPr>
              <a:t>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flow-</a:t>
            </a:r>
            <a:r>
              <a:rPr dirty="0" sz="2200" spc="-10">
                <a:latin typeface="Calibri"/>
                <a:cs typeface="Calibri"/>
              </a:rPr>
              <a:t>dependen</a:t>
            </a:r>
            <a:r>
              <a:rPr dirty="0" sz="2200" spc="-5">
                <a:latin typeface="Calibri"/>
                <a:cs typeface="Calibri"/>
              </a:rPr>
              <a:t>t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state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error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estimates</a:t>
            </a:r>
            <a:r>
              <a:rPr dirty="0" sz="2200" spc="-5">
                <a:latin typeface="Calibri"/>
                <a:cs typeface="Calibri"/>
              </a:rPr>
              <a:t> (from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EnKF/ED</a:t>
            </a: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system)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3/4</a:t>
            </a:r>
            <a:r>
              <a:rPr dirty="0" sz="2200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-Var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analysis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algorithm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2200" spc="-5">
                <a:latin typeface="Calibri"/>
                <a:cs typeface="Calibri"/>
              </a:rPr>
              <a:t>This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solution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would:</a:t>
            </a:r>
            <a:endParaRPr sz="22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0F3592"/>
              </a:buClr>
              <a:buAutoNum type="arabicParenR"/>
              <a:tabLst>
                <a:tab pos="469900" algn="l"/>
              </a:tabLst>
            </a:pPr>
            <a:r>
              <a:rPr dirty="0" sz="2200" spc="-5">
                <a:latin typeface="Calibri"/>
                <a:cs typeface="Calibri"/>
              </a:rPr>
              <a:t>Integrate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flow-</a:t>
            </a:r>
            <a:r>
              <a:rPr dirty="0" sz="2200" spc="-10">
                <a:latin typeface="Calibri"/>
                <a:cs typeface="Calibri"/>
              </a:rPr>
              <a:t>dependen</a:t>
            </a:r>
            <a:r>
              <a:rPr dirty="0" sz="2200" spc="-5">
                <a:latin typeface="Calibri"/>
                <a:cs typeface="Calibri"/>
              </a:rPr>
              <a:t>t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state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error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covariance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information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into</a:t>
            </a:r>
            <a:r>
              <a:rPr dirty="0" sz="2200" spc="-5">
                <a:latin typeface="Calibri"/>
                <a:cs typeface="Calibri"/>
              </a:rPr>
              <a:t> 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variational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analysis</a:t>
            </a:r>
            <a:endParaRPr sz="2200">
              <a:latin typeface="Calibri"/>
              <a:cs typeface="Calibri"/>
            </a:endParaRPr>
          </a:p>
          <a:p>
            <a:pPr marL="469900" marR="201930" indent="-457200">
              <a:lnSpc>
                <a:spcPct val="100000"/>
              </a:lnSpc>
              <a:spcBef>
                <a:spcPts val="600"/>
              </a:spcBef>
              <a:buClr>
                <a:srgbClr val="0F3592"/>
              </a:buClr>
              <a:buAutoNum type="arabicParenR"/>
              <a:tabLst>
                <a:tab pos="469900" algn="l"/>
              </a:tabLst>
            </a:pPr>
            <a:r>
              <a:rPr dirty="0" sz="2200" spc="-5">
                <a:latin typeface="Calibri"/>
                <a:cs typeface="Calibri"/>
              </a:rPr>
              <a:t>Keep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full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rank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representation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</a:t>
            </a:r>
            <a:r>
              <a:rPr dirty="0" baseline="24904" sz="2175" spc="7" b="1">
                <a:latin typeface="Calibri"/>
                <a:cs typeface="Calibri"/>
              </a:rPr>
              <a:t>b</a:t>
            </a:r>
            <a:r>
              <a:rPr dirty="0" baseline="24904" sz="2175" b="1">
                <a:latin typeface="Calibri"/>
                <a:cs typeface="Calibri"/>
              </a:rPr>
              <a:t> </a:t>
            </a:r>
            <a:r>
              <a:rPr dirty="0" baseline="24904" sz="2175" spc="-225" b="1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its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implicit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evolution</a:t>
            </a:r>
            <a:r>
              <a:rPr dirty="0" sz="2200" spc="-5">
                <a:latin typeface="Calibri"/>
                <a:cs typeface="Calibri"/>
              </a:rPr>
              <a:t> inside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assimilation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window</a:t>
            </a:r>
            <a:endParaRPr sz="2200">
              <a:latin typeface="Calibri"/>
              <a:cs typeface="Calibri"/>
            </a:endParaRPr>
          </a:p>
          <a:p>
            <a:pPr marL="469900" marR="66675" indent="-457200">
              <a:lnSpc>
                <a:spcPct val="100000"/>
              </a:lnSpc>
              <a:spcBef>
                <a:spcPts val="600"/>
              </a:spcBef>
              <a:buClr>
                <a:srgbClr val="0F3592"/>
              </a:buClr>
              <a:buAutoNum type="arabicParenR"/>
              <a:tabLst>
                <a:tab pos="469900" algn="l"/>
              </a:tabLst>
            </a:pPr>
            <a:r>
              <a:rPr dirty="0" sz="2200" spc="-5">
                <a:latin typeface="Calibri"/>
                <a:cs typeface="Calibri"/>
              </a:rPr>
              <a:t>More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robust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than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pure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EnKF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for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limited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ensemble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sizes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large</a:t>
            </a:r>
            <a:r>
              <a:rPr dirty="0" sz="2200" spc="-5">
                <a:latin typeface="Calibri"/>
                <a:cs typeface="Calibri"/>
              </a:rPr>
              <a:t> model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errors</a:t>
            </a:r>
            <a:endParaRPr sz="2200">
              <a:latin typeface="Calibri"/>
              <a:cs typeface="Calibri"/>
            </a:endParaRPr>
          </a:p>
          <a:p>
            <a:pPr marL="469900" marR="464820" indent="-457200">
              <a:lnSpc>
                <a:spcPct val="100000"/>
              </a:lnSpc>
              <a:spcBef>
                <a:spcPts val="600"/>
              </a:spcBef>
              <a:buClr>
                <a:srgbClr val="0F3592"/>
              </a:buClr>
              <a:buAutoNum type="arabicParenR"/>
              <a:tabLst>
                <a:tab pos="469900" algn="l"/>
              </a:tabLst>
            </a:pPr>
            <a:r>
              <a:rPr dirty="0" sz="2200" spc="-5">
                <a:latin typeface="Calibri"/>
                <a:cs typeface="Calibri"/>
              </a:rPr>
              <a:t>Allow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consistent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localization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ensemble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perturbation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o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performed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state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space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(advantageous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for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radiances);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F3592"/>
              </a:buClr>
              <a:buAutoNum type="arabicParenR"/>
              <a:tabLst>
                <a:tab pos="469900" algn="l"/>
              </a:tabLst>
            </a:pPr>
            <a:r>
              <a:rPr dirty="0" sz="2200" spc="-5">
                <a:latin typeface="Calibri"/>
                <a:cs typeface="Calibri"/>
              </a:rPr>
              <a:t>Allow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for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flo</a:t>
            </a:r>
            <a:r>
              <a:rPr dirty="0" sz="2200">
                <a:latin typeface="Calibri"/>
                <a:cs typeface="Calibri"/>
              </a:rPr>
              <a:t>w</a:t>
            </a:r>
            <a:r>
              <a:rPr dirty="0" sz="2200" spc="-5">
                <a:latin typeface="Calibri"/>
                <a:cs typeface="Calibri"/>
              </a:rPr>
              <a:t>-dependent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QC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observations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3440">
              <a:lnSpc>
                <a:spcPct val="100000"/>
              </a:lnSpc>
            </a:pPr>
            <a:r>
              <a:rPr dirty="0" spc="-5"/>
              <a:t>Hybrid</a:t>
            </a:r>
            <a:r>
              <a:rPr dirty="0" spc="5"/>
              <a:t> </a:t>
            </a:r>
            <a:r>
              <a:rPr dirty="0" spc="-5"/>
              <a:t>Variationa</a:t>
            </a:r>
            <a:r>
              <a:rPr dirty="0"/>
              <a:t>l–</a:t>
            </a:r>
            <a:r>
              <a:rPr dirty="0" spc="-10"/>
              <a:t>EnK</a:t>
            </a:r>
            <a:r>
              <a:rPr dirty="0" spc="-5"/>
              <a:t>F</a:t>
            </a:r>
            <a:r>
              <a:rPr dirty="0" spc="20"/>
              <a:t> </a:t>
            </a:r>
            <a:r>
              <a:rPr dirty="0" spc="-5"/>
              <a:t>algorithms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4416" y="1303655"/>
            <a:ext cx="7844790" cy="2217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09345">
              <a:lnSpc>
                <a:spcPct val="111400"/>
              </a:lnSpc>
            </a:pPr>
            <a:r>
              <a:rPr dirty="0" sz="2200" spc="-5">
                <a:latin typeface="Calibri"/>
                <a:cs typeface="Calibri"/>
              </a:rPr>
              <a:t>In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operational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use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(or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under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test),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there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are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currently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three</a:t>
            </a:r>
            <a:r>
              <a:rPr dirty="0" sz="2200" spc="-5">
                <a:latin typeface="Calibri"/>
                <a:cs typeface="Calibri"/>
              </a:rPr>
              <a:t> main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approaches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doing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hybrid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VAR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context: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0F3592"/>
              </a:buClr>
              <a:buAutoNum type="arabicPeriod"/>
              <a:tabLst>
                <a:tab pos="469900" algn="l"/>
              </a:tabLst>
            </a:pP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Alpha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control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variable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method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(Met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Office,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NCEP/GMAO,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CMC)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F3592"/>
              </a:buClr>
              <a:buAutoNum type="arabicPeriod"/>
              <a:tabLst>
                <a:tab pos="469900" algn="l"/>
              </a:tabLst>
            </a:pP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4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D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-</a:t>
            </a:r>
            <a:r>
              <a:rPr dirty="0" sz="2200" spc="-10">
                <a:solidFill>
                  <a:srgbClr val="0099FF"/>
                </a:solidFill>
                <a:latin typeface="Calibri"/>
                <a:cs typeface="Calibri"/>
              </a:rPr>
              <a:t>En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s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-Var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F3592"/>
              </a:buClr>
              <a:buAutoNum type="arabicPeriod"/>
              <a:tabLst>
                <a:tab pos="469900" algn="l"/>
              </a:tabLst>
            </a:pPr>
            <a:r>
              <a:rPr dirty="0" sz="2200" spc="-10">
                <a:solidFill>
                  <a:srgbClr val="0099FF"/>
                </a:solidFill>
                <a:latin typeface="Calibri"/>
                <a:cs typeface="Calibri"/>
              </a:rPr>
              <a:t>Ensembl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e</a:t>
            </a:r>
            <a:r>
              <a:rPr dirty="0" sz="2200" spc="3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Data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Assimilations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method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(ECMWF,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Meteo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France)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3440">
              <a:lnSpc>
                <a:spcPct val="100000"/>
              </a:lnSpc>
            </a:pPr>
            <a:r>
              <a:rPr dirty="0" spc="-5"/>
              <a:t>Hybrid</a:t>
            </a:r>
            <a:r>
              <a:rPr dirty="0" spc="5"/>
              <a:t> </a:t>
            </a:r>
            <a:r>
              <a:rPr dirty="0" spc="-5"/>
              <a:t>Variationa</a:t>
            </a:r>
            <a:r>
              <a:rPr dirty="0"/>
              <a:t>l–</a:t>
            </a:r>
            <a:r>
              <a:rPr dirty="0" spc="-10"/>
              <a:t>EnK</a:t>
            </a:r>
            <a:r>
              <a:rPr dirty="0" spc="-5"/>
              <a:t>F</a:t>
            </a:r>
            <a:r>
              <a:rPr dirty="0" spc="20"/>
              <a:t> </a:t>
            </a:r>
            <a:r>
              <a:rPr dirty="0" spc="-5"/>
              <a:t>algorithms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4416" y="1456055"/>
            <a:ext cx="7432040" cy="762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52400">
              <a:lnSpc>
                <a:spcPct val="136400"/>
              </a:lnSpc>
              <a:tabLst>
                <a:tab pos="621665" algn="l"/>
              </a:tabLst>
            </a:pPr>
            <a:r>
              <a:rPr dirty="0" sz="2200" spc="-5">
                <a:solidFill>
                  <a:srgbClr val="0F3592"/>
                </a:solidFill>
                <a:latin typeface="Calibri"/>
                <a:cs typeface="Calibri"/>
              </a:rPr>
              <a:t>1.</a:t>
            </a:r>
            <a:r>
              <a:rPr dirty="0" sz="2200" spc="-5">
                <a:solidFill>
                  <a:srgbClr val="0F3592"/>
                </a:solidFill>
                <a:latin typeface="Calibri"/>
                <a:cs typeface="Calibri"/>
              </a:rPr>
              <a:t>	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Alpha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control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variable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method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(Barker,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1999;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Loren</a:t>
            </a:r>
            <a:r>
              <a:rPr dirty="0" sz="2200" spc="-10">
                <a:latin typeface="Calibri"/>
                <a:cs typeface="Calibri"/>
              </a:rPr>
              <a:t>c</a:t>
            </a:r>
            <a:r>
              <a:rPr dirty="0" sz="2200" spc="-5">
                <a:latin typeface="Calibri"/>
                <a:cs typeface="Calibri"/>
              </a:rPr>
              <a:t>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2003)</a:t>
            </a:r>
            <a:r>
              <a:rPr dirty="0" sz="2200" spc="-5">
                <a:latin typeface="Calibri"/>
                <a:cs typeface="Calibri"/>
              </a:rPr>
              <a:t> Conceptually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add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flo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dependen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2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ter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22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model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</a:t>
            </a:r>
            <a:r>
              <a:rPr dirty="0" baseline="24904" sz="2175" spc="7" b="1">
                <a:latin typeface="Calibri"/>
                <a:cs typeface="Calibri"/>
              </a:rPr>
              <a:t>b</a:t>
            </a:r>
            <a:r>
              <a:rPr dirty="0" baseline="24904" sz="2175" b="1">
                <a:latin typeface="Calibri"/>
                <a:cs typeface="Calibri"/>
              </a:rPr>
              <a:t> </a:t>
            </a:r>
            <a:r>
              <a:rPr dirty="0" baseline="24904" sz="2175" spc="-225" b="1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(</a:t>
            </a:r>
            <a:r>
              <a:rPr dirty="0" sz="2200" spc="-5" b="1">
                <a:latin typeface="Calibri"/>
                <a:cs typeface="Calibri"/>
              </a:rPr>
              <a:t>B</a:t>
            </a:r>
            <a:r>
              <a:rPr dirty="0" sz="2200" spc="-15">
                <a:latin typeface="Calibri"/>
                <a:cs typeface="Calibri"/>
              </a:rPr>
              <a:t>)</a:t>
            </a:r>
            <a:r>
              <a:rPr dirty="0" sz="200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416" y="2858135"/>
            <a:ext cx="7859395" cy="1090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 b="1">
                <a:latin typeface="Calibri"/>
                <a:cs typeface="Calibri"/>
              </a:rPr>
              <a:t>B</a:t>
            </a:r>
            <a:r>
              <a:rPr dirty="0" baseline="-21072" sz="2175" spc="7" i="1">
                <a:latin typeface="Calibri"/>
                <a:cs typeface="Calibri"/>
              </a:rPr>
              <a:t>c</a:t>
            </a:r>
            <a:r>
              <a:rPr dirty="0" baseline="-21072" sz="2175" spc="7" i="1">
                <a:latin typeface="Calibri"/>
                <a:cs typeface="Calibri"/>
              </a:rPr>
              <a:t> </a:t>
            </a:r>
            <a:r>
              <a:rPr dirty="0" baseline="-21072" sz="2175" spc="-225" i="1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static,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climatological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covariance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latin typeface="Times New Roman"/>
                <a:cs typeface="Times New Roman"/>
              </a:rPr>
              <a:t>P</a:t>
            </a:r>
            <a:r>
              <a:rPr dirty="0" baseline="-21367" sz="1950" spc="15" i="1">
                <a:latin typeface="Times New Roman"/>
                <a:cs typeface="Times New Roman"/>
              </a:rPr>
              <a:t>e</a:t>
            </a:r>
            <a:r>
              <a:rPr dirty="0" baseline="-21367" sz="1950" spc="7" i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○</a:t>
            </a:r>
            <a:r>
              <a:rPr dirty="0" sz="2000" spc="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C</a:t>
            </a:r>
            <a:r>
              <a:rPr dirty="0" baseline="-21367" sz="1950" spc="15" i="1">
                <a:latin typeface="Times New Roman"/>
                <a:cs typeface="Times New Roman"/>
              </a:rPr>
              <a:t>loc</a:t>
            </a:r>
            <a:r>
              <a:rPr dirty="0" baseline="-21367" sz="1950" i="1">
                <a:latin typeface="Times New Roman"/>
                <a:cs typeface="Times New Roman"/>
              </a:rPr>
              <a:t> </a:t>
            </a:r>
            <a:r>
              <a:rPr dirty="0" baseline="-21367" sz="1950" spc="-172" i="1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localised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ensemble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sample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covariance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2200" spc="-5">
                <a:latin typeface="Calibri"/>
                <a:cs typeface="Calibri"/>
              </a:rPr>
              <a:t>In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practice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this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done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through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augmentation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control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variable: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416" y="4792090"/>
            <a:ext cx="630555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an</a:t>
            </a:r>
            <a:r>
              <a:rPr dirty="0" sz="2200" spc="-5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introducin</a:t>
            </a:r>
            <a:r>
              <a:rPr dirty="0" sz="2200" spc="-5">
                <a:latin typeface="Calibri"/>
                <a:cs typeface="Calibri"/>
              </a:rPr>
              <a:t>g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additiona</a:t>
            </a:r>
            <a:r>
              <a:rPr dirty="0" sz="2200" spc="-5">
                <a:latin typeface="Calibri"/>
                <a:cs typeface="Calibri"/>
              </a:rPr>
              <a:t>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term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cost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function: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12900">
              <a:lnSpc>
                <a:spcPct val="100000"/>
              </a:lnSpc>
            </a:pPr>
            <a:r>
              <a:rPr dirty="0" spc="-5"/>
              <a:t>Hybrids:</a:t>
            </a:r>
            <a:r>
              <a:rPr dirty="0" spc="5"/>
              <a:t> </a:t>
            </a:r>
            <a:r>
              <a:rPr dirty="0" spc="-5"/>
              <a:t>α</a:t>
            </a:r>
            <a:r>
              <a:rPr dirty="0" spc="5"/>
              <a:t> </a:t>
            </a:r>
            <a:r>
              <a:rPr dirty="0" spc="-5"/>
              <a:t>control</a:t>
            </a:r>
            <a:r>
              <a:rPr dirty="0" spc="5"/>
              <a:t> </a:t>
            </a:r>
            <a:r>
              <a:rPr dirty="0" spc="-5"/>
              <a:t>variable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53176" y="2539822"/>
            <a:ext cx="253365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5" i="1">
                <a:latin typeface="Times New Roman"/>
                <a:cs typeface="Times New Roman"/>
              </a:rPr>
              <a:t>loc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5315" y="2539822"/>
            <a:ext cx="1450975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8145" algn="l"/>
                <a:tab pos="1021080" algn="l"/>
                <a:tab pos="1355090" algn="l"/>
              </a:tabLst>
            </a:pPr>
            <a:r>
              <a:rPr dirty="0" sz="1450" spc="5" i="1">
                <a:latin typeface="Times New Roman"/>
                <a:cs typeface="Times New Roman"/>
              </a:rPr>
              <a:t>c</a:t>
            </a:r>
            <a:r>
              <a:rPr dirty="0" sz="1450" spc="5" i="1">
                <a:latin typeface="Times New Roman"/>
                <a:cs typeface="Times New Roman"/>
              </a:rPr>
              <a:t>	</a:t>
            </a:r>
            <a:r>
              <a:rPr dirty="0" sz="1450" spc="5" i="1">
                <a:latin typeface="Times New Roman"/>
                <a:cs typeface="Times New Roman"/>
              </a:rPr>
              <a:t>c</a:t>
            </a:r>
            <a:r>
              <a:rPr dirty="0" sz="1450" spc="5" i="1">
                <a:latin typeface="Times New Roman"/>
                <a:cs typeface="Times New Roman"/>
              </a:rPr>
              <a:t>	</a:t>
            </a:r>
            <a:r>
              <a:rPr dirty="0" sz="1450" spc="5" i="1">
                <a:latin typeface="Times New Roman"/>
                <a:cs typeface="Times New Roman"/>
              </a:rPr>
              <a:t>e</a:t>
            </a:r>
            <a:r>
              <a:rPr dirty="0" sz="1450" spc="5" i="1">
                <a:latin typeface="Times New Roman"/>
                <a:cs typeface="Times New Roman"/>
              </a:rPr>
              <a:t>	</a:t>
            </a:r>
            <a:r>
              <a:rPr dirty="0" sz="1450" spc="5" i="1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9196" y="2343464"/>
            <a:ext cx="1376045" cy="415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9079" indent="-246379">
              <a:lnSpc>
                <a:spcPct val="100000"/>
              </a:lnSpc>
              <a:buSzPct val="98039"/>
              <a:buFont typeface="Symbol"/>
              <a:buChar char=""/>
              <a:tabLst>
                <a:tab pos="259715" algn="l"/>
                <a:tab pos="611505" algn="l"/>
                <a:tab pos="956944" algn="l"/>
              </a:tabLst>
            </a:pPr>
            <a:r>
              <a:rPr dirty="0" sz="2550" spc="-1175">
                <a:latin typeface="Symbol"/>
                <a:cs typeface="Symbol"/>
              </a:rPr>
              <a:t></a:t>
            </a:r>
            <a:r>
              <a:rPr dirty="0" sz="2550">
                <a:latin typeface="Symbol"/>
                <a:cs typeface="Symbol"/>
              </a:rPr>
              <a:t>	</a:t>
            </a:r>
            <a:r>
              <a:rPr dirty="0" sz="2500" spc="5" b="1">
                <a:latin typeface="Times New Roman"/>
                <a:cs typeface="Times New Roman"/>
              </a:rPr>
              <a:t>P</a:t>
            </a:r>
            <a:r>
              <a:rPr dirty="0" sz="2500" b="1">
                <a:latin typeface="Times New Roman"/>
                <a:cs typeface="Times New Roman"/>
              </a:rPr>
              <a:t>	</a:t>
            </a:r>
            <a:r>
              <a:rPr dirty="0" sz="2500" spc="-1500">
                <a:latin typeface="Arial"/>
                <a:cs typeface="Arial"/>
              </a:rPr>
              <a:t></a:t>
            </a:r>
            <a:r>
              <a:rPr dirty="0" sz="2500" spc="-320">
                <a:latin typeface="Arial"/>
                <a:cs typeface="Arial"/>
              </a:rPr>
              <a:t> </a:t>
            </a:r>
            <a:r>
              <a:rPr dirty="0" sz="2500" spc="5" b="1">
                <a:latin typeface="Times New Roman"/>
                <a:cs typeface="Times New Roman"/>
              </a:rPr>
              <a:t>C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4839" y="2343464"/>
            <a:ext cx="1148080" cy="354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22019" algn="l"/>
              </a:tabLst>
            </a:pPr>
            <a:r>
              <a:rPr dirty="0" sz="2500" spc="5" b="1">
                <a:latin typeface="Times New Roman"/>
                <a:cs typeface="Times New Roman"/>
              </a:rPr>
              <a:t>B</a:t>
            </a:r>
            <a:r>
              <a:rPr dirty="0" sz="2500" spc="50" b="1">
                <a:latin typeface="Times New Roman"/>
                <a:cs typeface="Times New Roman"/>
              </a:rPr>
              <a:t> </a:t>
            </a:r>
            <a:r>
              <a:rPr dirty="0" sz="2500" spc="-1125">
                <a:latin typeface="Symbol"/>
                <a:cs typeface="Symbol"/>
              </a:rPr>
              <a:t></a:t>
            </a:r>
            <a:r>
              <a:rPr dirty="0" sz="2500" spc="70">
                <a:latin typeface="Symbol"/>
                <a:cs typeface="Symbol"/>
              </a:rPr>
              <a:t> </a:t>
            </a:r>
            <a:r>
              <a:rPr dirty="0" sz="2550" spc="-1175">
                <a:latin typeface="Symbol"/>
                <a:cs typeface="Symbol"/>
              </a:rPr>
              <a:t></a:t>
            </a:r>
            <a:r>
              <a:rPr dirty="0" sz="2550">
                <a:latin typeface="Symbol"/>
                <a:cs typeface="Symbol"/>
              </a:rPr>
              <a:t>	</a:t>
            </a:r>
            <a:r>
              <a:rPr dirty="0" sz="2500" spc="5" b="1">
                <a:latin typeface="Times New Roman"/>
                <a:cs typeface="Times New Roman"/>
              </a:rPr>
              <a:t>B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6464" y="2317318"/>
            <a:ext cx="1127760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21080" algn="l"/>
              </a:tabLst>
            </a:pPr>
            <a:r>
              <a:rPr dirty="0" sz="1450" spc="5">
                <a:latin typeface="Times New Roman"/>
                <a:cs typeface="Times New Roman"/>
              </a:rPr>
              <a:t>2</a:t>
            </a:r>
            <a:r>
              <a:rPr dirty="0" sz="1450" spc="5">
                <a:latin typeface="Times New Roman"/>
                <a:cs typeface="Times New Roman"/>
              </a:rPr>
              <a:t>	</a:t>
            </a:r>
            <a:r>
              <a:rPr dirty="0" sz="1450" spc="5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65091" y="4123944"/>
            <a:ext cx="151130" cy="201295"/>
          </a:xfrm>
          <a:custGeom>
            <a:avLst/>
            <a:gdLst/>
            <a:ahLst/>
            <a:cxnLst/>
            <a:rect l="l" t="t" r="r" b="b"/>
            <a:pathLst>
              <a:path w="151129" h="201295">
                <a:moveTo>
                  <a:pt x="150875" y="0"/>
                </a:moveTo>
                <a:lnTo>
                  <a:pt x="0" y="20116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05760" y="4145948"/>
            <a:ext cx="2994660" cy="413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13460" algn="l"/>
                <a:tab pos="1447800" algn="l"/>
                <a:tab pos="2269490" algn="l"/>
                <a:tab pos="2628900" algn="l"/>
              </a:tabLst>
            </a:pPr>
            <a:r>
              <a:rPr dirty="0" sz="2550" spc="-1295">
                <a:latin typeface="Symbol"/>
                <a:cs typeface="Symbol"/>
              </a:rPr>
              <a:t></a:t>
            </a:r>
            <a:r>
              <a:rPr dirty="0" sz="2500" spc="-5" b="1">
                <a:latin typeface="Times New Roman"/>
                <a:cs typeface="Times New Roman"/>
              </a:rPr>
              <a:t>x</a:t>
            </a:r>
            <a:r>
              <a:rPr dirty="0" sz="2500" spc="30" b="1">
                <a:latin typeface="Times New Roman"/>
                <a:cs typeface="Times New Roman"/>
              </a:rPr>
              <a:t> </a:t>
            </a:r>
            <a:r>
              <a:rPr dirty="0" sz="2500" spc="-1130">
                <a:latin typeface="Symbol"/>
                <a:cs typeface="Symbol"/>
              </a:rPr>
              <a:t></a:t>
            </a:r>
            <a:r>
              <a:rPr dirty="0" sz="2500" spc="75">
                <a:latin typeface="Symbol"/>
                <a:cs typeface="Symbol"/>
              </a:rPr>
              <a:t> </a:t>
            </a:r>
            <a:r>
              <a:rPr dirty="0" sz="2550" spc="-1180">
                <a:latin typeface="Symbol"/>
                <a:cs typeface="Symbol"/>
              </a:rPr>
              <a:t></a:t>
            </a:r>
            <a:r>
              <a:rPr dirty="0" sz="2550">
                <a:latin typeface="Symbol"/>
                <a:cs typeface="Symbol"/>
              </a:rPr>
              <a:t>	</a:t>
            </a:r>
            <a:r>
              <a:rPr dirty="0" sz="2500" spc="-5" b="1">
                <a:latin typeface="Times New Roman"/>
                <a:cs typeface="Times New Roman"/>
              </a:rPr>
              <a:t>B</a:t>
            </a:r>
            <a:r>
              <a:rPr dirty="0" sz="2500" b="1">
                <a:latin typeface="Times New Roman"/>
                <a:cs typeface="Times New Roman"/>
              </a:rPr>
              <a:t>	</a:t>
            </a:r>
            <a:r>
              <a:rPr dirty="0" sz="2500" spc="-5" b="1">
                <a:latin typeface="Times New Roman"/>
                <a:cs typeface="Times New Roman"/>
              </a:rPr>
              <a:t>v</a:t>
            </a:r>
            <a:r>
              <a:rPr dirty="0" sz="2500" spc="-90" b="1">
                <a:latin typeface="Times New Roman"/>
                <a:cs typeface="Times New Roman"/>
              </a:rPr>
              <a:t> </a:t>
            </a:r>
            <a:r>
              <a:rPr dirty="0" sz="2500" spc="-1130">
                <a:latin typeface="Symbol"/>
                <a:cs typeface="Symbol"/>
              </a:rPr>
              <a:t></a:t>
            </a:r>
            <a:r>
              <a:rPr dirty="0" sz="2500" spc="-45">
                <a:latin typeface="Symbol"/>
                <a:cs typeface="Symbol"/>
              </a:rPr>
              <a:t> </a:t>
            </a:r>
            <a:r>
              <a:rPr dirty="0" sz="2550" spc="-1180">
                <a:latin typeface="Symbol"/>
                <a:cs typeface="Symbol"/>
              </a:rPr>
              <a:t></a:t>
            </a:r>
            <a:r>
              <a:rPr dirty="0" sz="2550">
                <a:latin typeface="Symbol"/>
                <a:cs typeface="Symbol"/>
              </a:rPr>
              <a:t>	</a:t>
            </a:r>
            <a:r>
              <a:rPr dirty="0" sz="2500" spc="-5" b="1">
                <a:latin typeface="Times New Roman"/>
                <a:cs typeface="Times New Roman"/>
              </a:rPr>
              <a:t>X</a:t>
            </a:r>
            <a:r>
              <a:rPr dirty="0" sz="2500" b="1">
                <a:latin typeface="Times New Roman"/>
                <a:cs typeface="Times New Roman"/>
              </a:rPr>
              <a:t>	</a:t>
            </a:r>
            <a:r>
              <a:rPr dirty="0" sz="2500" spc="-1505">
                <a:latin typeface="Arial"/>
                <a:cs typeface="Arial"/>
              </a:rPr>
              <a:t></a:t>
            </a:r>
            <a:r>
              <a:rPr dirty="0" sz="2500" spc="-315">
                <a:latin typeface="Arial"/>
                <a:cs typeface="Arial"/>
              </a:rPr>
              <a:t> </a:t>
            </a:r>
            <a:r>
              <a:rPr dirty="0" sz="2500" spc="-5" b="1">
                <a:latin typeface="Times New Roman"/>
                <a:cs typeface="Times New Roman"/>
              </a:rPr>
              <a:t>α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14264" y="4120823"/>
            <a:ext cx="59055" cy="210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>
                <a:latin typeface="Times New Roman"/>
                <a:cs typeface="Times New Roman"/>
              </a:rPr>
              <a:t>'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39259" y="4206028"/>
            <a:ext cx="92075" cy="15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63059" y="4105444"/>
            <a:ext cx="92075" cy="15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69867" y="4341803"/>
            <a:ext cx="1353185" cy="210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5445" algn="l"/>
                <a:tab pos="1257300" algn="l"/>
              </a:tabLst>
            </a:pPr>
            <a:r>
              <a:rPr dirty="0" sz="1450" i="1">
                <a:latin typeface="Times New Roman"/>
                <a:cs typeface="Times New Roman"/>
              </a:rPr>
              <a:t>c</a:t>
            </a:r>
            <a:r>
              <a:rPr dirty="0" sz="1450" i="1">
                <a:latin typeface="Times New Roman"/>
                <a:cs typeface="Times New Roman"/>
              </a:rPr>
              <a:t>	</a:t>
            </a:r>
            <a:r>
              <a:rPr dirty="0" sz="1450" i="1">
                <a:latin typeface="Times New Roman"/>
                <a:cs typeface="Times New Roman"/>
              </a:rPr>
              <a:t>c</a:t>
            </a:r>
            <a:r>
              <a:rPr dirty="0" sz="1450" i="1">
                <a:latin typeface="Times New Roman"/>
                <a:cs typeface="Times New Roman"/>
              </a:rPr>
              <a:t>	</a:t>
            </a:r>
            <a:r>
              <a:rPr dirty="0" sz="1450" i="1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49415" y="5508870"/>
            <a:ext cx="10160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5" i="1">
                <a:latin typeface="Times New Roman"/>
                <a:cs typeface="Times New Roman"/>
              </a:rPr>
              <a:t>c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02300" y="5508870"/>
            <a:ext cx="11112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5" i="1">
                <a:latin typeface="Times New Roman"/>
                <a:cs typeface="Times New Roman"/>
              </a:rPr>
              <a:t>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92983" y="5154885"/>
            <a:ext cx="3459479" cy="50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89275" algn="l"/>
              </a:tabLst>
            </a:pPr>
            <a:r>
              <a:rPr dirty="0" sz="2300" i="1">
                <a:latin typeface="Times New Roman"/>
                <a:cs typeface="Times New Roman"/>
              </a:rPr>
              <a:t>J</a:t>
            </a:r>
            <a:r>
              <a:rPr dirty="0" sz="2300" spc="240" i="1">
                <a:latin typeface="Times New Roman"/>
                <a:cs typeface="Times New Roman"/>
              </a:rPr>
              <a:t> </a:t>
            </a:r>
            <a:r>
              <a:rPr dirty="0" sz="2300" spc="-1040">
                <a:latin typeface="Symbol"/>
                <a:cs typeface="Symbol"/>
              </a:rPr>
              <a:t></a:t>
            </a:r>
            <a:r>
              <a:rPr dirty="0" sz="2300" spc="105">
                <a:latin typeface="Symbol"/>
                <a:cs typeface="Symbol"/>
              </a:rPr>
              <a:t> </a:t>
            </a:r>
            <a:r>
              <a:rPr dirty="0" baseline="35024" sz="3450" u="sng">
                <a:latin typeface="Times New Roman"/>
                <a:cs typeface="Times New Roman"/>
              </a:rPr>
              <a:t>1</a:t>
            </a:r>
            <a:r>
              <a:rPr dirty="0" baseline="35024" sz="3450" spc="-142">
                <a:latin typeface="Times New Roman"/>
                <a:cs typeface="Times New Roman"/>
              </a:rPr>
              <a:t> </a:t>
            </a:r>
            <a:r>
              <a:rPr dirty="0" sz="2300" spc="130" b="1" i="1">
                <a:latin typeface="Times New Roman"/>
                <a:cs typeface="Times New Roman"/>
              </a:rPr>
              <a:t>v</a:t>
            </a:r>
            <a:r>
              <a:rPr dirty="0" baseline="41152" sz="2025" spc="-7" i="1">
                <a:latin typeface="Times New Roman"/>
                <a:cs typeface="Times New Roman"/>
              </a:rPr>
              <a:t>T</a:t>
            </a:r>
            <a:r>
              <a:rPr dirty="0" baseline="41152" sz="2025" spc="-112" i="1">
                <a:latin typeface="Times New Roman"/>
                <a:cs typeface="Times New Roman"/>
              </a:rPr>
              <a:t> </a:t>
            </a:r>
            <a:r>
              <a:rPr dirty="0" sz="2300" b="1" i="1">
                <a:latin typeface="Times New Roman"/>
                <a:cs typeface="Times New Roman"/>
              </a:rPr>
              <a:t>v</a:t>
            </a:r>
            <a:r>
              <a:rPr dirty="0" sz="2300" spc="-100" b="1" i="1">
                <a:latin typeface="Times New Roman"/>
                <a:cs typeface="Times New Roman"/>
              </a:rPr>
              <a:t> </a:t>
            </a:r>
            <a:r>
              <a:rPr dirty="0" sz="2300" spc="-1040">
                <a:latin typeface="Symbol"/>
                <a:cs typeface="Symbol"/>
              </a:rPr>
              <a:t></a:t>
            </a:r>
            <a:r>
              <a:rPr dirty="0" sz="2300" spc="10">
                <a:latin typeface="Symbol"/>
                <a:cs typeface="Symbol"/>
              </a:rPr>
              <a:t> </a:t>
            </a:r>
            <a:r>
              <a:rPr dirty="0" baseline="35024" sz="3450" u="sng">
                <a:latin typeface="Times New Roman"/>
                <a:cs typeface="Times New Roman"/>
              </a:rPr>
              <a:t>1</a:t>
            </a:r>
            <a:r>
              <a:rPr dirty="0" baseline="35024" sz="3450" spc="-195">
                <a:latin typeface="Times New Roman"/>
                <a:cs typeface="Times New Roman"/>
              </a:rPr>
              <a:t> </a:t>
            </a:r>
            <a:r>
              <a:rPr dirty="0" sz="2300" spc="80" b="1">
                <a:latin typeface="Times New Roman"/>
                <a:cs typeface="Times New Roman"/>
              </a:rPr>
              <a:t>α</a:t>
            </a:r>
            <a:r>
              <a:rPr dirty="0" baseline="41152" sz="2025" spc="-7" i="1">
                <a:latin typeface="Times New Roman"/>
                <a:cs typeface="Times New Roman"/>
              </a:rPr>
              <a:t>T</a:t>
            </a:r>
            <a:r>
              <a:rPr dirty="0" baseline="41152" sz="2025" spc="-187" i="1">
                <a:latin typeface="Times New Roman"/>
                <a:cs typeface="Times New Roman"/>
              </a:rPr>
              <a:t> </a:t>
            </a:r>
            <a:r>
              <a:rPr dirty="0" sz="2300" b="1" i="1">
                <a:latin typeface="Times New Roman"/>
                <a:cs typeface="Times New Roman"/>
              </a:rPr>
              <a:t>C</a:t>
            </a:r>
            <a:r>
              <a:rPr dirty="0" sz="2300" spc="-275" b="1" i="1">
                <a:latin typeface="Times New Roman"/>
                <a:cs typeface="Times New Roman"/>
              </a:rPr>
              <a:t> </a:t>
            </a:r>
            <a:r>
              <a:rPr dirty="0" baseline="41152" sz="2025" spc="-15" i="1">
                <a:latin typeface="Times New Roman"/>
                <a:cs typeface="Times New Roman"/>
              </a:rPr>
              <a:t>-</a:t>
            </a:r>
            <a:r>
              <a:rPr dirty="0" baseline="41152" sz="2025" spc="-7" i="1">
                <a:latin typeface="Times New Roman"/>
                <a:cs typeface="Times New Roman"/>
              </a:rPr>
              <a:t>1</a:t>
            </a:r>
            <a:r>
              <a:rPr dirty="0" baseline="41152" sz="2025" spc="89" i="1">
                <a:latin typeface="Times New Roman"/>
                <a:cs typeface="Times New Roman"/>
              </a:rPr>
              <a:t> </a:t>
            </a:r>
            <a:r>
              <a:rPr dirty="0" sz="2300" b="1">
                <a:latin typeface="Times New Roman"/>
                <a:cs typeface="Times New Roman"/>
              </a:rPr>
              <a:t>α</a:t>
            </a:r>
            <a:r>
              <a:rPr dirty="0" sz="2300" spc="-135" b="1">
                <a:latin typeface="Times New Roman"/>
                <a:cs typeface="Times New Roman"/>
              </a:rPr>
              <a:t> </a:t>
            </a:r>
            <a:r>
              <a:rPr dirty="0" sz="2300" spc="-1040">
                <a:latin typeface="Symbol"/>
                <a:cs typeface="Symbol"/>
              </a:rPr>
              <a:t></a:t>
            </a:r>
            <a:r>
              <a:rPr dirty="0" sz="2300" spc="-40">
                <a:latin typeface="Symbol"/>
                <a:cs typeface="Symbol"/>
              </a:rPr>
              <a:t> </a:t>
            </a:r>
            <a:r>
              <a:rPr dirty="0" sz="2300" i="1">
                <a:latin typeface="Times New Roman"/>
                <a:cs typeface="Times New Roman"/>
              </a:rPr>
              <a:t>J	</a:t>
            </a:r>
            <a:r>
              <a:rPr dirty="0" sz="2300" spc="-1040">
                <a:latin typeface="Symbol"/>
                <a:cs typeface="Symbol"/>
              </a:rPr>
              <a:t></a:t>
            </a:r>
            <a:r>
              <a:rPr dirty="0" sz="2300" spc="-50">
                <a:latin typeface="Symbol"/>
                <a:cs typeface="Symbol"/>
              </a:rPr>
              <a:t> </a:t>
            </a:r>
            <a:r>
              <a:rPr dirty="0" sz="2300" i="1">
                <a:latin typeface="Times New Roman"/>
                <a:cs typeface="Times New Roman"/>
              </a:rPr>
              <a:t>J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85435" y="5508870"/>
            <a:ext cx="233679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5" i="1">
                <a:latin typeface="Times New Roman"/>
                <a:cs typeface="Times New Roman"/>
              </a:rPr>
              <a:t>loc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77615" y="5566366"/>
            <a:ext cx="1078230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18844" algn="l"/>
              </a:tabLst>
            </a:pPr>
            <a:r>
              <a:rPr dirty="0" sz="2300">
                <a:latin typeface="Times New Roman"/>
                <a:cs typeface="Times New Roman"/>
              </a:rPr>
              <a:t>2	2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88252" y="5733288"/>
            <a:ext cx="2132076" cy="477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666992" y="5822696"/>
            <a:ext cx="195453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0099FF"/>
                </a:solidFill>
                <a:latin typeface="Calibri"/>
                <a:cs typeface="Calibri"/>
              </a:rPr>
              <a:t>f</a:t>
            </a:r>
            <a:r>
              <a:rPr dirty="0" sz="2400" spc="-35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0099FF"/>
                </a:solidFill>
                <a:latin typeface="Calibri"/>
                <a:cs typeface="Calibri"/>
              </a:rPr>
              <a:t>om:</a:t>
            </a:r>
            <a:r>
              <a:rPr dirty="0" sz="2400" spc="-1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400" spc="15">
                <a:solidFill>
                  <a:srgbClr val="0099FF"/>
                </a:solidFill>
                <a:latin typeface="Calibri"/>
                <a:cs typeface="Calibri"/>
              </a:rPr>
              <a:t>A</a:t>
            </a:r>
            <a:r>
              <a:rPr dirty="0" sz="2400" spc="-55">
                <a:solidFill>
                  <a:srgbClr val="0099FF"/>
                </a:solidFill>
                <a:latin typeface="Calibri"/>
                <a:cs typeface="Calibri"/>
              </a:rPr>
              <a:t>.</a:t>
            </a:r>
            <a:r>
              <a:rPr dirty="0" sz="2400">
                <a:solidFill>
                  <a:srgbClr val="0099FF"/>
                </a:solidFill>
                <a:latin typeface="Calibri"/>
                <a:cs typeface="Calibri"/>
              </a:rPr>
              <a:t>Cl</a:t>
            </a:r>
            <a:r>
              <a:rPr dirty="0" sz="2400" spc="-45">
                <a:solidFill>
                  <a:srgbClr val="0099FF"/>
                </a:solidFill>
                <a:latin typeface="Calibri"/>
                <a:cs typeface="Calibri"/>
              </a:rPr>
              <a:t>a</a:t>
            </a:r>
            <a:r>
              <a:rPr dirty="0" sz="2400" spc="15">
                <a:solidFill>
                  <a:srgbClr val="0099FF"/>
                </a:solidFill>
                <a:latin typeface="Calibri"/>
                <a:cs typeface="Calibri"/>
              </a:rPr>
              <a:t>y</a:t>
            </a:r>
            <a:r>
              <a:rPr dirty="0" sz="2400" spc="-25">
                <a:solidFill>
                  <a:srgbClr val="0099FF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0099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6816" y="1456055"/>
            <a:ext cx="39973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2200" spc="-5">
                <a:solidFill>
                  <a:srgbClr val="0F3592"/>
                </a:solidFill>
                <a:latin typeface="Calibri"/>
                <a:cs typeface="Calibri"/>
              </a:rPr>
              <a:t>1.</a:t>
            </a:r>
            <a:r>
              <a:rPr dirty="0" sz="2200" spc="-5">
                <a:solidFill>
                  <a:srgbClr val="0F3592"/>
                </a:solidFill>
                <a:latin typeface="Calibri"/>
                <a:cs typeface="Calibri"/>
              </a:rPr>
              <a:t>	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Alpha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control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variable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method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816" y="2675197"/>
            <a:ext cx="7710805" cy="330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F3592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increment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now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weighted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sum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static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B</a:t>
            </a:r>
            <a:r>
              <a:rPr dirty="0" sz="2200" spc="-60" b="1">
                <a:latin typeface="Times New Roman"/>
                <a:cs typeface="Times New Roman"/>
              </a:rPr>
              <a:t> </a:t>
            </a:r>
            <a:r>
              <a:rPr dirty="0" sz="2200" spc="-10">
                <a:latin typeface="Calibri"/>
                <a:cs typeface="Calibri"/>
              </a:rPr>
              <a:t>component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flo</a:t>
            </a:r>
            <a:r>
              <a:rPr dirty="0" sz="2200">
                <a:latin typeface="Calibri"/>
                <a:cs typeface="Calibri"/>
              </a:rPr>
              <a:t>w</a:t>
            </a:r>
            <a:r>
              <a:rPr dirty="0" sz="2200" spc="-5">
                <a:latin typeface="Calibri"/>
                <a:cs typeface="Calibri"/>
              </a:rPr>
              <a:t>-</a:t>
            </a:r>
            <a:r>
              <a:rPr dirty="0" sz="2200" spc="-10">
                <a:latin typeface="Calibri"/>
                <a:cs typeface="Calibri"/>
              </a:rPr>
              <a:t>dependent</a:t>
            </a:r>
            <a:r>
              <a:rPr dirty="0" sz="2200" spc="-5">
                <a:latin typeface="Calibri"/>
                <a:cs typeface="Calibri"/>
              </a:rPr>
              <a:t>,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ensembl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based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B</a:t>
            </a:r>
            <a:endParaRPr sz="2200">
              <a:latin typeface="Times New Roman"/>
              <a:cs typeface="Times New Roman"/>
            </a:endParaRPr>
          </a:p>
          <a:p>
            <a:pPr marL="355600" marR="877569" indent="-342900">
              <a:lnSpc>
                <a:spcPct val="100499"/>
              </a:lnSpc>
              <a:spcBef>
                <a:spcPts val="1175"/>
              </a:spcBef>
              <a:buClr>
                <a:srgbClr val="0F3592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flo</a:t>
            </a:r>
            <a:r>
              <a:rPr dirty="0" sz="2200">
                <a:latin typeface="Calibri"/>
                <a:cs typeface="Calibri"/>
              </a:rPr>
              <a:t>w</a:t>
            </a:r>
            <a:r>
              <a:rPr dirty="0" sz="2200" spc="-5">
                <a:latin typeface="Calibri"/>
                <a:cs typeface="Calibri"/>
              </a:rPr>
              <a:t>-</a:t>
            </a:r>
            <a:r>
              <a:rPr dirty="0" sz="2200" spc="-10">
                <a:latin typeface="Calibri"/>
                <a:cs typeface="Calibri"/>
              </a:rPr>
              <a:t>dependen</a:t>
            </a:r>
            <a:r>
              <a:rPr dirty="0" sz="2200" spc="-5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incremen</a:t>
            </a:r>
            <a:r>
              <a:rPr dirty="0" sz="2200" spc="-5">
                <a:latin typeface="Calibri"/>
                <a:cs typeface="Calibri"/>
              </a:rPr>
              <a:t>t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linear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combination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ensembl</a:t>
            </a:r>
            <a:r>
              <a:rPr dirty="0" sz="2200" spc="-5">
                <a:latin typeface="Calibri"/>
                <a:cs typeface="Calibri"/>
              </a:rPr>
              <a:t>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perturbations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0" b="1">
                <a:latin typeface="Times New Roman"/>
                <a:cs typeface="Times New Roman"/>
              </a:rPr>
              <a:t>X</a:t>
            </a:r>
            <a:r>
              <a:rPr dirty="0" sz="2200" spc="-5">
                <a:latin typeface="Arial"/>
                <a:cs typeface="Arial"/>
              </a:rPr>
              <a:t>’</a:t>
            </a:r>
            <a:r>
              <a:rPr dirty="0" sz="2200" spc="-5">
                <a:latin typeface="Calibri"/>
                <a:cs typeface="Calibri"/>
              </a:rPr>
              <a:t>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modulated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α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fields</a:t>
            </a:r>
            <a:endParaRPr sz="2200">
              <a:latin typeface="Calibri"/>
              <a:cs typeface="Calibri"/>
            </a:endParaRPr>
          </a:p>
          <a:p>
            <a:pPr algn="just" marL="355600" marR="289560" indent="-342900">
              <a:lnSpc>
                <a:spcPct val="99800"/>
              </a:lnSpc>
              <a:spcBef>
                <a:spcPts val="605"/>
              </a:spcBef>
              <a:buClr>
                <a:srgbClr val="0F3592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200" spc="-5">
                <a:latin typeface="Calibri"/>
                <a:cs typeface="Calibri"/>
              </a:rPr>
              <a:t>If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α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fields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were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homogeneous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mbria Math"/>
                <a:cs typeface="Cambria Math"/>
              </a:rPr>
              <a:t>δ</a:t>
            </a:r>
            <a:r>
              <a:rPr dirty="0" sz="2200" spc="-5" b="1">
                <a:latin typeface="Calibri"/>
                <a:cs typeface="Calibri"/>
              </a:rPr>
              <a:t>x</a:t>
            </a:r>
            <a:r>
              <a:rPr dirty="0" baseline="-21072" sz="2175" spc="7">
                <a:latin typeface="Calibri"/>
                <a:cs typeface="Calibri"/>
              </a:rPr>
              <a:t>ens</a:t>
            </a:r>
            <a:r>
              <a:rPr dirty="0" baseline="-21072" sz="2175">
                <a:latin typeface="Calibri"/>
                <a:cs typeface="Calibri"/>
              </a:rPr>
              <a:t> </a:t>
            </a:r>
            <a:r>
              <a:rPr dirty="0" baseline="-21072" sz="2175" spc="-2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coul</a:t>
            </a:r>
            <a:r>
              <a:rPr dirty="0" sz="2200" spc="-5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onl</a:t>
            </a:r>
            <a:r>
              <a:rPr dirty="0" sz="2200" spc="-5">
                <a:latin typeface="Calibri"/>
                <a:cs typeface="Calibri"/>
              </a:rPr>
              <a:t>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spa</a:t>
            </a:r>
            <a:r>
              <a:rPr dirty="0" sz="2200" spc="-5">
                <a:latin typeface="Calibri"/>
                <a:cs typeface="Calibri"/>
              </a:rPr>
              <a:t>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</a:t>
            </a:r>
            <a:r>
              <a:rPr dirty="0" baseline="-21072" sz="2175" spc="7">
                <a:latin typeface="Calibri"/>
                <a:cs typeface="Calibri"/>
              </a:rPr>
              <a:t>ens</a:t>
            </a:r>
            <a:r>
              <a:rPr dirty="0" sz="2200" spc="-5">
                <a:latin typeface="Calibri"/>
                <a:cs typeface="Calibri"/>
              </a:rPr>
              <a:t>-1</a:t>
            </a:r>
            <a:r>
              <a:rPr dirty="0" sz="2200" spc="-5">
                <a:latin typeface="Calibri"/>
                <a:cs typeface="Calibri"/>
              </a:rPr>
              <a:t> degrees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freedom;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α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fields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are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smoothly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varying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fields,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whic</a:t>
            </a:r>
            <a:r>
              <a:rPr dirty="0" sz="2200" spc="-5">
                <a:latin typeface="Calibri"/>
                <a:cs typeface="Calibri"/>
              </a:rPr>
              <a:t>h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effectivel</a:t>
            </a:r>
            <a:r>
              <a:rPr dirty="0" sz="2200" spc="-5">
                <a:latin typeface="Calibri"/>
                <a:cs typeface="Calibri"/>
              </a:rPr>
              <a:t>y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increases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degrees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freedom</a:t>
            </a:r>
            <a:endParaRPr sz="2200">
              <a:latin typeface="Calibri"/>
              <a:cs typeface="Calibri"/>
            </a:endParaRPr>
          </a:p>
          <a:p>
            <a:pPr marL="355600" marR="176530" indent="-342900">
              <a:lnSpc>
                <a:spcPts val="2630"/>
              </a:lnSpc>
              <a:spcBef>
                <a:spcPts val="705"/>
              </a:spcBef>
              <a:buClr>
                <a:srgbClr val="0F3592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200" spc="-10" b="1">
                <a:latin typeface="Times New Roman"/>
                <a:cs typeface="Times New Roman"/>
              </a:rPr>
              <a:t>C</a:t>
            </a:r>
            <a:r>
              <a:rPr dirty="0" baseline="-21072" sz="2175" spc="7" i="1">
                <a:latin typeface="Times New Roman"/>
                <a:cs typeface="Times New Roman"/>
              </a:rPr>
              <a:t>loc</a:t>
            </a:r>
            <a:r>
              <a:rPr dirty="0" baseline="-21072" sz="2175" spc="225" i="1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covariance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(localization)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model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for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flo</a:t>
            </a:r>
            <a:r>
              <a:rPr dirty="0" sz="2200" spc="5">
                <a:latin typeface="Calibri"/>
                <a:cs typeface="Calibri"/>
              </a:rPr>
              <a:t>w</a:t>
            </a:r>
            <a:r>
              <a:rPr dirty="0" sz="2200" spc="-5">
                <a:latin typeface="Calibri"/>
                <a:cs typeface="Calibri"/>
              </a:rPr>
              <a:t>-</a:t>
            </a:r>
            <a:r>
              <a:rPr dirty="0" sz="2200" spc="-10">
                <a:latin typeface="Calibri"/>
                <a:cs typeface="Calibri"/>
              </a:rPr>
              <a:t>dependent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increments: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controls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spatial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variation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α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12900">
              <a:lnSpc>
                <a:spcPct val="100000"/>
              </a:lnSpc>
            </a:pPr>
            <a:r>
              <a:rPr dirty="0" spc="-5"/>
              <a:t>Hybrids:</a:t>
            </a:r>
            <a:r>
              <a:rPr dirty="0" spc="5"/>
              <a:t> </a:t>
            </a:r>
            <a:r>
              <a:rPr dirty="0" spc="-5"/>
              <a:t>α</a:t>
            </a:r>
            <a:r>
              <a:rPr dirty="0" spc="5"/>
              <a:t> </a:t>
            </a:r>
            <a:r>
              <a:rPr dirty="0" spc="-5"/>
              <a:t>control</a:t>
            </a:r>
            <a:r>
              <a:rPr dirty="0" spc="5"/>
              <a:t> </a:t>
            </a:r>
            <a:r>
              <a:rPr dirty="0" spc="-5"/>
              <a:t>variable</a:t>
            </a:r>
          </a:p>
        </p:txBody>
      </p:sp>
      <p:sp>
        <p:nvSpPr>
          <p:cNvPr id="6" name="object 6"/>
          <p:cNvSpPr/>
          <p:nvPr/>
        </p:nvSpPr>
        <p:spPr>
          <a:xfrm>
            <a:off x="3203448" y="1987295"/>
            <a:ext cx="149860" cy="201295"/>
          </a:xfrm>
          <a:custGeom>
            <a:avLst/>
            <a:gdLst/>
            <a:ahLst/>
            <a:cxnLst/>
            <a:rect l="l" t="t" r="r" b="b"/>
            <a:pathLst>
              <a:path w="149860" h="201294">
                <a:moveTo>
                  <a:pt x="149351" y="0"/>
                </a:moveTo>
                <a:lnTo>
                  <a:pt x="0" y="20116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580379" y="2205155"/>
            <a:ext cx="1286510" cy="210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25525" algn="l"/>
              </a:tabLst>
            </a:pPr>
            <a:r>
              <a:rPr dirty="0" sz="1450" i="1">
                <a:latin typeface="Times New Roman"/>
                <a:cs typeface="Times New Roman"/>
              </a:rPr>
              <a:t>c</a:t>
            </a:r>
            <a:r>
              <a:rPr dirty="0" sz="1450" spc="-185" i="1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lim</a:t>
            </a:r>
            <a:r>
              <a:rPr dirty="0" sz="1450">
                <a:latin typeface="Times New Roman"/>
                <a:cs typeface="Times New Roman"/>
              </a:rPr>
              <a:t>	</a:t>
            </a:r>
            <a:r>
              <a:rPr dirty="0" sz="1450" i="1">
                <a:latin typeface="Times New Roman"/>
                <a:cs typeface="Times New Roman"/>
              </a:rPr>
              <a:t>ens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2808223" y="2205155"/>
            <a:ext cx="1353185" cy="210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5445" algn="l"/>
                <a:tab pos="1257300" algn="l"/>
              </a:tabLst>
            </a:pPr>
            <a:r>
              <a:rPr dirty="0" sz="1450" i="1">
                <a:latin typeface="Times New Roman"/>
                <a:cs typeface="Times New Roman"/>
              </a:rPr>
              <a:t>c</a:t>
            </a:r>
            <a:r>
              <a:rPr dirty="0" sz="1450" i="1">
                <a:latin typeface="Times New Roman"/>
                <a:cs typeface="Times New Roman"/>
              </a:rPr>
              <a:t>	</a:t>
            </a:r>
            <a:r>
              <a:rPr dirty="0" sz="1450" i="1">
                <a:latin typeface="Times New Roman"/>
                <a:cs typeface="Times New Roman"/>
              </a:rPr>
              <a:t>c</a:t>
            </a:r>
            <a:r>
              <a:rPr dirty="0" sz="1450" i="1">
                <a:latin typeface="Times New Roman"/>
                <a:cs typeface="Times New Roman"/>
              </a:rPr>
              <a:t>	</a:t>
            </a:r>
            <a:r>
              <a:rPr dirty="0" sz="1450" i="1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3008" y="2009300"/>
            <a:ext cx="56515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3679" indent="-220979">
              <a:lnSpc>
                <a:spcPct val="100000"/>
              </a:lnSpc>
              <a:buSzPct val="98039"/>
              <a:buFont typeface="Symbol"/>
              <a:buChar char=""/>
              <a:tabLst>
                <a:tab pos="233679" algn="l"/>
              </a:tabLst>
            </a:pPr>
            <a:r>
              <a:rPr dirty="0" sz="2550" spc="-1295">
                <a:latin typeface="Symbol"/>
                <a:cs typeface="Symbol"/>
              </a:rPr>
              <a:t></a:t>
            </a:r>
            <a:r>
              <a:rPr dirty="0" sz="2500" spc="-5" b="1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9635" y="2009300"/>
            <a:ext cx="1385570" cy="413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3380" algn="l"/>
              </a:tabLst>
            </a:pPr>
            <a:r>
              <a:rPr dirty="0" sz="2500" spc="-5" b="1">
                <a:latin typeface="Times New Roman"/>
                <a:cs typeface="Times New Roman"/>
              </a:rPr>
              <a:t>X</a:t>
            </a:r>
            <a:r>
              <a:rPr dirty="0" sz="2500" spc="-5" b="1">
                <a:latin typeface="Times New Roman"/>
                <a:cs typeface="Times New Roman"/>
              </a:rPr>
              <a:t>	</a:t>
            </a:r>
            <a:r>
              <a:rPr dirty="0" sz="2500" spc="-1505">
                <a:latin typeface="Arial"/>
                <a:cs typeface="Arial"/>
              </a:rPr>
              <a:t></a:t>
            </a:r>
            <a:r>
              <a:rPr dirty="0" sz="2500" spc="-315">
                <a:latin typeface="Arial"/>
                <a:cs typeface="Arial"/>
              </a:rPr>
              <a:t> </a:t>
            </a:r>
            <a:r>
              <a:rPr dirty="0" sz="2500" spc="-5" b="1">
                <a:latin typeface="Times New Roman"/>
                <a:cs typeface="Times New Roman"/>
              </a:rPr>
              <a:t>α</a:t>
            </a:r>
            <a:r>
              <a:rPr dirty="0" sz="2500" spc="90" b="1">
                <a:latin typeface="Times New Roman"/>
                <a:cs typeface="Times New Roman"/>
              </a:rPr>
              <a:t> </a:t>
            </a:r>
            <a:r>
              <a:rPr dirty="0" sz="2500" spc="-1130">
                <a:latin typeface="Symbol"/>
                <a:cs typeface="Symbol"/>
              </a:rPr>
              <a:t></a:t>
            </a:r>
            <a:r>
              <a:rPr dirty="0" sz="2500" spc="-140">
                <a:latin typeface="Symbol"/>
                <a:cs typeface="Symbol"/>
              </a:rPr>
              <a:t> </a:t>
            </a:r>
            <a:r>
              <a:rPr dirty="0" sz="2550" spc="-1295">
                <a:latin typeface="Symbol"/>
                <a:cs typeface="Symbol"/>
              </a:rPr>
              <a:t></a:t>
            </a:r>
            <a:r>
              <a:rPr dirty="0" sz="2500" spc="-5" b="1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4116" y="2009300"/>
            <a:ext cx="210947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13460" algn="l"/>
                <a:tab pos="1447800" algn="l"/>
              </a:tabLst>
            </a:pPr>
            <a:r>
              <a:rPr dirty="0" sz="2550" spc="-1295">
                <a:latin typeface="Symbol"/>
                <a:cs typeface="Symbol"/>
              </a:rPr>
              <a:t></a:t>
            </a:r>
            <a:r>
              <a:rPr dirty="0" sz="2500" spc="-5" b="1">
                <a:latin typeface="Times New Roman"/>
                <a:cs typeface="Times New Roman"/>
              </a:rPr>
              <a:t>x</a:t>
            </a:r>
            <a:r>
              <a:rPr dirty="0" sz="2500" spc="30" b="1">
                <a:latin typeface="Times New Roman"/>
                <a:cs typeface="Times New Roman"/>
              </a:rPr>
              <a:t> </a:t>
            </a:r>
            <a:r>
              <a:rPr dirty="0" sz="2500" spc="-1130">
                <a:latin typeface="Symbol"/>
                <a:cs typeface="Symbol"/>
              </a:rPr>
              <a:t></a:t>
            </a:r>
            <a:r>
              <a:rPr dirty="0" sz="2500" spc="75">
                <a:latin typeface="Symbol"/>
                <a:cs typeface="Symbol"/>
              </a:rPr>
              <a:t> </a:t>
            </a:r>
            <a:r>
              <a:rPr dirty="0" sz="2550" spc="-1180">
                <a:latin typeface="Symbol"/>
                <a:cs typeface="Symbol"/>
              </a:rPr>
              <a:t></a:t>
            </a:r>
            <a:r>
              <a:rPr dirty="0" sz="2550">
                <a:latin typeface="Symbol"/>
                <a:cs typeface="Symbol"/>
              </a:rPr>
              <a:t>	</a:t>
            </a:r>
            <a:r>
              <a:rPr dirty="0" sz="2500" spc="-5" b="1">
                <a:latin typeface="Times New Roman"/>
                <a:cs typeface="Times New Roman"/>
              </a:rPr>
              <a:t>B</a:t>
            </a:r>
            <a:r>
              <a:rPr dirty="0" sz="2500" b="1">
                <a:latin typeface="Times New Roman"/>
                <a:cs typeface="Times New Roman"/>
              </a:rPr>
              <a:t>	</a:t>
            </a:r>
            <a:r>
              <a:rPr dirty="0" sz="2500" spc="-5" b="1">
                <a:latin typeface="Times New Roman"/>
                <a:cs typeface="Times New Roman"/>
              </a:rPr>
              <a:t>v</a:t>
            </a:r>
            <a:r>
              <a:rPr dirty="0" sz="2500" spc="-90" b="1">
                <a:latin typeface="Times New Roman"/>
                <a:cs typeface="Times New Roman"/>
              </a:rPr>
              <a:t> </a:t>
            </a:r>
            <a:r>
              <a:rPr dirty="0" sz="2500" spc="-1130">
                <a:latin typeface="Symbol"/>
                <a:cs typeface="Symbol"/>
              </a:rPr>
              <a:t></a:t>
            </a:r>
            <a:r>
              <a:rPr dirty="0" sz="2500" spc="-55">
                <a:latin typeface="Symbol"/>
                <a:cs typeface="Symbol"/>
              </a:rPr>
              <a:t> </a:t>
            </a:r>
            <a:r>
              <a:rPr dirty="0" sz="2550" spc="-1180">
                <a:latin typeface="Symbol"/>
                <a:cs typeface="Symbol"/>
              </a:rPr>
              <a:t>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2620" y="1984175"/>
            <a:ext cx="59055" cy="210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>
                <a:latin typeface="Times New Roman"/>
                <a:cs typeface="Times New Roman"/>
              </a:rPr>
              <a:t>'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99892" y="1968796"/>
            <a:ext cx="169545" cy="25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25"/>
              </a:lnSpc>
            </a:pPr>
            <a:r>
              <a:rPr dirty="0" sz="1050" spc="-5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  <a:p>
            <a:pPr marL="90170">
              <a:lnSpc>
                <a:spcPts val="1025"/>
              </a:lnSpc>
            </a:pPr>
            <a:r>
              <a:rPr dirty="0" sz="1050" spc="-5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12900">
              <a:lnSpc>
                <a:spcPts val="3329"/>
              </a:lnSpc>
            </a:pPr>
            <a:r>
              <a:rPr dirty="0" spc="-5"/>
              <a:t>Hybrids:</a:t>
            </a:r>
            <a:r>
              <a:rPr dirty="0" spc="5"/>
              <a:t> </a:t>
            </a:r>
            <a:r>
              <a:rPr dirty="0" spc="-5"/>
              <a:t>α</a:t>
            </a:r>
            <a:r>
              <a:rPr dirty="0" spc="5"/>
              <a:t> </a:t>
            </a:r>
            <a:r>
              <a:rPr dirty="0" spc="-5"/>
              <a:t>control</a:t>
            </a:r>
            <a:r>
              <a:rPr dirty="0" spc="5"/>
              <a:t> </a:t>
            </a:r>
            <a:r>
              <a:rPr dirty="0" spc="-5"/>
              <a:t>variable</a:t>
            </a:r>
          </a:p>
        </p:txBody>
      </p:sp>
      <p:sp>
        <p:nvSpPr>
          <p:cNvPr id="4" name="object 4"/>
          <p:cNvSpPr/>
          <p:nvPr/>
        </p:nvSpPr>
        <p:spPr>
          <a:xfrm>
            <a:off x="755904" y="1549908"/>
            <a:ext cx="2430780" cy="477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24428" y="2415539"/>
            <a:ext cx="2296668" cy="2238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56959" y="1485900"/>
            <a:ext cx="2430780" cy="1955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11900" y="5926104"/>
            <a:ext cx="15894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solidFill>
                  <a:srgbClr val="003299"/>
                </a:solidFill>
                <a:latin typeface="Times New Roman"/>
                <a:cs typeface="Times New Roman"/>
              </a:rPr>
              <a:t>50/5</a:t>
            </a:r>
            <a:r>
              <a:rPr dirty="0" sz="1400" b="1">
                <a:solidFill>
                  <a:srgbClr val="003299"/>
                </a:solidFill>
                <a:latin typeface="Times New Roman"/>
                <a:cs typeface="Times New Roman"/>
              </a:rPr>
              <a:t>0</a:t>
            </a:r>
            <a:r>
              <a:rPr dirty="0" sz="1400" spc="-35" b="1">
                <a:solidFill>
                  <a:srgbClr val="00329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3299"/>
                </a:solidFill>
                <a:latin typeface="Times New Roman"/>
                <a:cs typeface="Times New Roman"/>
              </a:rPr>
              <a:t>hybrid</a:t>
            </a:r>
            <a:r>
              <a:rPr dirty="0" sz="1400" spc="-40" b="1">
                <a:solidFill>
                  <a:srgbClr val="003299"/>
                </a:solidFill>
                <a:latin typeface="Times New Roman"/>
                <a:cs typeface="Times New Roman"/>
              </a:rPr>
              <a:t> </a:t>
            </a:r>
            <a:r>
              <a:rPr dirty="0" sz="1400" spc="5" b="1">
                <a:solidFill>
                  <a:srgbClr val="003299"/>
                </a:solidFill>
                <a:latin typeface="Times New Roman"/>
                <a:cs typeface="Times New Roman"/>
              </a:rPr>
              <a:t>3</a:t>
            </a:r>
            <a:r>
              <a:rPr dirty="0" sz="1400" spc="-10" b="1">
                <a:solidFill>
                  <a:srgbClr val="003299"/>
                </a:solidFill>
                <a:latin typeface="Times New Roman"/>
                <a:cs typeface="Times New Roman"/>
              </a:rPr>
              <a:t>D</a:t>
            </a:r>
            <a:r>
              <a:rPr dirty="0" sz="1400" b="1">
                <a:solidFill>
                  <a:srgbClr val="003299"/>
                </a:solidFill>
                <a:latin typeface="Times New Roman"/>
                <a:cs typeface="Times New Roman"/>
              </a:rPr>
              <a:t>-</a:t>
            </a:r>
            <a:r>
              <a:rPr dirty="0" sz="1400" spc="-140" b="1">
                <a:solidFill>
                  <a:srgbClr val="003299"/>
                </a:solidFill>
                <a:latin typeface="Times New Roman"/>
                <a:cs typeface="Times New Roman"/>
              </a:rPr>
              <a:t>V</a:t>
            </a:r>
            <a:r>
              <a:rPr dirty="0" sz="1400" spc="5" b="1">
                <a:solidFill>
                  <a:srgbClr val="003299"/>
                </a:solidFill>
                <a:latin typeface="Times New Roman"/>
                <a:cs typeface="Times New Roman"/>
              </a:rPr>
              <a:t>a</a:t>
            </a:r>
            <a:r>
              <a:rPr dirty="0" sz="1400" b="1">
                <a:solidFill>
                  <a:srgbClr val="003299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56959" y="3906011"/>
            <a:ext cx="2430780" cy="1955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235700" y="3505992"/>
            <a:ext cx="17354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003299"/>
                </a:solidFill>
                <a:latin typeface="Times New Roman"/>
                <a:cs typeface="Times New Roman"/>
              </a:rPr>
              <a:t>Pur</a:t>
            </a:r>
            <a:r>
              <a:rPr dirty="0" sz="1400" b="1">
                <a:solidFill>
                  <a:srgbClr val="003299"/>
                </a:solidFill>
                <a:latin typeface="Times New Roman"/>
                <a:cs typeface="Times New Roman"/>
              </a:rPr>
              <a:t>e</a:t>
            </a:r>
            <a:r>
              <a:rPr dirty="0" sz="1400" spc="-5" b="1">
                <a:solidFill>
                  <a:srgbClr val="003299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003299"/>
                </a:solidFill>
                <a:latin typeface="Times New Roman"/>
                <a:cs typeface="Times New Roman"/>
              </a:rPr>
              <a:t>ensembl</a:t>
            </a:r>
            <a:r>
              <a:rPr dirty="0" sz="1400" b="1">
                <a:solidFill>
                  <a:srgbClr val="003299"/>
                </a:solidFill>
                <a:latin typeface="Times New Roman"/>
                <a:cs typeface="Times New Roman"/>
              </a:rPr>
              <a:t>e</a:t>
            </a:r>
            <a:r>
              <a:rPr dirty="0" sz="1400" spc="-5" b="1">
                <a:solidFill>
                  <a:srgbClr val="003299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003299"/>
                </a:solidFill>
                <a:latin typeface="Times New Roman"/>
                <a:cs typeface="Times New Roman"/>
              </a:rPr>
              <a:t>3</a:t>
            </a:r>
            <a:r>
              <a:rPr dirty="0" sz="1400" spc="-10" b="1">
                <a:solidFill>
                  <a:srgbClr val="003299"/>
                </a:solidFill>
                <a:latin typeface="Times New Roman"/>
                <a:cs typeface="Times New Roman"/>
              </a:rPr>
              <a:t>D</a:t>
            </a:r>
            <a:r>
              <a:rPr dirty="0" sz="1400" b="1">
                <a:solidFill>
                  <a:srgbClr val="003299"/>
                </a:solidFill>
                <a:latin typeface="Times New Roman"/>
                <a:cs typeface="Times New Roman"/>
              </a:rPr>
              <a:t>-</a:t>
            </a:r>
            <a:r>
              <a:rPr dirty="0" sz="1400" spc="-140" b="1">
                <a:solidFill>
                  <a:srgbClr val="003299"/>
                </a:solidFill>
                <a:latin typeface="Times New Roman"/>
                <a:cs typeface="Times New Roman"/>
              </a:rPr>
              <a:t>V</a:t>
            </a:r>
            <a:r>
              <a:rPr dirty="0" sz="1400" spc="5" b="1">
                <a:solidFill>
                  <a:srgbClr val="003299"/>
                </a:solidFill>
                <a:latin typeface="Times New Roman"/>
                <a:cs typeface="Times New Roman"/>
              </a:rPr>
              <a:t>a</a:t>
            </a:r>
            <a:r>
              <a:rPr dirty="0" sz="1400" b="1">
                <a:solidFill>
                  <a:srgbClr val="003299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5936" y="1066899"/>
            <a:ext cx="7258684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70"/>
              </a:lnSpc>
            </a:pPr>
            <a:r>
              <a:rPr dirty="0" sz="2400" b="1">
                <a:latin typeface="Times New Roman"/>
                <a:cs typeface="Times New Roman"/>
              </a:rPr>
              <a:t>u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spc="-50" b="1">
                <a:latin typeface="Times New Roman"/>
                <a:cs typeface="Times New Roman"/>
              </a:rPr>
              <a:t>r</a:t>
            </a:r>
            <a:r>
              <a:rPr dirty="0" sz="2400" b="1">
                <a:latin typeface="Times New Roman"/>
                <a:cs typeface="Times New Roman"/>
              </a:rPr>
              <a:t>esponse to a single u observation at cent</a:t>
            </a:r>
            <a:r>
              <a:rPr dirty="0" sz="2400" spc="-45" b="1">
                <a:latin typeface="Times New Roman"/>
                <a:cs typeface="Times New Roman"/>
              </a:rPr>
              <a:t>r</a:t>
            </a:r>
            <a:r>
              <a:rPr dirty="0" sz="2400" b="1">
                <a:latin typeface="Times New Roman"/>
                <a:cs typeface="Times New Roman"/>
              </a:rPr>
              <a:t>e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o</a:t>
            </a:r>
            <a:r>
              <a:rPr dirty="0" sz="2400" b="1">
                <a:latin typeface="Times New Roman"/>
                <a:cs typeface="Times New Roman"/>
              </a:rPr>
              <a:t>f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window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21964" y="5733288"/>
            <a:ext cx="2130552" cy="477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600703" y="5822696"/>
            <a:ext cx="195453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0099FF"/>
                </a:solidFill>
                <a:latin typeface="Calibri"/>
                <a:cs typeface="Calibri"/>
              </a:rPr>
              <a:t>f</a:t>
            </a:r>
            <a:r>
              <a:rPr dirty="0" sz="2400" spc="-35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0099FF"/>
                </a:solidFill>
                <a:latin typeface="Calibri"/>
                <a:cs typeface="Calibri"/>
              </a:rPr>
              <a:t>om:</a:t>
            </a:r>
            <a:r>
              <a:rPr dirty="0" sz="2400" spc="-1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400" spc="15">
                <a:solidFill>
                  <a:srgbClr val="0099FF"/>
                </a:solidFill>
                <a:latin typeface="Calibri"/>
                <a:cs typeface="Calibri"/>
              </a:rPr>
              <a:t>A</a:t>
            </a:r>
            <a:r>
              <a:rPr dirty="0" sz="2400" spc="-55">
                <a:solidFill>
                  <a:srgbClr val="0099FF"/>
                </a:solidFill>
                <a:latin typeface="Calibri"/>
                <a:cs typeface="Calibri"/>
              </a:rPr>
              <a:t>.</a:t>
            </a:r>
            <a:r>
              <a:rPr dirty="0" sz="2400">
                <a:solidFill>
                  <a:srgbClr val="0099FF"/>
                </a:solidFill>
                <a:latin typeface="Calibri"/>
                <a:cs typeface="Calibri"/>
              </a:rPr>
              <a:t>Cl</a:t>
            </a:r>
            <a:r>
              <a:rPr dirty="0" sz="2400" spc="-45">
                <a:solidFill>
                  <a:srgbClr val="0099FF"/>
                </a:solidFill>
                <a:latin typeface="Calibri"/>
                <a:cs typeface="Calibri"/>
              </a:rPr>
              <a:t>a</a:t>
            </a:r>
            <a:r>
              <a:rPr dirty="0" sz="2400" spc="15">
                <a:solidFill>
                  <a:srgbClr val="0099FF"/>
                </a:solidFill>
                <a:latin typeface="Calibri"/>
                <a:cs typeface="Calibri"/>
              </a:rPr>
              <a:t>y</a:t>
            </a:r>
            <a:r>
              <a:rPr dirty="0" sz="2400" spc="-25">
                <a:solidFill>
                  <a:srgbClr val="0099FF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0099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19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8775" y="4221479"/>
            <a:ext cx="5247640" cy="2636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3710940" algn="l"/>
              </a:tabLst>
            </a:pPr>
            <a:r>
              <a:rPr dirty="0" sz="1200" spc="-5" b="1">
                <a:solidFill>
                  <a:srgbClr val="D6D6F5"/>
                </a:solidFill>
                <a:latin typeface="Arial"/>
                <a:cs typeface="Arial"/>
              </a:rPr>
              <a:t>navit</a:t>
            </a:r>
            <a:r>
              <a:rPr dirty="0" sz="1200" b="1">
                <a:solidFill>
                  <a:srgbClr val="D6D6F5"/>
                </a:solidFill>
                <a:latin typeface="Arial"/>
                <a:cs typeface="Arial"/>
              </a:rPr>
              <a:t>a</a:t>
            </a:r>
            <a:r>
              <a:rPr dirty="0" sz="1200" spc="10" b="1">
                <a:solidFill>
                  <a:srgbClr val="D6D6F5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6D6F5"/>
                </a:solidFill>
                <a:latin typeface="Arial"/>
                <a:cs typeface="Arial"/>
              </a:rPr>
              <a:t>– </a:t>
            </a:r>
            <a:r>
              <a:rPr dirty="0" sz="1200" spc="5" b="1">
                <a:solidFill>
                  <a:srgbClr val="D6D6F5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D6D6F5"/>
                </a:solidFill>
                <a:latin typeface="Arial"/>
                <a:cs typeface="Arial"/>
              </a:rPr>
              <a:t>D</a:t>
            </a:r>
            <a:r>
              <a:rPr dirty="0" sz="1200" b="1">
                <a:solidFill>
                  <a:srgbClr val="D6D6F5"/>
                </a:solidFill>
                <a:latin typeface="Arial"/>
                <a:cs typeface="Arial"/>
              </a:rPr>
              <a:t>A</a:t>
            </a:r>
            <a:r>
              <a:rPr dirty="0" sz="1200" spc="-50" b="1">
                <a:solidFill>
                  <a:srgbClr val="D6D6F5"/>
                </a:solidFill>
                <a:latin typeface="Arial"/>
                <a:cs typeface="Arial"/>
              </a:rPr>
              <a:t> </a:t>
            </a:r>
            <a:r>
              <a:rPr dirty="0" sz="1200" spc="-65" b="1">
                <a:solidFill>
                  <a:srgbClr val="D6D6F5"/>
                </a:solidFill>
                <a:latin typeface="Arial"/>
                <a:cs typeface="Arial"/>
              </a:rPr>
              <a:t>T</a:t>
            </a:r>
            <a:r>
              <a:rPr dirty="0" sz="1200" b="1">
                <a:solidFill>
                  <a:srgbClr val="D6D6F5"/>
                </a:solidFill>
                <a:latin typeface="Arial"/>
                <a:cs typeface="Arial"/>
              </a:rPr>
              <a:t>raining Course 2014</a:t>
            </a:r>
            <a:r>
              <a:rPr dirty="0" sz="1200" spc="-30" b="1">
                <a:solidFill>
                  <a:srgbClr val="D6D6F5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6D6F5"/>
                </a:solidFill>
                <a:latin typeface="Arial"/>
                <a:cs typeface="Arial"/>
              </a:rPr>
              <a:t>-</a:t>
            </a:r>
            <a:r>
              <a:rPr dirty="0" sz="1200" spc="10" b="1">
                <a:solidFill>
                  <a:srgbClr val="D6D6F5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D6D6F5"/>
                </a:solidFill>
                <a:latin typeface="Arial"/>
                <a:cs typeface="Arial"/>
              </a:rPr>
              <a:t>EnK</a:t>
            </a:r>
            <a:r>
              <a:rPr dirty="0" sz="1200" b="1">
                <a:solidFill>
                  <a:srgbClr val="D6D6F5"/>
                </a:solidFill>
                <a:latin typeface="Arial"/>
                <a:cs typeface="Arial"/>
              </a:rPr>
              <a:t>F	</a:t>
            </a:r>
            <a:r>
              <a:rPr dirty="0" baseline="2314" sz="1800" b="1">
                <a:solidFill>
                  <a:srgbClr val="FFFFFF"/>
                </a:solidFill>
                <a:latin typeface="Arial"/>
                <a:cs typeface="Arial"/>
              </a:rPr>
              <a:t>Slide 38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816" y="1456055"/>
            <a:ext cx="7837805" cy="2773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  <a:tab pos="2574290" algn="l"/>
              </a:tabLst>
            </a:pPr>
            <a:r>
              <a:rPr dirty="0" sz="2200" spc="-5">
                <a:solidFill>
                  <a:srgbClr val="0F3592"/>
                </a:solidFill>
                <a:latin typeface="Calibri"/>
                <a:cs typeface="Calibri"/>
              </a:rPr>
              <a:t>2.</a:t>
            </a:r>
            <a:r>
              <a:rPr dirty="0" sz="2200" spc="-5">
                <a:solidFill>
                  <a:srgbClr val="0F3592"/>
                </a:solidFill>
                <a:latin typeface="Calibri"/>
                <a:cs typeface="Calibri"/>
              </a:rPr>
              <a:t>	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4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D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-</a:t>
            </a:r>
            <a:r>
              <a:rPr dirty="0" sz="2200" spc="-10">
                <a:solidFill>
                  <a:srgbClr val="0099FF"/>
                </a:solidFill>
                <a:latin typeface="Calibri"/>
                <a:cs typeface="Calibri"/>
              </a:rPr>
              <a:t>Ensembl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e-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Va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	</a:t>
            </a:r>
            <a:r>
              <a:rPr dirty="0" sz="2200" spc="-5">
                <a:latin typeface="Calibri"/>
                <a:cs typeface="Calibri"/>
              </a:rPr>
              <a:t>method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(Liu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al.,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2008)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Clr>
                <a:srgbClr val="0F3592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200" spc="-5">
                <a:latin typeface="Calibri"/>
                <a:cs typeface="Calibri"/>
              </a:rPr>
              <a:t>In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alpha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control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variable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metho</a:t>
            </a:r>
            <a:r>
              <a:rPr dirty="0" sz="2200" spc="-5">
                <a:latin typeface="Calibri"/>
                <a:cs typeface="Calibri"/>
              </a:rPr>
              <a:t>d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uses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ensemble</a:t>
            </a:r>
            <a:r>
              <a:rPr dirty="0" sz="2200" spc="-5">
                <a:latin typeface="Calibri"/>
                <a:cs typeface="Calibri"/>
              </a:rPr>
              <a:t> perturbations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estimate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P</a:t>
            </a:r>
            <a:r>
              <a:rPr dirty="0" baseline="24904" sz="2175" spc="7">
                <a:latin typeface="Times New Roman"/>
                <a:cs typeface="Times New Roman"/>
              </a:rPr>
              <a:t>b</a:t>
            </a:r>
            <a:r>
              <a:rPr dirty="0" baseline="24904" sz="2175" spc="22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Calibri"/>
                <a:cs typeface="Calibri"/>
              </a:rPr>
              <a:t>only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start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4DVar</a:t>
            </a:r>
            <a:r>
              <a:rPr dirty="0" sz="2200" spc="-5">
                <a:latin typeface="Calibri"/>
                <a:cs typeface="Calibri"/>
              </a:rPr>
              <a:t> assimilation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window: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evolution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P</a:t>
            </a:r>
            <a:r>
              <a:rPr dirty="0" baseline="24904" sz="2175" spc="7">
                <a:latin typeface="Times New Roman"/>
                <a:cs typeface="Times New Roman"/>
              </a:rPr>
              <a:t>b</a:t>
            </a:r>
            <a:r>
              <a:rPr dirty="0" baseline="24904" sz="2175" spc="209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Calibri"/>
                <a:cs typeface="Calibri"/>
              </a:rPr>
              <a:t>inside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window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due</a:t>
            </a:r>
            <a:r>
              <a:rPr dirty="0" sz="2200" spc="-5">
                <a:latin typeface="Calibri"/>
                <a:cs typeface="Calibri"/>
              </a:rPr>
              <a:t> to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tangent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linear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dynamics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</a:t>
            </a:r>
            <a:r>
              <a:rPr dirty="0" sz="2000" spc="-5" b="1">
                <a:latin typeface="Times New Roman"/>
                <a:cs typeface="Times New Roman"/>
              </a:rPr>
              <a:t>P</a:t>
            </a:r>
            <a:r>
              <a:rPr dirty="0" baseline="25641" sz="1950" spc="22" b="1">
                <a:latin typeface="Times New Roman"/>
                <a:cs typeface="Times New Roman"/>
              </a:rPr>
              <a:t>b</a:t>
            </a:r>
            <a:r>
              <a:rPr dirty="0" sz="2000">
                <a:latin typeface="Times New Roman"/>
                <a:cs typeface="Times New Roman"/>
              </a:rPr>
              <a:t>(t)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≈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M</a:t>
            </a:r>
            <a:r>
              <a:rPr dirty="0" sz="2000" spc="-5" b="1">
                <a:latin typeface="Times New Roman"/>
                <a:cs typeface="Times New Roman"/>
              </a:rPr>
              <a:t>P</a:t>
            </a:r>
            <a:r>
              <a:rPr dirty="0" baseline="25641" sz="1950" spc="22" b="1">
                <a:latin typeface="Times New Roman"/>
                <a:cs typeface="Times New Roman"/>
              </a:rPr>
              <a:t>b</a:t>
            </a:r>
            <a:r>
              <a:rPr dirty="0" sz="2000" b="1">
                <a:latin typeface="Times New Roman"/>
                <a:cs typeface="Times New Roman"/>
              </a:rPr>
              <a:t>M</a:t>
            </a:r>
            <a:r>
              <a:rPr dirty="0" baseline="25641" sz="1950" spc="22" b="1">
                <a:latin typeface="Times New Roman"/>
                <a:cs typeface="Times New Roman"/>
              </a:rPr>
              <a:t>T</a:t>
            </a:r>
            <a:r>
              <a:rPr dirty="0" sz="2200" spc="-5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55600" marR="1205865" indent="-342900">
              <a:lnSpc>
                <a:spcPts val="2630"/>
              </a:lnSpc>
              <a:spcBef>
                <a:spcPts val="1905"/>
              </a:spcBef>
              <a:buClr>
                <a:srgbClr val="0F3592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4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D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-</a:t>
            </a:r>
            <a:r>
              <a:rPr dirty="0" sz="2200" spc="-10">
                <a:solidFill>
                  <a:srgbClr val="0099FF"/>
                </a:solidFill>
                <a:latin typeface="Calibri"/>
                <a:cs typeface="Calibri"/>
              </a:rPr>
              <a:t>En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s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-Var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P</a:t>
            </a:r>
            <a:r>
              <a:rPr dirty="0" baseline="24904" sz="2175" spc="7">
                <a:latin typeface="Times New Roman"/>
                <a:cs typeface="Times New Roman"/>
              </a:rPr>
              <a:t>b</a:t>
            </a:r>
            <a:r>
              <a:rPr dirty="0" baseline="24904" sz="2175" spc="7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sampled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from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ensemble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trajectories</a:t>
            </a:r>
            <a:r>
              <a:rPr dirty="0" sz="2200" spc="-5">
                <a:latin typeface="Calibri"/>
                <a:cs typeface="Calibri"/>
              </a:rPr>
              <a:t> throughout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assimilation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window: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45335">
              <a:lnSpc>
                <a:spcPct val="100000"/>
              </a:lnSpc>
            </a:pPr>
            <a:r>
              <a:rPr dirty="0" spc="-5"/>
              <a:t>Hybrids:</a:t>
            </a:r>
            <a:r>
              <a:rPr dirty="0" spc="5"/>
              <a:t> </a:t>
            </a:r>
            <a:r>
              <a:rPr dirty="0" spc="-5"/>
              <a:t>4</a:t>
            </a:r>
            <a:r>
              <a:rPr dirty="0" spc="-10"/>
              <a:t>D</a:t>
            </a:r>
            <a:r>
              <a:rPr dirty="0"/>
              <a:t>-</a:t>
            </a:r>
            <a:r>
              <a:rPr dirty="0" spc="-5"/>
              <a:t>En</a:t>
            </a:r>
            <a:r>
              <a:rPr dirty="0"/>
              <a:t>s-</a:t>
            </a:r>
            <a:r>
              <a:rPr dirty="0" spc="-5"/>
              <a:t>Var</a:t>
            </a:r>
          </a:p>
        </p:txBody>
      </p:sp>
      <p:sp>
        <p:nvSpPr>
          <p:cNvPr id="6" name="object 6"/>
          <p:cNvSpPr/>
          <p:nvPr/>
        </p:nvSpPr>
        <p:spPr>
          <a:xfrm>
            <a:off x="1714500" y="4221479"/>
            <a:ext cx="7272528" cy="2636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83983" y="5822696"/>
            <a:ext cx="190690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0099FF"/>
                </a:solidFill>
                <a:latin typeface="Calibri"/>
                <a:cs typeface="Calibri"/>
              </a:rPr>
              <a:t>f</a:t>
            </a:r>
            <a:r>
              <a:rPr dirty="0" sz="2400" spc="-35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400" spc="-5">
                <a:solidFill>
                  <a:srgbClr val="0099FF"/>
                </a:solidFill>
                <a:latin typeface="Calibri"/>
                <a:cs typeface="Calibri"/>
              </a:rPr>
              <a:t>om</a:t>
            </a:r>
            <a:r>
              <a:rPr dirty="0" sz="2400">
                <a:solidFill>
                  <a:srgbClr val="0099FF"/>
                </a:solidFill>
                <a:latin typeface="Calibri"/>
                <a:cs typeface="Calibri"/>
              </a:rPr>
              <a:t>:</a:t>
            </a:r>
            <a:r>
              <a:rPr dirty="0" sz="2400" spc="-1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400" spc="-65">
                <a:solidFill>
                  <a:srgbClr val="0099FF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0099FF"/>
                </a:solidFill>
                <a:latin typeface="Calibri"/>
                <a:cs typeface="Calibri"/>
              </a:rPr>
              <a:t>. Bar</a:t>
            </a:r>
            <a:r>
              <a:rPr dirty="0" sz="2400" spc="-75">
                <a:solidFill>
                  <a:srgbClr val="0099FF"/>
                </a:solidFill>
                <a:latin typeface="Calibri"/>
                <a:cs typeface="Calibri"/>
              </a:rPr>
              <a:t>k</a:t>
            </a:r>
            <a:r>
              <a:rPr dirty="0" sz="2400" spc="5">
                <a:solidFill>
                  <a:srgbClr val="0099FF"/>
                </a:solidFill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344" y="6417007"/>
            <a:ext cx="9213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D6D6F5"/>
                </a:solidFill>
                <a:latin typeface="Arial"/>
                <a:cs typeface="Arial"/>
              </a:rPr>
              <a:t>Massim</a:t>
            </a:r>
            <a:r>
              <a:rPr dirty="0" sz="1200" b="1">
                <a:solidFill>
                  <a:srgbClr val="D6D6F5"/>
                </a:solidFill>
                <a:latin typeface="Arial"/>
                <a:cs typeface="Arial"/>
              </a:rPr>
              <a:t>o</a:t>
            </a:r>
            <a:r>
              <a:rPr dirty="0" sz="1200" spc="-5" b="1">
                <a:solidFill>
                  <a:srgbClr val="D6D6F5"/>
                </a:solidFill>
                <a:latin typeface="Arial"/>
                <a:cs typeface="Arial"/>
              </a:rPr>
              <a:t> Bo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0655">
              <a:lnSpc>
                <a:spcPct val="100000"/>
              </a:lnSpc>
              <a:tabLst>
                <a:tab pos="617220" algn="l"/>
                <a:tab pos="2722245" algn="l"/>
              </a:tabLst>
            </a:pPr>
            <a:r>
              <a:rPr dirty="0" spc="-5">
                <a:solidFill>
                  <a:srgbClr val="0F3592"/>
                </a:solidFill>
              </a:rPr>
              <a:t>2.</a:t>
            </a:r>
            <a:r>
              <a:rPr dirty="0" spc="-5">
                <a:solidFill>
                  <a:srgbClr val="0F3592"/>
                </a:solidFill>
              </a:rPr>
              <a:t>	</a:t>
            </a:r>
            <a:r>
              <a:rPr dirty="0" spc="-5">
                <a:solidFill>
                  <a:srgbClr val="0099FF"/>
                </a:solidFill>
              </a:rPr>
              <a:t>4</a:t>
            </a:r>
            <a:r>
              <a:rPr dirty="0">
                <a:solidFill>
                  <a:srgbClr val="0099FF"/>
                </a:solidFill>
              </a:rPr>
              <a:t>D</a:t>
            </a:r>
            <a:r>
              <a:rPr dirty="0" spc="-5">
                <a:solidFill>
                  <a:srgbClr val="0099FF"/>
                </a:solidFill>
              </a:rPr>
              <a:t>-</a:t>
            </a:r>
            <a:r>
              <a:rPr dirty="0" spc="-10">
                <a:solidFill>
                  <a:srgbClr val="0099FF"/>
                </a:solidFill>
              </a:rPr>
              <a:t>Ensembl</a:t>
            </a:r>
            <a:r>
              <a:rPr dirty="0" spc="-5">
                <a:solidFill>
                  <a:srgbClr val="0099FF"/>
                </a:solidFill>
              </a:rPr>
              <a:t>e-</a:t>
            </a:r>
            <a:r>
              <a:rPr dirty="0">
                <a:solidFill>
                  <a:srgbClr val="0099FF"/>
                </a:solidFill>
              </a:rPr>
              <a:t>Va</a:t>
            </a:r>
            <a:r>
              <a:rPr dirty="0" spc="-5">
                <a:solidFill>
                  <a:srgbClr val="0099FF"/>
                </a:solidFill>
              </a:rPr>
              <a:t>r</a:t>
            </a:r>
            <a:r>
              <a:rPr dirty="0">
                <a:solidFill>
                  <a:srgbClr val="0099FF"/>
                </a:solidFill>
              </a:rPr>
              <a:t>	</a:t>
            </a:r>
            <a:r>
              <a:rPr dirty="0" spc="-5"/>
              <a:t>method</a:t>
            </a:r>
            <a:r>
              <a:rPr dirty="0"/>
              <a:t> </a:t>
            </a:r>
            <a:r>
              <a:rPr dirty="0" spc="-5"/>
              <a:t>(Liu</a:t>
            </a:r>
            <a:r>
              <a:rPr dirty="0"/>
              <a:t> </a:t>
            </a:r>
            <a:r>
              <a:rPr dirty="0" spc="-5"/>
              <a:t>et</a:t>
            </a:r>
            <a:r>
              <a:rPr dirty="0"/>
              <a:t> </a:t>
            </a:r>
            <a:r>
              <a:rPr dirty="0" spc="-5"/>
              <a:t>al.,</a:t>
            </a:r>
            <a:r>
              <a:rPr dirty="0"/>
              <a:t> </a:t>
            </a:r>
            <a:r>
              <a:rPr dirty="0" spc="-5"/>
              <a:t>2008)</a:t>
            </a:r>
          </a:p>
          <a:p>
            <a:pPr marL="503555" marR="187325" indent="-342900">
              <a:lnSpc>
                <a:spcPct val="100000"/>
              </a:lnSpc>
              <a:spcBef>
                <a:spcPts val="1800"/>
              </a:spcBef>
              <a:buClr>
                <a:srgbClr val="0F3592"/>
              </a:buClr>
              <a:buFont typeface="Arial"/>
              <a:buChar char="•"/>
              <a:tabLst>
                <a:tab pos="503555" algn="l"/>
              </a:tabLst>
            </a:pPr>
            <a:r>
              <a:rPr dirty="0" spc="-5"/>
              <a:t>The</a:t>
            </a:r>
            <a:r>
              <a:rPr dirty="0" spc="5"/>
              <a:t> </a:t>
            </a:r>
            <a:r>
              <a:rPr dirty="0" spc="-5"/>
              <a:t>4</a:t>
            </a:r>
            <a:r>
              <a:rPr dirty="0"/>
              <a:t>D</a:t>
            </a:r>
            <a:r>
              <a:rPr dirty="0" spc="-5"/>
              <a:t>-</a:t>
            </a:r>
            <a:r>
              <a:rPr dirty="0" spc="-10"/>
              <a:t>En</a:t>
            </a:r>
            <a:r>
              <a:rPr dirty="0"/>
              <a:t>s</a:t>
            </a:r>
            <a:r>
              <a:rPr dirty="0" spc="-5"/>
              <a:t>-Var</a:t>
            </a:r>
            <a:r>
              <a:rPr dirty="0" spc="-5"/>
              <a:t> </a:t>
            </a:r>
            <a:r>
              <a:rPr dirty="0" spc="-5"/>
              <a:t>analysis</a:t>
            </a:r>
            <a:r>
              <a:rPr dirty="0" spc="-5"/>
              <a:t> </a:t>
            </a:r>
            <a:r>
              <a:rPr dirty="0" spc="-5"/>
              <a:t>is</a:t>
            </a:r>
            <a:r>
              <a:rPr dirty="0" spc="-5"/>
              <a:t> </a:t>
            </a:r>
            <a:r>
              <a:rPr dirty="0" spc="-5"/>
              <a:t>thus</a:t>
            </a:r>
            <a:r>
              <a:rPr dirty="0" spc="-5"/>
              <a:t> </a:t>
            </a:r>
            <a:r>
              <a:rPr dirty="0" spc="-5"/>
              <a:t>a</a:t>
            </a:r>
            <a:r>
              <a:rPr dirty="0" spc="-5"/>
              <a:t> </a:t>
            </a:r>
            <a:r>
              <a:rPr dirty="0" spc="-5"/>
              <a:t>localised</a:t>
            </a:r>
            <a:r>
              <a:rPr dirty="0" spc="-5"/>
              <a:t> </a:t>
            </a:r>
            <a:r>
              <a:rPr dirty="0" spc="-5"/>
              <a:t>linear</a:t>
            </a:r>
            <a:r>
              <a:rPr dirty="0" spc="-5"/>
              <a:t> </a:t>
            </a:r>
            <a:r>
              <a:rPr dirty="0" spc="-5"/>
              <a:t>combination</a:t>
            </a:r>
            <a:r>
              <a:rPr dirty="0" spc="-5"/>
              <a:t> </a:t>
            </a:r>
            <a:r>
              <a:rPr dirty="0" spc="-5"/>
              <a:t>of</a:t>
            </a:r>
            <a:r>
              <a:rPr dirty="0" spc="-5"/>
              <a:t> </a:t>
            </a:r>
            <a:r>
              <a:rPr dirty="0" spc="-10"/>
              <a:t>ensembl</a:t>
            </a:r>
            <a:r>
              <a:rPr dirty="0" spc="-5"/>
              <a:t>e</a:t>
            </a:r>
            <a:r>
              <a:rPr dirty="0" spc="30"/>
              <a:t> </a:t>
            </a:r>
            <a:r>
              <a:rPr dirty="0" spc="-5"/>
              <a:t>trajectories</a:t>
            </a:r>
            <a:r>
              <a:rPr dirty="0"/>
              <a:t> </a:t>
            </a:r>
            <a:r>
              <a:rPr dirty="0" spc="-5"/>
              <a:t>perturbations:</a:t>
            </a:r>
            <a:r>
              <a:rPr dirty="0"/>
              <a:t> </a:t>
            </a:r>
            <a:r>
              <a:rPr dirty="0" spc="-5"/>
              <a:t>conceptually</a:t>
            </a:r>
            <a:r>
              <a:rPr dirty="0"/>
              <a:t> </a:t>
            </a:r>
            <a:r>
              <a:rPr dirty="0" spc="-5"/>
              <a:t>very</a:t>
            </a:r>
            <a:r>
              <a:rPr dirty="0"/>
              <a:t> </a:t>
            </a:r>
            <a:r>
              <a:rPr dirty="0" spc="-5"/>
              <a:t>close</a:t>
            </a:r>
            <a:r>
              <a:rPr dirty="0"/>
              <a:t> </a:t>
            </a:r>
            <a:r>
              <a:rPr dirty="0" spc="-5"/>
              <a:t>to</a:t>
            </a:r>
            <a:r>
              <a:rPr dirty="0"/>
              <a:t> </a:t>
            </a:r>
            <a:r>
              <a:rPr dirty="0" spc="-5"/>
              <a:t>a</a:t>
            </a:r>
            <a:r>
              <a:rPr dirty="0" spc="-5"/>
              <a:t> pure</a:t>
            </a:r>
            <a:r>
              <a:rPr dirty="0" spc="-5"/>
              <a:t> </a:t>
            </a:r>
            <a:r>
              <a:rPr dirty="0" spc="-5"/>
              <a:t>EnKF</a:t>
            </a:r>
          </a:p>
          <a:p>
            <a:pPr marL="503555" marR="5080" indent="-342900">
              <a:lnSpc>
                <a:spcPct val="99800"/>
              </a:lnSpc>
              <a:spcBef>
                <a:spcPts val="1814"/>
              </a:spcBef>
              <a:buClr>
                <a:srgbClr val="0F3592"/>
              </a:buClr>
              <a:buFont typeface="Arial"/>
              <a:buChar char="•"/>
              <a:tabLst>
                <a:tab pos="503555" algn="l"/>
              </a:tabLst>
            </a:pPr>
            <a:r>
              <a:rPr dirty="0" spc="-5"/>
              <a:t>While</a:t>
            </a:r>
            <a:r>
              <a:rPr dirty="0" spc="-5"/>
              <a:t> </a:t>
            </a:r>
            <a:r>
              <a:rPr dirty="0" spc="-5"/>
              <a:t>traditional</a:t>
            </a:r>
            <a:r>
              <a:rPr dirty="0" spc="-5"/>
              <a:t> </a:t>
            </a:r>
            <a:r>
              <a:rPr dirty="0" spc="-5"/>
              <a:t>4DVar</a:t>
            </a:r>
            <a:r>
              <a:rPr dirty="0" spc="-5"/>
              <a:t> </a:t>
            </a:r>
            <a:r>
              <a:rPr dirty="0" spc="-15"/>
              <a:t> </a:t>
            </a:r>
            <a:r>
              <a:rPr dirty="0" spc="-5"/>
              <a:t>requires</a:t>
            </a:r>
            <a:r>
              <a:rPr dirty="0"/>
              <a:t> </a:t>
            </a:r>
            <a:r>
              <a:rPr dirty="0" spc="-5"/>
              <a:t>repeated,</a:t>
            </a:r>
            <a:r>
              <a:rPr dirty="0" spc="5"/>
              <a:t> </a:t>
            </a:r>
            <a:r>
              <a:rPr dirty="0" spc="-10" b="1">
                <a:solidFill>
                  <a:srgbClr val="FF0000"/>
                </a:solidFill>
                <a:latin typeface="Calibri"/>
                <a:cs typeface="Calibri"/>
              </a:rPr>
              <a:t>sequentia</a:t>
            </a:r>
            <a:r>
              <a:rPr dirty="0" spc="-5" b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5"/>
              <a:t>runs</a:t>
            </a:r>
            <a:r>
              <a:rPr dirty="0"/>
              <a:t> </a:t>
            </a:r>
            <a:r>
              <a:rPr dirty="0" spc="-5"/>
              <a:t>of</a:t>
            </a:r>
            <a:r>
              <a:rPr dirty="0" spc="-5"/>
              <a:t> </a:t>
            </a:r>
            <a:r>
              <a:rPr dirty="0" spc="-5" b="1">
                <a:latin typeface="Times New Roman"/>
                <a:cs typeface="Times New Roman"/>
              </a:rPr>
              <a:t>M</a:t>
            </a:r>
            <a:r>
              <a:rPr dirty="0" spc="-5"/>
              <a:t>,</a:t>
            </a:r>
            <a:r>
              <a:rPr dirty="0" spc="-5"/>
              <a:t> </a:t>
            </a:r>
            <a:r>
              <a:rPr dirty="0" spc="-5" b="1">
                <a:latin typeface="Times New Roman"/>
                <a:cs typeface="Times New Roman"/>
              </a:rPr>
              <a:t>M</a:t>
            </a:r>
            <a:r>
              <a:rPr dirty="0" baseline="24904" sz="2175" b="1">
                <a:latin typeface="Times New Roman"/>
                <a:cs typeface="Times New Roman"/>
              </a:rPr>
              <a:t>T</a:t>
            </a:r>
            <a:r>
              <a:rPr dirty="0" sz="2200" spc="-5"/>
              <a:t>,</a:t>
            </a:r>
            <a:r>
              <a:rPr dirty="0" sz="2200"/>
              <a:t> </a:t>
            </a:r>
            <a:r>
              <a:rPr dirty="0" sz="2200" spc="-5"/>
              <a:t>ensemble</a:t>
            </a:r>
            <a:r>
              <a:rPr dirty="0" sz="2200"/>
              <a:t> </a:t>
            </a:r>
            <a:r>
              <a:rPr dirty="0" sz="2200" spc="-5"/>
              <a:t>trajectories</a:t>
            </a:r>
            <a:r>
              <a:rPr dirty="0" sz="2200"/>
              <a:t> </a:t>
            </a:r>
            <a:r>
              <a:rPr dirty="0" sz="2200" spc="-5"/>
              <a:t>from</a:t>
            </a:r>
            <a:r>
              <a:rPr dirty="0" sz="2200"/>
              <a:t> </a:t>
            </a:r>
            <a:r>
              <a:rPr dirty="0" sz="2200" spc="-5"/>
              <a:t>the</a:t>
            </a:r>
            <a:r>
              <a:rPr dirty="0" sz="2200"/>
              <a:t> </a:t>
            </a:r>
            <a:r>
              <a:rPr dirty="0" sz="2200" spc="-5"/>
              <a:t>previous</a:t>
            </a:r>
            <a:r>
              <a:rPr dirty="0" sz="2200"/>
              <a:t> </a:t>
            </a:r>
            <a:r>
              <a:rPr dirty="0" sz="2200" spc="-5"/>
              <a:t>assimilation</a:t>
            </a:r>
            <a:r>
              <a:rPr dirty="0" sz="2200"/>
              <a:t> </a:t>
            </a:r>
            <a:r>
              <a:rPr dirty="0" sz="2200" spc="-5"/>
              <a:t>time</a:t>
            </a:r>
            <a:r>
              <a:rPr dirty="0" sz="2200" spc="35"/>
              <a:t> </a:t>
            </a:r>
            <a:r>
              <a:rPr dirty="0" sz="2200" spc="-10"/>
              <a:t>can</a:t>
            </a:r>
            <a:r>
              <a:rPr dirty="0" sz="2200" spc="-10"/>
              <a:t> </a:t>
            </a:r>
            <a:r>
              <a:rPr dirty="0" sz="2200" spc="-5"/>
              <a:t>be</a:t>
            </a:r>
            <a:r>
              <a:rPr dirty="0" sz="2200"/>
              <a:t> </a:t>
            </a:r>
            <a:r>
              <a:rPr dirty="0" sz="2200" spc="-5"/>
              <a:t>pr</a:t>
            </a:r>
            <a:r>
              <a:rPr dirty="0" sz="2200" spc="-10"/>
              <a:t>e</a:t>
            </a:r>
            <a:r>
              <a:rPr dirty="0" sz="2200" spc="-5"/>
              <a:t>-</a:t>
            </a:r>
            <a:r>
              <a:rPr dirty="0" sz="2200" spc="-10"/>
              <a:t>compute</a:t>
            </a:r>
            <a:r>
              <a:rPr dirty="0" sz="2200" spc="-5"/>
              <a:t>d</a:t>
            </a:r>
            <a:r>
              <a:rPr dirty="0" sz="2200" spc="30"/>
              <a:t> </a:t>
            </a:r>
            <a:r>
              <a:rPr dirty="0" sz="2200" spc="-10"/>
              <a:t>i</a:t>
            </a:r>
            <a:r>
              <a:rPr dirty="0" sz="2200" spc="-5"/>
              <a:t>n</a:t>
            </a:r>
            <a:r>
              <a:rPr dirty="0" sz="2200" spc="-5"/>
              <a:t> </a:t>
            </a:r>
            <a:r>
              <a:rPr dirty="0" sz="2200" spc="-5">
                <a:solidFill>
                  <a:srgbClr val="0099FF"/>
                </a:solidFill>
              </a:rPr>
              <a:t>parallel</a:t>
            </a:r>
            <a:endParaRPr sz="2200">
              <a:latin typeface="Times New Roman"/>
              <a:cs typeface="Times New Roman"/>
            </a:endParaRPr>
          </a:p>
          <a:p>
            <a:pPr marL="503555" marR="184785" indent="-342900">
              <a:lnSpc>
                <a:spcPct val="100000"/>
              </a:lnSpc>
              <a:spcBef>
                <a:spcPts val="1800"/>
              </a:spcBef>
              <a:buClr>
                <a:srgbClr val="0F3592"/>
              </a:buClr>
              <a:buFont typeface="Arial"/>
              <a:buChar char="•"/>
              <a:tabLst>
                <a:tab pos="503555" algn="l"/>
              </a:tabLst>
            </a:pPr>
            <a:r>
              <a:rPr dirty="0" spc="-5"/>
              <a:t>Developing</a:t>
            </a:r>
            <a:r>
              <a:rPr dirty="0" spc="-5"/>
              <a:t> </a:t>
            </a:r>
            <a:r>
              <a:rPr dirty="0" spc="-5"/>
              <a:t>and</a:t>
            </a:r>
            <a:r>
              <a:rPr dirty="0" spc="-5"/>
              <a:t> </a:t>
            </a:r>
            <a:r>
              <a:rPr dirty="0" spc="-5"/>
              <a:t>maintaining</a:t>
            </a:r>
            <a:r>
              <a:rPr dirty="0" spc="-5"/>
              <a:t> </a:t>
            </a:r>
            <a:r>
              <a:rPr dirty="0" spc="-5"/>
              <a:t> </a:t>
            </a:r>
            <a:r>
              <a:rPr dirty="0" spc="-5"/>
              <a:t>the</a:t>
            </a:r>
            <a:r>
              <a:rPr dirty="0"/>
              <a:t> </a:t>
            </a:r>
            <a:r>
              <a:rPr dirty="0" spc="-5"/>
              <a:t>TL</a:t>
            </a:r>
            <a:r>
              <a:rPr dirty="0"/>
              <a:t> </a:t>
            </a:r>
            <a:r>
              <a:rPr dirty="0" spc="-5"/>
              <a:t>and</a:t>
            </a:r>
            <a:r>
              <a:rPr dirty="0"/>
              <a:t> </a:t>
            </a:r>
            <a:r>
              <a:rPr dirty="0" spc="-5"/>
              <a:t>Adjoint</a:t>
            </a:r>
            <a:r>
              <a:rPr dirty="0"/>
              <a:t> </a:t>
            </a:r>
            <a:r>
              <a:rPr dirty="0" spc="-5"/>
              <a:t>models</a:t>
            </a:r>
            <a:r>
              <a:rPr dirty="0"/>
              <a:t> </a:t>
            </a:r>
            <a:r>
              <a:rPr dirty="0" spc="-5"/>
              <a:t>requires</a:t>
            </a:r>
            <a:r>
              <a:rPr dirty="0" spc="-5"/>
              <a:t> </a:t>
            </a:r>
            <a:r>
              <a:rPr dirty="0" spc="-10"/>
              <a:t>substantia</a:t>
            </a:r>
            <a:r>
              <a:rPr dirty="0" spc="-5"/>
              <a:t>l</a:t>
            </a:r>
            <a:r>
              <a:rPr dirty="0" spc="-5"/>
              <a:t> </a:t>
            </a:r>
            <a:r>
              <a:rPr dirty="0" spc="-10"/>
              <a:t>resource</a:t>
            </a:r>
            <a:r>
              <a:rPr dirty="0" spc="-5"/>
              <a:t>s</a:t>
            </a:r>
            <a:r>
              <a:rPr dirty="0" spc="-5"/>
              <a:t> </a:t>
            </a:r>
            <a:r>
              <a:rPr dirty="0" spc="-10"/>
              <a:t>an</a:t>
            </a:r>
            <a:r>
              <a:rPr dirty="0" spc="-5"/>
              <a:t>d</a:t>
            </a:r>
            <a:r>
              <a:rPr dirty="0" spc="-5"/>
              <a:t> 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 spc="-5"/>
              <a:t> </a:t>
            </a:r>
            <a:r>
              <a:rPr dirty="0" spc="-10"/>
              <a:t>i</a:t>
            </a:r>
            <a:r>
              <a:rPr dirty="0" spc="-5"/>
              <a:t>s</a:t>
            </a:r>
            <a:r>
              <a:rPr dirty="0" spc="-5"/>
              <a:t> </a:t>
            </a:r>
            <a:r>
              <a:rPr dirty="0" spc="-10"/>
              <a:t>technicall</a:t>
            </a:r>
            <a:r>
              <a:rPr dirty="0" spc="-5"/>
              <a:t>y</a:t>
            </a:r>
            <a:r>
              <a:rPr dirty="0" spc="-5"/>
              <a:t> </a:t>
            </a:r>
            <a:r>
              <a:rPr dirty="0" spc="-10"/>
              <a:t>demanding</a:t>
            </a:r>
            <a:r>
              <a:rPr dirty="0" spc="-5"/>
              <a:t>:</a:t>
            </a:r>
            <a:r>
              <a:rPr dirty="0" spc="15"/>
              <a:t> </a:t>
            </a:r>
            <a:r>
              <a:rPr dirty="0" spc="-5">
                <a:solidFill>
                  <a:srgbClr val="0099FF"/>
                </a:solidFill>
              </a:rPr>
              <a:t>4</a:t>
            </a:r>
            <a:r>
              <a:rPr dirty="0">
                <a:solidFill>
                  <a:srgbClr val="0099FF"/>
                </a:solidFill>
              </a:rPr>
              <a:t>D</a:t>
            </a:r>
            <a:r>
              <a:rPr dirty="0" spc="-5">
                <a:solidFill>
                  <a:srgbClr val="0099FF"/>
                </a:solidFill>
              </a:rPr>
              <a:t>-</a:t>
            </a:r>
            <a:r>
              <a:rPr dirty="0" spc="-10">
                <a:solidFill>
                  <a:srgbClr val="0099FF"/>
                </a:solidFill>
              </a:rPr>
              <a:t>En</a:t>
            </a:r>
            <a:r>
              <a:rPr dirty="0">
                <a:solidFill>
                  <a:srgbClr val="0099FF"/>
                </a:solidFill>
              </a:rPr>
              <a:t>s</a:t>
            </a:r>
            <a:r>
              <a:rPr dirty="0" spc="-5">
                <a:solidFill>
                  <a:srgbClr val="0099FF"/>
                </a:solidFill>
              </a:rPr>
              <a:t>-Var</a:t>
            </a:r>
            <a:r>
              <a:rPr dirty="0" spc="-5">
                <a:solidFill>
                  <a:srgbClr val="0099FF"/>
                </a:solidFill>
              </a:rPr>
              <a:t> does</a:t>
            </a:r>
            <a:r>
              <a:rPr dirty="0">
                <a:solidFill>
                  <a:srgbClr val="0099FF"/>
                </a:solidFill>
              </a:rPr>
              <a:t> </a:t>
            </a:r>
            <a:r>
              <a:rPr dirty="0" spc="-5">
                <a:solidFill>
                  <a:srgbClr val="0099FF"/>
                </a:solidFill>
              </a:rPr>
              <a:t>not</a:t>
            </a:r>
            <a:r>
              <a:rPr dirty="0">
                <a:solidFill>
                  <a:srgbClr val="0099FF"/>
                </a:solidFill>
              </a:rPr>
              <a:t> </a:t>
            </a:r>
            <a:r>
              <a:rPr dirty="0" spc="-5">
                <a:solidFill>
                  <a:srgbClr val="0099FF"/>
                </a:solidFill>
              </a:rPr>
              <a:t>need</a:t>
            </a:r>
            <a:r>
              <a:rPr dirty="0">
                <a:solidFill>
                  <a:srgbClr val="0099FF"/>
                </a:solidFill>
              </a:rPr>
              <a:t> </a:t>
            </a:r>
            <a:r>
              <a:rPr dirty="0" spc="-5">
                <a:solidFill>
                  <a:srgbClr val="0099FF"/>
                </a:solidFill>
              </a:rPr>
              <a:t>them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27396" y="6410912"/>
            <a:ext cx="6045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Slide 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45335">
              <a:lnSpc>
                <a:spcPct val="100000"/>
              </a:lnSpc>
            </a:pPr>
            <a:r>
              <a:rPr dirty="0" spc="-5"/>
              <a:t>Hybrids:</a:t>
            </a:r>
            <a:r>
              <a:rPr dirty="0" spc="5"/>
              <a:t> </a:t>
            </a:r>
            <a:r>
              <a:rPr dirty="0" spc="-5"/>
              <a:t>4</a:t>
            </a:r>
            <a:r>
              <a:rPr dirty="0" spc="-10"/>
              <a:t>D</a:t>
            </a:r>
            <a:r>
              <a:rPr dirty="0"/>
              <a:t>-</a:t>
            </a:r>
            <a:r>
              <a:rPr dirty="0" spc="-5"/>
              <a:t>En</a:t>
            </a:r>
            <a:r>
              <a:rPr dirty="0"/>
              <a:t>s-</a:t>
            </a:r>
            <a:r>
              <a:rPr dirty="0" spc="-5"/>
              <a:t>Var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130316"/>
            <a:ext cx="7499350" cy="587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4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xp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ession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analysi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er</a:t>
            </a:r>
            <a:r>
              <a:rPr dirty="0" sz="2000" spc="-40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also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ound: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2942335" y="1830958"/>
            <a:ext cx="24257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b="1">
                <a:latin typeface="Calibri"/>
                <a:cs typeface="Calibri"/>
              </a:rPr>
              <a:t>P</a:t>
            </a: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8744" y="1843151"/>
            <a:ext cx="349059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42870" algn="l"/>
              </a:tabLst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I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10" b="1">
                <a:latin typeface="Calibri"/>
                <a:cs typeface="Calibri"/>
              </a:rPr>
              <a:t> 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I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R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endParaRPr baseline="-21367" sz="1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9008" y="1830958"/>
            <a:ext cx="222186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50620" algn="l"/>
                <a:tab pos="2125980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644" y="2373392"/>
            <a:ext cx="6826884" cy="929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4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applicatio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dat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assimilatio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wan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updat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our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timat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tat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it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uncertaint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late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times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new</a:t>
            </a:r>
            <a:r>
              <a:rPr dirty="0" sz="2000" spc="-5">
                <a:latin typeface="Calibri"/>
                <a:cs typeface="Calibri"/>
              </a:rPr>
              <a:t> obse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va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 spc="-10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cycl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644" y="3476768"/>
            <a:ext cx="7501890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Fo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eac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cycl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requir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backg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ound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 </a:t>
            </a:r>
            <a:r>
              <a:rPr dirty="0" baseline="25641" sz="1950" spc="37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(i.e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prior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6280" y="3618610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4644" y="3809110"/>
            <a:ext cx="7223759" cy="106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timat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tat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tim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4000"/>
              </a:lnSpc>
              <a:spcBef>
                <a:spcPts val="120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Ou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prior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timat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tat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tim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gi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eca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f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ecedin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1664" y="5052695"/>
            <a:ext cx="23177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7403" y="5064886"/>
            <a:ext cx="1607820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81125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baseline="13888" sz="3000">
                <a:latin typeface="Calibri"/>
                <a:cs typeface="Calibri"/>
              </a:rPr>
              <a:t>=</a:t>
            </a:r>
            <a:r>
              <a:rPr dirty="0" baseline="13888" sz="3000">
                <a:latin typeface="Calibri"/>
                <a:cs typeface="Calibri"/>
              </a:rPr>
              <a:t> </a:t>
            </a:r>
            <a:r>
              <a:rPr dirty="0" baseline="13888" sz="3000" b="1">
                <a:latin typeface="Calibri"/>
                <a:cs typeface="Calibri"/>
              </a:rPr>
              <a:t>M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baseline="-21367" sz="1950" spc="7">
                <a:latin typeface="Calibri"/>
                <a:cs typeface="Calibri"/>
              </a:rPr>
              <a:t>-</a:t>
            </a:r>
            <a:r>
              <a:rPr dirty="0" baseline="-21367" sz="1950" spc="15">
                <a:latin typeface="Calibri"/>
                <a:cs typeface="Calibri"/>
              </a:rPr>
              <a:t>1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	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0111" y="5052695"/>
            <a:ext cx="59182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1650" algn="l"/>
              </a:tabLst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4644" y="5595128"/>
            <a:ext cx="751014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Wh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associate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backg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ound?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53564">
              <a:lnSpc>
                <a:spcPts val="3329"/>
              </a:lnSpc>
            </a:pPr>
            <a:r>
              <a:rPr dirty="0" spc="-5"/>
              <a:t>Standard</a:t>
            </a:r>
            <a:r>
              <a:rPr dirty="0" spc="5"/>
              <a:t> </a:t>
            </a: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6816" y="1439233"/>
            <a:ext cx="7627620" cy="2073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35280" indent="-342900">
              <a:lnSpc>
                <a:spcPct val="100000"/>
              </a:lnSpc>
              <a:buClr>
                <a:srgbClr val="0F3592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200" spc="-5">
                <a:latin typeface="Calibri"/>
                <a:cs typeface="Calibri"/>
              </a:rPr>
              <a:t>However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4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D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-</a:t>
            </a:r>
            <a:r>
              <a:rPr dirty="0" sz="2200" spc="-10">
                <a:solidFill>
                  <a:srgbClr val="0099FF"/>
                </a:solidFill>
                <a:latin typeface="Calibri"/>
                <a:cs typeface="Calibri"/>
              </a:rPr>
              <a:t>En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s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-Var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requires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ensemble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trajectories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stored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memory</a:t>
            </a:r>
            <a:r>
              <a:rPr dirty="0" sz="2200" spc="-5">
                <a:latin typeface="Calibri"/>
                <a:cs typeface="Calibri"/>
              </a:rPr>
              <a:t>: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increasingly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difficult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for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larger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ensemble</a:t>
            </a:r>
            <a:r>
              <a:rPr dirty="0" sz="2200" spc="-5">
                <a:latin typeface="Calibri"/>
                <a:cs typeface="Calibri"/>
              </a:rPr>
              <a:t> sizes/resolutions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99800"/>
              </a:lnSpc>
              <a:spcBef>
                <a:spcPts val="615"/>
              </a:spcBef>
              <a:buClr>
                <a:srgbClr val="0F3592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200" spc="-5">
                <a:latin typeface="Calibri"/>
                <a:cs typeface="Calibri"/>
              </a:rPr>
              <a:t>It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typically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more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accurate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evolve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initial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estimate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P</a:t>
            </a:r>
            <a:r>
              <a:rPr dirty="0" baseline="24904" sz="2175" spc="7">
                <a:latin typeface="Times New Roman"/>
                <a:cs typeface="Times New Roman"/>
              </a:rPr>
              <a:t>b</a:t>
            </a:r>
            <a:r>
              <a:rPr dirty="0" baseline="24904" sz="2175" spc="7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Calibri"/>
                <a:cs typeface="Calibri"/>
              </a:rPr>
              <a:t>by</a:t>
            </a:r>
            <a:r>
              <a:rPr dirty="0" sz="2200" spc="-5">
                <a:latin typeface="Calibri"/>
                <a:cs typeface="Calibri"/>
              </a:rPr>
              <a:t> 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model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dynamics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sampling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from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ensemble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-5">
                <a:latin typeface="Calibri"/>
                <a:cs typeface="Calibri"/>
              </a:rPr>
              <a:t> trajectories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45335">
              <a:lnSpc>
                <a:spcPct val="100000"/>
              </a:lnSpc>
            </a:pPr>
            <a:r>
              <a:rPr dirty="0" spc="-5"/>
              <a:t>Hybrids:</a:t>
            </a:r>
            <a:r>
              <a:rPr dirty="0" spc="5"/>
              <a:t> </a:t>
            </a:r>
            <a:r>
              <a:rPr dirty="0" spc="-5"/>
              <a:t>4</a:t>
            </a:r>
            <a:r>
              <a:rPr dirty="0" spc="-10"/>
              <a:t>D</a:t>
            </a:r>
            <a:r>
              <a:rPr dirty="0"/>
              <a:t>-</a:t>
            </a:r>
            <a:r>
              <a:rPr dirty="0" spc="-5"/>
              <a:t>En</a:t>
            </a:r>
            <a:r>
              <a:rPr dirty="0"/>
              <a:t>s-</a:t>
            </a:r>
            <a:r>
              <a:rPr dirty="0" spc="-5"/>
              <a:t>Var</a:t>
            </a:r>
          </a:p>
        </p:txBody>
      </p:sp>
      <p:sp>
        <p:nvSpPr>
          <p:cNvPr id="5" name="object 5"/>
          <p:cNvSpPr/>
          <p:nvPr/>
        </p:nvSpPr>
        <p:spPr>
          <a:xfrm>
            <a:off x="4568952" y="3810000"/>
            <a:ext cx="2875788" cy="255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68952" y="5945123"/>
            <a:ext cx="2875915" cy="0"/>
          </a:xfrm>
          <a:custGeom>
            <a:avLst/>
            <a:gdLst/>
            <a:ahLst/>
            <a:cxnLst/>
            <a:rect l="l" t="t" r="r" b="b"/>
            <a:pathLst>
              <a:path w="2875915" h="0">
                <a:moveTo>
                  <a:pt x="0" y="0"/>
                </a:moveTo>
                <a:lnTo>
                  <a:pt x="2875788" y="0"/>
                </a:lnTo>
              </a:path>
            </a:pathLst>
          </a:custGeom>
          <a:ln w="3175">
            <a:solidFill>
              <a:srgbClr val="6453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68952" y="5515355"/>
            <a:ext cx="2875915" cy="0"/>
          </a:xfrm>
          <a:custGeom>
            <a:avLst/>
            <a:gdLst/>
            <a:ahLst/>
            <a:cxnLst/>
            <a:rect l="l" t="t" r="r" b="b"/>
            <a:pathLst>
              <a:path w="2875915" h="0">
                <a:moveTo>
                  <a:pt x="287578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6453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68952" y="5085588"/>
            <a:ext cx="2875915" cy="0"/>
          </a:xfrm>
          <a:custGeom>
            <a:avLst/>
            <a:gdLst/>
            <a:ahLst/>
            <a:cxnLst/>
            <a:rect l="l" t="t" r="r" b="b"/>
            <a:pathLst>
              <a:path w="2875915" h="0">
                <a:moveTo>
                  <a:pt x="0" y="0"/>
                </a:moveTo>
                <a:lnTo>
                  <a:pt x="2875788" y="0"/>
                </a:lnTo>
              </a:path>
            </a:pathLst>
          </a:custGeom>
          <a:ln w="3175">
            <a:solidFill>
              <a:srgbClr val="6453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68952" y="4655820"/>
            <a:ext cx="2875915" cy="0"/>
          </a:xfrm>
          <a:custGeom>
            <a:avLst/>
            <a:gdLst/>
            <a:ahLst/>
            <a:cxnLst/>
            <a:rect l="l" t="t" r="r" b="b"/>
            <a:pathLst>
              <a:path w="2875915" h="0">
                <a:moveTo>
                  <a:pt x="287578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6453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68952" y="4227576"/>
            <a:ext cx="2875915" cy="0"/>
          </a:xfrm>
          <a:custGeom>
            <a:avLst/>
            <a:gdLst/>
            <a:ahLst/>
            <a:cxnLst/>
            <a:rect l="l" t="t" r="r" b="b"/>
            <a:pathLst>
              <a:path w="2875915" h="0">
                <a:moveTo>
                  <a:pt x="0" y="0"/>
                </a:moveTo>
                <a:lnTo>
                  <a:pt x="2875788" y="0"/>
                </a:lnTo>
              </a:path>
            </a:pathLst>
          </a:custGeom>
          <a:ln w="3175">
            <a:solidFill>
              <a:srgbClr val="6453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41264" y="3810000"/>
            <a:ext cx="0" cy="2552700"/>
          </a:xfrm>
          <a:custGeom>
            <a:avLst/>
            <a:gdLst/>
            <a:ahLst/>
            <a:cxnLst/>
            <a:rect l="l" t="t" r="r" b="b"/>
            <a:pathLst>
              <a:path w="0" h="2552700">
                <a:moveTo>
                  <a:pt x="0" y="0"/>
                </a:moveTo>
                <a:lnTo>
                  <a:pt x="0" y="2552700"/>
                </a:lnTo>
              </a:path>
            </a:pathLst>
          </a:custGeom>
          <a:ln w="3175">
            <a:solidFill>
              <a:srgbClr val="6453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07480" y="3810000"/>
            <a:ext cx="0" cy="2528570"/>
          </a:xfrm>
          <a:custGeom>
            <a:avLst/>
            <a:gdLst/>
            <a:ahLst/>
            <a:cxnLst/>
            <a:rect l="l" t="t" r="r" b="b"/>
            <a:pathLst>
              <a:path w="0" h="2528570">
                <a:moveTo>
                  <a:pt x="0" y="0"/>
                </a:moveTo>
                <a:lnTo>
                  <a:pt x="0" y="2528316"/>
                </a:lnTo>
              </a:path>
            </a:pathLst>
          </a:custGeom>
          <a:ln w="3175">
            <a:solidFill>
              <a:srgbClr val="6453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68190" y="3809238"/>
            <a:ext cx="2877312" cy="2554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459980" y="3794759"/>
            <a:ext cx="338455" cy="2543810"/>
          </a:xfrm>
          <a:custGeom>
            <a:avLst/>
            <a:gdLst/>
            <a:ahLst/>
            <a:cxnLst/>
            <a:rect l="l" t="t" r="r" b="b"/>
            <a:pathLst>
              <a:path w="338454" h="2543810">
                <a:moveTo>
                  <a:pt x="0" y="2543555"/>
                </a:moveTo>
                <a:lnTo>
                  <a:pt x="338327" y="2543555"/>
                </a:lnTo>
                <a:lnTo>
                  <a:pt x="338327" y="0"/>
                </a:lnTo>
                <a:lnTo>
                  <a:pt x="0" y="0"/>
                </a:lnTo>
                <a:lnTo>
                  <a:pt x="0" y="25435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582916" y="6265157"/>
            <a:ext cx="1555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>
                <a:solidFill>
                  <a:srgbClr val="0000FF"/>
                </a:solidFill>
                <a:latin typeface="Times New Roman"/>
                <a:cs typeface="Times New Roman"/>
              </a:rPr>
              <a:t>-12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82916" y="6027413"/>
            <a:ext cx="10350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>
                <a:solidFill>
                  <a:srgbClr val="0000FF"/>
                </a:solidFill>
                <a:latin typeface="Times New Roman"/>
                <a:cs typeface="Times New Roman"/>
              </a:rPr>
              <a:t>-8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82916" y="5789669"/>
            <a:ext cx="10350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>
                <a:solidFill>
                  <a:srgbClr val="0000FF"/>
                </a:solidFill>
                <a:latin typeface="Times New Roman"/>
                <a:cs typeface="Times New Roman"/>
              </a:rPr>
              <a:t>-4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82916" y="5550401"/>
            <a:ext cx="10350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>
                <a:solidFill>
                  <a:srgbClr val="0000FF"/>
                </a:solidFill>
                <a:latin typeface="Times New Roman"/>
                <a:cs typeface="Times New Roman"/>
              </a:rPr>
              <a:t>-2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82916" y="5314181"/>
            <a:ext cx="10350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>
                <a:solidFill>
                  <a:srgbClr val="0000FF"/>
                </a:solidFill>
                <a:latin typeface="Times New Roman"/>
                <a:cs typeface="Times New Roman"/>
              </a:rPr>
              <a:t>-1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75219" y="6080759"/>
            <a:ext cx="104139" cy="239395"/>
          </a:xfrm>
          <a:custGeom>
            <a:avLst/>
            <a:gdLst/>
            <a:ahLst/>
            <a:cxnLst/>
            <a:rect l="l" t="t" r="r" b="b"/>
            <a:pathLst>
              <a:path w="104140" h="239395">
                <a:moveTo>
                  <a:pt x="0" y="239267"/>
                </a:moveTo>
                <a:lnTo>
                  <a:pt x="103631" y="239267"/>
                </a:lnTo>
                <a:lnTo>
                  <a:pt x="103631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75219" y="5843015"/>
            <a:ext cx="104139" cy="238125"/>
          </a:xfrm>
          <a:custGeom>
            <a:avLst/>
            <a:gdLst/>
            <a:ahLst/>
            <a:cxnLst/>
            <a:rect l="l" t="t" r="r" b="b"/>
            <a:pathLst>
              <a:path w="104140" h="238125">
                <a:moveTo>
                  <a:pt x="0" y="237744"/>
                </a:moveTo>
                <a:lnTo>
                  <a:pt x="103631" y="237744"/>
                </a:lnTo>
                <a:lnTo>
                  <a:pt x="103631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0000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475219" y="5605271"/>
            <a:ext cx="104139" cy="238125"/>
          </a:xfrm>
          <a:custGeom>
            <a:avLst/>
            <a:gdLst/>
            <a:ahLst/>
            <a:cxnLst/>
            <a:rect l="l" t="t" r="r" b="b"/>
            <a:pathLst>
              <a:path w="104140" h="238125">
                <a:moveTo>
                  <a:pt x="0" y="237743"/>
                </a:moveTo>
                <a:lnTo>
                  <a:pt x="103631" y="237743"/>
                </a:lnTo>
                <a:lnTo>
                  <a:pt x="103631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475219" y="5367528"/>
            <a:ext cx="104139" cy="238125"/>
          </a:xfrm>
          <a:custGeom>
            <a:avLst/>
            <a:gdLst/>
            <a:ahLst/>
            <a:cxnLst/>
            <a:rect l="l" t="t" r="r" b="b"/>
            <a:pathLst>
              <a:path w="104140" h="238125">
                <a:moveTo>
                  <a:pt x="0" y="237744"/>
                </a:moveTo>
                <a:lnTo>
                  <a:pt x="103631" y="237744"/>
                </a:lnTo>
                <a:lnTo>
                  <a:pt x="103631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71A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75219" y="5129784"/>
            <a:ext cx="104139" cy="238125"/>
          </a:xfrm>
          <a:custGeom>
            <a:avLst/>
            <a:gdLst/>
            <a:ahLst/>
            <a:cxnLst/>
            <a:rect l="l" t="t" r="r" b="b"/>
            <a:pathLst>
              <a:path w="104140" h="238125">
                <a:moveTo>
                  <a:pt x="0" y="237744"/>
                </a:moveTo>
                <a:lnTo>
                  <a:pt x="103631" y="237744"/>
                </a:lnTo>
                <a:lnTo>
                  <a:pt x="103631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68952" y="3810000"/>
            <a:ext cx="2875915" cy="2552700"/>
          </a:xfrm>
          <a:custGeom>
            <a:avLst/>
            <a:gdLst/>
            <a:ahLst/>
            <a:cxnLst/>
            <a:rect l="l" t="t" r="r" b="b"/>
            <a:pathLst>
              <a:path w="2875915" h="2552700">
                <a:moveTo>
                  <a:pt x="0" y="2552700"/>
                </a:moveTo>
                <a:lnTo>
                  <a:pt x="2875788" y="2552700"/>
                </a:lnTo>
                <a:lnTo>
                  <a:pt x="2875788" y="0"/>
                </a:lnTo>
                <a:lnTo>
                  <a:pt x="0" y="0"/>
                </a:lnTo>
                <a:lnTo>
                  <a:pt x="0" y="2552700"/>
                </a:lnTo>
              </a:path>
            </a:pathLst>
          </a:custGeom>
          <a:ln w="3175">
            <a:solidFill>
              <a:srgbClr val="6453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582916" y="4988045"/>
            <a:ext cx="181610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0"/>
              </a:lnSpc>
            </a:pPr>
            <a:r>
              <a:rPr dirty="0" sz="700" spc="3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dirty="0" sz="700" spc="35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dirty="0" sz="700" spc="4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760"/>
              </a:lnSpc>
            </a:pPr>
            <a:r>
              <a:rPr dirty="0" sz="700" spc="25">
                <a:solidFill>
                  <a:srgbClr val="0000FF"/>
                </a:solidFill>
                <a:latin typeface="Times New Roman"/>
                <a:cs typeface="Times New Roman"/>
              </a:rPr>
              <a:t>-0.5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62088" y="4366259"/>
            <a:ext cx="1582420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20">
              <a:lnSpc>
                <a:spcPct val="100000"/>
              </a:lnSpc>
            </a:pPr>
            <a:r>
              <a:rPr dirty="0" sz="700" spc="4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90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</a:pPr>
            <a:r>
              <a:rPr dirty="0" sz="700" spc="4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82916" y="4274813"/>
            <a:ext cx="7556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4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82916" y="4037069"/>
            <a:ext cx="7556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4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82916" y="3797801"/>
            <a:ext cx="123189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30">
                <a:solidFill>
                  <a:srgbClr val="0000FF"/>
                </a:solidFill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475219" y="4805171"/>
            <a:ext cx="104139" cy="238125"/>
          </a:xfrm>
          <a:custGeom>
            <a:avLst/>
            <a:gdLst/>
            <a:ahLst/>
            <a:cxnLst/>
            <a:rect l="l" t="t" r="r" b="b"/>
            <a:pathLst>
              <a:path w="104140" h="238125">
                <a:moveTo>
                  <a:pt x="0" y="237744"/>
                </a:moveTo>
                <a:lnTo>
                  <a:pt x="103631" y="237744"/>
                </a:lnTo>
                <a:lnTo>
                  <a:pt x="103631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FFD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475219" y="4567428"/>
            <a:ext cx="104139" cy="238125"/>
          </a:xfrm>
          <a:custGeom>
            <a:avLst/>
            <a:gdLst/>
            <a:ahLst/>
            <a:cxnLst/>
            <a:rect l="l" t="t" r="r" b="b"/>
            <a:pathLst>
              <a:path w="104140" h="238125">
                <a:moveTo>
                  <a:pt x="0" y="237744"/>
                </a:moveTo>
                <a:lnTo>
                  <a:pt x="103631" y="237744"/>
                </a:lnTo>
                <a:lnTo>
                  <a:pt x="103631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475219" y="4328159"/>
            <a:ext cx="104139" cy="239395"/>
          </a:xfrm>
          <a:custGeom>
            <a:avLst/>
            <a:gdLst/>
            <a:ahLst/>
            <a:cxnLst/>
            <a:rect l="l" t="t" r="r" b="b"/>
            <a:pathLst>
              <a:path w="104140" h="239395">
                <a:moveTo>
                  <a:pt x="0" y="239267"/>
                </a:moveTo>
                <a:lnTo>
                  <a:pt x="103631" y="239267"/>
                </a:lnTo>
                <a:lnTo>
                  <a:pt x="103631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475219" y="4090415"/>
            <a:ext cx="104139" cy="238125"/>
          </a:xfrm>
          <a:custGeom>
            <a:avLst/>
            <a:gdLst/>
            <a:ahLst/>
            <a:cxnLst/>
            <a:rect l="l" t="t" r="r" b="b"/>
            <a:pathLst>
              <a:path w="104140" h="238125">
                <a:moveTo>
                  <a:pt x="0" y="237743"/>
                </a:moveTo>
                <a:lnTo>
                  <a:pt x="103631" y="237743"/>
                </a:lnTo>
                <a:lnTo>
                  <a:pt x="103631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solidFill>
            <a:srgbClr val="9914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475219" y="3851147"/>
            <a:ext cx="104139" cy="239395"/>
          </a:xfrm>
          <a:custGeom>
            <a:avLst/>
            <a:gdLst/>
            <a:ahLst/>
            <a:cxnLst/>
            <a:rect l="l" t="t" r="r" b="b"/>
            <a:pathLst>
              <a:path w="104140" h="239395">
                <a:moveTo>
                  <a:pt x="0" y="239268"/>
                </a:moveTo>
                <a:lnTo>
                  <a:pt x="103631" y="239268"/>
                </a:lnTo>
                <a:lnTo>
                  <a:pt x="103631" y="0"/>
                </a:lnTo>
                <a:lnTo>
                  <a:pt x="0" y="0"/>
                </a:lnTo>
                <a:lnTo>
                  <a:pt x="0" y="239268"/>
                </a:lnTo>
                <a:close/>
              </a:path>
            </a:pathLst>
          </a:custGeom>
          <a:solidFill>
            <a:srgbClr val="661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68952" y="3810000"/>
            <a:ext cx="2875915" cy="2552700"/>
          </a:xfrm>
          <a:custGeom>
            <a:avLst/>
            <a:gdLst/>
            <a:ahLst/>
            <a:cxnLst/>
            <a:rect l="l" t="t" r="r" b="b"/>
            <a:pathLst>
              <a:path w="2875915" h="2552700">
                <a:moveTo>
                  <a:pt x="0" y="2552700"/>
                </a:moveTo>
                <a:lnTo>
                  <a:pt x="2875788" y="2552700"/>
                </a:lnTo>
                <a:lnTo>
                  <a:pt x="2875788" y="0"/>
                </a:lnTo>
                <a:lnTo>
                  <a:pt x="0" y="0"/>
                </a:lnTo>
                <a:lnTo>
                  <a:pt x="0" y="2552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2163" y="3751481"/>
            <a:ext cx="1095375" cy="779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3800"/>
              </a:lnSpc>
            </a:pPr>
            <a:r>
              <a:rPr dirty="0" sz="1700" b="1">
                <a:latin typeface="Arial"/>
                <a:cs typeface="Arial"/>
              </a:rPr>
              <a:t>Non</a:t>
            </a:r>
            <a:r>
              <a:rPr dirty="0" sz="1700" spc="-5" b="1">
                <a:latin typeface="Arial"/>
                <a:cs typeface="Arial"/>
              </a:rPr>
              <a:t>-linear</a:t>
            </a:r>
            <a:r>
              <a:rPr dirty="0" sz="1700" spc="-5" b="1">
                <a:latin typeface="Arial"/>
                <a:cs typeface="Arial"/>
              </a:rPr>
              <a:t> finite difference</a:t>
            </a:r>
            <a:endParaRPr sz="1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52664" y="3734717"/>
            <a:ext cx="1142365" cy="510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445">
              <a:lnSpc>
                <a:spcPct val="100000"/>
              </a:lnSpc>
            </a:pPr>
            <a:r>
              <a:rPr dirty="0" sz="1700" b="1">
                <a:latin typeface="Arial"/>
                <a:cs typeface="Arial"/>
              </a:rPr>
              <a:t>TL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dirty="0" sz="1700" spc="-5" b="1">
                <a:latin typeface="Arial"/>
                <a:cs typeface="Arial"/>
              </a:rPr>
              <a:t>integration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62088" y="4366259"/>
            <a:ext cx="1581911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373367" y="6338315"/>
            <a:ext cx="2517775" cy="475615"/>
          </a:xfrm>
          <a:custGeom>
            <a:avLst/>
            <a:gdLst/>
            <a:ahLst/>
            <a:cxnLst/>
            <a:rect l="l" t="t" r="r" b="b"/>
            <a:pathLst>
              <a:path w="2517775" h="475615">
                <a:moveTo>
                  <a:pt x="0" y="0"/>
                </a:moveTo>
                <a:lnTo>
                  <a:pt x="2517648" y="0"/>
                </a:lnTo>
                <a:lnTo>
                  <a:pt x="2517648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64792" y="3429000"/>
            <a:ext cx="1871471" cy="409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501139" y="3960876"/>
            <a:ext cx="2536190" cy="1743710"/>
          </a:xfrm>
          <a:custGeom>
            <a:avLst/>
            <a:gdLst/>
            <a:ahLst/>
            <a:cxnLst/>
            <a:rect l="l" t="t" r="r" b="b"/>
            <a:pathLst>
              <a:path w="2536190" h="1743710">
                <a:moveTo>
                  <a:pt x="71628" y="272796"/>
                </a:moveTo>
                <a:lnTo>
                  <a:pt x="22859" y="278892"/>
                </a:lnTo>
                <a:lnTo>
                  <a:pt x="6096" y="286512"/>
                </a:lnTo>
                <a:lnTo>
                  <a:pt x="0" y="297180"/>
                </a:lnTo>
                <a:lnTo>
                  <a:pt x="6096" y="312419"/>
                </a:lnTo>
                <a:lnTo>
                  <a:pt x="24384" y="339851"/>
                </a:lnTo>
                <a:lnTo>
                  <a:pt x="44196" y="355092"/>
                </a:lnTo>
                <a:lnTo>
                  <a:pt x="71628" y="364236"/>
                </a:lnTo>
                <a:lnTo>
                  <a:pt x="141732" y="368807"/>
                </a:lnTo>
                <a:lnTo>
                  <a:pt x="207264" y="362712"/>
                </a:lnTo>
                <a:lnTo>
                  <a:pt x="242315" y="350519"/>
                </a:lnTo>
                <a:lnTo>
                  <a:pt x="256032" y="333756"/>
                </a:lnTo>
                <a:lnTo>
                  <a:pt x="251459" y="318516"/>
                </a:lnTo>
                <a:lnTo>
                  <a:pt x="230123" y="295656"/>
                </a:lnTo>
                <a:lnTo>
                  <a:pt x="213359" y="286512"/>
                </a:lnTo>
                <a:lnTo>
                  <a:pt x="193547" y="280416"/>
                </a:lnTo>
                <a:lnTo>
                  <a:pt x="71628" y="272796"/>
                </a:lnTo>
                <a:close/>
              </a:path>
              <a:path w="2536190" h="1743710">
                <a:moveTo>
                  <a:pt x="2471928" y="1688592"/>
                </a:moveTo>
                <a:lnTo>
                  <a:pt x="2444496" y="1694688"/>
                </a:lnTo>
                <a:lnTo>
                  <a:pt x="2432304" y="1705356"/>
                </a:lnTo>
                <a:lnTo>
                  <a:pt x="2435352" y="1712976"/>
                </a:lnTo>
                <a:lnTo>
                  <a:pt x="2465832" y="1732788"/>
                </a:lnTo>
                <a:lnTo>
                  <a:pt x="2494788" y="1743456"/>
                </a:lnTo>
                <a:lnTo>
                  <a:pt x="2508504" y="1743456"/>
                </a:lnTo>
                <a:lnTo>
                  <a:pt x="2525268" y="1732788"/>
                </a:lnTo>
                <a:lnTo>
                  <a:pt x="2535936" y="1714500"/>
                </a:lnTo>
                <a:lnTo>
                  <a:pt x="2532888" y="1700784"/>
                </a:lnTo>
                <a:lnTo>
                  <a:pt x="2516124" y="1693164"/>
                </a:lnTo>
                <a:lnTo>
                  <a:pt x="2471928" y="1688592"/>
                </a:lnTo>
                <a:close/>
              </a:path>
              <a:path w="2536190" h="1743710">
                <a:moveTo>
                  <a:pt x="1571243" y="1671827"/>
                </a:moveTo>
                <a:lnTo>
                  <a:pt x="1562099" y="1671827"/>
                </a:lnTo>
                <a:lnTo>
                  <a:pt x="1552955" y="1680972"/>
                </a:lnTo>
                <a:lnTo>
                  <a:pt x="1546860" y="1700784"/>
                </a:lnTo>
                <a:lnTo>
                  <a:pt x="1549908" y="1716024"/>
                </a:lnTo>
                <a:lnTo>
                  <a:pt x="1559052" y="1726692"/>
                </a:lnTo>
                <a:lnTo>
                  <a:pt x="1574292" y="1728215"/>
                </a:lnTo>
                <a:lnTo>
                  <a:pt x="1588008" y="1720596"/>
                </a:lnTo>
                <a:lnTo>
                  <a:pt x="1597152" y="1700784"/>
                </a:lnTo>
                <a:lnTo>
                  <a:pt x="1589532" y="1679448"/>
                </a:lnTo>
                <a:lnTo>
                  <a:pt x="1581911" y="1673352"/>
                </a:lnTo>
                <a:lnTo>
                  <a:pt x="1571243" y="1671827"/>
                </a:lnTo>
                <a:close/>
              </a:path>
              <a:path w="2536190" h="1743710">
                <a:moveTo>
                  <a:pt x="1495043" y="0"/>
                </a:moveTo>
                <a:lnTo>
                  <a:pt x="1469136" y="6096"/>
                </a:lnTo>
                <a:lnTo>
                  <a:pt x="1458467" y="16763"/>
                </a:lnTo>
                <a:lnTo>
                  <a:pt x="1455420" y="25907"/>
                </a:lnTo>
                <a:lnTo>
                  <a:pt x="1450848" y="68580"/>
                </a:lnTo>
                <a:lnTo>
                  <a:pt x="1458467" y="86868"/>
                </a:lnTo>
                <a:lnTo>
                  <a:pt x="1487423" y="100584"/>
                </a:lnTo>
                <a:lnTo>
                  <a:pt x="1601723" y="128016"/>
                </a:lnTo>
                <a:lnTo>
                  <a:pt x="1636776" y="158496"/>
                </a:lnTo>
                <a:lnTo>
                  <a:pt x="1665732" y="166116"/>
                </a:lnTo>
                <a:lnTo>
                  <a:pt x="1755648" y="169163"/>
                </a:lnTo>
                <a:lnTo>
                  <a:pt x="1767839" y="166116"/>
                </a:lnTo>
                <a:lnTo>
                  <a:pt x="1773936" y="158496"/>
                </a:lnTo>
                <a:lnTo>
                  <a:pt x="1764792" y="143256"/>
                </a:lnTo>
                <a:lnTo>
                  <a:pt x="1684020" y="118872"/>
                </a:lnTo>
                <a:lnTo>
                  <a:pt x="1656588" y="94487"/>
                </a:lnTo>
                <a:lnTo>
                  <a:pt x="1562099" y="30480"/>
                </a:lnTo>
                <a:lnTo>
                  <a:pt x="1530096" y="9143"/>
                </a:lnTo>
                <a:lnTo>
                  <a:pt x="1495043" y="0"/>
                </a:lnTo>
                <a:close/>
              </a:path>
            </a:pathLst>
          </a:custGeom>
          <a:solidFill>
            <a:srgbClr val="0000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13103" y="3820667"/>
            <a:ext cx="2859024" cy="255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12341" y="3819905"/>
            <a:ext cx="2861310" cy="2554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90415" y="3805428"/>
            <a:ext cx="338455" cy="2578735"/>
          </a:xfrm>
          <a:custGeom>
            <a:avLst/>
            <a:gdLst/>
            <a:ahLst/>
            <a:cxnLst/>
            <a:rect l="l" t="t" r="r" b="b"/>
            <a:pathLst>
              <a:path w="338454" h="2578735">
                <a:moveTo>
                  <a:pt x="0" y="2578608"/>
                </a:moveTo>
                <a:lnTo>
                  <a:pt x="338328" y="2578608"/>
                </a:lnTo>
                <a:lnTo>
                  <a:pt x="338328" y="0"/>
                </a:lnTo>
                <a:lnTo>
                  <a:pt x="0" y="0"/>
                </a:lnTo>
                <a:lnTo>
                  <a:pt x="0" y="2578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4211828" y="6275825"/>
            <a:ext cx="1555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>
                <a:solidFill>
                  <a:srgbClr val="0000FF"/>
                </a:solidFill>
                <a:latin typeface="Times New Roman"/>
                <a:cs typeface="Times New Roman"/>
              </a:rPr>
              <a:t>-12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11828" y="6038081"/>
            <a:ext cx="10668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>
                <a:solidFill>
                  <a:srgbClr val="0000FF"/>
                </a:solidFill>
                <a:latin typeface="Times New Roman"/>
                <a:cs typeface="Times New Roman"/>
              </a:rPr>
              <a:t>-8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11828" y="5800337"/>
            <a:ext cx="10668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>
                <a:solidFill>
                  <a:srgbClr val="0000FF"/>
                </a:solidFill>
                <a:latin typeface="Times New Roman"/>
                <a:cs typeface="Times New Roman"/>
              </a:rPr>
              <a:t>-4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11828" y="5561069"/>
            <a:ext cx="10668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>
                <a:solidFill>
                  <a:srgbClr val="0000FF"/>
                </a:solidFill>
                <a:latin typeface="Times New Roman"/>
                <a:cs typeface="Times New Roman"/>
              </a:rPr>
              <a:t>-2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11828" y="5324849"/>
            <a:ext cx="10668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>
                <a:solidFill>
                  <a:srgbClr val="0000FF"/>
                </a:solidFill>
                <a:latin typeface="Times New Roman"/>
                <a:cs typeface="Times New Roman"/>
              </a:rPr>
              <a:t>-1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105655" y="6091428"/>
            <a:ext cx="102235" cy="239395"/>
          </a:xfrm>
          <a:custGeom>
            <a:avLst/>
            <a:gdLst/>
            <a:ahLst/>
            <a:cxnLst/>
            <a:rect l="l" t="t" r="r" b="b"/>
            <a:pathLst>
              <a:path w="102235" h="239395">
                <a:moveTo>
                  <a:pt x="0" y="239268"/>
                </a:moveTo>
                <a:lnTo>
                  <a:pt x="102108" y="239268"/>
                </a:lnTo>
                <a:lnTo>
                  <a:pt x="102108" y="0"/>
                </a:lnTo>
                <a:lnTo>
                  <a:pt x="0" y="0"/>
                </a:lnTo>
                <a:lnTo>
                  <a:pt x="0" y="239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05655" y="5853684"/>
            <a:ext cx="102235" cy="238125"/>
          </a:xfrm>
          <a:custGeom>
            <a:avLst/>
            <a:gdLst/>
            <a:ahLst/>
            <a:cxnLst/>
            <a:rect l="l" t="t" r="r" b="b"/>
            <a:pathLst>
              <a:path w="102235" h="238125">
                <a:moveTo>
                  <a:pt x="0" y="237743"/>
                </a:moveTo>
                <a:lnTo>
                  <a:pt x="102108" y="237743"/>
                </a:lnTo>
                <a:lnTo>
                  <a:pt x="102108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solidFill>
            <a:srgbClr val="0000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05655" y="5615940"/>
            <a:ext cx="102235" cy="238125"/>
          </a:xfrm>
          <a:custGeom>
            <a:avLst/>
            <a:gdLst/>
            <a:ahLst/>
            <a:cxnLst/>
            <a:rect l="l" t="t" r="r" b="b"/>
            <a:pathLst>
              <a:path w="102235" h="238125">
                <a:moveTo>
                  <a:pt x="0" y="237744"/>
                </a:moveTo>
                <a:lnTo>
                  <a:pt x="102108" y="237744"/>
                </a:lnTo>
                <a:lnTo>
                  <a:pt x="102108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105655" y="5378196"/>
            <a:ext cx="102235" cy="238125"/>
          </a:xfrm>
          <a:custGeom>
            <a:avLst/>
            <a:gdLst/>
            <a:ahLst/>
            <a:cxnLst/>
            <a:rect l="l" t="t" r="r" b="b"/>
            <a:pathLst>
              <a:path w="102235" h="238125">
                <a:moveTo>
                  <a:pt x="0" y="237743"/>
                </a:moveTo>
                <a:lnTo>
                  <a:pt x="102108" y="237743"/>
                </a:lnTo>
                <a:lnTo>
                  <a:pt x="102108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solidFill>
            <a:srgbClr val="71A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105655" y="5140452"/>
            <a:ext cx="102235" cy="238125"/>
          </a:xfrm>
          <a:custGeom>
            <a:avLst/>
            <a:gdLst/>
            <a:ahLst/>
            <a:cxnLst/>
            <a:rect l="l" t="t" r="r" b="b"/>
            <a:pathLst>
              <a:path w="102235" h="238125">
                <a:moveTo>
                  <a:pt x="0" y="237744"/>
                </a:moveTo>
                <a:lnTo>
                  <a:pt x="102108" y="237744"/>
                </a:lnTo>
                <a:lnTo>
                  <a:pt x="102108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4211828" y="4998713"/>
            <a:ext cx="183515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0"/>
              </a:lnSpc>
            </a:pPr>
            <a:r>
              <a:rPr dirty="0" sz="700" spc="35">
                <a:solidFill>
                  <a:srgbClr val="0000FF"/>
                </a:solidFill>
                <a:latin typeface="Times New Roman"/>
                <a:cs typeface="Times New Roman"/>
              </a:rPr>
              <a:t>0.5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760"/>
              </a:lnSpc>
            </a:pPr>
            <a:r>
              <a:rPr dirty="0" sz="700" spc="20">
                <a:solidFill>
                  <a:srgbClr val="0000FF"/>
                </a:solidFill>
                <a:latin typeface="Times New Roman"/>
                <a:cs typeface="Times New Roman"/>
              </a:rPr>
              <a:t>-0</a:t>
            </a:r>
            <a:r>
              <a:rPr dirty="0" sz="700" spc="3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dirty="0" sz="700" spc="4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11828" y="4523225"/>
            <a:ext cx="7556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4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 spc="4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211828" y="4285481"/>
            <a:ext cx="7556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4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11828" y="4047737"/>
            <a:ext cx="7556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4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11828" y="3808469"/>
            <a:ext cx="12636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40">
                <a:solidFill>
                  <a:srgbClr val="0000FF"/>
                </a:solidFill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105655" y="4815840"/>
            <a:ext cx="102235" cy="238125"/>
          </a:xfrm>
          <a:custGeom>
            <a:avLst/>
            <a:gdLst/>
            <a:ahLst/>
            <a:cxnLst/>
            <a:rect l="l" t="t" r="r" b="b"/>
            <a:pathLst>
              <a:path w="102235" h="238125">
                <a:moveTo>
                  <a:pt x="0" y="237744"/>
                </a:moveTo>
                <a:lnTo>
                  <a:pt x="102108" y="237744"/>
                </a:lnTo>
                <a:lnTo>
                  <a:pt x="102108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FFD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105655" y="4578096"/>
            <a:ext cx="102235" cy="238125"/>
          </a:xfrm>
          <a:custGeom>
            <a:avLst/>
            <a:gdLst/>
            <a:ahLst/>
            <a:cxnLst/>
            <a:rect l="l" t="t" r="r" b="b"/>
            <a:pathLst>
              <a:path w="102235" h="238125">
                <a:moveTo>
                  <a:pt x="0" y="237743"/>
                </a:moveTo>
                <a:lnTo>
                  <a:pt x="102108" y="237743"/>
                </a:lnTo>
                <a:lnTo>
                  <a:pt x="102108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105655" y="4338828"/>
            <a:ext cx="102235" cy="239395"/>
          </a:xfrm>
          <a:custGeom>
            <a:avLst/>
            <a:gdLst/>
            <a:ahLst/>
            <a:cxnLst/>
            <a:rect l="l" t="t" r="r" b="b"/>
            <a:pathLst>
              <a:path w="102235" h="239395">
                <a:moveTo>
                  <a:pt x="0" y="239268"/>
                </a:moveTo>
                <a:lnTo>
                  <a:pt x="102108" y="239268"/>
                </a:lnTo>
                <a:lnTo>
                  <a:pt x="102108" y="0"/>
                </a:lnTo>
                <a:lnTo>
                  <a:pt x="0" y="0"/>
                </a:lnTo>
                <a:lnTo>
                  <a:pt x="0" y="2392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05655" y="4101084"/>
            <a:ext cx="102235" cy="238125"/>
          </a:xfrm>
          <a:custGeom>
            <a:avLst/>
            <a:gdLst/>
            <a:ahLst/>
            <a:cxnLst/>
            <a:rect l="l" t="t" r="r" b="b"/>
            <a:pathLst>
              <a:path w="102235" h="238125">
                <a:moveTo>
                  <a:pt x="0" y="237744"/>
                </a:moveTo>
                <a:lnTo>
                  <a:pt x="102108" y="237744"/>
                </a:lnTo>
                <a:lnTo>
                  <a:pt x="102108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9914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105655" y="3861815"/>
            <a:ext cx="102235" cy="239395"/>
          </a:xfrm>
          <a:custGeom>
            <a:avLst/>
            <a:gdLst/>
            <a:ahLst/>
            <a:cxnLst/>
            <a:rect l="l" t="t" r="r" b="b"/>
            <a:pathLst>
              <a:path w="102235" h="239395">
                <a:moveTo>
                  <a:pt x="0" y="239267"/>
                </a:moveTo>
                <a:lnTo>
                  <a:pt x="102108" y="239267"/>
                </a:lnTo>
                <a:lnTo>
                  <a:pt x="102108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661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1842007" y="3493444"/>
            <a:ext cx="4495165" cy="327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7250" algn="l"/>
              </a:tabLst>
            </a:pPr>
            <a:r>
              <a:rPr dirty="0" sz="2000" spc="10" i="1">
                <a:latin typeface="Times New Roman"/>
                <a:cs typeface="Times New Roman"/>
              </a:rPr>
              <a:t>M</a:t>
            </a:r>
            <a:r>
              <a:rPr dirty="0" baseline="-21367" sz="1950" spc="15" i="1">
                <a:latin typeface="Times New Roman"/>
                <a:cs typeface="Times New Roman"/>
              </a:rPr>
              <a:t>0,t</a:t>
            </a:r>
            <a:r>
              <a:rPr dirty="0" sz="2000">
                <a:latin typeface="Times New Roman"/>
                <a:cs typeface="Times New Roman"/>
              </a:rPr>
              <a:t>(</a:t>
            </a:r>
            <a:r>
              <a:rPr dirty="0" sz="2000" spc="5" b="1">
                <a:latin typeface="Times New Roman"/>
                <a:cs typeface="Times New Roman"/>
              </a:rPr>
              <a:t>x</a:t>
            </a:r>
            <a:r>
              <a:rPr dirty="0" baseline="-21367" sz="1950" spc="7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)</a:t>
            </a:r>
            <a:r>
              <a:rPr dirty="0" sz="2000" spc="-10">
                <a:latin typeface="Times New Roman"/>
                <a:cs typeface="Times New Roman"/>
              </a:rPr>
              <a:t>-</a:t>
            </a:r>
            <a:r>
              <a:rPr dirty="0" sz="2000" spc="10" i="1">
                <a:latin typeface="Times New Roman"/>
                <a:cs typeface="Times New Roman"/>
              </a:rPr>
              <a:t>M</a:t>
            </a:r>
            <a:r>
              <a:rPr dirty="0" baseline="-21367" sz="1950" spc="7" i="1">
                <a:latin typeface="Times New Roman"/>
                <a:cs typeface="Times New Roman"/>
              </a:rPr>
              <a:t>0,</a:t>
            </a:r>
            <a:r>
              <a:rPr dirty="0" baseline="-21367" sz="1950" spc="7" i="1">
                <a:latin typeface="Times New Roman"/>
                <a:cs typeface="Times New Roman"/>
              </a:rPr>
              <a:t>t</a:t>
            </a:r>
            <a:r>
              <a:rPr dirty="0" sz="2000" spc="-10">
                <a:latin typeface="Times New Roman"/>
                <a:cs typeface="Times New Roman"/>
              </a:rPr>
              <a:t>(</a:t>
            </a:r>
            <a:r>
              <a:rPr dirty="0" sz="2000" spc="5" b="1">
                <a:latin typeface="Times New Roman"/>
                <a:cs typeface="Times New Roman"/>
              </a:rPr>
              <a:t>x</a:t>
            </a:r>
            <a:r>
              <a:rPr dirty="0" baseline="-21367" sz="1950" spc="7">
                <a:latin typeface="Times New Roman"/>
                <a:cs typeface="Times New Roman"/>
              </a:rPr>
              <a:t>b</a:t>
            </a:r>
            <a:r>
              <a:rPr dirty="0" sz="2000">
                <a:latin typeface="Times New Roman"/>
                <a:cs typeface="Times New Roman"/>
              </a:rPr>
              <a:t>)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b="1">
                <a:latin typeface="Times New Roman"/>
                <a:cs typeface="Times New Roman"/>
              </a:rPr>
              <a:t>M</a:t>
            </a:r>
            <a:r>
              <a:rPr dirty="0" baseline="-21367" sz="1950" spc="15" i="1">
                <a:latin typeface="Times New Roman"/>
                <a:cs typeface="Times New Roman"/>
              </a:rPr>
              <a:t>0,t</a:t>
            </a:r>
            <a:r>
              <a:rPr dirty="0" sz="2000">
                <a:latin typeface="Times New Roman"/>
                <a:cs typeface="Times New Roman"/>
              </a:rPr>
              <a:t>(</a:t>
            </a:r>
            <a:r>
              <a:rPr dirty="0" sz="2000" spc="5" b="1">
                <a:latin typeface="Times New Roman"/>
                <a:cs typeface="Times New Roman"/>
              </a:rPr>
              <a:t>x</a:t>
            </a:r>
            <a:r>
              <a:rPr dirty="0" baseline="-21367" sz="1950" spc="7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-</a:t>
            </a:r>
            <a:r>
              <a:rPr dirty="0" sz="2000" spc="-10" b="1">
                <a:latin typeface="Times New Roman"/>
                <a:cs typeface="Times New Roman"/>
              </a:rPr>
              <a:t>x</a:t>
            </a:r>
            <a:r>
              <a:rPr dirty="0" baseline="-21367" sz="1950" spc="7">
                <a:latin typeface="Times New Roman"/>
                <a:cs typeface="Times New Roman"/>
              </a:rPr>
              <a:t>b</a:t>
            </a:r>
            <a:r>
              <a:rPr dirty="0" sz="200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148071" y="3429000"/>
            <a:ext cx="1333500" cy="4099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327396" y="6410912"/>
            <a:ext cx="6045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Slide 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450584" y="6426200"/>
            <a:ext cx="233235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0099FF"/>
                </a:solidFill>
                <a:latin typeface="Calibri"/>
                <a:cs typeface="Calibri"/>
              </a:rPr>
              <a:t>f</a:t>
            </a:r>
            <a:r>
              <a:rPr dirty="0" sz="2400" spc="-35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400" spc="-5">
                <a:solidFill>
                  <a:srgbClr val="0099FF"/>
                </a:solidFill>
                <a:latin typeface="Calibri"/>
                <a:cs typeface="Calibri"/>
              </a:rPr>
              <a:t>om</a:t>
            </a:r>
            <a:r>
              <a:rPr dirty="0" sz="2400">
                <a:solidFill>
                  <a:srgbClr val="0099FF"/>
                </a:solidFill>
                <a:latin typeface="Calibri"/>
                <a:cs typeface="Calibri"/>
              </a:rPr>
              <a:t>:</a:t>
            </a:r>
            <a:r>
              <a:rPr dirty="0" sz="2400" spc="-1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99FF"/>
                </a:solidFill>
                <a:latin typeface="Calibri"/>
                <a:cs typeface="Calibri"/>
              </a:rPr>
              <a:t>M</a:t>
            </a:r>
            <a:r>
              <a:rPr dirty="0" sz="2400">
                <a:solidFill>
                  <a:srgbClr val="0099FF"/>
                </a:solidFill>
                <a:latin typeface="Calibri"/>
                <a:cs typeface="Calibri"/>
              </a:rPr>
              <a:t>.</a:t>
            </a:r>
            <a:r>
              <a:rPr dirty="0" sz="2400" spc="-2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99FF"/>
                </a:solidFill>
                <a:latin typeface="Calibri"/>
                <a:cs typeface="Calibri"/>
              </a:rPr>
              <a:t>Janis</a:t>
            </a:r>
            <a:r>
              <a:rPr dirty="0" sz="2400" spc="-85">
                <a:solidFill>
                  <a:srgbClr val="0099FF"/>
                </a:solidFill>
                <a:latin typeface="Calibri"/>
                <a:cs typeface="Calibri"/>
              </a:rPr>
              <a:t>k</a:t>
            </a:r>
            <a:r>
              <a:rPr dirty="0" sz="2400" spc="-30">
                <a:solidFill>
                  <a:srgbClr val="0099FF"/>
                </a:solidFill>
                <a:latin typeface="Calibri"/>
                <a:cs typeface="Calibri"/>
              </a:rPr>
              <a:t>ova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1212341" y="3819905"/>
          <a:ext cx="2861310" cy="2554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4691"/>
                <a:gridCol w="963168"/>
                <a:gridCol w="931163"/>
              </a:tblGrid>
              <a:tr h="426719"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000000"/>
                      </a:solidFill>
                      <a:prstDash val="solid"/>
                    </a:lnL>
                    <a:lnR w="1524">
                      <a:solidFill>
                        <a:srgbClr val="645331"/>
                      </a:solidFill>
                      <a:prstDash val="solid"/>
                    </a:lnR>
                    <a:lnT w="1524">
                      <a:solidFill>
                        <a:srgbClr val="000000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645331"/>
                      </a:solidFill>
                      <a:prstDash val="solid"/>
                    </a:lnL>
                    <a:lnR w="1524">
                      <a:solidFill>
                        <a:srgbClr val="645331"/>
                      </a:solidFill>
                      <a:prstDash val="solid"/>
                    </a:lnR>
                    <a:lnT w="1524">
                      <a:solidFill>
                        <a:srgbClr val="000000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645331"/>
                      </a:solidFill>
                      <a:prstDash val="solid"/>
                    </a:lnL>
                    <a:lnR w="1524">
                      <a:solidFill>
                        <a:srgbClr val="000000"/>
                      </a:solidFill>
                      <a:prstDash val="solid"/>
                    </a:lnR>
                    <a:lnT w="1524">
                      <a:solidFill>
                        <a:srgbClr val="000000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</a:tr>
              <a:tr h="428244"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000000"/>
                      </a:solidFill>
                      <a:prstDash val="solid"/>
                    </a:lnL>
                    <a:lnR w="1524">
                      <a:solidFill>
                        <a:srgbClr val="645331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645331"/>
                      </a:solidFill>
                      <a:prstDash val="solid"/>
                    </a:lnL>
                    <a:lnR w="1524">
                      <a:solidFill>
                        <a:srgbClr val="645331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645331"/>
                      </a:solidFill>
                      <a:prstDash val="solid"/>
                    </a:lnL>
                    <a:lnR w="1524">
                      <a:solidFill>
                        <a:srgbClr val="000000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</a:tr>
              <a:tr h="428244"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000000"/>
                      </a:solidFill>
                      <a:prstDash val="solid"/>
                    </a:lnL>
                    <a:lnR w="1524">
                      <a:solidFill>
                        <a:srgbClr val="645331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645331"/>
                      </a:solidFill>
                      <a:prstDash val="solid"/>
                    </a:lnL>
                    <a:lnR w="1524">
                      <a:solidFill>
                        <a:srgbClr val="645331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645331"/>
                      </a:solidFill>
                      <a:prstDash val="solid"/>
                    </a:lnL>
                    <a:lnR w="1524">
                      <a:solidFill>
                        <a:srgbClr val="000000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000000"/>
                      </a:solidFill>
                      <a:prstDash val="solid"/>
                    </a:lnL>
                    <a:lnR w="1524">
                      <a:solidFill>
                        <a:srgbClr val="645331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645331"/>
                      </a:solidFill>
                      <a:prstDash val="solid"/>
                    </a:lnL>
                    <a:lnR w="1524">
                      <a:solidFill>
                        <a:srgbClr val="645331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645331"/>
                      </a:solidFill>
                      <a:prstDash val="solid"/>
                    </a:lnL>
                    <a:lnR w="1524">
                      <a:solidFill>
                        <a:srgbClr val="000000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</a:tr>
              <a:tr h="428244"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000000"/>
                      </a:solidFill>
                      <a:prstDash val="solid"/>
                    </a:lnL>
                    <a:lnR w="1524">
                      <a:solidFill>
                        <a:srgbClr val="645331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645331"/>
                      </a:solidFill>
                      <a:prstDash val="solid"/>
                    </a:lnL>
                    <a:lnR w="1524">
                      <a:solidFill>
                        <a:srgbClr val="645331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645331"/>
                      </a:solidFill>
                      <a:prstDash val="solid"/>
                    </a:lnL>
                    <a:lnR w="1524">
                      <a:solidFill>
                        <a:srgbClr val="000000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645331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000000"/>
                      </a:solidFill>
                      <a:prstDash val="solid"/>
                    </a:lnL>
                    <a:lnR w="1524">
                      <a:solidFill>
                        <a:srgbClr val="645331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645331"/>
                      </a:solidFill>
                      <a:prstDash val="solid"/>
                    </a:lnL>
                    <a:lnR w="1524">
                      <a:solidFill>
                        <a:srgbClr val="645331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4">
                      <a:solidFill>
                        <a:srgbClr val="645331"/>
                      </a:solidFill>
                      <a:prstDash val="solid"/>
                    </a:lnL>
                    <a:lnR w="1524">
                      <a:solidFill>
                        <a:srgbClr val="000000"/>
                      </a:solidFill>
                      <a:prstDash val="solid"/>
                    </a:lnR>
                    <a:lnT w="1524">
                      <a:solidFill>
                        <a:srgbClr val="645331"/>
                      </a:solidFill>
                      <a:prstDash val="solid"/>
                    </a:lnT>
                    <a:lnB w="152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6816" y="1456055"/>
            <a:ext cx="4991100" cy="1356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2200" spc="-5">
                <a:solidFill>
                  <a:srgbClr val="0F3592"/>
                </a:solidFill>
                <a:latin typeface="Calibri"/>
                <a:cs typeface="Calibri"/>
              </a:rPr>
              <a:t>3.</a:t>
            </a:r>
            <a:r>
              <a:rPr dirty="0" sz="2200" spc="-5">
                <a:solidFill>
                  <a:srgbClr val="0F3592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0099FF"/>
                </a:solidFill>
                <a:latin typeface="Calibri"/>
                <a:cs typeface="Calibri"/>
              </a:rPr>
              <a:t>Ensembl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e</a:t>
            </a:r>
            <a:r>
              <a:rPr dirty="0" sz="2200" spc="3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Data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99FF"/>
                </a:solidFill>
                <a:latin typeface="Calibri"/>
                <a:cs typeface="Calibri"/>
              </a:rPr>
              <a:t>Assimilations</a:t>
            </a:r>
            <a:r>
              <a:rPr dirty="0" sz="220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method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F3592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200" spc="-5">
                <a:latin typeface="Calibri"/>
                <a:cs typeface="Calibri"/>
              </a:rPr>
              <a:t>To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continued…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41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65960">
              <a:lnSpc>
                <a:spcPct val="100000"/>
              </a:lnSpc>
            </a:pPr>
            <a:r>
              <a:rPr dirty="0" spc="-5"/>
              <a:t>Hybrids:</a:t>
            </a:r>
            <a:r>
              <a:rPr dirty="0" spc="-5"/>
              <a:t> </a:t>
            </a:r>
            <a:r>
              <a:rPr dirty="0" spc="-5"/>
              <a:t>EDA</a:t>
            </a:r>
            <a:r>
              <a:rPr dirty="0" spc="-5"/>
              <a:t> </a:t>
            </a:r>
            <a:r>
              <a:rPr dirty="0" spc="-5"/>
              <a:t>method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6816" y="1251077"/>
            <a:ext cx="7917180" cy="4572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marR="209550" indent="-457200">
              <a:lnSpc>
                <a:spcPts val="1800"/>
              </a:lnSpc>
              <a:buClr>
                <a:srgbClr val="0F3592"/>
              </a:buClr>
              <a:buAutoNum type="arabicPeriod"/>
              <a:tabLst>
                <a:tab pos="469900" algn="l"/>
              </a:tabLst>
            </a:pPr>
            <a:r>
              <a:rPr dirty="0" sz="1600" spc="-5">
                <a:latin typeface="Calibri"/>
                <a:cs typeface="Calibri"/>
              </a:rPr>
              <a:t>Anderson,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L.,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2001.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ensemble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adjustment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Kalman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filter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data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assimilation.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Mon.</a:t>
            </a:r>
            <a:r>
              <a:rPr dirty="0" sz="1600" spc="-5">
                <a:latin typeface="Calibri"/>
                <a:cs typeface="Calibri"/>
              </a:rPr>
              <a:t> Wea.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Rev.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129,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288</a:t>
            </a:r>
            <a:r>
              <a:rPr dirty="0" sz="1600" spc="-15">
                <a:latin typeface="Calibri"/>
                <a:cs typeface="Calibri"/>
              </a:rPr>
              <a:t>4</a:t>
            </a:r>
            <a:r>
              <a:rPr dirty="0" sz="1600" spc="-10">
                <a:latin typeface="Calibri"/>
                <a:cs typeface="Calibri"/>
              </a:rPr>
              <a:t>–2903.</a:t>
            </a:r>
            <a:endParaRPr sz="1600">
              <a:latin typeface="Calibri"/>
              <a:cs typeface="Calibri"/>
            </a:endParaRPr>
          </a:p>
          <a:p>
            <a:pPr marL="469900" marR="99695" indent="-457200">
              <a:lnSpc>
                <a:spcPts val="1800"/>
              </a:lnSpc>
              <a:spcBef>
                <a:spcPts val="1200"/>
              </a:spcBef>
              <a:buClr>
                <a:srgbClr val="0F3592"/>
              </a:buClr>
              <a:buAutoNum type="arabicPeriod"/>
              <a:tabLst>
                <a:tab pos="469900" algn="l"/>
              </a:tabLst>
            </a:pPr>
            <a:r>
              <a:rPr dirty="0" sz="1600" spc="-5">
                <a:latin typeface="Calibri"/>
                <a:cs typeface="Calibri"/>
              </a:rPr>
              <a:t>Bishop,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H.,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Etherton,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Majumda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J.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2001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Adaptive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sampling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with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ensemble</a:t>
            </a:r>
            <a:r>
              <a:rPr dirty="0" sz="1600" spc="-5">
                <a:latin typeface="Calibri"/>
                <a:cs typeface="Calibri"/>
              </a:rPr>
              <a:t> transform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Kalman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filter.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Part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theoretical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aspects.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Mon.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Wea.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Rev.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129,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420</a:t>
            </a:r>
            <a:r>
              <a:rPr dirty="0" sz="1600" spc="-10">
                <a:latin typeface="Calibri"/>
                <a:cs typeface="Calibri"/>
              </a:rPr>
              <a:t>–436.</a:t>
            </a:r>
            <a:endParaRPr sz="1600">
              <a:latin typeface="Calibri"/>
              <a:cs typeface="Calibri"/>
            </a:endParaRPr>
          </a:p>
          <a:p>
            <a:pPr marL="469900" marR="473075" indent="-457200">
              <a:lnSpc>
                <a:spcPts val="1800"/>
              </a:lnSpc>
              <a:spcBef>
                <a:spcPts val="1200"/>
              </a:spcBef>
              <a:buClr>
                <a:srgbClr val="0F3592"/>
              </a:buClr>
              <a:buAutoNum type="arabicPeriod"/>
              <a:tabLst>
                <a:tab pos="469900" algn="l"/>
              </a:tabLst>
            </a:pPr>
            <a:r>
              <a:rPr dirty="0" sz="1600" spc="-10">
                <a:latin typeface="Calibri"/>
                <a:cs typeface="Calibri"/>
              </a:rPr>
              <a:t>Burgers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G.,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Van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Leeuwe</a:t>
            </a:r>
            <a:r>
              <a:rPr dirty="0" sz="1600" spc="-5">
                <a:latin typeface="Calibri"/>
                <a:cs typeface="Calibri"/>
              </a:rPr>
              <a:t>n,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Evense</a:t>
            </a:r>
            <a:r>
              <a:rPr dirty="0" sz="1600" spc="-5">
                <a:latin typeface="Calibri"/>
                <a:cs typeface="Calibri"/>
              </a:rPr>
              <a:t>n,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G.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1998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analysis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schem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-5">
                <a:latin typeface="Calibri"/>
                <a:cs typeface="Calibri"/>
              </a:rPr>
              <a:t> ensemble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Kalman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filter.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Mon.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Wea.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Rev.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126,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171</a:t>
            </a:r>
            <a:r>
              <a:rPr dirty="0" sz="1600" spc="-15">
                <a:latin typeface="Calibri"/>
                <a:cs typeface="Calibri"/>
              </a:rPr>
              <a:t>9</a:t>
            </a:r>
            <a:r>
              <a:rPr dirty="0" sz="1600" spc="-10">
                <a:latin typeface="Calibri"/>
                <a:cs typeface="Calibri"/>
              </a:rPr>
              <a:t>–172</a:t>
            </a:r>
            <a:r>
              <a:rPr dirty="0" sz="1600" spc="-15">
                <a:latin typeface="Calibri"/>
                <a:cs typeface="Calibri"/>
              </a:rPr>
              <a:t>4</a:t>
            </a:r>
            <a:r>
              <a:rPr dirty="0" sz="1600" spc="-5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469900" marR="352425" indent="-457200">
              <a:lnSpc>
                <a:spcPts val="1800"/>
              </a:lnSpc>
              <a:spcBef>
                <a:spcPts val="1200"/>
              </a:spcBef>
              <a:buClr>
                <a:srgbClr val="0F3592"/>
              </a:buClr>
              <a:buAutoNum type="arabicPeriod"/>
              <a:tabLst>
                <a:tab pos="469900" algn="l"/>
              </a:tabLst>
            </a:pPr>
            <a:r>
              <a:rPr dirty="0" sz="1600" spc="-5">
                <a:latin typeface="Calibri"/>
                <a:cs typeface="Calibri"/>
              </a:rPr>
              <a:t>Campbell,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F.,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Bishop,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D.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Hodys</a:t>
            </a:r>
            <a:r>
              <a:rPr dirty="0" sz="1600" spc="-5">
                <a:latin typeface="Calibri"/>
                <a:cs typeface="Calibri"/>
              </a:rPr>
              <a:t>s,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2010</a:t>
            </a:r>
            <a:r>
              <a:rPr dirty="0" sz="1600" spc="-5">
                <a:latin typeface="Calibri"/>
                <a:cs typeface="Calibri"/>
              </a:rPr>
              <a:t>: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Vertical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covariance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localization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satellite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radiances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ensemble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Kalman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Filters.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Mo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Wea.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</a:t>
            </a:r>
            <a:r>
              <a:rPr dirty="0" sz="1600" spc="-1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.,138,28</a:t>
            </a:r>
            <a:r>
              <a:rPr dirty="0" sz="1600" spc="-15">
                <a:latin typeface="Calibri"/>
                <a:cs typeface="Calibri"/>
              </a:rPr>
              <a:t>2</a:t>
            </a:r>
            <a:r>
              <a:rPr dirty="0" sz="1600">
                <a:latin typeface="Calibri"/>
                <a:cs typeface="Calibri"/>
              </a:rPr>
              <a:t>–</a:t>
            </a:r>
            <a:r>
              <a:rPr dirty="0" sz="1600" spc="-10">
                <a:latin typeface="Calibri"/>
                <a:cs typeface="Calibri"/>
              </a:rPr>
              <a:t>290.</a:t>
            </a:r>
            <a:endParaRPr sz="1600">
              <a:latin typeface="Calibri"/>
              <a:cs typeface="Calibri"/>
            </a:endParaRPr>
          </a:p>
          <a:p>
            <a:pPr marL="469900" marR="5080" indent="-457200">
              <a:lnSpc>
                <a:spcPts val="1800"/>
              </a:lnSpc>
              <a:spcBef>
                <a:spcPts val="1200"/>
              </a:spcBef>
              <a:buClr>
                <a:srgbClr val="0F3592"/>
              </a:buClr>
              <a:buAutoNum type="arabicPeriod"/>
              <a:tabLst>
                <a:tab pos="469900" algn="l"/>
              </a:tabLst>
            </a:pPr>
            <a:r>
              <a:rPr dirty="0" sz="1600" spc="-10">
                <a:latin typeface="Calibri"/>
                <a:cs typeface="Calibri"/>
              </a:rPr>
              <a:t>Evense</a:t>
            </a:r>
            <a:r>
              <a:rPr dirty="0" sz="1600" spc="-5">
                <a:latin typeface="Calibri"/>
                <a:cs typeface="Calibri"/>
              </a:rPr>
              <a:t>n,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G.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1994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Sequential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data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assimilation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with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nonlinear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quas</a:t>
            </a:r>
            <a:r>
              <a:rPr dirty="0" sz="1600" spc="0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-geostrophic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model</a:t>
            </a:r>
            <a:r>
              <a:rPr dirty="0" sz="1600" spc="-5">
                <a:latin typeface="Calibri"/>
                <a:cs typeface="Calibri"/>
              </a:rPr>
              <a:t> using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Monte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Carlo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methods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forecast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error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statistics.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Geophys.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Res.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99(C5),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</a:t>
            </a:r>
            <a:r>
              <a:rPr dirty="0" sz="1600" spc="-5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14</a:t>
            </a:r>
            <a:r>
              <a:rPr dirty="0" sz="1600" spc="-15">
                <a:latin typeface="Calibri"/>
                <a:cs typeface="Calibri"/>
              </a:rPr>
              <a:t>3</a:t>
            </a:r>
            <a:r>
              <a:rPr dirty="0" sz="1600" spc="-10">
                <a:latin typeface="Calibri"/>
                <a:cs typeface="Calibri"/>
              </a:rPr>
              <a:t>–10</a:t>
            </a:r>
            <a:r>
              <a:rPr dirty="0" sz="1600" spc="-10">
                <a:latin typeface="Calibri"/>
                <a:cs typeface="Calibri"/>
              </a:rPr>
              <a:t> 162.</a:t>
            </a:r>
            <a:endParaRPr sz="1600">
              <a:latin typeface="Calibri"/>
              <a:cs typeface="Calibri"/>
            </a:endParaRPr>
          </a:p>
          <a:p>
            <a:pPr marL="469900" marR="246379" indent="-457200">
              <a:lnSpc>
                <a:spcPts val="1800"/>
              </a:lnSpc>
              <a:spcBef>
                <a:spcPts val="1200"/>
              </a:spcBef>
              <a:buClr>
                <a:srgbClr val="0F3592"/>
              </a:buClr>
              <a:buAutoNum type="arabicPeriod"/>
              <a:tabLst>
                <a:tab pos="469900" algn="l"/>
              </a:tabLst>
            </a:pPr>
            <a:r>
              <a:rPr dirty="0" sz="1600" spc="-10">
                <a:latin typeface="Calibri"/>
                <a:cs typeface="Calibri"/>
              </a:rPr>
              <a:t>Evense</a:t>
            </a:r>
            <a:r>
              <a:rPr dirty="0" sz="1600" spc="-5">
                <a:latin typeface="Calibri"/>
                <a:cs typeface="Calibri"/>
              </a:rPr>
              <a:t>n,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200</a:t>
            </a:r>
            <a:r>
              <a:rPr dirty="0" sz="1600" spc="-5">
                <a:latin typeface="Calibri"/>
                <a:cs typeface="Calibri"/>
              </a:rPr>
              <a:t>4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Sampling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strategies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square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root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analysis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scheme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EnKF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No.: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54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p.: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53</a:t>
            </a:r>
            <a:r>
              <a:rPr dirty="0" sz="1600" spc="-10">
                <a:latin typeface="Calibri"/>
                <a:cs typeface="Calibri"/>
              </a:rPr>
              <a:t>9</a:t>
            </a:r>
            <a:r>
              <a:rPr dirty="0" sz="1600" spc="-5">
                <a:latin typeface="Calibri"/>
                <a:cs typeface="Calibri"/>
              </a:rPr>
              <a:t>-</a:t>
            </a:r>
            <a:r>
              <a:rPr dirty="0" sz="1600" spc="-10">
                <a:latin typeface="Calibri"/>
                <a:cs typeface="Calibri"/>
              </a:rPr>
              <a:t>56</a:t>
            </a:r>
            <a:r>
              <a:rPr dirty="0" sz="1600" spc="-5">
                <a:latin typeface="Calibri"/>
                <a:cs typeface="Calibri"/>
              </a:rPr>
              <a:t>0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Ocean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Dynamics</a:t>
            </a:r>
            <a:endParaRPr sz="1600">
              <a:latin typeface="Calibri"/>
              <a:cs typeface="Calibri"/>
            </a:endParaRPr>
          </a:p>
          <a:p>
            <a:pPr algn="just" marL="469900" marR="387985" indent="-457200">
              <a:lnSpc>
                <a:spcPts val="1800"/>
              </a:lnSpc>
              <a:spcBef>
                <a:spcPts val="1200"/>
              </a:spcBef>
              <a:buClr>
                <a:srgbClr val="0F3592"/>
              </a:buClr>
              <a:buAutoNum type="arabicPeriod"/>
              <a:tabLst>
                <a:tab pos="469900" algn="l"/>
              </a:tabLst>
            </a:pPr>
            <a:r>
              <a:rPr dirty="0" sz="1600" spc="-5">
                <a:latin typeface="Calibri"/>
                <a:cs typeface="Calibri"/>
              </a:rPr>
              <a:t>Fisher,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M.,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Leutbecher,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Kelly,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2005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equivalence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between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Kalman</a:t>
            </a:r>
            <a:r>
              <a:rPr dirty="0" sz="1600" spc="-5">
                <a:latin typeface="Calibri"/>
                <a:cs typeface="Calibri"/>
              </a:rPr>
              <a:t> smoothing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wea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-constraint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fou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-dimensional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variational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data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assimilation.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Q.J.R.</a:t>
            </a:r>
            <a:r>
              <a:rPr dirty="0" sz="1600" spc="-5">
                <a:latin typeface="Calibri"/>
                <a:cs typeface="Calibri"/>
              </a:rPr>
              <a:t> Meteorol.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Soc.,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131: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323</a:t>
            </a:r>
            <a:r>
              <a:rPr dirty="0" sz="1600" spc="-10">
                <a:latin typeface="Calibri"/>
                <a:cs typeface="Calibri"/>
              </a:rPr>
              <a:t>5</a:t>
            </a:r>
            <a:r>
              <a:rPr dirty="0" sz="1600" spc="-10">
                <a:latin typeface="Calibri"/>
                <a:cs typeface="Calibri"/>
              </a:rPr>
              <a:t>–324</a:t>
            </a:r>
            <a:r>
              <a:rPr dirty="0" sz="1600" spc="-15">
                <a:latin typeface="Calibri"/>
                <a:cs typeface="Calibri"/>
              </a:rPr>
              <a:t>6</a:t>
            </a:r>
            <a:r>
              <a:rPr dirty="0" sz="1600" spc="-5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41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66060">
              <a:lnSpc>
                <a:spcPct val="100000"/>
              </a:lnSpc>
            </a:pPr>
            <a:r>
              <a:rPr dirty="0" spc="-5"/>
              <a:t>References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6816" y="1238885"/>
            <a:ext cx="7868284" cy="4965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marR="125730" indent="-457200">
              <a:lnSpc>
                <a:spcPts val="1689"/>
              </a:lnSpc>
              <a:buClr>
                <a:srgbClr val="0F3592"/>
              </a:buClr>
              <a:buAutoNum type="arabicPeriod" startAt="8"/>
              <a:tabLst>
                <a:tab pos="469900" algn="l"/>
              </a:tabLst>
            </a:pPr>
            <a:r>
              <a:rPr dirty="0" sz="1600" spc="-10">
                <a:latin typeface="Calibri"/>
                <a:cs typeface="Calibri"/>
              </a:rPr>
              <a:t>Houtekame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Mitchell,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L.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1998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Data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assimilation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using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ensemble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Kalman</a:t>
            </a:r>
            <a:r>
              <a:rPr dirty="0" sz="1600" spc="-5">
                <a:latin typeface="Calibri"/>
                <a:cs typeface="Calibri"/>
              </a:rPr>
              <a:t> filter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technique.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Mon.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Wea.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Rev.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126,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79</a:t>
            </a:r>
            <a:r>
              <a:rPr dirty="0" sz="1600" spc="-10">
                <a:latin typeface="Calibri"/>
                <a:cs typeface="Calibri"/>
              </a:rPr>
              <a:t>6</a:t>
            </a:r>
            <a:r>
              <a:rPr dirty="0" sz="1600" spc="-10">
                <a:latin typeface="Calibri"/>
                <a:cs typeface="Calibri"/>
              </a:rPr>
              <a:t>–811.</a:t>
            </a:r>
            <a:endParaRPr sz="1600">
              <a:latin typeface="Calibri"/>
              <a:cs typeface="Calibri"/>
            </a:endParaRPr>
          </a:p>
          <a:p>
            <a:pPr marL="469900" marR="521970" indent="-457200">
              <a:lnSpc>
                <a:spcPts val="1700"/>
              </a:lnSpc>
              <a:spcBef>
                <a:spcPts val="1205"/>
              </a:spcBef>
              <a:buClr>
                <a:srgbClr val="0F3592"/>
              </a:buClr>
              <a:buAutoNum type="arabicPeriod" startAt="8"/>
              <a:tabLst>
                <a:tab pos="469900" algn="l"/>
              </a:tabLst>
            </a:pPr>
            <a:r>
              <a:rPr dirty="0" sz="1600" spc="-10">
                <a:latin typeface="Calibri"/>
                <a:cs typeface="Calibri"/>
              </a:rPr>
              <a:t>Houtekame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Mitchell,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L.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2001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sequential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ensemble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Kalman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filter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</a:t>
            </a:r>
            <a:r>
              <a:rPr dirty="0" sz="1600" spc="-5">
                <a:latin typeface="Calibri"/>
                <a:cs typeface="Calibri"/>
              </a:rPr>
              <a:t> atmospheric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data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assimilation.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Mon.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Wea.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Rev.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129,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12</a:t>
            </a:r>
            <a:r>
              <a:rPr dirty="0" sz="1600" spc="-15">
                <a:latin typeface="Calibri"/>
                <a:cs typeface="Calibri"/>
              </a:rPr>
              <a:t>3</a:t>
            </a:r>
            <a:r>
              <a:rPr dirty="0" sz="1600" spc="-10">
                <a:latin typeface="Calibri"/>
                <a:cs typeface="Calibri"/>
              </a:rPr>
              <a:t>–137.</a:t>
            </a:r>
            <a:endParaRPr sz="1600">
              <a:latin typeface="Calibri"/>
              <a:cs typeface="Calibri"/>
            </a:endParaRPr>
          </a:p>
          <a:p>
            <a:pPr marL="469900" marR="5080" indent="-457200">
              <a:lnSpc>
                <a:spcPts val="1700"/>
              </a:lnSpc>
              <a:spcBef>
                <a:spcPts val="1190"/>
              </a:spcBef>
              <a:buClr>
                <a:srgbClr val="0F3592"/>
              </a:buClr>
              <a:buAutoNum type="arabicPeriod" startAt="8"/>
              <a:tabLst>
                <a:tab pos="469900" algn="l"/>
              </a:tabLst>
            </a:pPr>
            <a:r>
              <a:rPr dirty="0" sz="1600" spc="-5">
                <a:latin typeface="Calibri"/>
                <a:cs typeface="Calibri"/>
              </a:rPr>
              <a:t>Hunt,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R.,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Kostelich,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Szunyogh,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I.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2007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Efficient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data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assimilation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spatiotemporal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chaos: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local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ensemble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transform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Kalman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filter.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Physica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230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11</a:t>
            </a:r>
            <a:r>
              <a:rPr dirty="0" sz="1600" spc="-15">
                <a:latin typeface="Calibri"/>
                <a:cs typeface="Calibri"/>
              </a:rPr>
              <a:t>2</a:t>
            </a:r>
            <a:r>
              <a:rPr dirty="0" sz="1600" spc="-10">
                <a:latin typeface="Calibri"/>
                <a:cs typeface="Calibri"/>
              </a:rPr>
              <a:t>–126.</a:t>
            </a:r>
            <a:endParaRPr sz="1600">
              <a:latin typeface="Calibri"/>
              <a:cs typeface="Calibri"/>
            </a:endParaRPr>
          </a:p>
          <a:p>
            <a:pPr marL="469900" marR="278765" indent="-457200">
              <a:lnSpc>
                <a:spcPct val="88400"/>
              </a:lnSpc>
              <a:spcBef>
                <a:spcPts val="1185"/>
              </a:spcBef>
              <a:buClr>
                <a:srgbClr val="0F3592"/>
              </a:buClr>
              <a:buAutoNum type="arabicPeriod" startAt="8"/>
              <a:tabLst>
                <a:tab pos="469900" algn="l"/>
              </a:tabLst>
            </a:pPr>
            <a:r>
              <a:rPr dirty="0" sz="1600" spc="-5">
                <a:latin typeface="Calibri"/>
                <a:cs typeface="Calibri"/>
              </a:rPr>
              <a:t>Liu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Xiao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Q,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Wang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2008.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ensembl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-based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fou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-dimensional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variational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data</a:t>
            </a:r>
            <a:r>
              <a:rPr dirty="0" sz="1600" spc="-5">
                <a:latin typeface="Calibri"/>
                <a:cs typeface="Calibri"/>
              </a:rPr>
              <a:t> assimilation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scheme.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part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Technical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formulation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preliminary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test.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Mon.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Weather</a:t>
            </a:r>
            <a:r>
              <a:rPr dirty="0" sz="1600" spc="-5">
                <a:latin typeface="Calibri"/>
                <a:cs typeface="Calibri"/>
              </a:rPr>
              <a:t> Rev.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136: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336</a:t>
            </a:r>
            <a:r>
              <a:rPr dirty="0" sz="1600" spc="-15">
                <a:latin typeface="Calibri"/>
                <a:cs typeface="Calibri"/>
              </a:rPr>
              <a:t>3</a:t>
            </a:r>
            <a:r>
              <a:rPr dirty="0" sz="1600" spc="-10">
                <a:latin typeface="Calibri"/>
                <a:cs typeface="Calibri"/>
              </a:rPr>
              <a:t>–</a:t>
            </a:r>
            <a:r>
              <a:rPr dirty="0" sz="1600" spc="-5">
                <a:latin typeface="Calibri"/>
                <a:cs typeface="Calibri"/>
              </a:rPr>
              <a:t>3373.</a:t>
            </a:r>
            <a:endParaRPr sz="1600">
              <a:latin typeface="Calibri"/>
              <a:cs typeface="Calibri"/>
            </a:endParaRPr>
          </a:p>
          <a:p>
            <a:pPr marL="469900" marR="186690" indent="-457200">
              <a:lnSpc>
                <a:spcPts val="1689"/>
              </a:lnSpc>
              <a:spcBef>
                <a:spcPts val="1230"/>
              </a:spcBef>
              <a:buClr>
                <a:srgbClr val="0F3592"/>
              </a:buClr>
              <a:buAutoNum type="arabicPeriod" startAt="8"/>
              <a:tabLst>
                <a:tab pos="469900" algn="l"/>
              </a:tabLst>
            </a:pPr>
            <a:r>
              <a:rPr dirty="0" sz="1600" spc="-10">
                <a:latin typeface="Calibri"/>
                <a:cs typeface="Calibri"/>
              </a:rPr>
              <a:t>Lorenc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A.C.,2003: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potential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ensemble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Kalman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filter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NW</a:t>
            </a:r>
            <a:r>
              <a:rPr dirty="0" sz="1600" spc="0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—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comparison</a:t>
            </a:r>
            <a:r>
              <a:rPr dirty="0" sz="1600" spc="-5">
                <a:latin typeface="Calibri"/>
                <a:cs typeface="Calibri"/>
              </a:rPr>
              <a:t> with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4D-VAR.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Q.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Meteorol.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Soc.,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129: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318</a:t>
            </a:r>
            <a:r>
              <a:rPr dirty="0" sz="1600" spc="-10">
                <a:latin typeface="Calibri"/>
                <a:cs typeface="Calibri"/>
              </a:rPr>
              <a:t>3</a:t>
            </a:r>
            <a:r>
              <a:rPr dirty="0" sz="1600" spc="-10">
                <a:latin typeface="Calibri"/>
                <a:cs typeface="Calibri"/>
              </a:rPr>
              <a:t>–3203.</a:t>
            </a:r>
            <a:endParaRPr sz="1600">
              <a:latin typeface="Calibri"/>
              <a:cs typeface="Calibri"/>
            </a:endParaRPr>
          </a:p>
          <a:p>
            <a:pPr marL="469900" marR="67310" indent="-457200">
              <a:lnSpc>
                <a:spcPts val="1700"/>
              </a:lnSpc>
              <a:spcBef>
                <a:spcPts val="1205"/>
              </a:spcBef>
              <a:buClr>
                <a:srgbClr val="0F3592"/>
              </a:buClr>
              <a:buAutoNum type="arabicPeriod" startAt="8"/>
              <a:tabLst>
                <a:tab pos="469900" algn="l"/>
              </a:tabLst>
            </a:pPr>
            <a:r>
              <a:rPr dirty="0" sz="1600" spc="-5">
                <a:latin typeface="Calibri"/>
                <a:cs typeface="Calibri"/>
              </a:rPr>
              <a:t>Ot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E.,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Hunt,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H.,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Szunyogh,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I.,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Zimin,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V.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Kostelich,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</a:t>
            </a:r>
            <a:r>
              <a:rPr dirty="0" sz="1600" spc="-5">
                <a:latin typeface="Calibri"/>
                <a:cs typeface="Calibri"/>
              </a:rPr>
              <a:t>-authors.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2004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local</a:t>
            </a:r>
            <a:r>
              <a:rPr dirty="0" sz="1600" spc="-5">
                <a:latin typeface="Calibri"/>
                <a:cs typeface="Calibri"/>
              </a:rPr>
              <a:t> ensemble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Kalman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filter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atmospheric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data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assimilation.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Tellus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56A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41</a:t>
            </a:r>
            <a:r>
              <a:rPr dirty="0" sz="1600" spc="-15">
                <a:latin typeface="Calibri"/>
                <a:cs typeface="Calibri"/>
              </a:rPr>
              <a:t>5</a:t>
            </a:r>
            <a:r>
              <a:rPr dirty="0" sz="1600" spc="-10">
                <a:latin typeface="Calibri"/>
                <a:cs typeface="Calibri"/>
              </a:rPr>
              <a:t>–428.</a:t>
            </a:r>
            <a:endParaRPr sz="1600">
              <a:latin typeface="Calibri"/>
              <a:cs typeface="Calibri"/>
            </a:endParaRPr>
          </a:p>
          <a:p>
            <a:pPr marL="469900" marR="205104" indent="-457200">
              <a:lnSpc>
                <a:spcPts val="1700"/>
              </a:lnSpc>
              <a:spcBef>
                <a:spcPts val="1190"/>
              </a:spcBef>
              <a:buClr>
                <a:srgbClr val="0F3592"/>
              </a:buClr>
              <a:buAutoNum type="arabicPeriod" startAt="8"/>
              <a:tabLst>
                <a:tab pos="469900" algn="l"/>
              </a:tabLst>
            </a:pPr>
            <a:r>
              <a:rPr dirty="0" sz="1600" spc="-10">
                <a:latin typeface="Calibri"/>
                <a:cs typeface="Calibri"/>
              </a:rPr>
              <a:t>Thépaut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J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-N.,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Courtier,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P.,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Belaud,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Lemaîtr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1996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Dynamical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structure</a:t>
            </a:r>
            <a:r>
              <a:rPr dirty="0" sz="1600" spc="-5">
                <a:latin typeface="Calibri"/>
                <a:cs typeface="Calibri"/>
              </a:rPr>
              <a:t> functions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four-dimensional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variational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assimilation: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cas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-study.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Q.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Meteorol.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Soc.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122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53</a:t>
            </a:r>
            <a:r>
              <a:rPr dirty="0" sz="1600" spc="-15">
                <a:latin typeface="Calibri"/>
                <a:cs typeface="Calibri"/>
              </a:rPr>
              <a:t>5</a:t>
            </a:r>
            <a:r>
              <a:rPr dirty="0" sz="1600" spc="-10">
                <a:latin typeface="Calibri"/>
                <a:cs typeface="Calibri"/>
              </a:rPr>
              <a:t>–561</a:t>
            </a:r>
            <a:endParaRPr sz="1600">
              <a:latin typeface="Calibri"/>
              <a:cs typeface="Calibri"/>
            </a:endParaRPr>
          </a:p>
          <a:p>
            <a:pPr marL="469900" marR="352425" indent="-457200">
              <a:lnSpc>
                <a:spcPts val="1700"/>
              </a:lnSpc>
              <a:spcBef>
                <a:spcPts val="1190"/>
              </a:spcBef>
              <a:buClr>
                <a:srgbClr val="0F3592"/>
              </a:buClr>
              <a:buAutoNum type="arabicPeriod" startAt="8"/>
              <a:tabLst>
                <a:tab pos="469900" algn="l"/>
              </a:tabLst>
            </a:pPr>
            <a:r>
              <a:rPr dirty="0" sz="1600" spc="-5">
                <a:latin typeface="Calibri"/>
                <a:cs typeface="Calibri"/>
              </a:rPr>
              <a:t>Whitaker,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Hamill,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M.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2002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Ensemble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data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assimilation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without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perturbed</a:t>
            </a:r>
            <a:r>
              <a:rPr dirty="0" sz="1600" spc="-5">
                <a:latin typeface="Calibri"/>
                <a:cs typeface="Calibri"/>
              </a:rPr>
              <a:t> observations.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Mon.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Wea.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Rev.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130,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191</a:t>
            </a:r>
            <a:r>
              <a:rPr dirty="0" sz="1600" spc="-15">
                <a:latin typeface="Calibri"/>
                <a:cs typeface="Calibri"/>
              </a:rPr>
              <a:t>3</a:t>
            </a:r>
            <a:r>
              <a:rPr dirty="0" sz="1600" spc="-10">
                <a:latin typeface="Calibri"/>
                <a:cs typeface="Calibri"/>
              </a:rPr>
              <a:t>–1924.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41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66060">
              <a:lnSpc>
                <a:spcPct val="100000"/>
              </a:lnSpc>
            </a:pPr>
            <a:r>
              <a:rPr dirty="0" spc="-5"/>
              <a:t>References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130316"/>
            <a:ext cx="7510145" cy="269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Wh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associate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backg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ound?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3661664" y="1590166"/>
            <a:ext cx="23177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7403" y="1602358"/>
            <a:ext cx="1607820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81125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baseline="13888" sz="3000">
                <a:latin typeface="Calibri"/>
                <a:cs typeface="Calibri"/>
              </a:rPr>
              <a:t>=</a:t>
            </a:r>
            <a:r>
              <a:rPr dirty="0" baseline="13888" sz="3000">
                <a:latin typeface="Calibri"/>
                <a:cs typeface="Calibri"/>
              </a:rPr>
              <a:t> </a:t>
            </a:r>
            <a:r>
              <a:rPr dirty="0" baseline="13888" sz="3000" b="1">
                <a:latin typeface="Calibri"/>
                <a:cs typeface="Calibri"/>
              </a:rPr>
              <a:t>M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baseline="-21367" sz="1950" spc="7">
                <a:latin typeface="Calibri"/>
                <a:cs typeface="Calibri"/>
              </a:rPr>
              <a:t>-</a:t>
            </a:r>
            <a:r>
              <a:rPr dirty="0" baseline="-21367" sz="1950" spc="15">
                <a:latin typeface="Calibri"/>
                <a:cs typeface="Calibri"/>
              </a:rPr>
              <a:t>1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	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0111" y="1590166"/>
            <a:ext cx="59182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1650" algn="l"/>
              </a:tabLst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644" y="2056400"/>
            <a:ext cx="6450330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  <a:tab pos="3096895" algn="l"/>
              </a:tabLst>
            </a:pPr>
            <a:r>
              <a:rPr dirty="0" sz="2000" spc="-5">
                <a:latin typeface="Calibri"/>
                <a:cs typeface="Calibri"/>
              </a:rPr>
              <a:t>Subt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act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true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tat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*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bot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side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equation: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66820" y="2198242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5444" y="2528951"/>
            <a:ext cx="230504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spc="-15" b="1" i="1">
                <a:latin typeface="Calibri"/>
                <a:cs typeface="Calibri"/>
              </a:rPr>
              <a:t>ε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29659" y="2541142"/>
            <a:ext cx="1607820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81125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baseline="13888" sz="3000">
                <a:latin typeface="Calibri"/>
                <a:cs typeface="Calibri"/>
              </a:rPr>
              <a:t>=</a:t>
            </a:r>
            <a:r>
              <a:rPr dirty="0" baseline="13888" sz="3000">
                <a:latin typeface="Calibri"/>
                <a:cs typeface="Calibri"/>
              </a:rPr>
              <a:t> </a:t>
            </a:r>
            <a:r>
              <a:rPr dirty="0" baseline="13888" sz="3000" b="1">
                <a:latin typeface="Calibri"/>
                <a:cs typeface="Calibri"/>
              </a:rPr>
              <a:t>M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baseline="-21367" sz="1950" spc="7">
                <a:latin typeface="Calibri"/>
                <a:cs typeface="Calibri"/>
              </a:rPr>
              <a:t>-</a:t>
            </a:r>
            <a:r>
              <a:rPr dirty="0" baseline="-21367" sz="1950" spc="15">
                <a:latin typeface="Calibri"/>
                <a:cs typeface="Calibri"/>
              </a:rPr>
              <a:t>1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	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2367" y="2528951"/>
            <a:ext cx="9906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1650" algn="l"/>
              </a:tabLst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*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7059" y="2667635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4644" y="2995184"/>
            <a:ext cx="116903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Since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7644" y="3137026"/>
            <a:ext cx="2393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8916" y="2998342"/>
            <a:ext cx="104521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50875" algn="l"/>
              </a:tabLst>
            </a:pP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*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ε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34488" y="3137026"/>
            <a:ext cx="2393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68471" y="3137026"/>
            <a:ext cx="2393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21455" y="3010535"/>
            <a:ext cx="94551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06344" y="3467734"/>
            <a:ext cx="230504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spc="-15" b="1" i="1">
                <a:latin typeface="Calibri"/>
                <a:cs typeface="Calibri"/>
              </a:rPr>
              <a:t>ε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10560" y="3479927"/>
            <a:ext cx="1610995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83665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baseline="13888" sz="3000">
                <a:latin typeface="Calibri"/>
                <a:cs typeface="Calibri"/>
              </a:rPr>
              <a:t>=</a:t>
            </a:r>
            <a:r>
              <a:rPr dirty="0" baseline="13888" sz="3000">
                <a:latin typeface="Calibri"/>
                <a:cs typeface="Calibri"/>
              </a:rPr>
              <a:t> </a:t>
            </a:r>
            <a:r>
              <a:rPr dirty="0" baseline="13888" sz="3000" b="1">
                <a:latin typeface="Calibri"/>
                <a:cs typeface="Calibri"/>
              </a:rPr>
              <a:t>M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baseline="-21367" sz="1950" spc="7">
                <a:latin typeface="Calibri"/>
                <a:cs typeface="Calibri"/>
              </a:rPr>
              <a:t>-</a:t>
            </a:r>
            <a:r>
              <a:rPr dirty="0" baseline="-21367" sz="1950" spc="15">
                <a:latin typeface="Calibri"/>
                <a:cs typeface="Calibri"/>
              </a:rPr>
              <a:t>1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	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03267" y="3467734"/>
            <a:ext cx="1906270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95"/>
              </a:lnSpc>
              <a:tabLst>
                <a:tab pos="547370" algn="l"/>
                <a:tab pos="1141730" algn="l"/>
                <a:tab pos="1766570" algn="l"/>
              </a:tabLst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*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ε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*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  <a:p>
            <a:pPr marL="928369">
              <a:lnSpc>
                <a:spcPts val="955"/>
              </a:lnSpc>
              <a:tabLst>
                <a:tab pos="1614170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58516" y="3949319"/>
            <a:ext cx="820419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7" sz="3000" b="1">
                <a:latin typeface="Calibri"/>
                <a:cs typeface="Calibri"/>
              </a:rPr>
              <a:t>M</a:t>
            </a: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5">
                <a:latin typeface="Calibri"/>
                <a:cs typeface="Calibri"/>
              </a:rPr>
              <a:t>-</a:t>
            </a:r>
            <a:r>
              <a:rPr dirty="0" sz="1300" spc="10">
                <a:latin typeface="Calibri"/>
                <a:cs typeface="Calibri"/>
              </a:rPr>
              <a:t>1</a:t>
            </a:r>
            <a:r>
              <a:rPr dirty="0" baseline="21367" sz="1950" spc="44" i="1">
                <a:latin typeface="Times New Roman"/>
                <a:cs typeface="Times New Roman"/>
              </a:rPr>
              <a:t>→</a:t>
            </a: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52520" y="3937127"/>
            <a:ext cx="104521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4825" algn="l"/>
              </a:tabLst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*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31411" y="4075810"/>
            <a:ext cx="2393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72076" y="4075810"/>
            <a:ext cx="598170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5">
                <a:latin typeface="Calibri"/>
                <a:cs typeface="Calibri"/>
              </a:rPr>
              <a:t>-</a:t>
            </a:r>
            <a:r>
              <a:rPr dirty="0" sz="1300" spc="10">
                <a:latin typeface="Calibri"/>
                <a:cs typeface="Calibri"/>
              </a:rPr>
              <a:t>1</a:t>
            </a:r>
            <a:r>
              <a:rPr dirty="0" baseline="21367" sz="1950" spc="44" i="1">
                <a:latin typeface="Times New Roman"/>
                <a:cs typeface="Times New Roman"/>
              </a:rPr>
              <a:t>→</a:t>
            </a: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43576" y="3937127"/>
            <a:ext cx="22225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spc="-15" b="1" i="1">
                <a:latin typeface="Calibri"/>
                <a:cs typeface="Calibri"/>
              </a:rPr>
              <a:t>ε</a:t>
            </a: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40171" y="4075810"/>
            <a:ext cx="2393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14491" y="3937127"/>
            <a:ext cx="64135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1650" algn="l"/>
              </a:tabLst>
            </a:pPr>
            <a:r>
              <a:rPr dirty="0" sz="200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*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51296" y="4075810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65296" y="4418710"/>
            <a:ext cx="820419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7" sz="3000" b="1">
                <a:latin typeface="Calibri"/>
                <a:cs typeface="Calibri"/>
              </a:rPr>
              <a:t>M</a:t>
            </a: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5">
                <a:latin typeface="Calibri"/>
                <a:cs typeface="Calibri"/>
              </a:rPr>
              <a:t>-</a:t>
            </a:r>
            <a:r>
              <a:rPr dirty="0" sz="1300" spc="10">
                <a:latin typeface="Calibri"/>
                <a:cs typeface="Calibri"/>
              </a:rPr>
              <a:t>1</a:t>
            </a:r>
            <a:r>
              <a:rPr dirty="0" baseline="21367" sz="1950" spc="44" i="1">
                <a:latin typeface="Times New Roman"/>
                <a:cs typeface="Times New Roman"/>
              </a:rPr>
              <a:t>→</a:t>
            </a: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59300" y="4406519"/>
            <a:ext cx="22225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spc="-15" b="1" i="1">
                <a:latin typeface="Calibri"/>
                <a:cs typeface="Calibri"/>
              </a:rPr>
              <a:t>ε</a:t>
            </a: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55896" y="4418710"/>
            <a:ext cx="69532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114">
                <a:latin typeface="Calibri"/>
                <a:cs typeface="Calibri"/>
              </a:rPr>
              <a:t> </a:t>
            </a:r>
            <a:r>
              <a:rPr dirty="0" baseline="13888" sz="3000">
                <a:latin typeface="Calibri"/>
                <a:cs typeface="Calibri"/>
              </a:rPr>
              <a:t>+</a:t>
            </a:r>
            <a:r>
              <a:rPr dirty="0" baseline="13888" sz="3000">
                <a:latin typeface="Calibri"/>
                <a:cs typeface="Calibri"/>
              </a:rPr>
              <a:t> </a:t>
            </a:r>
            <a:r>
              <a:rPr dirty="0" baseline="13888" sz="3000" i="1">
                <a:latin typeface="Calibri"/>
                <a:cs typeface="Calibri"/>
              </a:rPr>
              <a:t>η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4644" y="4872752"/>
            <a:ext cx="5250180" cy="1189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  <a:tab pos="4829810" algn="l"/>
              </a:tabLst>
            </a:pPr>
            <a:r>
              <a:rPr dirty="0" sz="2000">
                <a:latin typeface="Calibri"/>
                <a:cs typeface="Calibri"/>
              </a:rPr>
              <a:t>Whe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define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mode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er</a:t>
            </a:r>
            <a:r>
              <a:rPr dirty="0" sz="2000" spc="-40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000" spc="1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η</a:t>
            </a:r>
            <a:r>
              <a:rPr dirty="0" sz="2000" i="1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000">
                <a:solidFill>
                  <a:srgbClr val="0099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2000">
                <a:solidFill>
                  <a:srgbClr val="0099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19420" y="5014595"/>
            <a:ext cx="106108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1815" algn="l"/>
                <a:tab pos="821690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10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15303" y="5077078"/>
            <a:ext cx="54165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30416" y="4888103"/>
            <a:ext cx="909319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4825" algn="l"/>
              </a:tabLst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25488" y="4875910"/>
            <a:ext cx="10985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*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09307" y="5014595"/>
            <a:ext cx="2393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14335" y="4875910"/>
            <a:ext cx="186690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sz="1300" spc="15">
                <a:latin typeface="Calibri"/>
                <a:cs typeface="Calibri"/>
              </a:rPr>
              <a:t>*</a:t>
            </a:r>
            <a:endParaRPr sz="1300">
              <a:latin typeface="Calibri"/>
              <a:cs typeface="Calibri"/>
            </a:endParaRPr>
          </a:p>
          <a:p>
            <a:pPr marL="96520">
              <a:lnSpc>
                <a:spcPts val="1325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77544" y="5345303"/>
            <a:ext cx="6403975" cy="732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95"/>
              </a:lnSpc>
              <a:tabLst>
                <a:tab pos="3275329" algn="l"/>
                <a:tab pos="5481955" algn="l"/>
              </a:tabLst>
            </a:pPr>
            <a:r>
              <a:rPr dirty="0" sz="2000" spc="-7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wil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als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assum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&lt;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ε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&gt;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&lt;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η</a:t>
            </a:r>
            <a:r>
              <a:rPr dirty="0" sz="2000" spc="15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&gt;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&gt;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&lt;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ε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&gt;</a:t>
            </a:r>
            <a:endParaRPr sz="2000">
              <a:latin typeface="Calibri"/>
              <a:cs typeface="Calibri"/>
            </a:endParaRPr>
          </a:p>
          <a:p>
            <a:pPr marL="3004185">
              <a:lnSpc>
                <a:spcPts val="955"/>
              </a:lnSpc>
              <a:tabLst>
                <a:tab pos="3962400" algn="l"/>
                <a:tab pos="5347970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backg</a:t>
            </a:r>
            <a:r>
              <a:rPr dirty="0" sz="2000" spc="-40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ound</a:t>
            </a:r>
            <a:r>
              <a:rPr dirty="0" sz="2000" spc="-4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er</a:t>
            </a:r>
            <a:r>
              <a:rPr dirty="0" sz="2000" spc="-45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co</a:t>
            </a:r>
            <a:r>
              <a:rPr dirty="0" sz="2000" spc="-30">
                <a:solidFill>
                  <a:srgbClr val="0099FF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arianc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99FF"/>
                </a:solidFill>
                <a:latin typeface="Calibri"/>
                <a:cs typeface="Calibri"/>
              </a:rPr>
              <a:t>matri</a:t>
            </a:r>
            <a:r>
              <a:rPr dirty="0" sz="2000">
                <a:solidFill>
                  <a:srgbClr val="0099FF"/>
                </a:solidFill>
                <a:latin typeface="Calibri"/>
                <a:cs typeface="Calibri"/>
              </a:rPr>
              <a:t>x</a:t>
            </a:r>
            <a:r>
              <a:rPr dirty="0" sz="2000" spc="20">
                <a:solidFill>
                  <a:srgbClr val="0099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wil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gi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53564">
              <a:lnSpc>
                <a:spcPts val="3329"/>
              </a:lnSpc>
            </a:pPr>
            <a:r>
              <a:rPr dirty="0" spc="-5"/>
              <a:t>Standard</a:t>
            </a:r>
            <a:r>
              <a:rPr dirty="0" spc="5"/>
              <a:t> </a:t>
            </a: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3116" y="1120775"/>
            <a:ext cx="230886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76884" algn="l"/>
              </a:tabLst>
            </a:pPr>
            <a:r>
              <a:rPr dirty="0" sz="2000" spc="-5" b="1" i="1">
                <a:latin typeface="Calibri"/>
                <a:cs typeface="Calibri"/>
              </a:rPr>
              <a:t>&lt;</a:t>
            </a:r>
            <a:r>
              <a:rPr dirty="0" sz="2000" spc="-10" b="1" i="1">
                <a:latin typeface="Calibri"/>
                <a:cs typeface="Calibri"/>
              </a:rPr>
              <a:t>ε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10" b="1" i="1">
                <a:latin typeface="Calibri"/>
                <a:cs typeface="Calibri"/>
              </a:rPr>
              <a:t>ε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1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&gt;</a:t>
            </a:r>
            <a:r>
              <a:rPr dirty="0" sz="2000" spc="-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 </a:t>
            </a:r>
            <a:r>
              <a:rPr dirty="0" baseline="25641" sz="1950" spc="2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spc="5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3823" y="1259458"/>
            <a:ext cx="132969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8625" algn="l"/>
                <a:tab pos="1238885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6067" y="1259458"/>
            <a:ext cx="598170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5">
                <a:latin typeface="Calibri"/>
                <a:cs typeface="Calibri"/>
              </a:rPr>
              <a:t>-</a:t>
            </a:r>
            <a:r>
              <a:rPr dirty="0" sz="1300" spc="10">
                <a:latin typeface="Calibri"/>
                <a:cs typeface="Calibri"/>
              </a:rPr>
              <a:t>1</a:t>
            </a:r>
            <a:r>
              <a:rPr dirty="0" baseline="21367" sz="1950" spc="44" i="1">
                <a:latin typeface="Times New Roman"/>
                <a:cs typeface="Times New Roman"/>
              </a:rPr>
              <a:t>→</a:t>
            </a: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7567" y="1120775"/>
            <a:ext cx="209423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884045" algn="l"/>
              </a:tabLst>
            </a:pPr>
            <a:r>
              <a:rPr dirty="0" baseline="-16666" sz="3000" spc="-15" b="1" i="1">
                <a:latin typeface="Calibri"/>
                <a:cs typeface="Calibri"/>
              </a:rPr>
              <a:t>ε</a:t>
            </a:r>
            <a:r>
              <a:rPr dirty="0" sz="1300" spc="15">
                <a:latin typeface="Calibri"/>
                <a:cs typeface="Calibri"/>
              </a:rPr>
              <a:t>a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baseline="-16666" sz="3000" spc="-15" b="1" i="1">
                <a:latin typeface="Calibri"/>
                <a:cs typeface="Calibri"/>
              </a:rPr>
              <a:t>ε</a:t>
            </a: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4164" y="1259458"/>
            <a:ext cx="6953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5155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8484" y="1132966"/>
            <a:ext cx="85471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η</a:t>
            </a:r>
            <a:r>
              <a:rPr dirty="0" sz="2000" spc="15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7540" y="1259458"/>
            <a:ext cx="598170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5">
                <a:latin typeface="Calibri"/>
                <a:cs typeface="Calibri"/>
              </a:rPr>
              <a:t>-</a:t>
            </a:r>
            <a:r>
              <a:rPr dirty="0" sz="1300" spc="10">
                <a:latin typeface="Calibri"/>
                <a:cs typeface="Calibri"/>
              </a:rPr>
              <a:t>1</a:t>
            </a:r>
            <a:r>
              <a:rPr dirty="0" baseline="21367" sz="1950" spc="44" i="1">
                <a:latin typeface="Times New Roman"/>
                <a:cs typeface="Times New Roman"/>
              </a:rPr>
              <a:t>→</a:t>
            </a: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5635" y="1259458"/>
            <a:ext cx="2393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9956" y="1120775"/>
            <a:ext cx="89154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η</a:t>
            </a:r>
            <a:r>
              <a:rPr dirty="0" sz="2000" spc="15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1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&gt;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8471" y="1259458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7016" y="1602358"/>
            <a:ext cx="820419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7" sz="3000" b="1">
                <a:latin typeface="Calibri"/>
                <a:cs typeface="Calibri"/>
              </a:rPr>
              <a:t>M</a:t>
            </a: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5">
                <a:latin typeface="Calibri"/>
                <a:cs typeface="Calibri"/>
              </a:rPr>
              <a:t>-</a:t>
            </a:r>
            <a:r>
              <a:rPr dirty="0" sz="1300" spc="10">
                <a:latin typeface="Calibri"/>
                <a:cs typeface="Calibri"/>
              </a:rPr>
              <a:t>1</a:t>
            </a:r>
            <a:r>
              <a:rPr dirty="0" baseline="21367" sz="1950" spc="44" i="1">
                <a:latin typeface="Times New Roman"/>
                <a:cs typeface="Times New Roman"/>
              </a:rPr>
              <a:t>→</a:t>
            </a: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81020" y="1590166"/>
            <a:ext cx="175704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11505" algn="l"/>
                <a:tab pos="1099185" algn="l"/>
              </a:tabLst>
            </a:pP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spc="-10" b="1" i="1">
                <a:latin typeface="Calibri"/>
                <a:cs typeface="Calibri"/>
              </a:rPr>
              <a:t>ε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10" b="1" i="1">
                <a:latin typeface="Calibri"/>
                <a:cs typeface="Calibri"/>
              </a:rPr>
              <a:t>ε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1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&gt;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4108" y="1728851"/>
            <a:ext cx="2393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54271" y="1728851"/>
            <a:ext cx="301625" cy="525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6731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45"/>
              </a:spcBef>
            </a:pP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12284" y="1728851"/>
            <a:ext cx="598170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5">
                <a:latin typeface="Calibri"/>
                <a:cs typeface="Calibri"/>
              </a:rPr>
              <a:t>-</a:t>
            </a:r>
            <a:r>
              <a:rPr dirty="0" sz="1300" spc="10">
                <a:latin typeface="Calibri"/>
                <a:cs typeface="Calibri"/>
              </a:rPr>
              <a:t>1</a:t>
            </a:r>
            <a:r>
              <a:rPr dirty="0" baseline="21367" sz="1950" spc="44" i="1">
                <a:latin typeface="Times New Roman"/>
                <a:cs typeface="Times New Roman"/>
              </a:rPr>
              <a:t>→</a:t>
            </a: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83784" y="1590166"/>
            <a:ext cx="154559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i="1">
                <a:latin typeface="Calibri"/>
                <a:cs typeface="Calibri"/>
              </a:rPr>
              <a:t>η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i="1">
                <a:latin typeface="Calibri"/>
                <a:cs typeface="Calibri"/>
              </a:rPr>
              <a:t>η</a:t>
            </a:r>
            <a:r>
              <a:rPr dirty="0" sz="2000" spc="15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1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&gt;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29959" y="1728851"/>
            <a:ext cx="4286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8455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78555" y="2071751"/>
            <a:ext cx="24828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01059" y="2198242"/>
            <a:ext cx="521334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1940" algn="l"/>
              </a:tabLst>
            </a:pP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10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57447" y="2260726"/>
            <a:ext cx="54165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13708" y="2071751"/>
            <a:ext cx="81343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9745" algn="l"/>
              </a:tabLst>
            </a:pPr>
            <a:r>
              <a:rPr dirty="0" sz="2000" b="1">
                <a:latin typeface="Calibri"/>
                <a:cs typeface="Calibri"/>
              </a:rPr>
              <a:t>P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30115" y="2198242"/>
            <a:ext cx="2393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01615" y="2198242"/>
            <a:ext cx="521334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1940" algn="l"/>
              </a:tabLst>
            </a:pP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10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58003" y="2260726"/>
            <a:ext cx="54165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73115" y="2059558"/>
            <a:ext cx="58610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 spc="3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Q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33947" y="2198242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4644" y="2525792"/>
            <a:ext cx="3191510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He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assumed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&lt;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ε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99991" y="2667635"/>
            <a:ext cx="58737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7205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72788" y="2528951"/>
            <a:ext cx="405066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i="1">
                <a:latin typeface="Calibri"/>
                <a:cs typeface="Calibri"/>
              </a:rPr>
              <a:t>η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1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&gt;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define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mode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4644" y="2845942"/>
            <a:ext cx="7240270" cy="1078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covarianc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5" b="1">
                <a:latin typeface="Calibri"/>
                <a:cs typeface="Calibri"/>
              </a:rPr>
              <a:t>Q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i="1">
                <a:latin typeface="Calibri"/>
                <a:cs typeface="Calibri"/>
              </a:rPr>
              <a:t>η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-22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i="1">
                <a:latin typeface="Calibri"/>
                <a:cs typeface="Calibri"/>
              </a:rPr>
              <a:t>η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1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&gt;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4000"/>
              </a:lnSpc>
              <a:spcBef>
                <a:spcPts val="1200"/>
              </a:spcBef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7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no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</a:t>
            </a:r>
            <a:r>
              <a:rPr dirty="0" sz="2000" spc="-35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equ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tions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necessary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opa</a:t>
            </a:r>
            <a:r>
              <a:rPr dirty="0" sz="2000" spc="-35">
                <a:latin typeface="Calibri"/>
                <a:cs typeface="Calibri"/>
              </a:rPr>
              <a:t>g</a:t>
            </a:r>
            <a:r>
              <a:rPr dirty="0" sz="2000" spc="-10">
                <a:latin typeface="Calibri"/>
                <a:cs typeface="Calibri"/>
              </a:rPr>
              <a:t>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update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tat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timates: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99915" y="4099178"/>
            <a:ext cx="116839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02352" y="5117210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16296" y="5117210"/>
            <a:ext cx="116839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26435" y="5548503"/>
            <a:ext cx="1358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17591" y="5548503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57671" y="5548503"/>
            <a:ext cx="139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72555" y="5548503"/>
            <a:ext cx="14351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92011" y="5548503"/>
            <a:ext cx="139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97351" y="5981319"/>
            <a:ext cx="139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34740" y="5981319"/>
            <a:ext cx="1358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92879" y="5981319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89120" y="5981319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63440" y="5981319"/>
            <a:ext cx="1358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21579" y="5981319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82411" y="5981319"/>
            <a:ext cx="14351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02708" y="5548503"/>
            <a:ext cx="139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57471" y="5548503"/>
            <a:ext cx="1358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43528" y="5548503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28644" y="5548503"/>
            <a:ext cx="139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08603" y="5548503"/>
            <a:ext cx="774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12208" y="5117210"/>
            <a:ext cx="1206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81500" y="5117210"/>
            <a:ext cx="139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77055" y="5117210"/>
            <a:ext cx="116839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360420" y="5117210"/>
            <a:ext cx="116839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44667" y="4664583"/>
            <a:ext cx="16954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300" spc="30" i="1">
                <a:latin typeface="Times New Roman"/>
                <a:cs typeface="Times New Roman"/>
              </a:rPr>
              <a:t>→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945635" y="4664583"/>
            <a:ext cx="16954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300" spc="30" i="1">
                <a:latin typeface="Times New Roman"/>
                <a:cs typeface="Times New Roman"/>
              </a:rPr>
              <a:t>→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31991" y="4533519"/>
            <a:ext cx="17462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Q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52415" y="4533519"/>
            <a:ext cx="2228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88535" y="4533519"/>
            <a:ext cx="1358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453384" y="4533519"/>
            <a:ext cx="2228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30651" y="4533519"/>
            <a:ext cx="1358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96611" y="4230244"/>
            <a:ext cx="16954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300" spc="30" i="1">
                <a:latin typeface="Times New Roman"/>
                <a:cs typeface="Times New Roman"/>
              </a:rPr>
              <a:t>→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04359" y="4099178"/>
            <a:ext cx="2228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76088" y="4099178"/>
            <a:ext cx="116839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004564" y="4074286"/>
            <a:ext cx="14827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88745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545840" y="4086478"/>
            <a:ext cx="2320925" cy="177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9435">
              <a:lnSpc>
                <a:spcPct val="100000"/>
              </a:lnSpc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  <a:p>
            <a:pPr marL="568960">
              <a:lnSpc>
                <a:spcPct val="100000"/>
              </a:lnSpc>
              <a:spcBef>
                <a:spcPts val="1510"/>
              </a:spcBef>
              <a:tabLst>
                <a:tab pos="958850" algn="l"/>
              </a:tabLst>
            </a:pP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	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 spc="145">
                <a:latin typeface="Calibri"/>
                <a:cs typeface="Calibri"/>
              </a:rPr>
              <a:t> </a:t>
            </a:r>
            <a:r>
              <a:rPr dirty="0" baseline="13888" sz="3000">
                <a:latin typeface="Calibri"/>
                <a:cs typeface="Calibri"/>
              </a:rPr>
              <a:t>(</a:t>
            </a:r>
            <a:endParaRPr baseline="13888"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  <a:tabLst>
                <a:tab pos="536575" algn="l"/>
                <a:tab pos="974090" algn="l"/>
                <a:tab pos="1344295" algn="l"/>
                <a:tab pos="1716405" algn="l"/>
                <a:tab pos="2075814" algn="l"/>
              </a:tabLst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))</a:t>
            </a:r>
            <a:endParaRPr sz="2000">
              <a:latin typeface="Calibri"/>
              <a:cs typeface="Calibri"/>
            </a:endParaRPr>
          </a:p>
          <a:p>
            <a:pPr marL="1495425">
              <a:lnSpc>
                <a:spcPct val="100000"/>
              </a:lnSpc>
              <a:spcBef>
                <a:spcPts val="994"/>
              </a:spcBef>
              <a:tabLst>
                <a:tab pos="1731645" algn="l"/>
                <a:tab pos="2026920" algn="l"/>
              </a:tabLst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	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+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614164" y="4212971"/>
            <a:ext cx="295910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053076" y="4086478"/>
            <a:ext cx="724535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1005" algn="l"/>
              </a:tabLst>
            </a:pP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	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5">
                <a:latin typeface="Calibri"/>
                <a:cs typeface="Calibri"/>
              </a:rPr>
              <a:t>-</a:t>
            </a:r>
            <a:r>
              <a:rPr dirty="0" sz="1300" spc="10">
                <a:latin typeface="Calibri"/>
                <a:cs typeface="Calibri"/>
              </a:rPr>
              <a:t>1</a:t>
            </a:r>
            <a:r>
              <a:rPr dirty="0" baseline="13888" sz="3000">
                <a:latin typeface="Calibri"/>
                <a:cs typeface="Calibri"/>
              </a:rPr>
              <a:t>)</a:t>
            </a:r>
            <a:endParaRPr baseline="13888" sz="30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185664" y="4086478"/>
            <a:ext cx="10287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(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053588" y="4508627"/>
            <a:ext cx="11430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41979" y="4520819"/>
            <a:ext cx="26670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663188" y="4647310"/>
            <a:ext cx="295910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411471" y="4508627"/>
            <a:ext cx="10668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062220" y="4647310"/>
            <a:ext cx="295910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501132" y="4647310"/>
            <a:ext cx="158750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endParaRPr baseline="-21367" sz="195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633720" y="4508627"/>
            <a:ext cx="35496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194552" y="4647310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465067" y="5092319"/>
            <a:ext cx="10668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981703" y="5092319"/>
            <a:ext cx="11430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520944" y="5092319"/>
            <a:ext cx="11430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849372" y="5523610"/>
            <a:ext cx="10668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30144" y="5535803"/>
            <a:ext cx="661670" cy="754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13715" algn="l"/>
              </a:tabLst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405765">
              <a:lnSpc>
                <a:spcPct val="100000"/>
              </a:lnSpc>
              <a:spcBef>
                <a:spcPts val="1005"/>
              </a:spcBef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754628" y="5662295"/>
            <a:ext cx="493395" cy="627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  <a:p>
            <a:pPr marL="15240">
              <a:lnSpc>
                <a:spcPts val="1325"/>
              </a:lnSpc>
              <a:spcBef>
                <a:spcPts val="755"/>
              </a:spcBef>
              <a:tabLst>
                <a:tab pos="398145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  <a:p>
            <a:pPr marL="103505">
              <a:lnSpc>
                <a:spcPts val="1325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990847" y="5535803"/>
            <a:ext cx="86741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0525" algn="l"/>
              </a:tabLst>
            </a:pP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I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280408" y="5523610"/>
            <a:ext cx="11430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418835" y="5523610"/>
            <a:ext cx="10795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866891" y="5523610"/>
            <a:ext cx="635635" cy="627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1325"/>
              </a:lnSpc>
            </a:pP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  <a:p>
            <a:pPr marL="29209">
              <a:lnSpc>
                <a:spcPts val="1325"/>
              </a:lnSpc>
              <a:tabLst>
                <a:tab pos="248285" algn="l"/>
                <a:tab pos="463550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22496" y="5968619"/>
            <a:ext cx="17907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536440" y="5956427"/>
            <a:ext cx="740410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2255">
              <a:lnSpc>
                <a:spcPts val="1325"/>
              </a:lnSpc>
              <a:tabLst>
                <a:tab pos="644525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325"/>
              </a:lnSpc>
              <a:tabLst>
                <a:tab pos="350520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251196" y="5968619"/>
            <a:ext cx="64071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74345" algn="l"/>
              </a:tabLst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2" name="object 9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53564">
              <a:lnSpc>
                <a:spcPct val="100000"/>
              </a:lnSpc>
            </a:pPr>
            <a:r>
              <a:rPr dirty="0" spc="-5"/>
              <a:t>Standard</a:t>
            </a:r>
            <a:r>
              <a:rPr dirty="0" spc="5"/>
              <a:t> </a:t>
            </a: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</a:t>
            </a:r>
          </a:p>
        </p:txBody>
      </p:sp>
      <p:sp>
        <p:nvSpPr>
          <p:cNvPr id="93" name="object 93"/>
          <p:cNvSpPr/>
          <p:nvPr/>
        </p:nvSpPr>
        <p:spPr>
          <a:xfrm>
            <a:off x="2628900" y="4005071"/>
            <a:ext cx="3959352" cy="937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624327" y="4000500"/>
            <a:ext cx="3970020" cy="946785"/>
          </a:xfrm>
          <a:custGeom>
            <a:avLst/>
            <a:gdLst/>
            <a:ahLst/>
            <a:cxnLst/>
            <a:rect l="l" t="t" r="r" b="b"/>
            <a:pathLst>
              <a:path w="3970020" h="946785">
                <a:moveTo>
                  <a:pt x="3966972" y="0"/>
                </a:moveTo>
                <a:lnTo>
                  <a:pt x="1524" y="0"/>
                </a:lnTo>
                <a:lnTo>
                  <a:pt x="0" y="3048"/>
                </a:lnTo>
                <a:lnTo>
                  <a:pt x="0" y="943356"/>
                </a:lnTo>
                <a:lnTo>
                  <a:pt x="1524" y="946404"/>
                </a:lnTo>
                <a:lnTo>
                  <a:pt x="3966972" y="946404"/>
                </a:lnTo>
                <a:lnTo>
                  <a:pt x="3970020" y="943356"/>
                </a:lnTo>
                <a:lnTo>
                  <a:pt x="3970020" y="941832"/>
                </a:lnTo>
                <a:lnTo>
                  <a:pt x="9144" y="941832"/>
                </a:lnTo>
                <a:lnTo>
                  <a:pt x="4572" y="937260"/>
                </a:lnTo>
                <a:lnTo>
                  <a:pt x="9144" y="937260"/>
                </a:lnTo>
                <a:lnTo>
                  <a:pt x="9144" y="10668"/>
                </a:lnTo>
                <a:lnTo>
                  <a:pt x="4572" y="10668"/>
                </a:lnTo>
                <a:lnTo>
                  <a:pt x="9144" y="4572"/>
                </a:lnTo>
                <a:lnTo>
                  <a:pt x="3970020" y="4572"/>
                </a:lnTo>
                <a:lnTo>
                  <a:pt x="3970020" y="3048"/>
                </a:lnTo>
                <a:lnTo>
                  <a:pt x="3966972" y="0"/>
                </a:lnTo>
                <a:close/>
              </a:path>
              <a:path w="3970020" h="946785">
                <a:moveTo>
                  <a:pt x="9144" y="937260"/>
                </a:moveTo>
                <a:lnTo>
                  <a:pt x="4572" y="937260"/>
                </a:lnTo>
                <a:lnTo>
                  <a:pt x="9144" y="941832"/>
                </a:lnTo>
                <a:lnTo>
                  <a:pt x="9144" y="937260"/>
                </a:lnTo>
                <a:close/>
              </a:path>
              <a:path w="3970020" h="946785">
                <a:moveTo>
                  <a:pt x="3959352" y="937260"/>
                </a:moveTo>
                <a:lnTo>
                  <a:pt x="9144" y="937260"/>
                </a:lnTo>
                <a:lnTo>
                  <a:pt x="9144" y="941832"/>
                </a:lnTo>
                <a:lnTo>
                  <a:pt x="3959352" y="941832"/>
                </a:lnTo>
                <a:lnTo>
                  <a:pt x="3959352" y="937260"/>
                </a:lnTo>
                <a:close/>
              </a:path>
              <a:path w="3970020" h="946785">
                <a:moveTo>
                  <a:pt x="3959352" y="4572"/>
                </a:moveTo>
                <a:lnTo>
                  <a:pt x="3959352" y="941832"/>
                </a:lnTo>
                <a:lnTo>
                  <a:pt x="3963924" y="937260"/>
                </a:lnTo>
                <a:lnTo>
                  <a:pt x="3970020" y="937260"/>
                </a:lnTo>
                <a:lnTo>
                  <a:pt x="3970020" y="10668"/>
                </a:lnTo>
                <a:lnTo>
                  <a:pt x="3963924" y="10668"/>
                </a:lnTo>
                <a:lnTo>
                  <a:pt x="3959352" y="4572"/>
                </a:lnTo>
                <a:close/>
              </a:path>
              <a:path w="3970020" h="946785">
                <a:moveTo>
                  <a:pt x="3970020" y="937260"/>
                </a:moveTo>
                <a:lnTo>
                  <a:pt x="3963924" y="937260"/>
                </a:lnTo>
                <a:lnTo>
                  <a:pt x="3959352" y="941832"/>
                </a:lnTo>
                <a:lnTo>
                  <a:pt x="3970020" y="941832"/>
                </a:lnTo>
                <a:lnTo>
                  <a:pt x="3970020" y="937260"/>
                </a:lnTo>
                <a:close/>
              </a:path>
              <a:path w="3970020" h="946785">
                <a:moveTo>
                  <a:pt x="9144" y="4572"/>
                </a:moveTo>
                <a:lnTo>
                  <a:pt x="4572" y="10668"/>
                </a:lnTo>
                <a:lnTo>
                  <a:pt x="9144" y="10668"/>
                </a:lnTo>
                <a:lnTo>
                  <a:pt x="9144" y="4572"/>
                </a:lnTo>
                <a:close/>
              </a:path>
              <a:path w="3970020" h="946785">
                <a:moveTo>
                  <a:pt x="3959352" y="4572"/>
                </a:moveTo>
                <a:lnTo>
                  <a:pt x="9144" y="4572"/>
                </a:lnTo>
                <a:lnTo>
                  <a:pt x="9144" y="10668"/>
                </a:lnTo>
                <a:lnTo>
                  <a:pt x="3959352" y="10668"/>
                </a:lnTo>
                <a:lnTo>
                  <a:pt x="3959352" y="4572"/>
                </a:lnTo>
                <a:close/>
              </a:path>
              <a:path w="3970020" h="946785">
                <a:moveTo>
                  <a:pt x="3970020" y="4572"/>
                </a:moveTo>
                <a:lnTo>
                  <a:pt x="3959352" y="4572"/>
                </a:lnTo>
                <a:lnTo>
                  <a:pt x="3963924" y="10668"/>
                </a:lnTo>
                <a:lnTo>
                  <a:pt x="3970020" y="10668"/>
                </a:lnTo>
                <a:lnTo>
                  <a:pt x="397002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628900" y="5013959"/>
            <a:ext cx="5899404" cy="1671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624327" y="5009388"/>
            <a:ext cx="4041775" cy="1306195"/>
          </a:xfrm>
          <a:custGeom>
            <a:avLst/>
            <a:gdLst/>
            <a:ahLst/>
            <a:cxnLst/>
            <a:rect l="l" t="t" r="r" b="b"/>
            <a:pathLst>
              <a:path w="4041775" h="1306195">
                <a:moveTo>
                  <a:pt x="4038600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1303020"/>
                </a:lnTo>
                <a:lnTo>
                  <a:pt x="1524" y="1306068"/>
                </a:lnTo>
                <a:lnTo>
                  <a:pt x="4038600" y="1306068"/>
                </a:lnTo>
                <a:lnTo>
                  <a:pt x="4041648" y="1303020"/>
                </a:lnTo>
                <a:lnTo>
                  <a:pt x="4041648" y="1299972"/>
                </a:lnTo>
                <a:lnTo>
                  <a:pt x="9144" y="1299972"/>
                </a:lnTo>
                <a:lnTo>
                  <a:pt x="4572" y="1295400"/>
                </a:lnTo>
                <a:lnTo>
                  <a:pt x="9144" y="1295400"/>
                </a:lnTo>
                <a:lnTo>
                  <a:pt x="9144" y="9143"/>
                </a:lnTo>
                <a:lnTo>
                  <a:pt x="4572" y="9143"/>
                </a:lnTo>
                <a:lnTo>
                  <a:pt x="9144" y="4572"/>
                </a:lnTo>
                <a:lnTo>
                  <a:pt x="4041648" y="4572"/>
                </a:lnTo>
                <a:lnTo>
                  <a:pt x="4041648" y="1524"/>
                </a:lnTo>
                <a:lnTo>
                  <a:pt x="4038600" y="0"/>
                </a:lnTo>
                <a:close/>
              </a:path>
              <a:path w="4041775" h="1306195">
                <a:moveTo>
                  <a:pt x="9144" y="1295400"/>
                </a:moveTo>
                <a:lnTo>
                  <a:pt x="4572" y="1295400"/>
                </a:lnTo>
                <a:lnTo>
                  <a:pt x="9144" y="1299972"/>
                </a:lnTo>
                <a:lnTo>
                  <a:pt x="9144" y="1295400"/>
                </a:lnTo>
                <a:close/>
              </a:path>
              <a:path w="4041775" h="1306195">
                <a:moveTo>
                  <a:pt x="4032504" y="1295400"/>
                </a:moveTo>
                <a:lnTo>
                  <a:pt x="9144" y="1295400"/>
                </a:lnTo>
                <a:lnTo>
                  <a:pt x="9144" y="1299972"/>
                </a:lnTo>
                <a:lnTo>
                  <a:pt x="4032504" y="1299972"/>
                </a:lnTo>
                <a:lnTo>
                  <a:pt x="4032504" y="1295400"/>
                </a:lnTo>
                <a:close/>
              </a:path>
              <a:path w="4041775" h="1306195">
                <a:moveTo>
                  <a:pt x="4032504" y="4572"/>
                </a:moveTo>
                <a:lnTo>
                  <a:pt x="4032504" y="1299972"/>
                </a:lnTo>
                <a:lnTo>
                  <a:pt x="4037076" y="1295400"/>
                </a:lnTo>
                <a:lnTo>
                  <a:pt x="4041648" y="1295400"/>
                </a:lnTo>
                <a:lnTo>
                  <a:pt x="4041648" y="9143"/>
                </a:lnTo>
                <a:lnTo>
                  <a:pt x="4037076" y="9143"/>
                </a:lnTo>
                <a:lnTo>
                  <a:pt x="4032504" y="4572"/>
                </a:lnTo>
                <a:close/>
              </a:path>
              <a:path w="4041775" h="1306195">
                <a:moveTo>
                  <a:pt x="4041648" y="1295400"/>
                </a:moveTo>
                <a:lnTo>
                  <a:pt x="4037076" y="1295400"/>
                </a:lnTo>
                <a:lnTo>
                  <a:pt x="4032504" y="1299972"/>
                </a:lnTo>
                <a:lnTo>
                  <a:pt x="4041648" y="1299972"/>
                </a:lnTo>
                <a:lnTo>
                  <a:pt x="4041648" y="1295400"/>
                </a:lnTo>
                <a:close/>
              </a:path>
              <a:path w="4041775" h="1306195">
                <a:moveTo>
                  <a:pt x="9144" y="4572"/>
                </a:moveTo>
                <a:lnTo>
                  <a:pt x="4572" y="9143"/>
                </a:lnTo>
                <a:lnTo>
                  <a:pt x="9144" y="9143"/>
                </a:lnTo>
                <a:lnTo>
                  <a:pt x="9144" y="4572"/>
                </a:lnTo>
                <a:close/>
              </a:path>
              <a:path w="4041775" h="1306195">
                <a:moveTo>
                  <a:pt x="4032504" y="4572"/>
                </a:moveTo>
                <a:lnTo>
                  <a:pt x="9144" y="4572"/>
                </a:lnTo>
                <a:lnTo>
                  <a:pt x="9144" y="9143"/>
                </a:lnTo>
                <a:lnTo>
                  <a:pt x="4032504" y="9143"/>
                </a:lnTo>
                <a:lnTo>
                  <a:pt x="4032504" y="4572"/>
                </a:lnTo>
                <a:close/>
              </a:path>
              <a:path w="4041775" h="1306195">
                <a:moveTo>
                  <a:pt x="4041648" y="4572"/>
                </a:moveTo>
                <a:lnTo>
                  <a:pt x="4032504" y="4572"/>
                </a:lnTo>
                <a:lnTo>
                  <a:pt x="4037076" y="9143"/>
                </a:lnTo>
                <a:lnTo>
                  <a:pt x="4041648" y="9143"/>
                </a:lnTo>
                <a:lnTo>
                  <a:pt x="404164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98" name="object 9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2411" y="3000375"/>
            <a:ext cx="14351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1579" y="3000375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3440" y="3000375"/>
            <a:ext cx="1358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9120" y="3000375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81500" y="2136267"/>
            <a:ext cx="139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2208" y="2136267"/>
            <a:ext cx="1206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2352" y="2136267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6296" y="2136267"/>
            <a:ext cx="116839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6435" y="2567558"/>
            <a:ext cx="1358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7471" y="2567558"/>
            <a:ext cx="1358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3335" y="2567558"/>
            <a:ext cx="6794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2708" y="2567558"/>
            <a:ext cx="139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17591" y="2567558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57671" y="2567558"/>
            <a:ext cx="139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2555" y="2567558"/>
            <a:ext cx="14351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92879" y="3000375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34740" y="3000375"/>
            <a:ext cx="1358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92011" y="2567558"/>
            <a:ext cx="139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7351" y="3000375"/>
            <a:ext cx="139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3528" y="2567558"/>
            <a:ext cx="1606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28644" y="2567558"/>
            <a:ext cx="139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17747" y="2567558"/>
            <a:ext cx="6794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9391" y="6356603"/>
            <a:ext cx="5687695" cy="283845"/>
          </a:xfrm>
          <a:custGeom>
            <a:avLst/>
            <a:gdLst/>
            <a:ahLst/>
            <a:cxnLst/>
            <a:rect l="l" t="t" r="r" b="b"/>
            <a:pathLst>
              <a:path w="5687695" h="283845">
                <a:moveTo>
                  <a:pt x="5687568" y="0"/>
                </a:moveTo>
                <a:lnTo>
                  <a:pt x="137159" y="0"/>
                </a:lnTo>
                <a:lnTo>
                  <a:pt x="0" y="283464"/>
                </a:lnTo>
                <a:lnTo>
                  <a:pt x="5550408" y="283464"/>
                </a:lnTo>
                <a:lnTo>
                  <a:pt x="5687568" y="0"/>
                </a:lnTo>
                <a:close/>
              </a:path>
            </a:pathLst>
          </a:custGeom>
          <a:solidFill>
            <a:srgbClr val="0E34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674364" y="1119758"/>
            <a:ext cx="116839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79011" y="1094866"/>
            <a:ext cx="14827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88745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67403" y="1107058"/>
            <a:ext cx="26670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78808" y="1119758"/>
            <a:ext cx="2228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88611" y="1233550"/>
            <a:ext cx="295910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49723" y="1250824"/>
            <a:ext cx="190500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955">
              <a:lnSpc>
                <a:spcPct val="100000"/>
              </a:lnSpc>
            </a:pPr>
            <a:r>
              <a:rPr dirty="0" sz="1300" spc="30" i="1">
                <a:latin typeface="Times New Roman"/>
                <a:cs typeface="Times New Roman"/>
              </a:rPr>
              <a:t>→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27523" y="1107058"/>
            <a:ext cx="724535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1005" algn="l"/>
              </a:tabLst>
            </a:pP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	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5">
                <a:latin typeface="Calibri"/>
                <a:cs typeface="Calibri"/>
              </a:rPr>
              <a:t>-</a:t>
            </a:r>
            <a:r>
              <a:rPr dirty="0" sz="1300" spc="10">
                <a:latin typeface="Calibri"/>
                <a:cs typeface="Calibri"/>
              </a:rPr>
              <a:t>1</a:t>
            </a:r>
            <a:r>
              <a:rPr dirty="0" baseline="13888" sz="3000">
                <a:latin typeface="Calibri"/>
                <a:cs typeface="Calibri"/>
              </a:rPr>
              <a:t>)</a:t>
            </a:r>
            <a:endParaRPr baseline="13888" sz="3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60111" y="1107058"/>
            <a:ext cx="10287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(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50535" y="1119758"/>
            <a:ext cx="116839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30651" y="1552575"/>
            <a:ext cx="1358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53588" y="1527683"/>
            <a:ext cx="11430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41979" y="1539875"/>
            <a:ext cx="26670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53384" y="1552575"/>
            <a:ext cx="2228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63188" y="1666367"/>
            <a:ext cx="295910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45840" y="1539875"/>
            <a:ext cx="1318895" cy="90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8960">
              <a:lnSpc>
                <a:spcPct val="100000"/>
              </a:lnSpc>
              <a:tabLst>
                <a:tab pos="958850" algn="l"/>
              </a:tabLst>
            </a:pP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	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 spc="145">
                <a:latin typeface="Calibri"/>
                <a:cs typeface="Calibri"/>
              </a:rPr>
              <a:t> </a:t>
            </a:r>
            <a:r>
              <a:rPr dirty="0" baseline="13888" sz="3000">
                <a:latin typeface="Calibri"/>
                <a:cs typeface="Calibri"/>
              </a:rPr>
              <a:t>(</a:t>
            </a:r>
            <a:endParaRPr baseline="13888"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  <a:tabLst>
                <a:tab pos="536575" algn="l"/>
                <a:tab pos="974090" algn="l"/>
              </a:tabLst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88535" y="1552575"/>
            <a:ext cx="1358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11471" y="1527683"/>
            <a:ext cx="10668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52415" y="1552575"/>
            <a:ext cx="2228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62220" y="1666367"/>
            <a:ext cx="295910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01132" y="1666367"/>
            <a:ext cx="158750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endParaRPr baseline="-21367" sz="19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33720" y="1527683"/>
            <a:ext cx="35496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31991" y="1552575"/>
            <a:ext cx="17462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Q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94552" y="1666367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65067" y="2111375"/>
            <a:ext cx="10668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77055" y="2136267"/>
            <a:ext cx="116839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60420" y="2136267"/>
            <a:ext cx="11938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45635" y="1683640"/>
            <a:ext cx="16954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300" spc="30" i="1">
                <a:latin typeface="Times New Roman"/>
                <a:cs typeface="Times New Roman"/>
              </a:rPr>
              <a:t>→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332476" y="1683640"/>
            <a:ext cx="181610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z="1300" spc="30" i="1">
                <a:latin typeface="Times New Roman"/>
                <a:cs typeface="Times New Roman"/>
              </a:rPr>
              <a:t>→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81703" y="2111375"/>
            <a:ext cx="11430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77815" y="2123567"/>
            <a:ext cx="988694" cy="752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3195" marR="5080" indent="-151130">
              <a:lnSpc>
                <a:spcPct val="141500"/>
              </a:lnSpc>
              <a:tabLst>
                <a:tab pos="384175" algn="l"/>
                <a:tab pos="695325" algn="l"/>
              </a:tabLst>
            </a:pP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))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	</a:t>
            </a:r>
            <a:r>
              <a:rPr dirty="0" baseline="-21367" sz="1950" spc="-270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+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20944" y="2111375"/>
            <a:ext cx="11430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849372" y="2542667"/>
            <a:ext cx="10668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30144" y="2554858"/>
            <a:ext cx="1927860" cy="754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13715" algn="l"/>
                <a:tab pos="1073150" algn="l"/>
                <a:tab pos="1450975" algn="l"/>
              </a:tabLst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405765">
              <a:lnSpc>
                <a:spcPct val="100000"/>
              </a:lnSpc>
              <a:spcBef>
                <a:spcPts val="1005"/>
              </a:spcBef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54628" y="2681351"/>
            <a:ext cx="493395" cy="627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  <a:p>
            <a:pPr marL="15240">
              <a:lnSpc>
                <a:spcPts val="1325"/>
              </a:lnSpc>
              <a:spcBef>
                <a:spcPts val="755"/>
              </a:spcBef>
              <a:tabLst>
                <a:tab pos="398145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  <a:p>
            <a:pPr marL="103505">
              <a:lnSpc>
                <a:spcPts val="1325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80408" y="2542667"/>
            <a:ext cx="11430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18835" y="2542667"/>
            <a:ext cx="10795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866891" y="2542667"/>
            <a:ext cx="635635" cy="627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1325"/>
              </a:lnSpc>
            </a:pP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  <a:p>
            <a:pPr marL="29209">
              <a:lnSpc>
                <a:spcPts val="1325"/>
              </a:lnSpc>
              <a:tabLst>
                <a:tab pos="248285" algn="l"/>
                <a:tab pos="463550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222496" y="2987675"/>
            <a:ext cx="17907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536440" y="2975482"/>
            <a:ext cx="740410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2255">
              <a:lnSpc>
                <a:spcPts val="1325"/>
              </a:lnSpc>
              <a:tabLst>
                <a:tab pos="644525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325"/>
              </a:lnSpc>
              <a:tabLst>
                <a:tab pos="350520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51196" y="2987675"/>
            <a:ext cx="64071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74345" algn="l"/>
              </a:tabLst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34644" y="3581924"/>
            <a:ext cx="7241540" cy="90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Unde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assumptio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mode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</a:t>
            </a:r>
            <a:r>
              <a:rPr dirty="0" baseline="-21367" sz="1950" spc="7">
                <a:latin typeface="Calibri"/>
                <a:cs typeface="Calibri"/>
              </a:rPr>
              <a:t>t</a:t>
            </a:r>
            <a:r>
              <a:rPr dirty="0" baseline="-42735" sz="1950">
                <a:latin typeface="Calibri"/>
                <a:cs typeface="Calibri"/>
              </a:rPr>
              <a:t>k</a:t>
            </a:r>
            <a:r>
              <a:rPr dirty="0" baseline="-42735" sz="1950" spc="7">
                <a:latin typeface="Calibri"/>
                <a:cs typeface="Calibri"/>
              </a:rPr>
              <a:t>-</a:t>
            </a:r>
            <a:r>
              <a:rPr dirty="0" baseline="-42735" sz="1950" spc="15">
                <a:latin typeface="Calibri"/>
                <a:cs typeface="Calibri"/>
              </a:rPr>
              <a:t>1</a:t>
            </a:r>
            <a:r>
              <a:rPr dirty="0" baseline="-21367" sz="1950" spc="44" i="1">
                <a:latin typeface="Times New Roman"/>
                <a:cs typeface="Times New Roman"/>
              </a:rPr>
              <a:t>→</a:t>
            </a:r>
            <a:r>
              <a:rPr dirty="0" baseline="-21367" sz="1950" spc="7">
                <a:latin typeface="Calibri"/>
                <a:cs typeface="Calibri"/>
              </a:rPr>
              <a:t>t</a:t>
            </a:r>
            <a:r>
              <a:rPr dirty="0" baseline="-42735" sz="1950" spc="15">
                <a:latin typeface="Calibri"/>
                <a:cs typeface="Calibri"/>
              </a:rPr>
              <a:t>k</a:t>
            </a:r>
            <a:r>
              <a:rPr dirty="0" baseline="-42735" sz="195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obser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ato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H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linea</a:t>
            </a:r>
            <a:r>
              <a:rPr dirty="0" sz="2000" spc="-17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alma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Filte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oduces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optimal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sequenc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4644" y="4648724"/>
            <a:ext cx="7397750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  <a:tab pos="1993264" algn="l"/>
              </a:tabLst>
            </a:pP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(minimum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ariance)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timat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state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681732" y="4790566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77544" y="4956683"/>
            <a:ext cx="678497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103120" algn="l"/>
                <a:tab pos="5576570" algn="l"/>
              </a:tabLst>
            </a:pP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tim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gi</a:t>
            </a:r>
            <a:r>
              <a:rPr dirty="0" sz="2000" spc="-35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obser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tim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y</a:t>
            </a:r>
            <a:r>
              <a:rPr dirty="0" sz="2000" spc="21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b="1">
                <a:latin typeface="Calibri"/>
                <a:cs typeface="Calibri"/>
              </a:rPr>
              <a:t>y</a:t>
            </a:r>
            <a:r>
              <a:rPr dirty="0" sz="2000" spc="21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,…,</a:t>
            </a:r>
            <a:r>
              <a:rPr dirty="0" sz="2000" b="1">
                <a:latin typeface="Calibri"/>
                <a:cs typeface="Calibri"/>
              </a:rPr>
              <a:t>y</a:t>
            </a:r>
            <a:r>
              <a:rPr dirty="0" sz="2000" spc="14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25216" y="5095366"/>
            <a:ext cx="46958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96310" algn="l"/>
                <a:tab pos="3827145" algn="l"/>
                <a:tab pos="4096385" algn="l"/>
                <a:tab pos="4605655" algn="l"/>
              </a:tabLst>
            </a:pPr>
            <a:r>
              <a:rPr dirty="0" sz="1300" spc="15">
                <a:latin typeface="Calibri"/>
                <a:cs typeface="Calibri"/>
              </a:rPr>
              <a:t>0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0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1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34644" y="5410724"/>
            <a:ext cx="7428865" cy="948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99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Gaussianit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equi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ed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Gaussian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ovide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ex</a:t>
            </a:r>
            <a:r>
              <a:rPr dirty="0" sz="2000" spc="-5">
                <a:latin typeface="Calibri"/>
                <a:cs typeface="Calibri"/>
              </a:rPr>
              <a:t>ac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conditiona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obability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timate,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795"/>
              </a:lnSpc>
              <a:spcBef>
                <a:spcPts val="10"/>
              </a:spcBef>
            </a:pPr>
            <a:r>
              <a:rPr dirty="0" sz="2000" spc="-5">
                <a:latin typeface="Calibri"/>
                <a:cs typeface="Calibri"/>
              </a:rPr>
              <a:t>i.e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5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|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</a:t>
            </a:r>
            <a:r>
              <a:rPr dirty="0" baseline="25641" sz="195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;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y</a:t>
            </a:r>
            <a:r>
              <a:rPr dirty="0" sz="2000" spc="21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b="1">
                <a:latin typeface="Calibri"/>
                <a:cs typeface="Calibri"/>
              </a:rPr>
              <a:t>y</a:t>
            </a:r>
            <a:r>
              <a:rPr dirty="0" sz="2000" spc="21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,…,</a:t>
            </a:r>
            <a:r>
              <a:rPr dirty="0" sz="2000" b="1">
                <a:latin typeface="Calibri"/>
                <a:cs typeface="Calibri"/>
              </a:rPr>
              <a:t>y</a:t>
            </a:r>
            <a:r>
              <a:rPr dirty="0" sz="2000" spc="14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135380">
              <a:lnSpc>
                <a:spcPts val="955"/>
              </a:lnSpc>
              <a:tabLst>
                <a:tab pos="1591310" algn="l"/>
                <a:tab pos="1923414" algn="l"/>
                <a:tab pos="2193290" algn="l"/>
                <a:tab pos="2701925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0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0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1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53564">
              <a:lnSpc>
                <a:spcPct val="100000"/>
              </a:lnSpc>
            </a:pPr>
            <a:r>
              <a:rPr dirty="0" spc="-5"/>
              <a:t>Standard</a:t>
            </a:r>
            <a:r>
              <a:rPr dirty="0" spc="5"/>
              <a:t> </a:t>
            </a: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</a:t>
            </a:r>
          </a:p>
        </p:txBody>
      </p:sp>
      <p:sp>
        <p:nvSpPr>
          <p:cNvPr id="73" name="object 73"/>
          <p:cNvSpPr/>
          <p:nvPr/>
        </p:nvSpPr>
        <p:spPr>
          <a:xfrm>
            <a:off x="2555748" y="1053083"/>
            <a:ext cx="3960876" cy="935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551176" y="1048511"/>
            <a:ext cx="3970020" cy="946785"/>
          </a:xfrm>
          <a:custGeom>
            <a:avLst/>
            <a:gdLst/>
            <a:ahLst/>
            <a:cxnLst/>
            <a:rect l="l" t="t" r="r" b="b"/>
            <a:pathLst>
              <a:path w="3970020" h="946785">
                <a:moveTo>
                  <a:pt x="3968496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943355"/>
                </a:lnTo>
                <a:lnTo>
                  <a:pt x="3048" y="946403"/>
                </a:lnTo>
                <a:lnTo>
                  <a:pt x="3968496" y="946403"/>
                </a:lnTo>
                <a:lnTo>
                  <a:pt x="3970020" y="943355"/>
                </a:lnTo>
                <a:lnTo>
                  <a:pt x="3970020" y="940308"/>
                </a:lnTo>
                <a:lnTo>
                  <a:pt x="10668" y="940308"/>
                </a:lnTo>
                <a:lnTo>
                  <a:pt x="4572" y="935736"/>
                </a:lnTo>
                <a:lnTo>
                  <a:pt x="10668" y="935736"/>
                </a:lnTo>
                <a:lnTo>
                  <a:pt x="10668" y="9143"/>
                </a:lnTo>
                <a:lnTo>
                  <a:pt x="4572" y="9143"/>
                </a:lnTo>
                <a:lnTo>
                  <a:pt x="10668" y="4572"/>
                </a:lnTo>
                <a:lnTo>
                  <a:pt x="3970020" y="4572"/>
                </a:lnTo>
                <a:lnTo>
                  <a:pt x="3970020" y="3048"/>
                </a:lnTo>
                <a:lnTo>
                  <a:pt x="3968496" y="0"/>
                </a:lnTo>
                <a:close/>
              </a:path>
              <a:path w="3970020" h="946785">
                <a:moveTo>
                  <a:pt x="10668" y="935736"/>
                </a:moveTo>
                <a:lnTo>
                  <a:pt x="4572" y="935736"/>
                </a:lnTo>
                <a:lnTo>
                  <a:pt x="10668" y="940308"/>
                </a:lnTo>
                <a:lnTo>
                  <a:pt x="10668" y="935736"/>
                </a:lnTo>
                <a:close/>
              </a:path>
              <a:path w="3970020" h="946785">
                <a:moveTo>
                  <a:pt x="3960876" y="935736"/>
                </a:moveTo>
                <a:lnTo>
                  <a:pt x="10668" y="935736"/>
                </a:lnTo>
                <a:lnTo>
                  <a:pt x="10668" y="940308"/>
                </a:lnTo>
                <a:lnTo>
                  <a:pt x="3960876" y="940308"/>
                </a:lnTo>
                <a:lnTo>
                  <a:pt x="3960876" y="935736"/>
                </a:lnTo>
                <a:close/>
              </a:path>
              <a:path w="3970020" h="946785">
                <a:moveTo>
                  <a:pt x="3960876" y="4572"/>
                </a:moveTo>
                <a:lnTo>
                  <a:pt x="3960876" y="940308"/>
                </a:lnTo>
                <a:lnTo>
                  <a:pt x="3965448" y="935736"/>
                </a:lnTo>
                <a:lnTo>
                  <a:pt x="3970020" y="935736"/>
                </a:lnTo>
                <a:lnTo>
                  <a:pt x="3970020" y="9143"/>
                </a:lnTo>
                <a:lnTo>
                  <a:pt x="3965448" y="9143"/>
                </a:lnTo>
                <a:lnTo>
                  <a:pt x="3960876" y="4572"/>
                </a:lnTo>
                <a:close/>
              </a:path>
              <a:path w="3970020" h="946785">
                <a:moveTo>
                  <a:pt x="3970020" y="935736"/>
                </a:moveTo>
                <a:lnTo>
                  <a:pt x="3965448" y="935736"/>
                </a:lnTo>
                <a:lnTo>
                  <a:pt x="3960876" y="940308"/>
                </a:lnTo>
                <a:lnTo>
                  <a:pt x="3970020" y="940308"/>
                </a:lnTo>
                <a:lnTo>
                  <a:pt x="3970020" y="935736"/>
                </a:lnTo>
                <a:close/>
              </a:path>
              <a:path w="3970020" h="946785">
                <a:moveTo>
                  <a:pt x="10668" y="4572"/>
                </a:moveTo>
                <a:lnTo>
                  <a:pt x="4572" y="9143"/>
                </a:lnTo>
                <a:lnTo>
                  <a:pt x="10668" y="9143"/>
                </a:lnTo>
                <a:lnTo>
                  <a:pt x="10668" y="4572"/>
                </a:lnTo>
                <a:close/>
              </a:path>
              <a:path w="3970020" h="946785">
                <a:moveTo>
                  <a:pt x="3960876" y="4572"/>
                </a:moveTo>
                <a:lnTo>
                  <a:pt x="10668" y="4572"/>
                </a:lnTo>
                <a:lnTo>
                  <a:pt x="10668" y="9143"/>
                </a:lnTo>
                <a:lnTo>
                  <a:pt x="3960876" y="9143"/>
                </a:lnTo>
                <a:lnTo>
                  <a:pt x="3960876" y="4572"/>
                </a:lnTo>
                <a:close/>
              </a:path>
              <a:path w="3970020" h="946785">
                <a:moveTo>
                  <a:pt x="3970020" y="4572"/>
                </a:moveTo>
                <a:lnTo>
                  <a:pt x="3960876" y="4572"/>
                </a:lnTo>
                <a:lnTo>
                  <a:pt x="3965448" y="9143"/>
                </a:lnTo>
                <a:lnTo>
                  <a:pt x="3970020" y="9143"/>
                </a:lnTo>
                <a:lnTo>
                  <a:pt x="397002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555748" y="2061972"/>
            <a:ext cx="4032504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551176" y="2057400"/>
            <a:ext cx="4043679" cy="1304925"/>
          </a:xfrm>
          <a:custGeom>
            <a:avLst/>
            <a:gdLst/>
            <a:ahLst/>
            <a:cxnLst/>
            <a:rect l="l" t="t" r="r" b="b"/>
            <a:pathLst>
              <a:path w="4043679" h="1304925">
                <a:moveTo>
                  <a:pt x="4040124" y="0"/>
                </a:moveTo>
                <a:lnTo>
                  <a:pt x="3048" y="0"/>
                </a:lnTo>
                <a:lnTo>
                  <a:pt x="0" y="1524"/>
                </a:lnTo>
                <a:lnTo>
                  <a:pt x="0" y="1303020"/>
                </a:lnTo>
                <a:lnTo>
                  <a:pt x="3048" y="1304544"/>
                </a:lnTo>
                <a:lnTo>
                  <a:pt x="4040124" y="1304544"/>
                </a:lnTo>
                <a:lnTo>
                  <a:pt x="4043172" y="1303020"/>
                </a:lnTo>
                <a:lnTo>
                  <a:pt x="4043172" y="1299972"/>
                </a:lnTo>
                <a:lnTo>
                  <a:pt x="10668" y="1299972"/>
                </a:lnTo>
                <a:lnTo>
                  <a:pt x="4572" y="1295400"/>
                </a:lnTo>
                <a:lnTo>
                  <a:pt x="10668" y="1295400"/>
                </a:lnTo>
                <a:lnTo>
                  <a:pt x="10668" y="9144"/>
                </a:lnTo>
                <a:lnTo>
                  <a:pt x="4572" y="9144"/>
                </a:lnTo>
                <a:lnTo>
                  <a:pt x="10668" y="4572"/>
                </a:lnTo>
                <a:lnTo>
                  <a:pt x="4043172" y="4572"/>
                </a:lnTo>
                <a:lnTo>
                  <a:pt x="4043172" y="1524"/>
                </a:lnTo>
                <a:lnTo>
                  <a:pt x="4040124" y="0"/>
                </a:lnTo>
                <a:close/>
              </a:path>
              <a:path w="4043679" h="1304925">
                <a:moveTo>
                  <a:pt x="10668" y="1295400"/>
                </a:moveTo>
                <a:lnTo>
                  <a:pt x="4572" y="1295400"/>
                </a:lnTo>
                <a:lnTo>
                  <a:pt x="10668" y="1299972"/>
                </a:lnTo>
                <a:lnTo>
                  <a:pt x="10668" y="1295400"/>
                </a:lnTo>
                <a:close/>
              </a:path>
              <a:path w="4043679" h="1304925">
                <a:moveTo>
                  <a:pt x="4032504" y="1295400"/>
                </a:moveTo>
                <a:lnTo>
                  <a:pt x="10668" y="1295400"/>
                </a:lnTo>
                <a:lnTo>
                  <a:pt x="10668" y="1299972"/>
                </a:lnTo>
                <a:lnTo>
                  <a:pt x="4032504" y="1299972"/>
                </a:lnTo>
                <a:lnTo>
                  <a:pt x="4032504" y="1295400"/>
                </a:lnTo>
                <a:close/>
              </a:path>
              <a:path w="4043679" h="1304925">
                <a:moveTo>
                  <a:pt x="4032504" y="4572"/>
                </a:moveTo>
                <a:lnTo>
                  <a:pt x="4032504" y="1299972"/>
                </a:lnTo>
                <a:lnTo>
                  <a:pt x="4037076" y="1295400"/>
                </a:lnTo>
                <a:lnTo>
                  <a:pt x="4043172" y="1295400"/>
                </a:lnTo>
                <a:lnTo>
                  <a:pt x="4043172" y="9144"/>
                </a:lnTo>
                <a:lnTo>
                  <a:pt x="4037076" y="9144"/>
                </a:lnTo>
                <a:lnTo>
                  <a:pt x="4032504" y="4572"/>
                </a:lnTo>
                <a:close/>
              </a:path>
              <a:path w="4043679" h="1304925">
                <a:moveTo>
                  <a:pt x="4043172" y="1295400"/>
                </a:moveTo>
                <a:lnTo>
                  <a:pt x="4037076" y="1295400"/>
                </a:lnTo>
                <a:lnTo>
                  <a:pt x="4032504" y="1299972"/>
                </a:lnTo>
                <a:lnTo>
                  <a:pt x="4043172" y="1299972"/>
                </a:lnTo>
                <a:lnTo>
                  <a:pt x="4043172" y="1295400"/>
                </a:lnTo>
                <a:close/>
              </a:path>
              <a:path w="4043679" h="1304925">
                <a:moveTo>
                  <a:pt x="10668" y="4572"/>
                </a:moveTo>
                <a:lnTo>
                  <a:pt x="4572" y="9144"/>
                </a:lnTo>
                <a:lnTo>
                  <a:pt x="10668" y="9144"/>
                </a:lnTo>
                <a:lnTo>
                  <a:pt x="10668" y="4572"/>
                </a:lnTo>
                <a:close/>
              </a:path>
              <a:path w="4043679" h="1304925">
                <a:moveTo>
                  <a:pt x="4032504" y="4572"/>
                </a:moveTo>
                <a:lnTo>
                  <a:pt x="10668" y="4572"/>
                </a:lnTo>
                <a:lnTo>
                  <a:pt x="10668" y="9144"/>
                </a:lnTo>
                <a:lnTo>
                  <a:pt x="4032504" y="9144"/>
                </a:lnTo>
                <a:lnTo>
                  <a:pt x="4032504" y="4572"/>
                </a:lnTo>
                <a:close/>
              </a:path>
              <a:path w="4043679" h="1304925">
                <a:moveTo>
                  <a:pt x="4043172" y="4572"/>
                </a:moveTo>
                <a:lnTo>
                  <a:pt x="4032504" y="4572"/>
                </a:lnTo>
                <a:lnTo>
                  <a:pt x="4037076" y="9144"/>
                </a:lnTo>
                <a:lnTo>
                  <a:pt x="4043172" y="9144"/>
                </a:lnTo>
                <a:lnTo>
                  <a:pt x="404317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78" name="object 7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079684"/>
            <a:ext cx="7276465" cy="1006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mode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and</a:t>
            </a:r>
            <a:r>
              <a:rPr dirty="0" sz="2000" spc="-30">
                <a:latin typeface="Calibri"/>
                <a:cs typeface="Calibri"/>
              </a:rPr>
              <a:t>/</a:t>
            </a:r>
            <a:r>
              <a:rPr dirty="0" sz="2000" spc="-1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obse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va</a:t>
            </a:r>
            <a:r>
              <a:rPr dirty="0" sz="2000">
                <a:latin typeface="Calibri"/>
                <a:cs typeface="Calibri"/>
              </a:rPr>
              <a:t>tion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ator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FF0000"/>
                </a:solidFill>
                <a:latin typeface="Calibri"/>
                <a:cs typeface="Calibri"/>
              </a:rPr>
              <a:t>“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slightl</a:t>
            </a:r>
            <a:r>
              <a:rPr dirty="0" sz="2000" spc="65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nonlinea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modifie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sio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used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Extende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alma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Filter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tat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upd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edictio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tep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nonlinear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20">
                <a:latin typeface="Calibri"/>
                <a:cs typeface="Calibri"/>
              </a:rPr>
              <a:t>ators: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3666235" y="2199767"/>
            <a:ext cx="23177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1976" y="2211958"/>
            <a:ext cx="1598930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1600" algn="l"/>
              </a:tabLst>
            </a:pP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baseline="13888" sz="3000">
                <a:latin typeface="Calibri"/>
                <a:cs typeface="Calibri"/>
              </a:rPr>
              <a:t>=</a:t>
            </a:r>
            <a:r>
              <a:rPr dirty="0" baseline="13888" sz="3000">
                <a:latin typeface="Calibri"/>
                <a:cs typeface="Calibri"/>
              </a:rPr>
              <a:t> </a:t>
            </a:r>
            <a:r>
              <a:rPr dirty="0" baseline="13888" sz="3000" spc="15" i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baseline="-21367" sz="1950" spc="7">
                <a:latin typeface="Calibri"/>
                <a:cs typeface="Calibri"/>
              </a:rPr>
              <a:t>-</a:t>
            </a:r>
            <a:r>
              <a:rPr dirty="0" baseline="-21367" sz="1950" spc="15">
                <a:latin typeface="Calibri"/>
                <a:cs typeface="Calibri"/>
              </a:rPr>
              <a:t>1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5">
                <a:latin typeface="Calibri"/>
                <a:cs typeface="Calibri"/>
              </a:rPr>
              <a:t>t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	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5540" y="2199767"/>
            <a:ext cx="59182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1650" algn="l"/>
              </a:tabLst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1623" y="2592958"/>
            <a:ext cx="224154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b="1">
                <a:latin typeface="Calibri"/>
                <a:cs typeface="Calibri"/>
              </a:rPr>
              <a:t>x</a:t>
            </a: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9744" y="2605151"/>
            <a:ext cx="233426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 </a:t>
            </a:r>
            <a:r>
              <a:rPr dirty="0" baseline="-21367" sz="1950" spc="-2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04" b="1">
                <a:latin typeface="Calibri"/>
                <a:cs typeface="Calibri"/>
              </a:rPr>
              <a:t> 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K</a:t>
            </a:r>
            <a:r>
              <a:rPr dirty="0" baseline="-21367" sz="1950" spc="15">
                <a:latin typeface="Calibri"/>
                <a:cs typeface="Calibri"/>
              </a:rPr>
              <a:t>k</a:t>
            </a:r>
            <a:r>
              <a:rPr dirty="0" baseline="-21367" sz="19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y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80" i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204" b="1">
                <a:latin typeface="Calibri"/>
                <a:cs typeface="Calibri"/>
              </a:rPr>
              <a:t> </a:t>
            </a:r>
            <a:r>
              <a:rPr dirty="0" baseline="-21367" sz="195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))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5608" y="2592958"/>
            <a:ext cx="166751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65275" algn="l"/>
              </a:tabLst>
            </a:pPr>
            <a:r>
              <a:rPr dirty="0" sz="1300" spc="15">
                <a:latin typeface="Calibri"/>
                <a:cs typeface="Calibri"/>
              </a:rPr>
              <a:t>b</a:t>
            </a:r>
            <a:r>
              <a:rPr dirty="0" sz="1300" spc="15">
                <a:latin typeface="Calibri"/>
                <a:cs typeface="Calibri"/>
              </a:rPr>
              <a:t>	</a:t>
            </a: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4644" y="3008560"/>
            <a:ext cx="7401559" cy="1241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updat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predictio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tep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Jacobian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mode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obser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tion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ators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lineari</a:t>
            </a:r>
            <a:r>
              <a:rPr dirty="0" sz="2000" spc="-50">
                <a:latin typeface="Calibri"/>
                <a:cs typeface="Calibri"/>
              </a:rPr>
              <a:t>z</a:t>
            </a:r>
            <a:r>
              <a:rPr dirty="0" sz="2000">
                <a:latin typeface="Calibri"/>
                <a:cs typeface="Calibri"/>
              </a:rPr>
              <a:t>ed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ound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analysed/p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edicte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15">
                <a:latin typeface="Calibri"/>
                <a:cs typeface="Calibri"/>
              </a:rPr>
              <a:t>tate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i.e.:</a:t>
            </a:r>
            <a:endParaRPr sz="2000">
              <a:latin typeface="Calibri"/>
              <a:cs typeface="Calibri"/>
            </a:endParaRPr>
          </a:p>
          <a:p>
            <a:pPr algn="ctr" marL="559435">
              <a:lnSpc>
                <a:spcPts val="2195"/>
              </a:lnSpc>
            </a:pPr>
            <a:r>
              <a:rPr dirty="0" sz="1450" spc="190" u="heavy">
                <a:latin typeface="Cambria Math"/>
                <a:cs typeface="Cambria Math"/>
              </a:rPr>
              <a:t>a</a:t>
            </a:r>
            <a:r>
              <a:rPr dirty="0" sz="2000" spc="15" i="1" u="heavy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57091" y="4100195"/>
            <a:ext cx="190118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6450" algn="l"/>
                <a:tab pos="1321435" algn="l"/>
                <a:tab pos="1810385" algn="l"/>
              </a:tabLst>
            </a:pPr>
            <a:r>
              <a:rPr dirty="0" sz="2000" b="1">
                <a:latin typeface="Calibri"/>
                <a:cs typeface="Calibri"/>
              </a:rPr>
              <a:t>M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baseline="25641" sz="1950" spc="22">
                <a:latin typeface="Calibri"/>
                <a:cs typeface="Calibri"/>
              </a:rPr>
              <a:t>a</a:t>
            </a:r>
            <a:r>
              <a:rPr dirty="0" baseline="25641" sz="1950" spc="22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9596" y="4238878"/>
            <a:ext cx="521334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1940" algn="l"/>
              </a:tabLst>
            </a:pP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	</a:t>
            </a:r>
            <a:r>
              <a:rPr dirty="0" sz="1300" spc="30" i="1">
                <a:latin typeface="Times New Roman"/>
                <a:cs typeface="Times New Roman"/>
              </a:rPr>
              <a:t>→</a:t>
            </a:r>
            <a:r>
              <a:rPr dirty="0" sz="1300" spc="10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5984" y="4280590"/>
            <a:ext cx="100330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  <a:tab pos="768350" algn="l"/>
              </a:tabLst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sz="1450" spc="190">
                <a:latin typeface="Cambria Math"/>
                <a:cs typeface="Cambria Math"/>
              </a:rPr>
              <a:t>a</a:t>
            </a:r>
            <a:r>
              <a:rPr dirty="0" sz="1450" spc="140">
                <a:latin typeface="Cambria Math"/>
                <a:cs typeface="Cambria Math"/>
              </a:rPr>
              <a:t>x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42052" y="4238878"/>
            <a:ext cx="2393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3228" y="4685410"/>
            <a:ext cx="46482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4485" algn="l"/>
              </a:tabLst>
            </a:pPr>
            <a:r>
              <a:rPr dirty="0" sz="2000" b="1">
                <a:latin typeface="Calibri"/>
                <a:cs typeface="Calibri"/>
              </a:rPr>
              <a:t>H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3247" y="4811903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0052" y="4542938"/>
            <a:ext cx="313055" cy="522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" marR="5080" indent="-33655">
              <a:lnSpc>
                <a:spcPct val="113900"/>
              </a:lnSpc>
            </a:pPr>
            <a:r>
              <a:rPr dirty="0" sz="1450" spc="190" u="heavy">
                <a:latin typeface="Cambria Math"/>
                <a:cs typeface="Cambria Math"/>
              </a:rPr>
              <a:t>a</a:t>
            </a:r>
            <a:r>
              <a:rPr dirty="0" sz="2000" spc="-85" i="1" u="heavy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dirty="0" sz="2000" spc="-30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450" spc="190">
                <a:latin typeface="Cambria Math"/>
                <a:cs typeface="Cambria Math"/>
              </a:rPr>
              <a:t>a</a:t>
            </a:r>
            <a:r>
              <a:rPr dirty="0" sz="1450" spc="140">
                <a:latin typeface="Cambria Math"/>
                <a:cs typeface="Cambria Math"/>
              </a:rPr>
              <a:t>x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68088" y="4685410"/>
            <a:ext cx="46228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x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63159" y="4673219"/>
            <a:ext cx="11430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51552" y="4811903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4644" y="5061388"/>
            <a:ext cx="7364730" cy="980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4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EK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thu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o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lineari</a:t>
            </a:r>
            <a:r>
              <a:rPr dirty="0" sz="2000" spc="-35">
                <a:latin typeface="Calibri"/>
                <a:cs typeface="Calibri"/>
              </a:rPr>
              <a:t>z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equation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ound</a:t>
            </a:r>
            <a:r>
              <a:rPr dirty="0" sz="2000">
                <a:latin typeface="Calibri"/>
                <a:cs typeface="Calibri"/>
              </a:rPr>
              <a:t> 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cur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en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stat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timates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such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good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lineari</a:t>
            </a:r>
            <a:r>
              <a:rPr dirty="0" sz="2000" spc="-35">
                <a:latin typeface="Calibri"/>
                <a:cs typeface="Calibri"/>
              </a:rPr>
              <a:t>z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 spc="-5">
                <a:latin typeface="Calibri"/>
                <a:cs typeface="Calibri"/>
              </a:rPr>
              <a:t> 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goo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app</a:t>
            </a:r>
            <a:r>
              <a:rPr dirty="0" sz="2000" spc="-40">
                <a:latin typeface="Calibri"/>
                <a:cs typeface="Calibri"/>
              </a:rPr>
              <a:t>ro</a:t>
            </a:r>
            <a:r>
              <a:rPr dirty="0" sz="2000" spc="-5">
                <a:latin typeface="Calibri"/>
                <a:cs typeface="Calibri"/>
              </a:rPr>
              <a:t>ximatio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ful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nonlinea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ystem.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53564">
              <a:lnSpc>
                <a:spcPts val="3329"/>
              </a:lnSpc>
            </a:pPr>
            <a:r>
              <a:rPr dirty="0" spc="-5"/>
              <a:t>Standard</a:t>
            </a:r>
            <a:r>
              <a:rPr dirty="0" spc="5"/>
              <a:t> </a:t>
            </a: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996" y="6310884"/>
            <a:ext cx="208330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1066984"/>
            <a:ext cx="7392670" cy="308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alma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Filte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imp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actical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larg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dimensiona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ystems</a:t>
            </a:r>
            <a:endParaRPr sz="2000">
              <a:latin typeface="Calibri"/>
              <a:cs typeface="Calibri"/>
            </a:endParaRPr>
          </a:p>
          <a:p>
            <a:pPr marL="355600" marR="8255" indent="-342900">
              <a:lnSpc>
                <a:spcPct val="100000"/>
              </a:lnSpc>
              <a:spcBef>
                <a:spcPts val="1200"/>
              </a:spcBef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Assumin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ou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tat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O(1</a:t>
            </a:r>
            <a:r>
              <a:rPr dirty="0" sz="2000" spc="5">
                <a:latin typeface="Calibri"/>
                <a:cs typeface="Calibri"/>
              </a:rPr>
              <a:t>0</a:t>
            </a:r>
            <a:r>
              <a:rPr dirty="0" baseline="25641" sz="1950" spc="15">
                <a:latin typeface="Calibri"/>
                <a:cs typeface="Calibri"/>
              </a:rPr>
              <a:t>8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(which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magnitud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tat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ECMW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</a:t>
            </a:r>
            <a:r>
              <a:rPr dirty="0" sz="2000" spc="-25">
                <a:latin typeface="Calibri"/>
                <a:cs typeface="Calibri"/>
              </a:rPr>
              <a:t>D</a:t>
            </a:r>
            <a:r>
              <a:rPr dirty="0" sz="2000" spc="-105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require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stor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evolv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time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tat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covarianc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matrice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7">
                <a:latin typeface="Calibri"/>
                <a:cs typeface="Calibri"/>
              </a:rPr>
              <a:t>a/b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5">
                <a:latin typeface="Calibri"/>
                <a:cs typeface="Calibri"/>
              </a:rPr>
              <a:t>(</a:t>
            </a:r>
            <a:r>
              <a:rPr dirty="0" sz="2000" i="1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x</a:t>
            </a:r>
            <a:r>
              <a:rPr dirty="0" sz="2000" i="1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lvl="1" marL="812800" marR="5080" indent="-342900">
              <a:lnSpc>
                <a:spcPct val="100000"/>
              </a:lnSpc>
              <a:spcBef>
                <a:spcPts val="600"/>
              </a:spcBef>
              <a:buClr>
                <a:srgbClr val="0099FF"/>
              </a:buClr>
              <a:buSzPct val="90000"/>
              <a:buFont typeface="Wingdings"/>
              <a:buChar char=""/>
              <a:tabLst>
                <a:tab pos="8128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8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orld</a:t>
            </a:r>
            <a:r>
              <a:rPr dirty="0" sz="2000" spc="-120">
                <a:latin typeface="Calibri"/>
                <a:cs typeface="Calibri"/>
              </a:rPr>
              <a:t>’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fastes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compute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tai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~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1</a:t>
            </a:r>
            <a:r>
              <a:rPr dirty="0" sz="2000" spc="5">
                <a:latin typeface="Calibri"/>
                <a:cs typeface="Calibri"/>
              </a:rPr>
              <a:t>0</a:t>
            </a:r>
            <a:r>
              <a:rPr dirty="0" baseline="25641" sz="1950" spc="15">
                <a:latin typeface="Calibri"/>
                <a:cs typeface="Calibri"/>
              </a:rPr>
              <a:t>1</a:t>
            </a:r>
            <a:r>
              <a:rPr dirty="0" baseline="25641" sz="1950" spc="22">
                <a:latin typeface="Calibri"/>
                <a:cs typeface="Calibri"/>
              </a:rPr>
              <a:t>5</a:t>
            </a:r>
            <a:r>
              <a:rPr dirty="0" baseline="25641" sz="1950" spc="21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per</a:t>
            </a:r>
            <a:r>
              <a:rPr dirty="0" sz="2000" spc="-5">
                <a:latin typeface="Calibri"/>
                <a:cs typeface="Calibri"/>
              </a:rPr>
              <a:t> second</a:t>
            </a:r>
            <a:endParaRPr sz="2000">
              <a:latin typeface="Calibri"/>
              <a:cs typeface="Calibri"/>
            </a:endParaRPr>
          </a:p>
          <a:p>
            <a:pPr lvl="1" marL="812800" marR="31750" indent="-342900">
              <a:lnSpc>
                <a:spcPct val="100000"/>
              </a:lnSpc>
              <a:spcBef>
                <a:spcPts val="600"/>
              </a:spcBef>
              <a:buClr>
                <a:srgbClr val="0099FF"/>
              </a:buClr>
              <a:buSzPct val="90000"/>
              <a:buFont typeface="Wingdings"/>
              <a:buChar char=""/>
              <a:tabLst>
                <a:tab pos="869315" algn="l"/>
              </a:tabLst>
            </a:pP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efficien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implementatio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multiplicatio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</a:t>
            </a:r>
            <a:r>
              <a:rPr dirty="0" sz="2000" spc="-25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 10</a:t>
            </a:r>
            <a:r>
              <a:rPr dirty="0" baseline="25641" sz="1950" spc="15">
                <a:latin typeface="Calibri"/>
                <a:cs typeface="Calibri"/>
              </a:rPr>
              <a:t>8</a:t>
            </a:r>
            <a:r>
              <a:rPr dirty="0" sz="2000">
                <a:latin typeface="Calibri"/>
                <a:cs typeface="Calibri"/>
              </a:rPr>
              <a:t>X10</a:t>
            </a:r>
            <a:r>
              <a:rPr dirty="0" baseline="25641" sz="1950" spc="22">
                <a:latin typeface="Calibri"/>
                <a:cs typeface="Calibri"/>
              </a:rPr>
              <a:t>8</a:t>
            </a:r>
            <a:r>
              <a:rPr dirty="0" baseline="25641" sz="1950" spc="179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matrice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qui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~10</a:t>
            </a:r>
            <a:r>
              <a:rPr dirty="0" baseline="25641" sz="1950" spc="15">
                <a:latin typeface="Calibri"/>
                <a:cs typeface="Calibri"/>
              </a:rPr>
              <a:t>2</a:t>
            </a:r>
            <a:r>
              <a:rPr dirty="0" baseline="25641" sz="1950" spc="22">
                <a:latin typeface="Calibri"/>
                <a:cs typeface="Calibri"/>
              </a:rPr>
              <a:t>2</a:t>
            </a:r>
            <a:r>
              <a:rPr dirty="0" baseline="25641" sz="1950" spc="21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ions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abou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month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15">
                <a:latin typeface="Calibri"/>
                <a:cs typeface="Calibri"/>
              </a:rPr>
              <a:t>tes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computer!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Massim</a:t>
            </a:r>
            <a:r>
              <a:rPr dirty="0"/>
              <a:t>o</a:t>
            </a:r>
            <a:r>
              <a:rPr dirty="0" spc="-5"/>
              <a:t> Bonavit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– 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65"/>
              <a:t>T</a:t>
            </a:r>
            <a:r>
              <a:rPr dirty="0"/>
              <a:t>raining Course 2014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 spc="-5"/>
              <a:t>EnKF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1291844" y="4244975"/>
            <a:ext cx="228727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SzPct val="90000"/>
              <a:buFont typeface="Wingdings"/>
              <a:buChar char=""/>
              <a:tabLst>
                <a:tab pos="355600" algn="l"/>
              </a:tabLst>
            </a:pPr>
            <a:r>
              <a:rPr dirty="0" sz="2000" spc="-40">
                <a:latin typeface="Calibri"/>
                <a:cs typeface="Calibri"/>
              </a:rPr>
              <a:t>Ev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luatin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baseline="25641" sz="1950" spc="22">
                <a:latin typeface="Calibri"/>
                <a:cs typeface="Calibri"/>
              </a:rPr>
              <a:t>b</a:t>
            </a:r>
            <a:r>
              <a:rPr dirty="0" baseline="25641" sz="1950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3776" y="4383659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459" y="4383659"/>
            <a:ext cx="1998345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12875" algn="l"/>
              </a:tabLst>
            </a:pP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5">
                <a:latin typeface="Calibri"/>
                <a:cs typeface="Calibri"/>
              </a:rPr>
              <a:t>-</a:t>
            </a:r>
            <a:r>
              <a:rPr dirty="0" sz="1300" spc="10">
                <a:latin typeface="Calibri"/>
                <a:cs typeface="Calibri"/>
              </a:rPr>
              <a:t>1</a:t>
            </a:r>
            <a:r>
              <a:rPr dirty="0" baseline="21367" sz="1950" spc="44" i="1">
                <a:latin typeface="Times New Roman"/>
                <a:cs typeface="Times New Roman"/>
              </a:rPr>
              <a:t>→</a:t>
            </a: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k</a:t>
            </a:r>
            <a:r>
              <a:rPr dirty="0" sz="1300">
                <a:latin typeface="Calibri"/>
                <a:cs typeface="Calibri"/>
              </a:rPr>
              <a:t>	</a:t>
            </a: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5">
                <a:latin typeface="Calibri"/>
                <a:cs typeface="Calibri"/>
              </a:rPr>
              <a:t>-</a:t>
            </a:r>
            <a:r>
              <a:rPr dirty="0" sz="1300" spc="10">
                <a:latin typeface="Calibri"/>
                <a:cs typeface="Calibri"/>
              </a:rPr>
              <a:t>1</a:t>
            </a:r>
            <a:r>
              <a:rPr dirty="0" baseline="21367" sz="1950" spc="44" i="1">
                <a:latin typeface="Times New Roman"/>
                <a:cs typeface="Times New Roman"/>
              </a:rPr>
              <a:t>→</a:t>
            </a:r>
            <a:r>
              <a:rPr dirty="0" baseline="21367" sz="1950" spc="7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6108" y="4244975"/>
            <a:ext cx="24257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b="1">
                <a:latin typeface="Calibri"/>
                <a:cs typeface="Calibri"/>
              </a:rPr>
              <a:t>P</a:t>
            </a:r>
            <a:r>
              <a:rPr dirty="0" sz="1300" spc="15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2515" y="4383659"/>
            <a:ext cx="2393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k</a:t>
            </a:r>
            <a:r>
              <a:rPr dirty="0" sz="1300" spc="10">
                <a:latin typeface="Calibri"/>
                <a:cs typeface="Calibri"/>
              </a:rPr>
              <a:t>-1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3788" y="4244975"/>
            <a:ext cx="313372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83919" algn="l"/>
                <a:tab pos="1577340" algn="l"/>
              </a:tabLst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M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baseline="25641" sz="1950" spc="22">
                <a:latin typeface="Calibri"/>
                <a:cs typeface="Calibri"/>
              </a:rPr>
              <a:t>T</a:t>
            </a:r>
            <a:r>
              <a:rPr dirty="0" baseline="25641" sz="1950" spc="37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Q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qui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N~10</a:t>
            </a:r>
            <a:r>
              <a:rPr dirty="0" baseline="25641" sz="1950" spc="22">
                <a:latin typeface="Calibri"/>
                <a:cs typeface="Calibri"/>
              </a:rPr>
              <a:t>8</a:t>
            </a:r>
            <a:endParaRPr baseline="25641"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86347" y="4383659"/>
            <a:ext cx="10287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Calibri"/>
                <a:cs typeface="Calibri"/>
              </a:rPr>
              <a:t>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4744" y="4561966"/>
            <a:ext cx="2034539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mode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integ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ions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644" y="4876984"/>
            <a:ext cx="7197725" cy="1449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4000"/>
              </a:lnSpc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ang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app</a:t>
            </a:r>
            <a:r>
              <a:rPr dirty="0" sz="2000" spc="-40">
                <a:latin typeface="Calibri"/>
                <a:cs typeface="Calibri"/>
              </a:rPr>
              <a:t>ro</a:t>
            </a:r>
            <a:r>
              <a:rPr dirty="0" sz="2000" spc="-5">
                <a:latin typeface="Calibri"/>
                <a:cs typeface="Calibri"/>
              </a:rPr>
              <a:t>x</a:t>
            </a:r>
            <a:r>
              <a:rPr dirty="0" sz="2000" spc="-15">
                <a:latin typeface="Calibri"/>
                <a:cs typeface="Calibri"/>
              </a:rPr>
              <a:t>imat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K</a:t>
            </a:r>
            <a:r>
              <a:rPr dirty="0" sz="2000" spc="-5">
                <a:latin typeface="Calibri"/>
                <a:cs typeface="Calibri"/>
              </a:rPr>
              <a:t>alma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Filte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eloped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use</a:t>
            </a:r>
            <a:r>
              <a:rPr dirty="0" sz="2000" spc="-5">
                <a:latin typeface="Calibri"/>
                <a:cs typeface="Calibri"/>
              </a:rPr>
              <a:t> wit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45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ystem</a:t>
            </a:r>
            <a:r>
              <a:rPr dirty="0" sz="2000" spc="-1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556260" indent="-342900">
              <a:lnSpc>
                <a:spcPct val="104000"/>
              </a:lnSpc>
              <a:spcBef>
                <a:spcPts val="1200"/>
              </a:spcBef>
              <a:buClr>
                <a:srgbClr val="0099FF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Al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thes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method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lo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nk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app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ro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ximatio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covarianc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matrice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backg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ound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2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Kalman</a:t>
            </a:r>
            <a:r>
              <a:rPr dirty="0" spc="5"/>
              <a:t> </a:t>
            </a:r>
            <a:r>
              <a:rPr dirty="0" spc="-5"/>
              <a:t>Filters</a:t>
            </a:r>
            <a:r>
              <a:rPr dirty="0" spc="5"/>
              <a:t> </a:t>
            </a:r>
            <a:r>
              <a:rPr dirty="0" spc="-5"/>
              <a:t>for</a:t>
            </a:r>
            <a:r>
              <a:rPr dirty="0" spc="5"/>
              <a:t> </a:t>
            </a:r>
            <a:r>
              <a:rPr dirty="0" spc="-5"/>
              <a:t>Large</a:t>
            </a:r>
            <a:r>
              <a:rPr dirty="0" spc="5"/>
              <a:t> </a:t>
            </a:r>
            <a:r>
              <a:rPr dirty="0" spc="-5"/>
              <a:t>Dimensional</a:t>
            </a:r>
            <a:r>
              <a:rPr dirty="0" spc="5"/>
              <a:t> </a:t>
            </a:r>
            <a:r>
              <a:rPr dirty="0" spc="-5"/>
              <a:t>Systems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drd</dc:creator>
  <dc:title>Slide 1</dc:title>
  <dcterms:created xsi:type="dcterms:W3CDTF">2015-07-24T14:07:30Z</dcterms:created>
  <dcterms:modified xsi:type="dcterms:W3CDTF">2015-07-24T14:07:30Z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2014-03-10T00:00:00Z</vt:filetime>
  </property>
  <property fmtid="{D5CDD505-2E9C-101B-9397-08002B2CF9AE}" pid="3" name="Creator">
    <vt:lpwstr>MS PowerPoint Presentation (Open XML)</vt:lpwstr>
  </property>
  <property fmtid="{D5CDD505-2E9C-101B-9397-08002B2CF9AE}" pid="4" name="LastSaved">
    <vt:filetime>2015-07-24T00:00:00Z</vt:filetime>
  </property>
</Properties>
</file>