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p4" ContentType="video/unknown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</p:sldMasterIdLst>
  <p:notesMasterIdLst>
    <p:notesMasterId r:id="rId36"/>
  </p:notesMasterIdLst>
  <p:handoutMasterIdLst>
    <p:handoutMasterId r:id="rId37"/>
  </p:handoutMasterIdLst>
  <p:sldIdLst>
    <p:sldId id="271" r:id="rId3"/>
    <p:sldId id="273" r:id="rId4"/>
    <p:sldId id="275" r:id="rId5"/>
    <p:sldId id="274" r:id="rId6"/>
    <p:sldId id="276" r:id="rId7"/>
    <p:sldId id="339" r:id="rId8"/>
    <p:sldId id="277" r:id="rId9"/>
    <p:sldId id="281" r:id="rId10"/>
    <p:sldId id="284" r:id="rId11"/>
    <p:sldId id="285" r:id="rId12"/>
    <p:sldId id="286" r:id="rId13"/>
    <p:sldId id="287" r:id="rId14"/>
    <p:sldId id="289" r:id="rId15"/>
    <p:sldId id="290" r:id="rId16"/>
    <p:sldId id="291" r:id="rId17"/>
    <p:sldId id="292" r:id="rId18"/>
    <p:sldId id="322" r:id="rId19"/>
    <p:sldId id="293" r:id="rId20"/>
    <p:sldId id="340" r:id="rId21"/>
    <p:sldId id="294" r:id="rId22"/>
    <p:sldId id="296" r:id="rId23"/>
    <p:sldId id="297" r:id="rId24"/>
    <p:sldId id="301" r:id="rId25"/>
    <p:sldId id="302" r:id="rId26"/>
    <p:sldId id="303" r:id="rId27"/>
    <p:sldId id="298" r:id="rId28"/>
    <p:sldId id="299" r:id="rId29"/>
    <p:sldId id="317" r:id="rId30"/>
    <p:sldId id="318" r:id="rId31"/>
    <p:sldId id="319" r:id="rId32"/>
    <p:sldId id="338" r:id="rId33"/>
    <p:sldId id="282" r:id="rId34"/>
    <p:sldId id="320" r:id="rId35"/>
  </p:sldIdLst>
  <p:sldSz cx="9144000" cy="6858000" type="screen4x3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783"/>
    <a:srgbClr val="0000FF"/>
    <a:srgbClr val="FF0000"/>
    <a:srgbClr val="D8D8D8"/>
    <a:srgbClr val="2AFF09"/>
    <a:srgbClr val="2DE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99" autoAdjust="0"/>
    <p:restoredTop sz="91396" autoAdjust="0"/>
  </p:normalViewPr>
  <p:slideViewPr>
    <p:cSldViewPr snapToGrid="0" snapToObjects="1">
      <p:cViewPr>
        <p:scale>
          <a:sx n="99" d="100"/>
          <a:sy n="99" d="100"/>
        </p:scale>
        <p:origin x="-2240" y="-7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Relationship Id="rId2" Type="http://schemas.openxmlformats.org/officeDocument/2006/relationships/image" Target="../media/image30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image" Target="../media/image31.emf"/><Relationship Id="rId2" Type="http://schemas.openxmlformats.org/officeDocument/2006/relationships/image" Target="../media/image3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Relationship Id="rId2" Type="http://schemas.openxmlformats.org/officeDocument/2006/relationships/image" Target="../media/image4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DC03D-EE42-0B42-92F4-C162769D67C6}" type="datetimeFigureOut">
              <a:rPr lang="en-US" smtClean="0"/>
              <a:t>5/11/16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8823A2-5468-EF45-A7B5-A7075EAD7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580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7735AD-35EB-7A43-BCB5-ED8FB71C98C8}" type="datetimeFigureOut">
              <a:rPr lang="en-US" smtClean="0"/>
              <a:pPr/>
              <a:t>5/11/16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1EA497-5AD4-114E-90A2-EA69ED3ACC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4256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29057" indent="-280406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21626" indent="-2243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570276" indent="-2243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18927" indent="-224325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352221B-EFCE-DF40-B01B-BB66F2C39322}" type="slidenum">
              <a:rPr lang="en-GB" sz="1200">
                <a:latin typeface="Arial" charset="0"/>
              </a:rPr>
              <a:pPr eaLnBrk="1" hangingPunct="1"/>
              <a:t>19</a:t>
            </a:fld>
            <a:endParaRPr lang="en-GB" sz="1200">
              <a:latin typeface="Arial" charset="0"/>
            </a:endParaRPr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8825" cy="3427412"/>
          </a:xfrm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7314" y="6434085"/>
            <a:ext cx="495876" cy="365125"/>
          </a:xfrm>
          <a:prstGeom prst="rect">
            <a:avLst/>
          </a:prstGeom>
        </p:spPr>
        <p:txBody>
          <a:bodyPr/>
          <a:lstStyle/>
          <a:p>
            <a:fld id="{39C63FF0-A747-304F-8AA9-36DBABE317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852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6912" y="6420303"/>
            <a:ext cx="495876" cy="365125"/>
          </a:xfrm>
          <a:prstGeom prst="rect">
            <a:avLst/>
          </a:prstGeom>
        </p:spPr>
        <p:txBody>
          <a:bodyPr/>
          <a:lstStyle/>
          <a:p>
            <a:fld id="{39C63FF0-A747-304F-8AA9-36DBABE31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206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579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6912" y="6420303"/>
            <a:ext cx="495876" cy="365125"/>
          </a:xfrm>
          <a:prstGeom prst="rect">
            <a:avLst/>
          </a:prstGeom>
        </p:spPr>
        <p:txBody>
          <a:bodyPr/>
          <a:lstStyle/>
          <a:p>
            <a:fld id="{39C63FF0-A747-304F-8AA9-36DBABE31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64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676400"/>
            <a:ext cx="8229600" cy="4343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4579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5"/>
          </p:nvPr>
        </p:nvSpPr>
        <p:spPr>
          <a:xfrm>
            <a:off x="3124200" y="6457950"/>
            <a:ext cx="2895600" cy="476250"/>
          </a:xfr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 smtClean="0"/>
              <a:t>Kleist - 11 May 2016 - CDASv3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6553200" y="64579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E8C10-3BCE-DF4C-B326-A0B709DDBB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97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7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81750"/>
            <a:ext cx="2895600" cy="476250"/>
          </a:xfrm>
        </p:spPr>
        <p:txBody>
          <a:bodyPr/>
          <a:lstStyle>
            <a:lvl1pPr>
              <a:defRPr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E5725-1E35-E44C-A8AA-4C5D738C40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08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47663"/>
            <a:ext cx="69342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52600" y="1773241"/>
            <a:ext cx="3390900" cy="4751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773241"/>
            <a:ext cx="3390900" cy="4751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© Crown copyright   Met Office</a:t>
            </a:r>
            <a:endParaRPr lang="en-GB" sz="140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486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Kleist - 11 May 2016 - CDASv3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71BD-66F3-4E99-8E44-BB5CBAE37E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9544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Kleist - 11 May 2016 - CDASv3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71BD-66F3-4E99-8E44-BB5CBAE37E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9157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Kleist - 11 May 2016 - CDASv3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71BD-66F3-4E99-8E44-BB5CBAE37E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2749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Kleist - 11 May 2016 - CDASv3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71BD-66F3-4E99-8E44-BB5CBAE37E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6550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Kleist - 11 May 2016 - CDASv3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71BD-66F3-4E99-8E44-BB5CBAE37E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4272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035"/>
            <a:ext cx="8229600" cy="59170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4726"/>
            <a:ext cx="8229600" cy="4994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22420" y="6432062"/>
            <a:ext cx="495876" cy="365125"/>
          </a:xfrm>
          <a:prstGeom prst="rect">
            <a:avLst/>
          </a:prstGeom>
        </p:spPr>
        <p:txBody>
          <a:bodyPr/>
          <a:lstStyle/>
          <a:p>
            <a:fld id="{39C63FF0-A747-304F-8AA9-36DBABE317D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646151" y="751159"/>
            <a:ext cx="584476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9127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Kleist - 11 May 2016 - CDASv3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71BD-66F3-4E99-8E44-BB5CBAE37E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6787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Kleist - 11 May 2016 - CDASv3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71BD-66F3-4E99-8E44-BB5CBAE37E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450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Kleist - 11 May 2016 - CDASv3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71BD-66F3-4E99-8E44-BB5CBAE37E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23421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Kleist - 11 May 2016 - CDASv3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71BD-66F3-4E99-8E44-BB5CBAE37E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63005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Kleist - 11 May 2016 - CDASv3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71BD-66F3-4E99-8E44-BB5CBAE37E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2889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Kleist - 11 May 2016 - CDASv3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71BD-66F3-4E99-8E44-BB5CBAE37E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5262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6832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710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710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22420" y="6424171"/>
            <a:ext cx="495876" cy="365125"/>
          </a:xfrm>
          <a:prstGeom prst="rect">
            <a:avLst/>
          </a:prstGeom>
        </p:spPr>
        <p:txBody>
          <a:bodyPr/>
          <a:lstStyle/>
          <a:p>
            <a:fld id="{39C63FF0-A747-304F-8AA9-36DBABE317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517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576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00201"/>
            <a:ext cx="40576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6912" y="6432061"/>
            <a:ext cx="495876" cy="365125"/>
          </a:xfrm>
          <a:prstGeom prst="rect">
            <a:avLst/>
          </a:prstGeom>
        </p:spPr>
        <p:txBody>
          <a:bodyPr/>
          <a:lstStyle/>
          <a:p>
            <a:fld id="{39C63FF0-A747-304F-8AA9-36DBABE31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72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39791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3979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628" y="1535113"/>
            <a:ext cx="4042172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628" y="2174875"/>
            <a:ext cx="4042172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6912" y="6432061"/>
            <a:ext cx="495876" cy="365125"/>
          </a:xfrm>
          <a:prstGeom prst="rect">
            <a:avLst/>
          </a:prstGeom>
        </p:spPr>
        <p:txBody>
          <a:bodyPr/>
          <a:lstStyle/>
          <a:p>
            <a:fld id="{39C63FF0-A747-304F-8AA9-36DBABE31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68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6912" y="6420303"/>
            <a:ext cx="495876" cy="365125"/>
          </a:xfrm>
          <a:prstGeom prst="rect">
            <a:avLst/>
          </a:prstGeom>
        </p:spPr>
        <p:txBody>
          <a:bodyPr/>
          <a:lstStyle/>
          <a:p>
            <a:fld id="{39C63FF0-A747-304F-8AA9-36DBABE31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41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6912" y="6420303"/>
            <a:ext cx="495876" cy="365125"/>
          </a:xfrm>
          <a:prstGeom prst="rect">
            <a:avLst/>
          </a:prstGeom>
        </p:spPr>
        <p:txBody>
          <a:bodyPr/>
          <a:lstStyle/>
          <a:p>
            <a:fld id="{39C63FF0-A747-304F-8AA9-36DBABE31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53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710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451" y="273053"/>
            <a:ext cx="511135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710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6912" y="6420303"/>
            <a:ext cx="495876" cy="365125"/>
          </a:xfrm>
          <a:prstGeom prst="rect">
            <a:avLst/>
          </a:prstGeom>
        </p:spPr>
        <p:txBody>
          <a:bodyPr/>
          <a:lstStyle/>
          <a:p>
            <a:fld id="{39C63FF0-A747-304F-8AA9-36DBABE31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0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891" y="4800601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891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891" y="5367339"/>
            <a:ext cx="5486400" cy="804863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6912" y="6420303"/>
            <a:ext cx="495876" cy="365125"/>
          </a:xfrm>
          <a:prstGeom prst="rect">
            <a:avLst/>
          </a:prstGeom>
        </p:spPr>
        <p:txBody>
          <a:bodyPr/>
          <a:lstStyle/>
          <a:p>
            <a:fld id="{39C63FF0-A747-304F-8AA9-36DBABE31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48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42867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55712" y="6371958"/>
            <a:ext cx="2494215" cy="41549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+mj-lt"/>
                <a:cs typeface="Times New Roman"/>
              </a:defRPr>
            </a:lvl1pPr>
          </a:lstStyle>
          <a:p>
            <a:r>
              <a:rPr lang="nl-NL" smtClean="0"/>
              <a:t>Kleist - 11 May 2016 - CDASv3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821863" y="6304448"/>
            <a:ext cx="551183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23253" y="6430748"/>
            <a:ext cx="495876" cy="365125"/>
          </a:xfrm>
          <a:prstGeom prst="rect">
            <a:avLst/>
          </a:prstGeom>
        </p:spPr>
        <p:txBody>
          <a:bodyPr/>
          <a:lstStyle/>
          <a:p>
            <a:fld id="{39C63FF0-A747-304F-8AA9-36DBABE317D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6420e6_65635f965637c8d98422afb90604d286.gif_srz_476_78_75_22_0.50_1.20_0-1.gif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7" y="6383716"/>
            <a:ext cx="2424940" cy="39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7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6" r:id="rId13"/>
    <p:sldLayoutId id="2147483687" r:id="rId14"/>
  </p:sldLayoutIdLst>
  <p:hf hd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Times New Roman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j-lt"/>
          <a:ea typeface="+mn-ea"/>
          <a:cs typeface="Times New Roman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j-lt"/>
          <a:ea typeface="+mn-ea"/>
          <a:cs typeface="Times New Roman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j-lt"/>
          <a:ea typeface="+mn-ea"/>
          <a:cs typeface="Times New Roman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j-lt"/>
          <a:ea typeface="+mn-ea"/>
          <a:cs typeface="Times New Roman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j-lt"/>
          <a:ea typeface="+mn-ea"/>
          <a:cs typeface="Times New Roman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Kleist - 11 May 2016 - CDASv3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01771BD-66F3-4E99-8E44-BB5CBAE37E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6183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31.e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32.emf"/><Relationship Id="rId8" Type="http://schemas.openxmlformats.org/officeDocument/2006/relationships/oleObject" Target="../embeddings/oleObject11.bin"/><Relationship Id="rId9" Type="http://schemas.openxmlformats.org/officeDocument/2006/relationships/image" Target="../media/image33.emf"/><Relationship Id="rId10" Type="http://schemas.openxmlformats.org/officeDocument/2006/relationships/oleObject" Target="../embeddings/oleObject12.bin"/><Relationship Id="rId11" Type="http://schemas.openxmlformats.org/officeDocument/2006/relationships/image" Target="../media/image3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41.e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4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hyperlink" Target="tel:2014110100" TargetMode="External"/><Relationship Id="rId12" Type="http://schemas.openxmlformats.org/officeDocument/2006/relationships/hyperlink" Target="http://www.nws.noaa.gov/os/notification/tin16-11gfs_gdasaaa.htm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tel:2015070100" TargetMode="External"/><Relationship Id="rId3" Type="http://schemas.openxmlformats.org/officeDocument/2006/relationships/hyperlink" Target="tel:2015041500" TargetMode="External"/><Relationship Id="rId4" Type="http://schemas.openxmlformats.org/officeDocument/2006/relationships/hyperlink" Target="tel:2015120100" TargetMode="External"/><Relationship Id="rId5" Type="http://schemas.openxmlformats.org/officeDocument/2006/relationships/hyperlink" Target="tel:2013041500" TargetMode="External"/><Relationship Id="rId6" Type="http://schemas.openxmlformats.org/officeDocument/2006/relationships/hyperlink" Target="tel:2013120100" TargetMode="External"/><Relationship Id="rId7" Type="http://schemas.openxmlformats.org/officeDocument/2006/relationships/hyperlink" Target="tel:2013110100" TargetMode="External"/><Relationship Id="rId8" Type="http://schemas.openxmlformats.org/officeDocument/2006/relationships/hyperlink" Target="tel:2014060100" TargetMode="External"/><Relationship Id="rId9" Type="http://schemas.openxmlformats.org/officeDocument/2006/relationships/hyperlink" Target="tel:2014050100" TargetMode="External"/><Relationship Id="rId10" Type="http://schemas.openxmlformats.org/officeDocument/2006/relationships/hyperlink" Target="tel:2014120100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crp-climate.org/WGNE/BlueBook/2013/individual-articles/01_Lorenc_Andrew_EnVar_nomenclature.pdf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crp-climate.org/WGNE/BlueBook/2013/individual-articles/01_Lorenc_Andrew_EnVar_nomenclature.pdf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4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6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7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jpeg"/><Relationship Id="rId20" Type="http://schemas.openxmlformats.org/officeDocument/2006/relationships/image" Target="../media/image27.jpeg"/><Relationship Id="rId21" Type="http://schemas.openxmlformats.org/officeDocument/2006/relationships/image" Target="../media/image28.jpeg"/><Relationship Id="rId10" Type="http://schemas.openxmlformats.org/officeDocument/2006/relationships/image" Target="../media/image17.jpeg"/><Relationship Id="rId11" Type="http://schemas.openxmlformats.org/officeDocument/2006/relationships/image" Target="../media/image18.jpeg"/><Relationship Id="rId12" Type="http://schemas.openxmlformats.org/officeDocument/2006/relationships/image" Target="../media/image19.jpeg"/><Relationship Id="rId13" Type="http://schemas.openxmlformats.org/officeDocument/2006/relationships/image" Target="../media/image20.jpeg"/><Relationship Id="rId14" Type="http://schemas.openxmlformats.org/officeDocument/2006/relationships/image" Target="../media/image21.jpeg"/><Relationship Id="rId15" Type="http://schemas.openxmlformats.org/officeDocument/2006/relationships/image" Target="../media/image22.jpeg"/><Relationship Id="rId16" Type="http://schemas.openxmlformats.org/officeDocument/2006/relationships/image" Target="../media/image23.jpeg"/><Relationship Id="rId17" Type="http://schemas.openxmlformats.org/officeDocument/2006/relationships/image" Target="../media/image24.jpeg"/><Relationship Id="rId18" Type="http://schemas.openxmlformats.org/officeDocument/2006/relationships/image" Target="../media/image25.jpeg"/><Relationship Id="rId19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29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3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19621" y="4713799"/>
            <a:ext cx="7907075" cy="1494800"/>
          </a:xfrm>
        </p:spPr>
        <p:txBody>
          <a:bodyPr>
            <a:normAutofit/>
          </a:bodyPr>
          <a:lstStyle/>
          <a:p>
            <a:r>
              <a:rPr lang="en-US" dirty="0" smtClean="0"/>
              <a:t>* With many contributions from </a:t>
            </a:r>
            <a:r>
              <a:rPr lang="en-US" dirty="0" smtClean="0"/>
              <a:t>collaborators, in particular Rahul </a:t>
            </a:r>
            <a:r>
              <a:rPr lang="en-US" dirty="0" err="1" smtClean="0"/>
              <a:t>Mahajan</a:t>
            </a:r>
            <a:r>
              <a:rPr lang="en-US" dirty="0" smtClean="0"/>
              <a:t>, Cathy Thomas, Jeff Whitaker, </a:t>
            </a:r>
            <a:r>
              <a:rPr lang="en-US" dirty="0" err="1" smtClean="0"/>
              <a:t>Lili</a:t>
            </a:r>
            <a:r>
              <a:rPr lang="en-US" dirty="0" smtClean="0"/>
              <a:t> Lei, Dave Parrish, Kayo Ide, Deng-Shun Chen, and many others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1</a:t>
            </a:fld>
            <a:endParaRPr lang="en-US" dirty="0"/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685803" y="835884"/>
            <a:ext cx="7840893" cy="147002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Times New Roman"/>
              </a:defRPr>
            </a:lvl1pPr>
          </a:lstStyle>
          <a:p>
            <a:r>
              <a:rPr lang="en-US" sz="2800" dirty="0" smtClean="0"/>
              <a:t>Development, testing, and implementation of hybrid 4DEnVar for the GFS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619621" y="1000559"/>
            <a:ext cx="7907075" cy="120580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0" name="Subtitle 7"/>
          <p:cNvSpPr txBox="1">
            <a:spLocks/>
          </p:cNvSpPr>
          <p:nvPr/>
        </p:nvSpPr>
        <p:spPr>
          <a:xfrm>
            <a:off x="1371600" y="2680989"/>
            <a:ext cx="6400800" cy="1205211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Times New Roman"/>
              </a:defRPr>
            </a:lvl1pPr>
            <a:lvl2pPr marL="3429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Times New Roman"/>
              </a:defRPr>
            </a:lvl2pPr>
            <a:lvl3pPr marL="6858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Times New Roman"/>
              </a:defRPr>
            </a:lvl3pPr>
            <a:lvl4pPr marL="10287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Times New Roman"/>
              </a:defRPr>
            </a:lvl4pPr>
            <a:lvl5pPr marL="13716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Times New Roman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b="1" dirty="0" smtClean="0">
                <a:solidFill>
                  <a:schemeClr val="accent2">
                    <a:lumMod val="75000"/>
                  </a:schemeClr>
                </a:solidFill>
              </a:rPr>
              <a:t>Daryl Kleist*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/>
              <a:t>University of Maryland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/>
              <a:t>Department of Atmospheric and Oceanic Science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55712" y="6371958"/>
            <a:ext cx="2494215" cy="415494"/>
          </a:xfrm>
        </p:spPr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971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91"/>
            <a:ext cx="8229600" cy="591702"/>
          </a:xfrm>
        </p:spPr>
        <p:txBody>
          <a:bodyPr/>
          <a:lstStyle/>
          <a:p>
            <a:r>
              <a:rPr lang="en-US" dirty="0" smtClean="0"/>
              <a:t>Member 1 increments, single cycle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2" descr="http://www.emc.ncep.noaa.gov/gmb/wd20dk/figs/enkf/4panel_Tinc_Enkf_Eachste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70" y="795771"/>
            <a:ext cx="7088185" cy="547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7534500"/>
              </p:ext>
            </p:extLst>
          </p:nvPr>
        </p:nvGraphicFramePr>
        <p:xfrm>
          <a:off x="186883" y="1856643"/>
          <a:ext cx="801687" cy="488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4" name="Equation" r:id="rId4" imgW="368300" imgH="266700" progId="Equation.3">
                  <p:embed/>
                </p:oleObj>
              </mc:Choice>
              <mc:Fallback>
                <p:oleObj name="Equation" r:id="rId4" imgW="3683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883" y="1856643"/>
                        <a:ext cx="801687" cy="4888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428238"/>
              </p:ext>
            </p:extLst>
          </p:nvPr>
        </p:nvGraphicFramePr>
        <p:xfrm>
          <a:off x="8068198" y="1856643"/>
          <a:ext cx="801018" cy="505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5" name="Equation" r:id="rId6" imgW="355600" imgH="266700" progId="Equation.3">
                  <p:embed/>
                </p:oleObj>
              </mc:Choice>
              <mc:Fallback>
                <p:oleObj name="Equation" r:id="rId6" imgW="3556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8198" y="1856643"/>
                        <a:ext cx="801018" cy="505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2859329"/>
              </p:ext>
            </p:extLst>
          </p:nvPr>
        </p:nvGraphicFramePr>
        <p:xfrm>
          <a:off x="169404" y="4639249"/>
          <a:ext cx="740788" cy="48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6" name="Equation" r:id="rId8" imgW="342900" imgH="266700" progId="Equation.3">
                  <p:embed/>
                </p:oleObj>
              </mc:Choice>
              <mc:Fallback>
                <p:oleObj name="Equation" r:id="rId8" imgW="3429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404" y="4639249"/>
                        <a:ext cx="740788" cy="48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7766794"/>
              </p:ext>
            </p:extLst>
          </p:nvPr>
        </p:nvGraphicFramePr>
        <p:xfrm>
          <a:off x="8034604" y="4639249"/>
          <a:ext cx="929663" cy="513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7" name="Equation" r:id="rId10" imgW="406400" imgH="266700" progId="Equation.3">
                  <p:embed/>
                </p:oleObj>
              </mc:Choice>
              <mc:Fallback>
                <p:oleObj name="Equation" r:id="rId10" imgW="4064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4604" y="4639249"/>
                        <a:ext cx="929663" cy="513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3759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51"/>
            <a:ext cx="8229600" cy="5917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Hybrid 3DEnVar Operational Configuration and Testing</a:t>
            </a:r>
            <a:br>
              <a:rPr lang="en-US" dirty="0" smtClean="0"/>
            </a:br>
            <a:r>
              <a:rPr lang="en-US" dirty="0" smtClean="0"/>
              <a:t>Implemented: May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054" y="1107377"/>
            <a:ext cx="4109989" cy="4994150"/>
          </a:xfrm>
        </p:spPr>
        <p:txBody>
          <a:bodyPr/>
          <a:lstStyle/>
          <a:p>
            <a:r>
              <a:rPr lang="en-US" dirty="0" smtClean="0"/>
              <a:t>T574L64 Deterministic (</a:t>
            </a:r>
            <a:r>
              <a:rPr lang="en-US" dirty="0" err="1" smtClean="0"/>
              <a:t>Eulerian</a:t>
            </a:r>
            <a:r>
              <a:rPr lang="en-US" dirty="0" smtClean="0"/>
              <a:t> dynamics)</a:t>
            </a:r>
          </a:p>
          <a:p>
            <a:r>
              <a:rPr lang="en-US" dirty="0" smtClean="0"/>
              <a:t>T254L64 </a:t>
            </a:r>
            <a:r>
              <a:rPr lang="en-US" dirty="0" err="1" smtClean="0"/>
              <a:t>EnKF</a:t>
            </a:r>
            <a:r>
              <a:rPr lang="en-US" dirty="0" smtClean="0"/>
              <a:t>, 80 members</a:t>
            </a:r>
          </a:p>
          <a:p>
            <a:endParaRPr lang="en-US" dirty="0" smtClean="0"/>
          </a:p>
          <a:p>
            <a:r>
              <a:rPr lang="en-US" dirty="0" smtClean="0"/>
              <a:t>75% ensemble, 25% climatological for hybrid increment</a:t>
            </a:r>
          </a:p>
          <a:p>
            <a:endParaRPr lang="en-US" dirty="0"/>
          </a:p>
          <a:p>
            <a:r>
              <a:rPr lang="en-US" dirty="0" smtClean="0"/>
              <a:t>Level dependent horizontal localization (divide by 0.38 to convert to GC zero distance)</a:t>
            </a:r>
          </a:p>
          <a:p>
            <a:r>
              <a:rPr lang="en-US" dirty="0" smtClean="0"/>
              <a:t>0.5 scale heights in vertical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8" descr="horizontallocaliz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950464"/>
            <a:ext cx="3829050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3798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723"/>
            <a:ext cx="8229600" cy="5917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Impact from pre-implementation trials</a:t>
            </a:r>
            <a:br>
              <a:rPr lang="en-US" dirty="0" smtClean="0"/>
            </a:br>
            <a:r>
              <a:rPr lang="en-US" dirty="0" smtClean="0"/>
              <a:t>(% change RMSE, self-analysis)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4" descr="Hybrid_scores_lab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258" y="856084"/>
            <a:ext cx="5105400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4484" y="2244845"/>
            <a:ext cx="12444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</a:rPr>
              <a:t>NH</a:t>
            </a:r>
          </a:p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SH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TR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8060" y="1201622"/>
            <a:ext cx="1541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Z1000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13718" y="2373125"/>
            <a:ext cx="1541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Z500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88060" y="3461944"/>
            <a:ext cx="1541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W200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19646" y="4390997"/>
            <a:ext cx="1730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W850(L)</a:t>
            </a:r>
          </a:p>
          <a:p>
            <a:r>
              <a:rPr lang="en-US" sz="2000" dirty="0" smtClean="0"/>
              <a:t>W200(R)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5601083"/>
            <a:ext cx="84582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 smtClean="0">
                <a:latin typeface="+mj-lt"/>
              </a:rPr>
              <a:t>Experiment minus operational </a:t>
            </a:r>
            <a:r>
              <a:rPr lang="en-US" sz="2000" dirty="0" smtClean="0"/>
              <a:t>for period spanning </a:t>
            </a:r>
            <a:r>
              <a:rPr lang="en-US" sz="2000" dirty="0"/>
              <a:t>01 February 2012 through 15 May </a:t>
            </a:r>
            <a:r>
              <a:rPr lang="en-US" sz="2000" dirty="0" smtClean="0"/>
              <a:t>2012.</a:t>
            </a:r>
            <a:endParaRPr lang="en-US" sz="20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8049" y="5189063"/>
            <a:ext cx="2868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 </a:t>
            </a:r>
            <a:r>
              <a:rPr lang="en-US" sz="1800" dirty="0" smtClean="0"/>
              <a:t>        48h       96h      144h    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4818296" y="5195743"/>
            <a:ext cx="2868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 </a:t>
            </a:r>
            <a:r>
              <a:rPr lang="en-US" sz="1800" dirty="0" smtClean="0"/>
              <a:t>         48h       96h      144h   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82767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 of ensemble spread in assimilation window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420" y="814843"/>
            <a:ext cx="4187185" cy="541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-304800" y="2765791"/>
            <a:ext cx="1524000" cy="16764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FontTx/>
              <a:buNone/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ea typeface="MS PGothic" pitchFamily="34" charset="-128"/>
                <a:cs typeface="+mn-cs"/>
              </a:rPr>
              <a:t>3HR</a:t>
            </a:r>
          </a:p>
          <a:p>
            <a:pPr marL="457200" lvl="1" indent="0">
              <a:buFontTx/>
              <a:buNone/>
              <a:defRPr/>
            </a:pPr>
            <a:r>
              <a:rPr lang="en-US" altLang="en-US" b="1" kern="0" dirty="0" smtClean="0">
                <a:solidFill>
                  <a:srgbClr val="056305"/>
                </a:solidFill>
                <a:ea typeface="MS PGothic" pitchFamily="34" charset="-128"/>
                <a:cs typeface="+mn-cs"/>
              </a:rPr>
              <a:t>6HR</a:t>
            </a:r>
          </a:p>
          <a:p>
            <a:pPr marL="457200" lvl="1" indent="0">
              <a:buFontTx/>
              <a:buNone/>
              <a:defRPr/>
            </a:pPr>
            <a:r>
              <a:rPr lang="en-US" altLang="en-US" b="1" kern="0" dirty="0" smtClean="0">
                <a:solidFill>
                  <a:srgbClr val="0070C0"/>
                </a:solidFill>
                <a:ea typeface="MS PGothic" pitchFamily="34" charset="-128"/>
                <a:cs typeface="+mn-cs"/>
              </a:rPr>
              <a:t>9HR</a:t>
            </a:r>
          </a:p>
        </p:txBody>
      </p:sp>
      <p:sp>
        <p:nvSpPr>
          <p:cNvPr id="8" name="Rectangle 7"/>
          <p:cNvSpPr/>
          <p:nvPr/>
        </p:nvSpPr>
        <p:spPr>
          <a:xfrm>
            <a:off x="3079004" y="814843"/>
            <a:ext cx="2160601" cy="54192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673" y="1034726"/>
            <a:ext cx="3555127" cy="4994150"/>
          </a:xfrm>
        </p:spPr>
        <p:txBody>
          <a:bodyPr/>
          <a:lstStyle/>
          <a:p>
            <a:r>
              <a:rPr lang="en-US" dirty="0" smtClean="0"/>
              <a:t>Global mean spread from single </a:t>
            </a:r>
            <a:r>
              <a:rPr lang="en-US" dirty="0" err="1" smtClean="0"/>
              <a:t>EnKF</a:t>
            </a:r>
            <a:r>
              <a:rPr lang="en-US" dirty="0" smtClean="0"/>
              <a:t>-based forecast</a:t>
            </a:r>
          </a:p>
          <a:p>
            <a:pPr lvl="1"/>
            <a:r>
              <a:rPr lang="en-US" dirty="0" smtClean="0"/>
              <a:t>2014020400</a:t>
            </a:r>
          </a:p>
          <a:p>
            <a:pPr lvl="1"/>
            <a:endParaRPr lang="en-US" dirty="0"/>
          </a:p>
          <a:p>
            <a:r>
              <a:rPr lang="en-US" dirty="0" smtClean="0"/>
              <a:t>Significant decay from 3-hr to 6-hr</a:t>
            </a:r>
          </a:p>
          <a:p>
            <a:endParaRPr lang="en-US" dirty="0"/>
          </a:p>
          <a:p>
            <a:r>
              <a:rPr lang="en-US" dirty="0" smtClean="0"/>
              <a:t>Recovery and slight growth from 6-hr to 9-hr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781129" y="1257197"/>
            <a:ext cx="1632110" cy="897854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FontTx/>
              <a:buNone/>
              <a:defRPr/>
            </a:pPr>
            <a:r>
              <a:rPr lang="en-US" altLang="en-US" b="1" kern="0" dirty="0" smtClean="0">
                <a:solidFill>
                  <a:srgbClr val="000000"/>
                </a:solidFill>
                <a:ea typeface="MS PGothic" pitchFamily="34" charset="-128"/>
                <a:cs typeface="+mn-cs"/>
              </a:rPr>
              <a:t>Wind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781129" y="3192645"/>
            <a:ext cx="1632110" cy="897854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FontTx/>
              <a:buNone/>
              <a:defRPr/>
            </a:pPr>
            <a:r>
              <a:rPr lang="en-US" altLang="en-US" b="1" kern="0" dirty="0" smtClean="0">
                <a:solidFill>
                  <a:srgbClr val="000000"/>
                </a:solidFill>
                <a:ea typeface="MS PGothic" pitchFamily="34" charset="-128"/>
                <a:cs typeface="+mn-cs"/>
              </a:rPr>
              <a:t>Temp.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831431" y="4975693"/>
            <a:ext cx="1632110" cy="897854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FontTx/>
              <a:buNone/>
              <a:defRPr/>
            </a:pPr>
            <a:r>
              <a:rPr lang="en-US" altLang="en-US" b="1" kern="0" dirty="0" err="1" smtClean="0">
                <a:solidFill>
                  <a:srgbClr val="000000"/>
                </a:solidFill>
                <a:ea typeface="MS PGothic" pitchFamily="34" charset="-128"/>
                <a:cs typeface="+mn-cs"/>
              </a:rPr>
              <a:t>q</a:t>
            </a:r>
            <a:r>
              <a:rPr lang="en-US" altLang="en-US" b="1" kern="0" baseline="-25000" dirty="0" err="1" smtClean="0">
                <a:solidFill>
                  <a:srgbClr val="000000"/>
                </a:solidFill>
                <a:ea typeface="MS PGothic" pitchFamily="34" charset="-128"/>
                <a:cs typeface="+mn-cs"/>
              </a:rPr>
              <a:t>wv</a:t>
            </a:r>
            <a:endParaRPr lang="en-US" altLang="en-US" b="1" kern="0" dirty="0" smtClean="0">
              <a:solidFill>
                <a:srgbClr val="000000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24787" y="4322929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7387" y="1443792"/>
            <a:ext cx="1596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Pressure (</a:t>
            </a:r>
            <a:r>
              <a:rPr lang="en-US" sz="1600" b="1" dirty="0" err="1" smtClean="0"/>
              <a:t>hPa</a:t>
            </a:r>
            <a:r>
              <a:rPr lang="en-US" sz="1600" b="1" dirty="0" smtClean="0"/>
              <a:t>)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3108" y="5133747"/>
            <a:ext cx="1596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Pressure (</a:t>
            </a:r>
            <a:r>
              <a:rPr lang="en-US" sz="1600" b="1" dirty="0" err="1" smtClean="0"/>
              <a:t>hPa</a:t>
            </a:r>
            <a:r>
              <a:rPr lang="en-US" sz="1600" b="1" dirty="0" smtClean="0"/>
              <a:t>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199214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pp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224" y="936420"/>
            <a:ext cx="5113683" cy="3950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Replacement for additive inflation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570" y="1034726"/>
            <a:ext cx="5200004" cy="463511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Following the lead of ECMWF, pursued the use of “stochastic physics”</a:t>
            </a:r>
          </a:p>
          <a:p>
            <a:endParaRPr lang="en-US" dirty="0"/>
          </a:p>
          <a:p>
            <a:pPr lvl="1"/>
            <a:r>
              <a:rPr lang="en-US" dirty="0" smtClean="0"/>
              <a:t>SPPT:  Stochastically Perturbed Physics Tendencies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SKEB: Stochastic Kinetic Energy Backscatter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SHUM:  Stochastically perturbed boundary layer </a:t>
            </a:r>
            <a:r>
              <a:rPr lang="en-US" dirty="0" err="1" smtClean="0"/>
              <a:t>HUMidity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/>
              <a:t>All use stochastic random pattern generators to </a:t>
            </a:r>
            <a:r>
              <a:rPr lang="en-US" dirty="0" smtClean="0"/>
              <a:t>create spatially </a:t>
            </a:r>
            <a:r>
              <a:rPr lang="en-US" dirty="0"/>
              <a:t>and temporally correlated noise.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378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Additive Inflation Off, </a:t>
            </a:r>
            <a:r>
              <a:rPr lang="en-US" b="1" i="1" dirty="0" err="1" smtClean="0">
                <a:solidFill>
                  <a:srgbClr val="953735"/>
                </a:solidFill>
              </a:rPr>
              <a:t>Stoch</a:t>
            </a:r>
            <a:r>
              <a:rPr lang="en-US" b="1" i="1" dirty="0" smtClean="0">
                <a:solidFill>
                  <a:srgbClr val="953735"/>
                </a:solidFill>
              </a:rPr>
              <a:t>. Physics On</a:t>
            </a:r>
            <a:endParaRPr lang="en-US" b="1" i="1" dirty="0">
              <a:solidFill>
                <a:srgbClr val="95373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317" y="814843"/>
            <a:ext cx="4187185" cy="541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21197" y="2760802"/>
            <a:ext cx="1524000" cy="16764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FontTx/>
              <a:buNone/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ea typeface="MS PGothic" pitchFamily="34" charset="-128"/>
                <a:cs typeface="+mn-cs"/>
              </a:rPr>
              <a:t>3HR</a:t>
            </a:r>
          </a:p>
          <a:p>
            <a:pPr marL="457200" lvl="1" indent="0">
              <a:buFontTx/>
              <a:buNone/>
              <a:defRPr/>
            </a:pPr>
            <a:r>
              <a:rPr lang="en-US" altLang="en-US" b="1" kern="0" dirty="0" smtClean="0">
                <a:solidFill>
                  <a:srgbClr val="056305"/>
                </a:solidFill>
                <a:ea typeface="MS PGothic" pitchFamily="34" charset="-128"/>
                <a:cs typeface="+mn-cs"/>
              </a:rPr>
              <a:t>6HR</a:t>
            </a:r>
          </a:p>
          <a:p>
            <a:pPr marL="457200" lvl="1" indent="0">
              <a:buFontTx/>
              <a:buNone/>
              <a:defRPr/>
            </a:pPr>
            <a:r>
              <a:rPr lang="en-US" altLang="en-US" b="1" kern="0" dirty="0" smtClean="0">
                <a:solidFill>
                  <a:srgbClr val="0070C0"/>
                </a:solidFill>
                <a:ea typeface="MS PGothic" pitchFamily="34" charset="-128"/>
                <a:cs typeface="+mn-cs"/>
              </a:rPr>
              <a:t>9HR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693398" y="1128920"/>
            <a:ext cx="1632110" cy="897854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FontTx/>
              <a:buNone/>
              <a:defRPr/>
            </a:pPr>
            <a:r>
              <a:rPr lang="en-US" altLang="en-US" b="1" kern="0" dirty="0" smtClean="0">
                <a:solidFill>
                  <a:srgbClr val="000000"/>
                </a:solidFill>
                <a:ea typeface="MS PGothic" pitchFamily="34" charset="-128"/>
                <a:cs typeface="+mn-cs"/>
              </a:rPr>
              <a:t>Wind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693398" y="3064368"/>
            <a:ext cx="1632110" cy="897854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FontTx/>
              <a:buNone/>
              <a:defRPr/>
            </a:pPr>
            <a:r>
              <a:rPr lang="en-US" altLang="en-US" b="1" kern="0" dirty="0" smtClean="0">
                <a:solidFill>
                  <a:srgbClr val="000000"/>
                </a:solidFill>
                <a:ea typeface="MS PGothic" pitchFamily="34" charset="-128"/>
                <a:cs typeface="+mn-cs"/>
              </a:rPr>
              <a:t>Temp.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743700" y="4847416"/>
            <a:ext cx="1632110" cy="897854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FontTx/>
              <a:buNone/>
              <a:defRPr/>
            </a:pPr>
            <a:r>
              <a:rPr lang="en-US" altLang="en-US" b="1" kern="0" dirty="0" err="1" smtClean="0">
                <a:solidFill>
                  <a:srgbClr val="000000"/>
                </a:solidFill>
                <a:ea typeface="MS PGothic" pitchFamily="34" charset="-128"/>
                <a:cs typeface="+mn-cs"/>
              </a:rPr>
              <a:t>q</a:t>
            </a:r>
            <a:r>
              <a:rPr lang="en-US" altLang="en-US" b="1" kern="0" baseline="-25000" dirty="0" err="1" smtClean="0">
                <a:solidFill>
                  <a:srgbClr val="000000"/>
                </a:solidFill>
                <a:ea typeface="MS PGothic" pitchFamily="34" charset="-128"/>
                <a:cs typeface="+mn-cs"/>
              </a:rPr>
              <a:t>wv</a:t>
            </a:r>
            <a:endParaRPr lang="en-US" altLang="en-US" b="1" kern="0" dirty="0" smtClean="0">
              <a:solidFill>
                <a:srgbClr val="000000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24787" y="4322929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989876" y="814843"/>
            <a:ext cx="2083626" cy="541927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821943" y="1572069"/>
            <a:ext cx="1596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Pressure (</a:t>
            </a:r>
            <a:r>
              <a:rPr lang="en-US" sz="1600" b="1" dirty="0" err="1" smtClean="0"/>
              <a:t>hPa</a:t>
            </a:r>
            <a:r>
              <a:rPr lang="en-US" sz="1600" b="1" dirty="0" smtClean="0"/>
              <a:t>)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821943" y="5246827"/>
            <a:ext cx="1596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Pressure (</a:t>
            </a:r>
            <a:r>
              <a:rPr lang="en-US" sz="1600" b="1" dirty="0" err="1" smtClean="0"/>
              <a:t>hPa</a:t>
            </a:r>
            <a:r>
              <a:rPr lang="en-US" sz="1600" b="1" dirty="0" smtClean="0"/>
              <a:t>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099740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January 2015 GFS Upgrade (Resolution)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Resolution was increased to T1534 (deterministic) and T574 (</a:t>
            </a:r>
            <a:r>
              <a:rPr lang="en-US" dirty="0" err="1" smtClean="0"/>
              <a:t>EnKF</a:t>
            </a:r>
            <a:r>
              <a:rPr lang="en-US" dirty="0" smtClean="0"/>
              <a:t>-based ensemble)</a:t>
            </a:r>
          </a:p>
          <a:p>
            <a:endParaRPr lang="en-US" dirty="0"/>
          </a:p>
          <a:p>
            <a:r>
              <a:rPr lang="en-US" dirty="0" smtClean="0"/>
              <a:t>Semi-</a:t>
            </a:r>
            <a:r>
              <a:rPr lang="en-US" dirty="0" err="1" smtClean="0"/>
              <a:t>Lagrangian</a:t>
            </a:r>
            <a:r>
              <a:rPr lang="en-US" dirty="0" smtClean="0"/>
              <a:t> replaced </a:t>
            </a:r>
            <a:r>
              <a:rPr lang="en-US" dirty="0" err="1" smtClean="0"/>
              <a:t>Eulerian</a:t>
            </a:r>
            <a:r>
              <a:rPr lang="en-US" dirty="0" smtClean="0"/>
              <a:t> dynamic core</a:t>
            </a:r>
          </a:p>
          <a:p>
            <a:endParaRPr lang="en-US" dirty="0"/>
          </a:p>
          <a:p>
            <a:r>
              <a:rPr lang="en-US" dirty="0" smtClean="0"/>
              <a:t>Data Assimilation:</a:t>
            </a:r>
          </a:p>
          <a:p>
            <a:pPr lvl="1"/>
            <a:r>
              <a:rPr lang="en-US" dirty="0" smtClean="0"/>
              <a:t>Reduced weights on climatological to 12.5% (87.5% ensemble) for hybrid 3DEnVar</a:t>
            </a:r>
          </a:p>
          <a:p>
            <a:pPr lvl="1"/>
            <a:r>
              <a:rPr lang="en-US" dirty="0" smtClean="0"/>
              <a:t>Reduced localization length scales</a:t>
            </a:r>
          </a:p>
          <a:p>
            <a:pPr lvl="1"/>
            <a:r>
              <a:rPr lang="en-US" dirty="0" smtClean="0"/>
              <a:t>Replaced additive inflation with stochastic physics</a:t>
            </a:r>
          </a:p>
          <a:p>
            <a:pPr lvl="1"/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</a:rPr>
              <a:t>Increment resolution kept at T574 effective resolution (same as ensemble)</a:t>
            </a:r>
          </a:p>
          <a:p>
            <a:pPr lvl="1"/>
            <a:r>
              <a:rPr lang="en-US" dirty="0" smtClean="0"/>
              <a:t>Updated radiance bias correction scheme</a:t>
            </a:r>
          </a:p>
          <a:p>
            <a:pPr lvl="1"/>
            <a:r>
              <a:rPr lang="en-US" dirty="0" smtClean="0"/>
              <a:t>Some observation changes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473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51"/>
            <a:ext cx="8229600" cy="5917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Temporal distribution of observations (NASA MERRA)</a:t>
            </a:r>
            <a:br>
              <a:rPr lang="en-US" dirty="0" smtClean="0"/>
            </a:br>
            <a:r>
              <a:rPr lang="en-US" dirty="0" smtClean="0"/>
              <a:t>Courtesy of Will McCarty (NASA GMAO)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17</a:t>
            </a:fld>
            <a:endParaRPr lang="en-US" dirty="0"/>
          </a:p>
        </p:txBody>
      </p:sp>
      <p:pic>
        <p:nvPicPr>
          <p:cNvPr id="7" name="obs_movie_wm_20141210.h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21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4DEnVar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3860734"/>
              </p:ext>
            </p:extLst>
          </p:nvPr>
        </p:nvGraphicFramePr>
        <p:xfrm>
          <a:off x="187799" y="915211"/>
          <a:ext cx="8804275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6" name="Equation" r:id="rId3" imgW="4191000" imgH="469900" progId="Equation.3">
                  <p:embed/>
                </p:oleObj>
              </mc:Choice>
              <mc:Fallback>
                <p:oleObj name="Equation" r:id="rId3" imgW="41910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799" y="915211"/>
                        <a:ext cx="8804275" cy="98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654128"/>
              </p:ext>
            </p:extLst>
          </p:nvPr>
        </p:nvGraphicFramePr>
        <p:xfrm>
          <a:off x="2901218" y="4184597"/>
          <a:ext cx="3128963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7" name="Equation" r:id="rId5" imgW="1651000" imgH="469900" progId="Equation.3">
                  <p:embed/>
                </p:oleObj>
              </mc:Choice>
              <mc:Fallback>
                <p:oleObj name="Equation" r:id="rId5" imgW="16510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1218" y="4184597"/>
                        <a:ext cx="3128963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eft Brace 7"/>
          <p:cNvSpPr/>
          <p:nvPr/>
        </p:nvSpPr>
        <p:spPr>
          <a:xfrm rot="16200000">
            <a:off x="6860061" y="319922"/>
            <a:ext cx="381000" cy="3657600"/>
          </a:xfrm>
          <a:prstGeom prst="leftBrace">
            <a:avLst>
              <a:gd name="adj1" fmla="val 8333"/>
              <a:gd name="adj2" fmla="val 49010"/>
            </a:avLst>
          </a:prstGeom>
          <a:ln w="3175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221761" y="2339222"/>
            <a:ext cx="4114800" cy="762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dirty="0">
                <a:latin typeface="+mj-lt"/>
                <a:ea typeface="ＭＳ Ｐゴシック" charset="0"/>
                <a:cs typeface="ＭＳ Ｐゴシック" charset="0"/>
              </a:rPr>
              <a:t>Jo term divided into observation “bins” as in 4DVAR</a:t>
            </a:r>
            <a:endParaRPr lang="en-US" sz="2000" baseline="30000" dirty="0"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87799" y="3289130"/>
            <a:ext cx="8745297" cy="985261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dirty="0">
                <a:latin typeface="+mj-lt"/>
                <a:ea typeface="ＭＳ Ｐゴシック" charset="0"/>
                <a:cs typeface="ＭＳ Ｐゴシック" charset="0"/>
              </a:rPr>
              <a:t>Where the 4D increment is prescribed through linear combinations of the 4D ensemble perturbations plus static contribution, i.e. it is not itself a model trajectory</a:t>
            </a:r>
            <a:endParaRPr lang="en-US" sz="2000" baseline="30000" dirty="0"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87799" y="5215362"/>
            <a:ext cx="8745297" cy="1066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dirty="0">
                <a:latin typeface="+mj-lt"/>
                <a:ea typeface="ＭＳ Ｐゴシック" charset="0"/>
                <a:cs typeface="ＭＳ Ｐゴシック" charset="0"/>
              </a:rPr>
              <a:t>Here, </a:t>
            </a: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  <a:latin typeface="+mj-lt"/>
                <a:ea typeface="ＭＳ Ｐゴシック" charset="0"/>
                <a:cs typeface="ＭＳ Ｐゴシック" charset="0"/>
              </a:rPr>
              <a:t>static contribution is time invariant</a:t>
            </a:r>
            <a:r>
              <a:rPr lang="en-US" sz="2000" dirty="0">
                <a:latin typeface="+mj-lt"/>
                <a:ea typeface="ＭＳ Ｐゴシック" charset="0"/>
                <a:cs typeface="ＭＳ Ｐゴシック" charset="0"/>
              </a:rPr>
              <a:t>.  </a:t>
            </a:r>
            <a:r>
              <a:rPr lang="en-US" sz="2000" b="1" dirty="0">
                <a:latin typeface="+mj-lt"/>
                <a:ea typeface="ＭＳ Ｐゴシック" charset="0"/>
                <a:cs typeface="ＭＳ Ｐゴシック" charset="0"/>
              </a:rPr>
              <a:t>C</a:t>
            </a:r>
            <a:r>
              <a:rPr lang="en-US" sz="2000" dirty="0">
                <a:latin typeface="+mj-lt"/>
                <a:ea typeface="ＭＳ Ｐゴシック" charset="0"/>
                <a:cs typeface="ＭＳ Ｐゴシック" charset="0"/>
              </a:rPr>
              <a:t> represents TLNMC balance operator.  </a:t>
            </a:r>
            <a:r>
              <a:rPr lang="en-US" sz="2000" b="1" i="1" dirty="0">
                <a:solidFill>
                  <a:srgbClr val="FF0000"/>
                </a:solidFill>
                <a:latin typeface="+mj-lt"/>
                <a:ea typeface="ＭＳ Ｐゴシック" charset="0"/>
                <a:cs typeface="ＭＳ Ｐゴシック" charset="0"/>
              </a:rPr>
              <a:t>No TL/AD in Jo term </a:t>
            </a:r>
            <a:r>
              <a:rPr lang="en-US" sz="2000" dirty="0">
                <a:latin typeface="+mj-lt"/>
                <a:ea typeface="ＭＳ Ｐゴシック" charset="0"/>
                <a:cs typeface="ＭＳ Ｐゴシック" charset="0"/>
              </a:rPr>
              <a:t>(</a:t>
            </a:r>
            <a:r>
              <a:rPr lang="en-US" sz="2000" b="1" dirty="0">
                <a:latin typeface="+mj-lt"/>
                <a:ea typeface="ＭＳ Ｐゴシック" charset="0"/>
                <a:cs typeface="ＭＳ Ｐゴシック" charset="0"/>
              </a:rPr>
              <a:t>M</a:t>
            </a:r>
            <a:r>
              <a:rPr lang="en-US" sz="2000" dirty="0">
                <a:latin typeface="+mj-lt"/>
                <a:ea typeface="ＭＳ Ｐゴシック" charset="0"/>
                <a:cs typeface="ＭＳ Ｐゴシック" charset="0"/>
              </a:rPr>
              <a:t> and </a:t>
            </a:r>
            <a:r>
              <a:rPr lang="en-US" sz="2000" b="1" dirty="0">
                <a:latin typeface="+mj-lt"/>
                <a:ea typeface="ＭＳ Ｐゴシック" charset="0"/>
                <a:cs typeface="ＭＳ Ｐゴシック" charset="0"/>
              </a:rPr>
              <a:t>M</a:t>
            </a:r>
            <a:r>
              <a:rPr lang="en-US" sz="2000" baseline="30000" dirty="0">
                <a:latin typeface="+mj-lt"/>
                <a:ea typeface="ＭＳ Ｐゴシック" charset="0"/>
                <a:cs typeface="ＭＳ Ｐゴシック" charset="0"/>
              </a:rPr>
              <a:t>T</a:t>
            </a:r>
            <a:r>
              <a:rPr lang="en-US" sz="2000" dirty="0" smtClean="0">
                <a:latin typeface="+mj-lt"/>
                <a:ea typeface="ＭＳ Ｐゴシック" charset="0"/>
                <a:cs typeface="ＭＳ Ｐゴシック" charset="0"/>
              </a:rPr>
              <a:t>).  Linear </a:t>
            </a:r>
            <a:r>
              <a:rPr lang="en-US" sz="2000" b="1" dirty="0" smtClean="0">
                <a:latin typeface="+mj-lt"/>
                <a:ea typeface="ＭＳ Ｐゴシック" charset="0"/>
                <a:cs typeface="ＭＳ Ｐゴシック" charset="0"/>
              </a:rPr>
              <a:t>H</a:t>
            </a:r>
            <a:r>
              <a:rPr lang="en-US" sz="2000" dirty="0" smtClean="0">
                <a:latin typeface="+mj-lt"/>
                <a:ea typeface="ＭＳ Ｐゴシック" charset="0"/>
                <a:cs typeface="ＭＳ Ｐゴシック" charset="0"/>
              </a:rPr>
              <a:t> used in cost function.</a:t>
            </a:r>
            <a:endParaRPr lang="en-US" sz="2000" baseline="30000" dirty="0">
              <a:latin typeface="+mj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15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Picture 13" descr="C:\Users\adam.clayton\Desktop\2014KIAPS_Adam_Clayton\VAR_variants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" t="15521" r="873" b="35312"/>
          <a:stretch>
            <a:fillRect/>
          </a:stretch>
        </p:blipFill>
        <p:spPr bwMode="auto">
          <a:xfrm>
            <a:off x="990600" y="1000356"/>
            <a:ext cx="3581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 descr="C:\Users\adam.clayton\Desktop\2014KIAPS_Adam_Clayton\VAR_variants_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" t="48506" r="873" b="970"/>
          <a:stretch>
            <a:fillRect/>
          </a:stretch>
        </p:blipFill>
        <p:spPr bwMode="auto">
          <a:xfrm>
            <a:off x="4800600" y="1076556"/>
            <a:ext cx="372110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5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-306157"/>
            <a:ext cx="6934200" cy="1371601"/>
          </a:xfrm>
        </p:spPr>
        <p:txBody>
          <a:bodyPr/>
          <a:lstStyle/>
          <a:p>
            <a:pPr eaLnBrk="1" hangingPunct="1"/>
            <a:r>
              <a:rPr lang="en-GB" sz="2800">
                <a:latin typeface="Calibri" charset="0"/>
                <a:ea typeface="MS PGothic" charset="0"/>
              </a:rPr>
              <a:t>4D Hybrids</a:t>
            </a:r>
            <a:br>
              <a:rPr lang="en-GB" sz="2800">
                <a:latin typeface="Calibri" charset="0"/>
                <a:ea typeface="MS PGothic" charset="0"/>
              </a:rPr>
            </a:br>
            <a:r>
              <a:rPr lang="en-GB" sz="2800">
                <a:latin typeface="Calibri" charset="0"/>
                <a:ea typeface="MS PGothic" charset="0"/>
              </a:rPr>
              <a:t>(Courtesy UKMO)</a:t>
            </a:r>
            <a:endParaRPr lang="en-GB" sz="2400">
              <a:solidFill>
                <a:srgbClr val="0070C0"/>
              </a:solidFill>
              <a:latin typeface="Calibri" charset="0"/>
              <a:ea typeface="MS PGothic" charset="0"/>
            </a:endParaRP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514956"/>
            <a:ext cx="4343400" cy="2514600"/>
          </a:xfrm>
        </p:spPr>
        <p:txBody>
          <a:bodyPr/>
          <a:lstStyle/>
          <a:p>
            <a:pPr eaLnBrk="1" hangingPunct="1"/>
            <a:r>
              <a:rPr lang="en-US" sz="1800">
                <a:latin typeface="Calibri" charset="0"/>
                <a:ea typeface="MS PGothic" charset="0"/>
              </a:rPr>
              <a:t>Hybrid-4DVar uses PF model to propagate </a:t>
            </a:r>
            <a:r>
              <a:rPr lang="en-US" sz="1800" b="1">
                <a:latin typeface="Calibri" charset="0"/>
                <a:ea typeface="MS PGothic" charset="0"/>
              </a:rPr>
              <a:t>B</a:t>
            </a:r>
            <a:r>
              <a:rPr lang="en-US" sz="1800">
                <a:latin typeface="Calibri" charset="0"/>
                <a:ea typeface="MS PGothic" charset="0"/>
              </a:rPr>
              <a:t> implicitly</a:t>
            </a:r>
          </a:p>
          <a:p>
            <a:pPr eaLnBrk="1" hangingPunct="1"/>
            <a:r>
              <a:rPr lang="en-US" sz="1800">
                <a:latin typeface="Calibri" charset="0"/>
                <a:ea typeface="MS PGothic" charset="0"/>
              </a:rPr>
              <a:t>Ensemble is used to help prescribe background error covariance at beginning of window</a:t>
            </a:r>
          </a:p>
        </p:txBody>
      </p:sp>
      <p:sp>
        <p:nvSpPr>
          <p:cNvPr id="69637" name="Rectangle 3"/>
          <p:cNvSpPr txBox="1">
            <a:spLocks noChangeArrowheads="1"/>
          </p:cNvSpPr>
          <p:nvPr/>
        </p:nvSpPr>
        <p:spPr bwMode="auto">
          <a:xfrm>
            <a:off x="4572000" y="3057756"/>
            <a:ext cx="4267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>
                <a:latin typeface="Calibri" charset="0"/>
              </a:rPr>
              <a:t>4DEnVar uses </a:t>
            </a:r>
            <a:r>
              <a:rPr lang="en-US" sz="1800" b="1">
                <a:latin typeface="Calibri" charset="0"/>
              </a:rPr>
              <a:t>ensemble instead of PF</a:t>
            </a:r>
            <a:r>
              <a:rPr lang="en-US" sz="1800">
                <a:latin typeface="Calibri" charset="0"/>
              </a:rPr>
              <a:t>, but much more IO required.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400">
                <a:latin typeface="Calibri" charset="0"/>
                <a:cs typeface="Times New Roman" charset="0"/>
              </a:rPr>
              <a:t>Each iteration ~8 times faster with 200 members.</a:t>
            </a:r>
            <a:endParaRPr lang="en-GB" sz="1400">
              <a:latin typeface="Calibri" charset="0"/>
              <a:cs typeface="Times New Roman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GB" sz="1800">
                <a:latin typeface="Calibri" charset="0"/>
              </a:rPr>
              <a:t>Analysis consists of two parts:</a:t>
            </a:r>
          </a:p>
          <a:p>
            <a:pPr lvl="1" eaLnBrk="1" hangingPunct="1">
              <a:buFont typeface="Arial" charset="0"/>
              <a:buChar char="•"/>
            </a:pPr>
            <a:r>
              <a:rPr lang="en-GB" sz="1400">
                <a:latin typeface="Calibri" charset="0"/>
                <a:cs typeface="Times New Roman" charset="0"/>
              </a:rPr>
              <a:t>A </a:t>
            </a:r>
            <a:r>
              <a:rPr lang="en-GB" sz="1400" u="sng">
                <a:latin typeface="Calibri" charset="0"/>
                <a:cs typeface="Times New Roman" charset="0"/>
              </a:rPr>
              <a:t>3DVar-like</a:t>
            </a:r>
            <a:r>
              <a:rPr lang="en-GB" sz="1400">
                <a:latin typeface="Calibri" charset="0"/>
                <a:cs typeface="Times New Roman" charset="0"/>
              </a:rPr>
              <a:t> analysis based on the climatological covariance</a:t>
            </a:r>
            <a:r>
              <a:rPr lang="en-GB" sz="1400" b="1">
                <a:latin typeface="Calibri" charset="0"/>
                <a:cs typeface="Times New Roman" charset="0"/>
              </a:rPr>
              <a:t> B</a:t>
            </a:r>
            <a:r>
              <a:rPr lang="en-GB" sz="1400" i="1" baseline="-25000">
                <a:latin typeface="Calibri" charset="0"/>
                <a:cs typeface="Times New Roman" charset="0"/>
              </a:rPr>
              <a:t>c</a:t>
            </a:r>
            <a:endParaRPr lang="en-GB" sz="1400">
              <a:latin typeface="Calibri" charset="0"/>
              <a:cs typeface="Times New Roman" charset="0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US" sz="1400">
                <a:latin typeface="Calibri" charset="0"/>
                <a:cs typeface="Times New Roman" charset="0"/>
              </a:rPr>
              <a:t>A 4D analysis consisting of a linear combination of the ensemble perturbations.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>
                <a:latin typeface="Calibri" charset="0"/>
              </a:rPr>
              <a:t>Localisation is currently in space only: same linear combination of ensemble perturbations at all times.</a:t>
            </a:r>
            <a:endParaRPr lang="en-GB" sz="1800">
              <a:latin typeface="Calibri" charset="0"/>
            </a:endParaRPr>
          </a:p>
          <a:p>
            <a:pPr eaLnBrk="1" hangingPunct="1">
              <a:spcBef>
                <a:spcPct val="20000"/>
              </a:spcBef>
            </a:pPr>
            <a:endParaRPr lang="en-US" sz="1800">
              <a:latin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76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723"/>
            <a:ext cx="8229600" cy="5917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Historical Context: Annual Mean Day5, 500 </a:t>
            </a:r>
            <a:r>
              <a:rPr lang="en-US" dirty="0" err="1" smtClean="0"/>
              <a:t>hPa</a:t>
            </a:r>
            <a:r>
              <a:rPr lang="en-US" dirty="0" smtClean="0"/>
              <a:t> AC versus</a:t>
            </a:r>
            <a:br>
              <a:rPr lang="en-US" dirty="0" smtClean="0"/>
            </a:br>
            <a:r>
              <a:rPr lang="en-US" dirty="0" smtClean="0"/>
              <a:t>CFSR (2005 DA/modeling</a:t>
            </a:r>
            <a:r>
              <a:rPr lang="en-US" dirty="0" smtClean="0"/>
              <a:t>); courtesy F. Yang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2</a:t>
            </a:fld>
            <a:endParaRPr lang="en-US" dirty="0"/>
          </a:p>
        </p:txBody>
      </p:sp>
      <p:pic>
        <p:nvPicPr>
          <p:cNvPr id="43" name="Picture 42" descr="Acr1110198169395211718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60" y="936419"/>
            <a:ext cx="7983491" cy="5070821"/>
          </a:xfrm>
          <a:prstGeom prst="rect">
            <a:avLst/>
          </a:prstGeom>
        </p:spPr>
      </p:pic>
      <p:cxnSp>
        <p:nvCxnSpPr>
          <p:cNvPr id="45" name="Straight Connector 44"/>
          <p:cNvCxnSpPr/>
          <p:nvPr/>
        </p:nvCxnSpPr>
        <p:spPr>
          <a:xfrm flipV="1">
            <a:off x="1308577" y="2116568"/>
            <a:ext cx="7286974" cy="128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2373399" y="5297833"/>
            <a:ext cx="230925" cy="615729"/>
          </a:xfrm>
          <a:prstGeom prst="ellipse">
            <a:avLst/>
          </a:prstGeom>
          <a:noFill/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702833" y="5297833"/>
            <a:ext cx="230925" cy="615729"/>
          </a:xfrm>
          <a:prstGeom prst="ellipse">
            <a:avLst/>
          </a:prstGeom>
          <a:noFill/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207098" y="5297833"/>
            <a:ext cx="230925" cy="615729"/>
          </a:xfrm>
          <a:prstGeom prst="ellipse">
            <a:avLst/>
          </a:prstGeom>
          <a:noFill/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988129" y="5297833"/>
            <a:ext cx="230925" cy="615729"/>
          </a:xfrm>
          <a:prstGeom prst="ellipse">
            <a:avLst/>
          </a:prstGeom>
          <a:noFill/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7283875" y="5297833"/>
            <a:ext cx="230925" cy="615729"/>
          </a:xfrm>
          <a:prstGeom prst="ellipse">
            <a:avLst/>
          </a:prstGeom>
          <a:noFill/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439222" y="5297833"/>
            <a:ext cx="230925" cy="615729"/>
          </a:xfrm>
          <a:prstGeom prst="ellipse">
            <a:avLst/>
          </a:prstGeom>
          <a:noFill/>
          <a:ln w="254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503170" y="5297833"/>
            <a:ext cx="230925" cy="615729"/>
          </a:xfrm>
          <a:prstGeom prst="ellipse">
            <a:avLst/>
          </a:prstGeom>
          <a:noFill/>
          <a:ln w="254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7786088" y="5285005"/>
            <a:ext cx="230925" cy="615729"/>
          </a:xfrm>
          <a:prstGeom prst="ellipse">
            <a:avLst/>
          </a:prstGeom>
          <a:noFill/>
          <a:ln w="254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4692705" y="4314828"/>
            <a:ext cx="375491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Resolution Increase</a:t>
            </a:r>
          </a:p>
          <a:p>
            <a:r>
              <a:rPr lang="en-US" sz="2000" b="1" dirty="0" smtClean="0">
                <a:solidFill>
                  <a:srgbClr val="008000"/>
                </a:solidFill>
              </a:rPr>
              <a:t>Data Assimilation Upgrades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71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51"/>
            <a:ext cx="8229600" cy="59170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charset="0"/>
                <a:ea typeface="MS PGothic" charset="0"/>
              </a:rPr>
              <a:t>Single </a:t>
            </a:r>
            <a:r>
              <a:rPr lang="en-US" dirty="0" smtClean="0">
                <a:latin typeface="Calibri" charset="0"/>
                <a:ea typeface="MS PGothic" charset="0"/>
              </a:rPr>
              <a:t>Temperature Observation </a:t>
            </a:r>
            <a:r>
              <a:rPr lang="en-US" dirty="0">
                <a:latin typeface="Calibri" charset="0"/>
                <a:ea typeface="MS PGothic" charset="0"/>
              </a:rPr>
              <a:t>(-3h) </a:t>
            </a:r>
            <a:r>
              <a:rPr lang="en-US" dirty="0" smtClean="0">
                <a:latin typeface="Calibri" charset="0"/>
                <a:ea typeface="MS PGothic" charset="0"/>
              </a:rPr>
              <a:t>Example </a:t>
            </a:r>
            <a:br>
              <a:rPr lang="en-US" dirty="0" smtClean="0">
                <a:latin typeface="Calibri" charset="0"/>
                <a:ea typeface="MS PGothic" charset="0"/>
              </a:rPr>
            </a:br>
            <a:r>
              <a:rPr lang="en-US" dirty="0" smtClean="0">
                <a:latin typeface="Calibri" charset="0"/>
                <a:ea typeface="MS PGothic" charset="0"/>
              </a:rPr>
              <a:t>From </a:t>
            </a:r>
            <a:r>
              <a:rPr lang="en-US" dirty="0">
                <a:latin typeface="Calibri" charset="0"/>
                <a:ea typeface="MS PGothic" charset="0"/>
              </a:rPr>
              <a:t>Kleist and Ide (2015)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Picture 4" descr="4dinc_evolu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28" y="860221"/>
            <a:ext cx="3934373" cy="509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838200" y="5778474"/>
            <a:ext cx="1828800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800" b="1" dirty="0" smtClean="0">
                <a:latin typeface="+mj-lt"/>
              </a:rPr>
              <a:t>H-4DVAR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833536" y="5791562"/>
            <a:ext cx="1828800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800" b="1" dirty="0" smtClean="0">
                <a:latin typeface="+mj-lt"/>
              </a:rPr>
              <a:t>H-4DEnVar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76200" y="1554444"/>
            <a:ext cx="762000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1" dirty="0" smtClean="0">
                <a:latin typeface="+mj-lt"/>
              </a:rPr>
              <a:t>t=-3h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76200" y="3307044"/>
            <a:ext cx="762000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1" smtClean="0">
                <a:latin typeface="+mj-lt"/>
              </a:rPr>
              <a:t>t=0h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76200" y="5070757"/>
            <a:ext cx="762000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1" smtClean="0">
                <a:latin typeface="+mj-lt"/>
              </a:rPr>
              <a:t>t=+3h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724001" y="860221"/>
            <a:ext cx="1981200" cy="5301229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2781401" y="860221"/>
            <a:ext cx="1981200" cy="5301229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5027650" y="1470326"/>
            <a:ext cx="3505200" cy="397031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dirty="0" smtClean="0">
                <a:latin typeface="+mj-lt"/>
              </a:rPr>
              <a:t>Solution at beginning of window identical</a:t>
            </a:r>
          </a:p>
          <a:p>
            <a:pPr eaLnBrk="1" hangingPunct="1">
              <a:defRPr/>
            </a:pPr>
            <a:endParaRPr lang="en-US" sz="1800" dirty="0" smtClean="0">
              <a:latin typeface="+mj-lt"/>
            </a:endParaRPr>
          </a:p>
          <a:p>
            <a:pPr eaLnBrk="1" hangingPunct="1">
              <a:defRPr/>
            </a:pPr>
            <a:endParaRPr lang="en-US" sz="1800" dirty="0" smtClean="0">
              <a:latin typeface="+mj-lt"/>
            </a:endParaRPr>
          </a:p>
          <a:p>
            <a:pPr eaLnBrk="1" hangingPunct="1">
              <a:defRPr/>
            </a:pPr>
            <a:r>
              <a:rPr lang="en-US" sz="1800" dirty="0" smtClean="0">
                <a:latin typeface="+mj-lt"/>
              </a:rPr>
              <a:t>Evolution of increment qualitatively similar between dynamic and ensemble specification</a:t>
            </a:r>
          </a:p>
          <a:p>
            <a:pPr eaLnBrk="1" hangingPunct="1">
              <a:defRPr/>
            </a:pPr>
            <a:endParaRPr lang="en-US" sz="1800" dirty="0" smtClean="0">
              <a:latin typeface="+mj-lt"/>
            </a:endParaRPr>
          </a:p>
          <a:p>
            <a:pPr eaLnBrk="1" hangingPunct="1">
              <a:defRPr/>
            </a:pPr>
            <a:endParaRPr lang="en-US" sz="1800" dirty="0" smtClean="0">
              <a:latin typeface="+mj-lt"/>
            </a:endParaRPr>
          </a:p>
          <a:p>
            <a:pPr eaLnBrk="1" hangingPunct="1">
              <a:defRPr/>
            </a:pPr>
            <a:r>
              <a:rPr lang="en-US" sz="1800" dirty="0" smtClean="0">
                <a:latin typeface="+mj-lt"/>
              </a:rPr>
              <a:t>** Current linear and </a:t>
            </a:r>
            <a:r>
              <a:rPr lang="en-US" sz="1800" dirty="0" err="1" smtClean="0">
                <a:latin typeface="+mj-lt"/>
              </a:rPr>
              <a:t>adjoint</a:t>
            </a:r>
            <a:r>
              <a:rPr lang="en-US" sz="1800" dirty="0" smtClean="0">
                <a:latin typeface="+mj-lt"/>
              </a:rPr>
              <a:t> models in GSI are computationally unfeasible for use in 4DVAR other than simple single observation testing at low resolution</a:t>
            </a:r>
          </a:p>
        </p:txBody>
      </p:sp>
    </p:spTree>
    <p:extLst>
      <p:ext uri="{BB962C8B-B14F-4D97-AF65-F5344CB8AC3E}">
        <p14:creationId xmlns:p14="http://schemas.microsoft.com/office/powerpoint/2010/main" val="1465621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51"/>
            <a:ext cx="8229600" cy="5917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Impact </a:t>
            </a:r>
            <a:r>
              <a:rPr lang="en-US" dirty="0" smtClean="0"/>
              <a:t>of various constraints on </a:t>
            </a:r>
            <a:r>
              <a:rPr lang="en-US" dirty="0" smtClean="0"/>
              <a:t>analysis error (OSSE)</a:t>
            </a:r>
            <a:br>
              <a:rPr lang="en-US" dirty="0" smtClean="0"/>
            </a:br>
            <a:r>
              <a:rPr lang="en-US" dirty="0" smtClean="0"/>
              <a:t>Kleist and Ide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5671" y="1641942"/>
            <a:ext cx="4478827" cy="4386933"/>
          </a:xfrm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000" dirty="0">
                <a:latin typeface="Calibri" charset="0"/>
                <a:cs typeface="Times New Roman" charset="0"/>
              </a:rPr>
              <a:t>Control (zero) is 4D hybrid without constraint/initialization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sz="2000" dirty="0">
              <a:latin typeface="Calibri" charset="0"/>
              <a:cs typeface="Times New Roman" charset="0"/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000" dirty="0">
                <a:latin typeface="Calibri" charset="0"/>
                <a:cs typeface="Times New Roman" charset="0"/>
              </a:rPr>
              <a:t>6 week trial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sz="2000" dirty="0">
              <a:latin typeface="Calibri" charset="0"/>
              <a:cs typeface="Times New Roman" charset="0"/>
            </a:endParaRP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000" dirty="0">
                <a:latin typeface="Calibri" charset="0"/>
                <a:cs typeface="Times New Roman" charset="0"/>
              </a:rPr>
              <a:t>Time </a:t>
            </a:r>
            <a:r>
              <a:rPr lang="en-US" sz="2000" dirty="0" smtClean="0">
                <a:latin typeface="Calibri" charset="0"/>
                <a:cs typeface="Times New Roman" charset="0"/>
              </a:rPr>
              <a:t>mean change </a:t>
            </a:r>
            <a:r>
              <a:rPr lang="en-US" sz="2000" dirty="0">
                <a:latin typeface="Calibri" charset="0"/>
                <a:cs typeface="Times New Roman" charset="0"/>
              </a:rPr>
              <a:t>in analysis error (total energy) </a:t>
            </a:r>
            <a:r>
              <a:rPr lang="en-US" sz="2000" b="1" i="1" dirty="0">
                <a:latin typeface="Calibri" charset="0"/>
                <a:cs typeface="Times New Roman" charset="0"/>
              </a:rPr>
              <a:t>relative</a:t>
            </a:r>
            <a:r>
              <a:rPr lang="en-US" sz="2000" dirty="0">
                <a:latin typeface="Calibri" charset="0"/>
                <a:cs typeface="Times New Roman" charset="0"/>
              </a:rPr>
              <a:t> to 4D hybrid </a:t>
            </a:r>
            <a:r>
              <a:rPr lang="en-US" sz="2000" dirty="0" err="1">
                <a:latin typeface="Calibri" charset="0"/>
                <a:cs typeface="Times New Roman" charset="0"/>
              </a:rPr>
              <a:t>EnVar</a:t>
            </a:r>
            <a:r>
              <a:rPr lang="en-US" sz="2000" dirty="0">
                <a:latin typeface="Calibri" charset="0"/>
                <a:cs typeface="Times New Roman" charset="0"/>
              </a:rPr>
              <a:t> experiment that utilized no constraints at all</a:t>
            </a:r>
          </a:p>
          <a:p>
            <a:pPr lvl="1">
              <a:lnSpc>
                <a:spcPct val="80000"/>
              </a:lnSpc>
              <a:buFont typeface="Arial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Calibri" charset="0"/>
                <a:cs typeface="Times New Roman" charset="0"/>
              </a:rPr>
              <a:t>TLNMC</a:t>
            </a:r>
            <a:r>
              <a:rPr lang="en-US" sz="2000" dirty="0">
                <a:latin typeface="Calibri" charset="0"/>
                <a:cs typeface="Times New Roman" charset="0"/>
              </a:rPr>
              <a:t> universally better</a:t>
            </a:r>
          </a:p>
          <a:p>
            <a:pPr lvl="1">
              <a:lnSpc>
                <a:spcPct val="80000"/>
              </a:lnSpc>
              <a:buFont typeface="Arial" charset="0"/>
              <a:buChar char="•"/>
            </a:pPr>
            <a:r>
              <a:rPr lang="en-US" sz="2000" b="1" dirty="0">
                <a:solidFill>
                  <a:srgbClr val="008000"/>
                </a:solidFill>
                <a:latin typeface="Calibri" charset="0"/>
                <a:cs typeface="Times New Roman" charset="0"/>
              </a:rPr>
              <a:t>Combined</a:t>
            </a:r>
            <a:r>
              <a:rPr lang="en-US" sz="2000" dirty="0">
                <a:solidFill>
                  <a:srgbClr val="008000"/>
                </a:solidFill>
                <a:latin typeface="Calibri" charset="0"/>
                <a:cs typeface="Times New Roman" charset="0"/>
              </a:rPr>
              <a:t> </a:t>
            </a:r>
            <a:r>
              <a:rPr lang="en-US" sz="2000" dirty="0">
                <a:latin typeface="Calibri" charset="0"/>
                <a:cs typeface="Times New Roman" charset="0"/>
              </a:rPr>
              <a:t>constraint mixed</a:t>
            </a:r>
          </a:p>
          <a:p>
            <a:pPr lvl="1">
              <a:lnSpc>
                <a:spcPct val="80000"/>
              </a:lnSpc>
              <a:buFont typeface="Arial" charset="0"/>
              <a:buChar char="•"/>
            </a:pP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Calibri" charset="0"/>
                <a:cs typeface="Times New Roman" charset="0"/>
              </a:rPr>
              <a:t>JcDFI</a:t>
            </a:r>
            <a:r>
              <a:rPr lang="en-US" sz="2000" dirty="0">
                <a:latin typeface="Calibri" charset="0"/>
                <a:cs typeface="Times New Roman" charset="0"/>
              </a:rPr>
              <a:t> increases analysis </a:t>
            </a:r>
            <a:r>
              <a:rPr lang="en-US" sz="2000" dirty="0" smtClean="0">
                <a:latin typeface="Calibri" charset="0"/>
                <a:cs typeface="Times New Roman" charset="0"/>
              </a:rPr>
              <a:t>error (for configuration tested with hourly states)</a:t>
            </a:r>
            <a:endParaRPr lang="en-US" sz="2000" dirty="0">
              <a:latin typeface="Calibri" charset="0"/>
              <a:cs typeface="Times New Roman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21</a:t>
            </a:fld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861696"/>
            <a:ext cx="4057502" cy="53358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551784" y="3470144"/>
            <a:ext cx="1731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Pressure (</a:t>
            </a:r>
            <a:r>
              <a:rPr lang="en-US" sz="1800" dirty="0" err="1" smtClean="0"/>
              <a:t>hPa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1358214" y="5924256"/>
            <a:ext cx="252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Relative Analysis Error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7436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4DEnVar Trials and Configuration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Hybrid weights kept the same, </a:t>
            </a:r>
            <a:r>
              <a:rPr lang="en-US" dirty="0" err="1" smtClean="0"/>
              <a:t>EnKF</a:t>
            </a:r>
            <a:r>
              <a:rPr lang="en-US" dirty="0" smtClean="0"/>
              <a:t> unchanged, hourly binning for observations</a:t>
            </a:r>
          </a:p>
          <a:p>
            <a:pPr lvl="1"/>
            <a:r>
              <a:rPr lang="en-US" dirty="0" smtClean="0"/>
              <a:t>Change from 3- to 1- </a:t>
            </a:r>
            <a:r>
              <a:rPr lang="en-US" dirty="0" err="1" smtClean="0"/>
              <a:t>hr</a:t>
            </a:r>
            <a:r>
              <a:rPr lang="en-US" dirty="0" smtClean="0"/>
              <a:t> for FGAT</a:t>
            </a:r>
          </a:p>
          <a:p>
            <a:pPr lvl="1"/>
            <a:endParaRPr lang="en-US" dirty="0"/>
          </a:p>
          <a:p>
            <a:r>
              <a:rPr lang="en-US" dirty="0" smtClean="0"/>
              <a:t>Localization unchanged </a:t>
            </a:r>
          </a:p>
          <a:p>
            <a:endParaRPr lang="en-US" dirty="0" smtClean="0"/>
          </a:p>
          <a:p>
            <a:r>
              <a:rPr lang="en-US" dirty="0" smtClean="0"/>
              <a:t>Based on OSSE work and status of IAU, configuration includes TLNMC and full field DFI</a:t>
            </a:r>
          </a:p>
          <a:p>
            <a:endParaRPr lang="en-US" dirty="0"/>
          </a:p>
          <a:p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</a:rPr>
              <a:t>Deterministic analysis increment kept at ensemble resolution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89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95"/>
            <a:ext cx="8229600" cy="5917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T670L64/T254L64 Prototype Trials</a:t>
            </a:r>
            <a:br>
              <a:rPr lang="en-US" dirty="0" smtClean="0"/>
            </a:br>
            <a:r>
              <a:rPr lang="en-US" dirty="0" smtClean="0"/>
              <a:t>Self-Analysis RMSE %Change, July-October 2013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Shape 2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928" y="810738"/>
            <a:ext cx="8763000" cy="509384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66534" y="5913564"/>
            <a:ext cx="8229600" cy="34585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 lnSpcReduction="100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Times New Roman"/>
              </a:defRPr>
            </a:lvl1pPr>
          </a:lstStyle>
          <a:p>
            <a:r>
              <a:rPr lang="en-US" sz="2000" dirty="0" smtClean="0"/>
              <a:t>Kleist et al., Manuscript in prep (Fig. courtesy R. </a:t>
            </a:r>
            <a:r>
              <a:rPr lang="en-US" sz="2000" dirty="0" err="1" smtClean="0"/>
              <a:t>Mahajan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942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Resolution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Clean tests of T670/T254 configuration</a:t>
            </a:r>
          </a:p>
          <a:p>
            <a:pPr lvl="1"/>
            <a:r>
              <a:rPr lang="en-US" dirty="0" smtClean="0"/>
              <a:t>Was built as prototype of current operations.  No additive inflation.  Tuned stochastic physics.</a:t>
            </a:r>
          </a:p>
          <a:p>
            <a:pPr lvl="1"/>
            <a:r>
              <a:rPr lang="en-US" dirty="0" smtClean="0"/>
              <a:t>Parameters between 3D/4D hybrid identical except those relevant to 4D aspects</a:t>
            </a:r>
          </a:p>
          <a:p>
            <a:pPr lvl="1"/>
            <a:endParaRPr lang="en-US" dirty="0"/>
          </a:p>
          <a:p>
            <a:r>
              <a:rPr lang="en-US" dirty="0" smtClean="0"/>
              <a:t>Hybrid 3DEnVar significant impacts in tropics and winter hemisphere</a:t>
            </a:r>
          </a:p>
          <a:p>
            <a:endParaRPr lang="en-US" dirty="0" smtClean="0"/>
          </a:p>
          <a:p>
            <a:r>
              <a:rPr lang="en-US" dirty="0" smtClean="0"/>
              <a:t>Hybrid 4DEnVar significantly (and consistently) improves </a:t>
            </a:r>
            <a:r>
              <a:rPr lang="en-US" dirty="0" err="1" smtClean="0"/>
              <a:t>extratropics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57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May 2016 GFS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Hybrid 4DEnVar</a:t>
            </a:r>
          </a:p>
          <a:p>
            <a:pPr lvl="1"/>
            <a:r>
              <a:rPr lang="en-US" b="1" dirty="0" smtClean="0">
                <a:solidFill>
                  <a:srgbClr val="800000"/>
                </a:solidFill>
              </a:rPr>
              <a:t>As previous described</a:t>
            </a:r>
          </a:p>
          <a:p>
            <a:endParaRPr lang="en-US" dirty="0"/>
          </a:p>
          <a:p>
            <a:r>
              <a:rPr lang="en-US" dirty="0" smtClean="0"/>
              <a:t>Model fix specific to land surface issue</a:t>
            </a:r>
          </a:p>
          <a:p>
            <a:endParaRPr lang="en-US" dirty="0"/>
          </a:p>
          <a:p>
            <a:r>
              <a:rPr lang="en-US" dirty="0" smtClean="0"/>
              <a:t>Other data </a:t>
            </a:r>
            <a:r>
              <a:rPr lang="en-US" dirty="0"/>
              <a:t>a</a:t>
            </a:r>
            <a:r>
              <a:rPr lang="en-US" dirty="0" smtClean="0"/>
              <a:t>ssimilation </a:t>
            </a:r>
            <a:r>
              <a:rPr lang="en-US" dirty="0"/>
              <a:t>c</a:t>
            </a:r>
            <a:r>
              <a:rPr lang="en-US" dirty="0" smtClean="0"/>
              <a:t>hanges:</a:t>
            </a:r>
          </a:p>
          <a:p>
            <a:pPr lvl="1"/>
            <a:r>
              <a:rPr lang="en-US" dirty="0" smtClean="0"/>
              <a:t>Initial all-sky MW capability for AMSU-A (Zhu et al., revised version under review)</a:t>
            </a:r>
          </a:p>
          <a:p>
            <a:pPr lvl="1"/>
            <a:r>
              <a:rPr lang="en-US" dirty="0" smtClean="0"/>
              <a:t>Aircraft temperature bias correction</a:t>
            </a:r>
          </a:p>
          <a:p>
            <a:pPr lvl="1"/>
            <a:r>
              <a:rPr lang="en-US" dirty="0" smtClean="0"/>
              <a:t>Additional, small observation changes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420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379"/>
            <a:ext cx="8229600" cy="5917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Pre-Implementation Trials (Operational Resolution)</a:t>
            </a:r>
            <a:br>
              <a:rPr lang="en-US" dirty="0" smtClean="0"/>
            </a:br>
            <a:r>
              <a:rPr lang="en-US" dirty="0" smtClean="0">
                <a:ea typeface="MS PGothic" charset="0"/>
              </a:rPr>
              <a:t>Courtesy</a:t>
            </a:r>
            <a:r>
              <a:rPr lang="en-US" dirty="0">
                <a:ea typeface="MS PGothic" charset="0"/>
              </a:rPr>
              <a:t>: V. </a:t>
            </a:r>
            <a:r>
              <a:rPr lang="en-US" dirty="0" err="1">
                <a:ea typeface="MS PGothic" charset="0"/>
              </a:rPr>
              <a:t>Tallapagrada</a:t>
            </a:r>
            <a:r>
              <a:rPr lang="en-US" dirty="0">
                <a:ea typeface="MS PGothic" charset="0"/>
              </a:rPr>
              <a:t> (NCEP)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26</a:t>
            </a:fld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 rot="10800000" flipV="1">
            <a:off x="171858" y="726807"/>
            <a:ext cx="4546600" cy="55086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1600" b="1" dirty="0"/>
              <a:t>GCWMB real time (pr4devb)</a:t>
            </a:r>
            <a:endParaRPr lang="en-US" sz="1600" dirty="0"/>
          </a:p>
          <a:p>
            <a:pPr eaLnBrk="0" hangingPunct="0"/>
            <a:r>
              <a:rPr lang="en-US" sz="1600" dirty="0"/>
              <a:t>period:  </a:t>
            </a:r>
            <a:r>
              <a:rPr lang="en-US" sz="1600" dirty="0">
                <a:hlinkClick r:id="rId2"/>
              </a:rPr>
              <a:t>2015070100</a:t>
            </a:r>
            <a:r>
              <a:rPr lang="en-US" sz="1600" dirty="0"/>
              <a:t> - real time</a:t>
            </a:r>
          </a:p>
          <a:p>
            <a:pPr eaLnBrk="0" hangingPunct="0"/>
            <a:endParaRPr lang="en-US" sz="1200" dirty="0"/>
          </a:p>
          <a:p>
            <a:r>
              <a:rPr lang="en-US" sz="1600" b="1" dirty="0"/>
              <a:t>GCWMB 2015 summer retrospective (pr4devbs15)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period:  </a:t>
            </a:r>
            <a:r>
              <a:rPr lang="en-US" sz="1600" dirty="0">
                <a:hlinkClick r:id="rId3"/>
              </a:rPr>
              <a:t>2015041500</a:t>
            </a:r>
            <a:r>
              <a:rPr lang="en-US" sz="1600" dirty="0"/>
              <a:t> - </a:t>
            </a:r>
            <a:r>
              <a:rPr lang="en-US" sz="1600" dirty="0">
                <a:hlinkClick r:id="rId4"/>
              </a:rPr>
              <a:t>2015120100</a:t>
            </a:r>
            <a:r>
              <a:rPr lang="en-US" sz="1600" dirty="0"/>
              <a:t> (230 days)</a:t>
            </a:r>
          </a:p>
          <a:p>
            <a:pPr eaLnBrk="0" hangingPunct="0"/>
            <a:endParaRPr lang="en-US" sz="1200" dirty="0"/>
          </a:p>
          <a:p>
            <a:r>
              <a:rPr lang="en-US" sz="1600" b="1" dirty="0"/>
              <a:t>GCWMB 2013 summer retrospective (pr4devbs13)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period:  </a:t>
            </a:r>
            <a:r>
              <a:rPr lang="en-US" sz="1600" dirty="0">
                <a:hlinkClick r:id="rId5"/>
              </a:rPr>
              <a:t>2013041500</a:t>
            </a:r>
            <a:r>
              <a:rPr lang="en-US" sz="1600" dirty="0"/>
              <a:t> - </a:t>
            </a:r>
            <a:r>
              <a:rPr lang="en-US" sz="1600" dirty="0">
                <a:hlinkClick r:id="rId6"/>
              </a:rPr>
              <a:t>2013120100</a:t>
            </a:r>
            <a:r>
              <a:rPr lang="en-US" sz="1600" dirty="0"/>
              <a:t> (230 days)</a:t>
            </a:r>
          </a:p>
          <a:p>
            <a:endParaRPr lang="en-US" sz="1200" dirty="0"/>
          </a:p>
          <a:p>
            <a:pPr eaLnBrk="0" hangingPunct="0"/>
            <a:r>
              <a:rPr lang="en-US" sz="1600" b="1" dirty="0"/>
              <a:t>NCO 2013-2014 winter retrospective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period:  </a:t>
            </a:r>
            <a:r>
              <a:rPr lang="en-US" sz="1600" dirty="0">
                <a:hlinkClick r:id="rId7"/>
              </a:rPr>
              <a:t>2013110100</a:t>
            </a:r>
            <a:r>
              <a:rPr lang="en-US" sz="1600" dirty="0"/>
              <a:t> - </a:t>
            </a:r>
            <a:r>
              <a:rPr lang="en-US" sz="1600" dirty="0">
                <a:hlinkClick r:id="rId8"/>
              </a:rPr>
              <a:t>2014060100</a:t>
            </a:r>
            <a:r>
              <a:rPr lang="en-US" sz="1600" dirty="0"/>
              <a:t> (212 days)</a:t>
            </a:r>
          </a:p>
          <a:p>
            <a:pPr eaLnBrk="0" hangingPunct="0"/>
            <a:endParaRPr lang="en-US" sz="1200" dirty="0"/>
          </a:p>
          <a:p>
            <a:r>
              <a:rPr lang="en-US" sz="1600" b="1" dirty="0"/>
              <a:t>NCO 2014 summer retrospective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period:  </a:t>
            </a:r>
            <a:r>
              <a:rPr lang="en-US" sz="1600" dirty="0">
                <a:hlinkClick r:id="rId9"/>
              </a:rPr>
              <a:t>2014050100</a:t>
            </a:r>
            <a:r>
              <a:rPr lang="en-US" sz="1600" dirty="0"/>
              <a:t> - </a:t>
            </a:r>
            <a:r>
              <a:rPr lang="en-US" sz="1600" dirty="0">
                <a:hlinkClick r:id="rId10"/>
              </a:rPr>
              <a:t>2014120100</a:t>
            </a:r>
            <a:r>
              <a:rPr lang="en-US" sz="1600" dirty="0"/>
              <a:t> (214 days)</a:t>
            </a:r>
          </a:p>
          <a:p>
            <a:endParaRPr lang="en-US" sz="1200" dirty="0"/>
          </a:p>
          <a:p>
            <a:pPr eaLnBrk="0" hangingPunct="0"/>
            <a:r>
              <a:rPr lang="en-US" sz="1600" b="1" dirty="0"/>
              <a:t>GCWMB 2014-2015 winter retrospective (pr4devbw14</a:t>
            </a:r>
            <a:r>
              <a:rPr lang="en-US" sz="1600" dirty="0"/>
              <a:t>)</a:t>
            </a:r>
            <a:br>
              <a:rPr lang="en-US" sz="1600" dirty="0"/>
            </a:br>
            <a:r>
              <a:rPr lang="en-US" sz="1600" dirty="0"/>
              <a:t>period:  </a:t>
            </a:r>
            <a:r>
              <a:rPr lang="en-US" sz="1600" dirty="0">
                <a:hlinkClick r:id="rId11"/>
              </a:rPr>
              <a:t>2014110100</a:t>
            </a:r>
            <a:r>
              <a:rPr lang="en-US" sz="1600" dirty="0"/>
              <a:t> - </a:t>
            </a:r>
            <a:r>
              <a:rPr lang="en-US" sz="1600" dirty="0">
                <a:hlinkClick r:id="rId2"/>
              </a:rPr>
              <a:t>2015070100</a:t>
            </a:r>
            <a:r>
              <a:rPr lang="en-US" sz="1600" dirty="0"/>
              <a:t> (242 days)</a:t>
            </a:r>
          </a:p>
          <a:p>
            <a:pPr eaLnBrk="0" hangingPunct="0"/>
            <a:endParaRPr lang="en-US" sz="1200" dirty="0"/>
          </a:p>
          <a:p>
            <a:pPr eaLnBrk="0" hangingPunct="0"/>
            <a:r>
              <a:rPr lang="en-US" sz="1600" b="1" dirty="0"/>
              <a:t>GCWMB Special retrospective for H. Sandy</a:t>
            </a:r>
          </a:p>
          <a:p>
            <a:pPr eaLnBrk="0" hangingPunct="0"/>
            <a:r>
              <a:rPr lang="en-US" sz="1600" dirty="0"/>
              <a:t>period: </a:t>
            </a:r>
            <a:r>
              <a:rPr lang="en-US" sz="1600" dirty="0">
                <a:hlinkClick r:id="rId11"/>
              </a:rPr>
              <a:t>2012101700</a:t>
            </a:r>
            <a:r>
              <a:rPr lang="en-US" sz="1600" dirty="0"/>
              <a:t> - </a:t>
            </a:r>
            <a:r>
              <a:rPr lang="en-US" sz="1600" dirty="0">
                <a:hlinkClick r:id="rId2"/>
              </a:rPr>
              <a:t>201213100</a:t>
            </a:r>
            <a:r>
              <a:rPr lang="en-US" sz="1600" dirty="0"/>
              <a:t> (15 days)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71856" y="1039042"/>
            <a:ext cx="4546601" cy="4977141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816510" y="1019418"/>
            <a:ext cx="4233417" cy="499676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28812" y="1059031"/>
            <a:ext cx="4121115" cy="5062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</a:t>
            </a:r>
            <a:r>
              <a:rPr lang="en-US" sz="1600" b="1" dirty="0" smtClean="0"/>
              <a:t>ubjective Evaluation Overview</a:t>
            </a:r>
          </a:p>
          <a:p>
            <a:endParaRPr lang="en-US" sz="1600" b="1" dirty="0" smtClean="0"/>
          </a:p>
          <a:p>
            <a:r>
              <a:rPr lang="en-US" sz="1600" dirty="0" smtClean="0"/>
              <a:t>Smaller analysis increments</a:t>
            </a:r>
            <a:endParaRPr lang="en-US" sz="1600" dirty="0"/>
          </a:p>
          <a:p>
            <a:endParaRPr lang="en-US" sz="1600" b="1" dirty="0" smtClean="0"/>
          </a:p>
          <a:p>
            <a:pPr>
              <a:defRPr/>
            </a:pPr>
            <a:r>
              <a:rPr lang="en-US" sz="1600" dirty="0">
                <a:latin typeface="+mj-lt"/>
                <a:ea typeface="ＭＳ Ｐゴシック" charset="0"/>
                <a:cs typeface="Times New Roman"/>
              </a:rPr>
              <a:t>Very significant improvement to short term forecast (&lt;72 hours)</a:t>
            </a:r>
          </a:p>
          <a:p>
            <a:pPr>
              <a:defRPr/>
            </a:pPr>
            <a:endParaRPr lang="en-US" sz="1600" dirty="0">
              <a:latin typeface="+mj-lt"/>
              <a:ea typeface="ＭＳ Ｐゴシック" charset="0"/>
              <a:cs typeface="Times New Roman"/>
            </a:endParaRPr>
          </a:p>
          <a:p>
            <a:pPr>
              <a:defRPr/>
            </a:pPr>
            <a:r>
              <a:rPr lang="en-US" sz="1600" dirty="0">
                <a:latin typeface="+mj-lt"/>
                <a:ea typeface="ＭＳ Ｐゴシック" charset="0"/>
                <a:cs typeface="Times New Roman"/>
              </a:rPr>
              <a:t>Significant improvement to medium range (72-144 h) for most periods</a:t>
            </a:r>
          </a:p>
          <a:p>
            <a:pPr>
              <a:defRPr/>
            </a:pPr>
            <a:endParaRPr lang="en-US" sz="1600" dirty="0">
              <a:latin typeface="+mj-lt"/>
              <a:ea typeface="ＭＳ Ｐゴシック" charset="0"/>
              <a:cs typeface="Times New Roman"/>
            </a:endParaRPr>
          </a:p>
          <a:p>
            <a:pPr>
              <a:defRPr/>
            </a:pPr>
            <a:r>
              <a:rPr lang="en-US" sz="1600" dirty="0">
                <a:latin typeface="+mj-lt"/>
                <a:ea typeface="ＭＳ Ｐゴシック" charset="0"/>
                <a:cs typeface="Times New Roman"/>
              </a:rPr>
              <a:t>Significant improvements to winds and smaller </a:t>
            </a:r>
            <a:r>
              <a:rPr lang="en-US" sz="1600" dirty="0" smtClean="0">
                <a:latin typeface="+mj-lt"/>
                <a:ea typeface="ＭＳ Ｐゴシック" charset="0"/>
                <a:cs typeface="Times New Roman"/>
              </a:rPr>
              <a:t>scales</a:t>
            </a:r>
          </a:p>
          <a:p>
            <a:pPr>
              <a:defRPr/>
            </a:pPr>
            <a:endParaRPr lang="en-US" sz="1600" dirty="0">
              <a:latin typeface="+mj-lt"/>
              <a:ea typeface="ＭＳ Ｐゴシック" charset="0"/>
              <a:cs typeface="Times New Roman"/>
            </a:endParaRPr>
          </a:p>
          <a:p>
            <a:pPr>
              <a:defRPr/>
            </a:pPr>
            <a:endParaRPr lang="en-US" sz="1600" dirty="0">
              <a:latin typeface="+mj-lt"/>
              <a:ea typeface="ＭＳ Ｐゴシック" charset="0"/>
              <a:cs typeface="Times New Roman"/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Implementation </a:t>
            </a:r>
            <a:r>
              <a:rPr lang="en-US" sz="2400" b="1" dirty="0" smtClean="0">
                <a:solidFill>
                  <a:srgbClr val="FF0000"/>
                </a:solidFill>
              </a:rPr>
              <a:t>Day Today!</a:t>
            </a:r>
            <a:endParaRPr lang="en-US" sz="2400" b="1" dirty="0">
              <a:solidFill>
                <a:srgbClr val="FF0000"/>
              </a:solidFill>
            </a:endParaRPr>
          </a:p>
          <a:p>
            <a:pPr lvl="1"/>
            <a:r>
              <a:rPr lang="en-US" sz="1600" b="1" dirty="0">
                <a:solidFill>
                  <a:srgbClr val="FF0000"/>
                </a:solidFill>
                <a:hlinkClick r:id="rId12"/>
              </a:rPr>
              <a:t>http://www.nws.noaa.gov/os/notification/tin16-11gfs_gdasaaa.htm</a:t>
            </a:r>
            <a:endParaRPr lang="en-US" sz="16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en-US" sz="1600" dirty="0">
              <a:latin typeface="+mj-lt"/>
              <a:ea typeface="ＭＳ Ｐゴシック" charset="0"/>
              <a:cs typeface="Times New Roman"/>
            </a:endParaRPr>
          </a:p>
          <a:p>
            <a:endParaRPr lang="en-US" sz="1600" dirty="0"/>
          </a:p>
          <a:p>
            <a:pPr eaLnBrk="0" hangingPunct="0"/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36925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51"/>
            <a:ext cx="8229600" cy="5917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Scorecard (20130501-20160228)</a:t>
            </a:r>
            <a:br>
              <a:rPr lang="en-US" dirty="0" smtClean="0"/>
            </a:br>
            <a:r>
              <a:rPr lang="en-US" dirty="0" smtClean="0"/>
              <a:t>4DEnVar Package versus Operational GFS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27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32349" y="474624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Screen Shot 2016-05-04 at 9.59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42" y="897853"/>
            <a:ext cx="7201822" cy="525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69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work in progress or 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Replace full field digital filter with 4D incremental analysis update (similar to UKMO and CMC systems)</a:t>
            </a:r>
          </a:p>
          <a:p>
            <a:endParaRPr lang="en-US" dirty="0"/>
          </a:p>
          <a:p>
            <a:r>
              <a:rPr lang="en-US" dirty="0" smtClean="0"/>
              <a:t>Explore spectral (waveband) and/or scale-dependent localization</a:t>
            </a:r>
          </a:p>
          <a:p>
            <a:pPr lvl="1"/>
            <a:r>
              <a:rPr lang="en-US" dirty="0" smtClean="0"/>
              <a:t>Particularly keen to see if this can help with moisture and clouds</a:t>
            </a:r>
          </a:p>
          <a:p>
            <a:pPr lvl="1"/>
            <a:endParaRPr lang="en-US" dirty="0"/>
          </a:p>
          <a:p>
            <a:r>
              <a:rPr lang="en-US" dirty="0" smtClean="0"/>
              <a:t>More generalized hybrid weights and/or scale-(waveband-) dependent weights</a:t>
            </a:r>
          </a:p>
          <a:p>
            <a:endParaRPr lang="en-US" dirty="0"/>
          </a:p>
          <a:p>
            <a:r>
              <a:rPr lang="en-US" dirty="0" smtClean="0"/>
              <a:t>Use of outer loop within 4D </a:t>
            </a:r>
            <a:r>
              <a:rPr lang="en-US" dirty="0" err="1" smtClean="0"/>
              <a:t>EnVar</a:t>
            </a:r>
            <a:r>
              <a:rPr lang="en-US" dirty="0" smtClean="0"/>
              <a:t> (</a:t>
            </a:r>
            <a:r>
              <a:rPr lang="en-US" b="1" i="1" dirty="0" smtClean="0">
                <a:solidFill>
                  <a:srgbClr val="953735"/>
                </a:solidFill>
              </a:rPr>
              <a:t>or weak constraint</a:t>
            </a:r>
            <a:r>
              <a:rPr lang="en-US" dirty="0" smtClean="0"/>
              <a:t>?)</a:t>
            </a:r>
          </a:p>
          <a:p>
            <a:endParaRPr lang="en-US" dirty="0"/>
          </a:p>
          <a:p>
            <a:r>
              <a:rPr lang="en-US" dirty="0" smtClean="0"/>
              <a:t>Time evolving static covariance and localization without full TL/PF</a:t>
            </a:r>
          </a:p>
          <a:p>
            <a:endParaRPr lang="en-US" dirty="0"/>
          </a:p>
          <a:p>
            <a:r>
              <a:rPr lang="en-US" dirty="0" smtClean="0"/>
              <a:t>Coupled assimilation and planning for CFSv3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182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4DIAU versus DFI in 4DEnVar context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29</a:t>
            </a:fld>
            <a:endParaRPr lang="en-US" dirty="0"/>
          </a:p>
        </p:txBody>
      </p:sp>
      <p:pic>
        <p:nvPicPr>
          <p:cNvPr id="6" name="Picture 4" descr="obfits_temp_ensvarbal_ensvarbaliau_ensvaria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3" y="795762"/>
            <a:ext cx="658336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obfits_wind_ensvarbal_ensvarbaliau_ensvaria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5" y="3538962"/>
            <a:ext cx="65833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400800" y="2187975"/>
            <a:ext cx="228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1F497D"/>
                </a:solidFill>
                <a:cs typeface="Times New Roman" charset="0"/>
              </a:rPr>
              <a:t>DFI worst performing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6400800" y="4399177"/>
            <a:ext cx="228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FF0000"/>
                </a:solidFill>
                <a:cs typeface="Times New Roman" charset="0"/>
              </a:rPr>
              <a:t>TLNMC + 4DIAU best performing</a:t>
            </a:r>
          </a:p>
        </p:txBody>
      </p:sp>
    </p:spTree>
    <p:extLst>
      <p:ext uri="{BB962C8B-B14F-4D97-AF65-F5344CB8AC3E}">
        <p14:creationId xmlns:p14="http://schemas.microsoft.com/office/powerpoint/2010/main" val="1888624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003"/>
            <a:ext cx="8229600" cy="5917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Hybrid/</a:t>
            </a:r>
            <a:r>
              <a:rPr lang="en-US" dirty="0" err="1" smtClean="0"/>
              <a:t>EnVar</a:t>
            </a:r>
            <a:r>
              <a:rPr lang="en-US" dirty="0" smtClean="0"/>
              <a:t> Nomenclature (Following </a:t>
            </a:r>
            <a:r>
              <a:rPr lang="en-US" dirty="0" err="1" smtClean="0"/>
              <a:t>Lorenc</a:t>
            </a:r>
            <a:r>
              <a:rPr lang="en-US" dirty="0" smtClean="0"/>
              <a:t> 2013):</a:t>
            </a:r>
            <a:r>
              <a:rPr lang="en-US" dirty="0"/>
              <a:t/>
            </a:r>
            <a:br>
              <a:rPr lang="en-US" dirty="0"/>
            </a:b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62034"/>
            <a:ext cx="8229600" cy="9209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www.wcrp-climate.org</a:t>
            </a:r>
            <a:r>
              <a:rPr lang="en-US" dirty="0">
                <a:hlinkClick r:id="rId2"/>
              </a:rPr>
              <a:t>/WGNE/</a:t>
            </a:r>
            <a:r>
              <a:rPr lang="en-US" dirty="0" err="1">
                <a:hlinkClick r:id="rId2"/>
              </a:rPr>
              <a:t>BlueBook</a:t>
            </a:r>
            <a:r>
              <a:rPr lang="en-US" dirty="0">
                <a:hlinkClick r:id="rId2"/>
              </a:rPr>
              <a:t>/2013/individual-articles/01_Lorenc_Andrew_EnVar_nomenclature.pdf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5317662"/>
            <a:ext cx="8229600" cy="91661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084507"/>
            <a:ext cx="8229600" cy="3878277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j-lt"/>
                <a:ea typeface="+mn-ea"/>
                <a:cs typeface="Times New Roman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Hybrid</a:t>
            </a:r>
            <a:r>
              <a:rPr lang="en-US" dirty="0" smtClean="0"/>
              <a:t> – </a:t>
            </a:r>
            <a:r>
              <a:rPr lang="en-US" dirty="0"/>
              <a:t>b</a:t>
            </a:r>
            <a:r>
              <a:rPr lang="en-US" dirty="0" smtClean="0"/>
              <a:t>lended covariance (ensemble and climatological)</a:t>
            </a:r>
          </a:p>
          <a:p>
            <a:endParaRPr lang="en-US" dirty="0"/>
          </a:p>
          <a:p>
            <a:r>
              <a:rPr lang="en-US" b="1" dirty="0" err="1" smtClean="0">
                <a:solidFill>
                  <a:srgbClr val="632523"/>
                </a:solidFill>
              </a:rPr>
              <a:t>EnVar</a:t>
            </a:r>
            <a:r>
              <a:rPr lang="en-US" dirty="0" smtClean="0">
                <a:solidFill>
                  <a:srgbClr val="632523"/>
                </a:solidFill>
              </a:rPr>
              <a:t> </a:t>
            </a:r>
            <a:r>
              <a:rPr lang="en-US" dirty="0" smtClean="0"/>
              <a:t>– </a:t>
            </a:r>
            <a:r>
              <a:rPr lang="en-US" dirty="0" err="1" smtClean="0"/>
              <a:t>variational</a:t>
            </a:r>
            <a:r>
              <a:rPr lang="en-US" dirty="0" smtClean="0"/>
              <a:t> method using ensemble </a:t>
            </a:r>
            <a:r>
              <a:rPr lang="en-US" dirty="0" err="1" smtClean="0"/>
              <a:t>covariances</a:t>
            </a:r>
            <a:endParaRPr lang="en-US" dirty="0" smtClean="0"/>
          </a:p>
          <a:p>
            <a:endParaRPr lang="en-US" dirty="0"/>
          </a:p>
          <a:p>
            <a:r>
              <a:rPr lang="en-US" b="1" dirty="0" smtClean="0">
                <a:solidFill>
                  <a:srgbClr val="632523"/>
                </a:solidFill>
              </a:rPr>
              <a:t>4DEnVar</a:t>
            </a:r>
            <a:r>
              <a:rPr lang="en-US" dirty="0" smtClean="0">
                <a:solidFill>
                  <a:srgbClr val="632523"/>
                </a:solidFill>
              </a:rPr>
              <a:t> </a:t>
            </a:r>
            <a:r>
              <a:rPr lang="en-US" dirty="0" smtClean="0"/>
              <a:t>– ensemble covariance at observation time, </a:t>
            </a:r>
            <a:r>
              <a:rPr lang="en-US" b="1" i="1" dirty="0" smtClean="0"/>
              <a:t>no TL/AD</a:t>
            </a:r>
            <a:r>
              <a:rPr lang="en-US" dirty="0" smtClean="0"/>
              <a:t>, “propagation” performed a-prior by nonlinear model</a:t>
            </a:r>
            <a:endParaRPr lang="en-US" b="1" i="1" dirty="0" smtClean="0"/>
          </a:p>
          <a:p>
            <a:endParaRPr lang="en-US" dirty="0"/>
          </a:p>
          <a:p>
            <a:r>
              <a:rPr lang="en-US" b="1" dirty="0" smtClean="0">
                <a:solidFill>
                  <a:srgbClr val="632523"/>
                </a:solidFill>
              </a:rPr>
              <a:t>(Hybrid or En) 4DVar</a:t>
            </a:r>
            <a:r>
              <a:rPr lang="en-US" dirty="0" smtClean="0"/>
              <a:t> – propagation is performed during optimization using TL/AD</a:t>
            </a:r>
          </a:p>
          <a:p>
            <a:pPr lvl="1"/>
            <a:r>
              <a:rPr lang="en-US" dirty="0" smtClean="0"/>
              <a:t>Also 4DVar-Ben, 4DVar-Benkf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371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DFI on </a:t>
            </a:r>
            <a:r>
              <a:rPr lang="en-US" dirty="0" err="1" smtClean="0"/>
              <a:t>ps</a:t>
            </a:r>
            <a:r>
              <a:rPr lang="en-US" dirty="0" smtClean="0"/>
              <a:t>/1000 </a:t>
            </a:r>
            <a:r>
              <a:rPr lang="en-US" dirty="0" err="1" smtClean="0"/>
              <a:t>hPa</a:t>
            </a:r>
            <a:r>
              <a:rPr lang="en-US" dirty="0" smtClean="0"/>
              <a:t> heights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30</a:t>
            </a:fld>
            <a:endParaRPr lang="en-US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51679"/>
            <a:ext cx="4343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075479"/>
            <a:ext cx="2667000" cy="491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72200" y="6016164"/>
            <a:ext cx="2971800" cy="381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atin typeface="+mj-lt"/>
              </a:rPr>
              <a:t>Buehner</a:t>
            </a:r>
            <a:r>
              <a:rPr lang="en-US" dirty="0">
                <a:latin typeface="+mj-lt"/>
              </a:rPr>
              <a:t> et al. (2015)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57200" y="5658221"/>
            <a:ext cx="42149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dirty="0">
                <a:latin typeface="+mj-lt"/>
              </a:rPr>
              <a:t>GFS 4D Hybrid IAU-DFI at 00 UTC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419600" y="1837479"/>
            <a:ext cx="1295400" cy="1981200"/>
          </a:xfrm>
          <a:prstGeom prst="straightConnector1">
            <a:avLst/>
          </a:prstGeom>
          <a:ln w="666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178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/>
          <p:cNvSpPr/>
          <p:nvPr/>
        </p:nvSpPr>
        <p:spPr>
          <a:xfrm>
            <a:off x="7074629" y="838200"/>
            <a:ext cx="1828800" cy="920751"/>
          </a:xfrm>
          <a:prstGeom prst="rect">
            <a:avLst/>
          </a:prstGeom>
          <a:solidFill>
            <a:srgbClr val="E8E8E8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074629" y="2474143"/>
            <a:ext cx="1828800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Coupled Model Ensemble Forecast</a:t>
            </a:r>
          </a:p>
        </p:txBody>
      </p:sp>
      <p:sp>
        <p:nvSpPr>
          <p:cNvPr id="71" name="Rectangle 70"/>
          <p:cNvSpPr/>
          <p:nvPr/>
        </p:nvSpPr>
        <p:spPr>
          <a:xfrm>
            <a:off x="7608945" y="838200"/>
            <a:ext cx="760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sz="1800" b="1" dirty="0" smtClean="0">
                <a:solidFill>
                  <a:srgbClr val="000090"/>
                </a:solidFill>
                <a:latin typeface="Calibri"/>
              </a:rPr>
              <a:t>NEMS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Right Arrow 71"/>
          <p:cNvSpPr/>
          <p:nvPr/>
        </p:nvSpPr>
        <p:spPr>
          <a:xfrm rot="16200000">
            <a:off x="7980362" y="1719264"/>
            <a:ext cx="1511301" cy="511175"/>
          </a:xfrm>
          <a:prstGeom prst="rightArrow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1600" b="1" dirty="0" smtClean="0">
                <a:solidFill>
                  <a:prstClr val="white"/>
                </a:solidFill>
                <a:latin typeface="Calibri"/>
              </a:rPr>
              <a:t>OCEAN</a:t>
            </a:r>
            <a:endParaRPr lang="en-US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Right Arrow 73"/>
          <p:cNvSpPr/>
          <p:nvPr/>
        </p:nvSpPr>
        <p:spPr>
          <a:xfrm rot="16200000">
            <a:off x="7680080" y="1719263"/>
            <a:ext cx="1511301" cy="511175"/>
          </a:xfrm>
          <a:prstGeom prst="rightArrow">
            <a:avLst/>
          </a:prstGeom>
          <a:solidFill>
            <a:srgbClr val="008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600" b="1" dirty="0" smtClean="0">
                <a:solidFill>
                  <a:prstClr val="white"/>
                </a:solidFill>
                <a:latin typeface="Calibri"/>
              </a:rPr>
              <a:t>SEA-ICE</a:t>
            </a:r>
            <a:endParaRPr lang="en-US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Right Arrow 74"/>
          <p:cNvSpPr/>
          <p:nvPr/>
        </p:nvSpPr>
        <p:spPr>
          <a:xfrm rot="16200000">
            <a:off x="7379800" y="1719263"/>
            <a:ext cx="1511301" cy="511175"/>
          </a:xfrm>
          <a:prstGeom prst="rightArrow">
            <a:avLst/>
          </a:prstGeom>
          <a:solidFill>
            <a:srgbClr val="CC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600" b="1" dirty="0" smtClean="0">
                <a:solidFill>
                  <a:prstClr val="white"/>
                </a:solidFill>
                <a:latin typeface="Calibri"/>
              </a:rPr>
              <a:t>WAVE</a:t>
            </a:r>
            <a:endParaRPr lang="en-US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Right Arrow 75"/>
          <p:cNvSpPr/>
          <p:nvPr/>
        </p:nvSpPr>
        <p:spPr>
          <a:xfrm rot="16200000">
            <a:off x="7079520" y="1719263"/>
            <a:ext cx="1511301" cy="511175"/>
          </a:xfrm>
          <a:prstGeom prst="rightArrow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600" b="1" dirty="0" smtClean="0">
                <a:solidFill>
                  <a:prstClr val="white"/>
                </a:solidFill>
                <a:latin typeface="Calibri"/>
              </a:rPr>
              <a:t>LAND</a:t>
            </a:r>
            <a:endParaRPr lang="en-US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Right Arrow 76"/>
          <p:cNvSpPr/>
          <p:nvPr/>
        </p:nvSpPr>
        <p:spPr>
          <a:xfrm rot="16200000">
            <a:off x="6779240" y="1719263"/>
            <a:ext cx="1511301" cy="51117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600" b="1" dirty="0" smtClean="0">
                <a:solidFill>
                  <a:prstClr val="white"/>
                </a:solidFill>
                <a:latin typeface="Calibri"/>
              </a:rPr>
              <a:t>AERO</a:t>
            </a:r>
            <a:endParaRPr lang="en-US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Right Arrow 77"/>
          <p:cNvSpPr/>
          <p:nvPr/>
        </p:nvSpPr>
        <p:spPr>
          <a:xfrm rot="16200000">
            <a:off x="6478960" y="1719263"/>
            <a:ext cx="1511301" cy="511175"/>
          </a:xfrm>
          <a:prstGeom prst="rightArrow">
            <a:avLst/>
          </a:prstGeom>
          <a:solidFill>
            <a:srgbClr val="66CC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600" b="1" dirty="0" smtClean="0">
                <a:solidFill>
                  <a:prstClr val="white"/>
                </a:solidFill>
                <a:latin typeface="Calibri"/>
              </a:rPr>
              <a:t>ATMOS</a:t>
            </a:r>
            <a:endParaRPr lang="en-US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09800" y="838200"/>
            <a:ext cx="4724400" cy="5943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086600" y="3849231"/>
            <a:ext cx="1828800" cy="2246769"/>
            <a:chOff x="7086600" y="3633787"/>
            <a:chExt cx="1828800" cy="2246769"/>
          </a:xfrm>
        </p:grpSpPr>
        <p:sp>
          <p:nvSpPr>
            <p:cNvPr id="100" name="TextBox 99"/>
            <p:cNvSpPr txBox="1"/>
            <p:nvPr/>
          </p:nvSpPr>
          <p:spPr>
            <a:xfrm>
              <a:off x="7086600" y="3633787"/>
              <a:ext cx="1828800" cy="22467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b="1" dirty="0" smtClean="0">
                  <a:solidFill>
                    <a:prstClr val="black"/>
                  </a:solidFill>
                  <a:latin typeface="Calibri"/>
                </a:rPr>
                <a:t>Ensemble Analysis (N Members)</a:t>
              </a:r>
              <a:endParaRPr lang="en-US" b="1" dirty="0">
                <a:solidFill>
                  <a:prstClr val="black"/>
                </a:solidFill>
                <a:latin typeface="Calibri"/>
              </a:endParaRPr>
            </a:p>
            <a:p>
              <a:pPr algn="ctr"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  <a:p>
              <a:pPr algn="ctr" defTabSz="457200"/>
              <a:endParaRPr lang="en-US" dirty="0" smtClean="0">
                <a:solidFill>
                  <a:prstClr val="black"/>
                </a:solidFill>
                <a:latin typeface="Calibri"/>
              </a:endParaRPr>
            </a:p>
            <a:p>
              <a:pPr algn="ctr"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  <a:p>
              <a:pPr algn="ctr" defTabSz="457200"/>
              <a:endParaRPr lang="en-US" dirty="0" smtClean="0">
                <a:solidFill>
                  <a:prstClr val="black"/>
                </a:solidFill>
                <a:latin typeface="Calibri"/>
              </a:endParaRPr>
            </a:p>
            <a:p>
              <a:pPr algn="ctr" defTabSz="457200"/>
              <a:endParaRPr lang="en-US" dirty="0" smtClean="0">
                <a:solidFill>
                  <a:prstClr val="black"/>
                </a:solidFill>
                <a:latin typeface="Calibri"/>
              </a:endParaRPr>
            </a:p>
            <a:p>
              <a:pPr algn="ctr"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  <a:p>
              <a:pPr algn="ctr" defTabSz="457200"/>
              <a:endParaRPr lang="en-US" dirty="0" smtClean="0">
                <a:solidFill>
                  <a:prstClr val="black"/>
                </a:solidFill>
                <a:latin typeface="Calibri"/>
              </a:endParaRPr>
            </a:p>
            <a:p>
              <a:pPr algn="ctr"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7211568" y="4191000"/>
              <a:ext cx="1578864" cy="1580294"/>
              <a:chOff x="7135368" y="4724400"/>
              <a:chExt cx="1578864" cy="1580294"/>
            </a:xfrm>
          </p:grpSpPr>
          <p:sp>
            <p:nvSpPr>
              <p:cNvPr id="101" name="Rectangle 100"/>
              <p:cNvSpPr>
                <a:spLocks noChangeAspect="1"/>
              </p:cNvSpPr>
              <p:nvPr/>
            </p:nvSpPr>
            <p:spPr>
              <a:xfrm>
                <a:off x="7135368" y="4724400"/>
                <a:ext cx="484632" cy="32091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2" name="Rectangle 101"/>
              <p:cNvSpPr>
                <a:spLocks noChangeAspect="1"/>
              </p:cNvSpPr>
              <p:nvPr/>
            </p:nvSpPr>
            <p:spPr>
              <a:xfrm>
                <a:off x="7256949" y="4864331"/>
                <a:ext cx="484632" cy="32091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3" name="Rectangle 102"/>
              <p:cNvSpPr>
                <a:spLocks noChangeAspect="1"/>
              </p:cNvSpPr>
              <p:nvPr/>
            </p:nvSpPr>
            <p:spPr>
              <a:xfrm>
                <a:off x="7378530" y="5004261"/>
                <a:ext cx="484632" cy="32091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" name="Rectangle 103"/>
              <p:cNvSpPr>
                <a:spLocks noChangeAspect="1"/>
              </p:cNvSpPr>
              <p:nvPr/>
            </p:nvSpPr>
            <p:spPr>
              <a:xfrm>
                <a:off x="7500111" y="5144192"/>
                <a:ext cx="484632" cy="32091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5" name="Rectangle 104"/>
              <p:cNvSpPr>
                <a:spLocks noChangeAspect="1"/>
              </p:cNvSpPr>
              <p:nvPr/>
            </p:nvSpPr>
            <p:spPr>
              <a:xfrm>
                <a:off x="7621692" y="5284122"/>
                <a:ext cx="484632" cy="32091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6" name="Rectangle 105"/>
              <p:cNvSpPr>
                <a:spLocks noChangeAspect="1"/>
              </p:cNvSpPr>
              <p:nvPr/>
            </p:nvSpPr>
            <p:spPr>
              <a:xfrm>
                <a:off x="7743273" y="5424053"/>
                <a:ext cx="484632" cy="32091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7" name="Rectangle 106"/>
              <p:cNvSpPr>
                <a:spLocks noChangeAspect="1"/>
              </p:cNvSpPr>
              <p:nvPr/>
            </p:nvSpPr>
            <p:spPr>
              <a:xfrm>
                <a:off x="7864854" y="5563983"/>
                <a:ext cx="484632" cy="32091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8" name="Rectangle 107"/>
              <p:cNvSpPr>
                <a:spLocks noChangeAspect="1"/>
              </p:cNvSpPr>
              <p:nvPr/>
            </p:nvSpPr>
            <p:spPr>
              <a:xfrm>
                <a:off x="7986435" y="5703914"/>
                <a:ext cx="484632" cy="32091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9" name="Rectangle 108"/>
              <p:cNvSpPr>
                <a:spLocks noChangeAspect="1"/>
              </p:cNvSpPr>
              <p:nvPr/>
            </p:nvSpPr>
            <p:spPr>
              <a:xfrm>
                <a:off x="8108016" y="5843844"/>
                <a:ext cx="484632" cy="32091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0" name="Rectangle 109"/>
              <p:cNvSpPr>
                <a:spLocks noChangeAspect="1"/>
              </p:cNvSpPr>
              <p:nvPr/>
            </p:nvSpPr>
            <p:spPr>
              <a:xfrm>
                <a:off x="8229600" y="5983775"/>
                <a:ext cx="484632" cy="32091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pic>
        <p:nvPicPr>
          <p:cNvPr id="64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876800"/>
            <a:ext cx="2240280" cy="1874520"/>
          </a:xfrm>
          <a:prstGeom prst="rect">
            <a:avLst/>
          </a:prstGeom>
          <a:noFill/>
          <a:ln w="508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5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876800"/>
            <a:ext cx="2240280" cy="1874520"/>
          </a:xfrm>
          <a:prstGeom prst="rect">
            <a:avLst/>
          </a:prstGeom>
          <a:noFill/>
          <a:ln w="50800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6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895600"/>
            <a:ext cx="2240280" cy="187452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7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95600"/>
            <a:ext cx="2240280" cy="1874520"/>
          </a:xfrm>
          <a:prstGeom prst="rect">
            <a:avLst/>
          </a:prstGeom>
          <a:noFill/>
          <a:ln w="50800">
            <a:solidFill>
              <a:srgbClr val="008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6" name="Right Arrow 85"/>
          <p:cNvSpPr/>
          <p:nvPr/>
        </p:nvSpPr>
        <p:spPr>
          <a:xfrm>
            <a:off x="6935396" y="6194424"/>
            <a:ext cx="1005840" cy="5486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1600" b="1" dirty="0" smtClean="0">
                <a:solidFill>
                  <a:srgbClr val="FFFFFF"/>
                </a:solidFill>
                <a:latin typeface="Calibri"/>
              </a:rPr>
              <a:t>OUTPUT</a:t>
            </a:r>
            <a:endParaRPr lang="en-US" sz="1600" b="1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8600" y="3849231"/>
            <a:ext cx="1828800" cy="2246769"/>
            <a:chOff x="228600" y="3633787"/>
            <a:chExt cx="1828800" cy="2246769"/>
          </a:xfrm>
        </p:grpSpPr>
        <p:sp>
          <p:nvSpPr>
            <p:cNvPr id="38" name="TextBox 37"/>
            <p:cNvSpPr txBox="1"/>
            <p:nvPr/>
          </p:nvSpPr>
          <p:spPr>
            <a:xfrm>
              <a:off x="228600" y="3633787"/>
              <a:ext cx="1828800" cy="22467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b="1" dirty="0" smtClean="0">
                  <a:solidFill>
                    <a:srgbClr val="000000"/>
                  </a:solidFill>
                  <a:latin typeface="Calibri"/>
                </a:rPr>
                <a:t>Coupled Ensemble Forecast (N members)</a:t>
              </a:r>
            </a:p>
            <a:p>
              <a:pPr algn="ctr" defTabSz="457200"/>
              <a:endParaRPr lang="en-US" b="1" dirty="0">
                <a:solidFill>
                  <a:srgbClr val="000090"/>
                </a:solidFill>
                <a:latin typeface="Calibri"/>
              </a:endParaRPr>
            </a:p>
            <a:p>
              <a:pPr algn="ctr" defTabSz="457200"/>
              <a:endParaRPr lang="en-US" b="1" dirty="0" smtClean="0">
                <a:solidFill>
                  <a:srgbClr val="000090"/>
                </a:solidFill>
                <a:latin typeface="Calibri"/>
              </a:endParaRPr>
            </a:p>
            <a:p>
              <a:pPr algn="ctr" defTabSz="457200"/>
              <a:endParaRPr lang="en-US" b="1" dirty="0">
                <a:solidFill>
                  <a:srgbClr val="000090"/>
                </a:solidFill>
                <a:latin typeface="Calibri"/>
              </a:endParaRPr>
            </a:p>
            <a:p>
              <a:pPr algn="ctr" defTabSz="457200"/>
              <a:endParaRPr lang="en-US" b="1" dirty="0" smtClean="0">
                <a:solidFill>
                  <a:srgbClr val="000090"/>
                </a:solidFill>
                <a:latin typeface="Calibri"/>
              </a:endParaRPr>
            </a:p>
            <a:p>
              <a:pPr algn="ctr" defTabSz="457200"/>
              <a:endParaRPr lang="en-US" b="1" dirty="0">
                <a:solidFill>
                  <a:srgbClr val="000090"/>
                </a:solidFill>
                <a:latin typeface="Calibri"/>
              </a:endParaRPr>
            </a:p>
            <a:p>
              <a:pPr algn="ctr" defTabSz="457200"/>
              <a:endParaRPr lang="en-US" b="1" dirty="0" smtClean="0">
                <a:solidFill>
                  <a:srgbClr val="000090"/>
                </a:solidFill>
                <a:latin typeface="Calibri"/>
              </a:endParaRPr>
            </a:p>
            <a:p>
              <a:pPr algn="ctr" defTabSz="457200"/>
              <a:endParaRPr lang="en-US" b="1" dirty="0">
                <a:solidFill>
                  <a:srgbClr val="000090"/>
                </a:solidFill>
                <a:latin typeface="Calibri"/>
              </a:endParaRPr>
            </a:p>
            <a:p>
              <a:pPr algn="ctr" defTabSz="457200"/>
              <a:endParaRPr lang="en-US" b="1" dirty="0">
                <a:solidFill>
                  <a:srgbClr val="000090"/>
                </a:solidFill>
                <a:latin typeface="Calibri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81000" y="4267200"/>
              <a:ext cx="1578864" cy="1464611"/>
              <a:chOff x="381000" y="5012389"/>
              <a:chExt cx="1578864" cy="1464611"/>
            </a:xfrm>
          </p:grpSpPr>
          <p:sp>
            <p:nvSpPr>
              <p:cNvPr id="69" name="Rectangle 68"/>
              <p:cNvSpPr>
                <a:spLocks noChangeAspect="1"/>
              </p:cNvSpPr>
              <p:nvPr/>
            </p:nvSpPr>
            <p:spPr>
              <a:xfrm>
                <a:off x="381000" y="5012389"/>
                <a:ext cx="484632" cy="32091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0" name="Rectangle 69"/>
              <p:cNvSpPr>
                <a:spLocks noChangeAspect="1"/>
              </p:cNvSpPr>
              <p:nvPr/>
            </p:nvSpPr>
            <p:spPr>
              <a:xfrm>
                <a:off x="502581" y="5139466"/>
                <a:ext cx="484632" cy="32091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3" name="Rectangle 72"/>
              <p:cNvSpPr>
                <a:spLocks noChangeAspect="1"/>
              </p:cNvSpPr>
              <p:nvPr/>
            </p:nvSpPr>
            <p:spPr>
              <a:xfrm>
                <a:off x="624162" y="5266543"/>
                <a:ext cx="484632" cy="32091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9" name="Rectangle 98"/>
              <p:cNvSpPr>
                <a:spLocks noChangeAspect="1"/>
              </p:cNvSpPr>
              <p:nvPr/>
            </p:nvSpPr>
            <p:spPr>
              <a:xfrm>
                <a:off x="745743" y="5393620"/>
                <a:ext cx="484632" cy="32091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3" name="Rectangle 112"/>
              <p:cNvSpPr>
                <a:spLocks noChangeAspect="1"/>
              </p:cNvSpPr>
              <p:nvPr/>
            </p:nvSpPr>
            <p:spPr>
              <a:xfrm>
                <a:off x="867324" y="5520697"/>
                <a:ext cx="484632" cy="32091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4" name="Rectangle 113"/>
              <p:cNvSpPr>
                <a:spLocks noChangeAspect="1"/>
              </p:cNvSpPr>
              <p:nvPr/>
            </p:nvSpPr>
            <p:spPr>
              <a:xfrm>
                <a:off x="988905" y="5647774"/>
                <a:ext cx="484632" cy="32091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6" name="Rectangle 115"/>
              <p:cNvSpPr>
                <a:spLocks noChangeAspect="1"/>
              </p:cNvSpPr>
              <p:nvPr/>
            </p:nvSpPr>
            <p:spPr>
              <a:xfrm>
                <a:off x="1110486" y="5774851"/>
                <a:ext cx="484632" cy="32091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7" name="Rectangle 116"/>
              <p:cNvSpPr>
                <a:spLocks noChangeAspect="1"/>
              </p:cNvSpPr>
              <p:nvPr/>
            </p:nvSpPr>
            <p:spPr>
              <a:xfrm>
                <a:off x="1232067" y="5901928"/>
                <a:ext cx="484632" cy="32091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8" name="Rectangle 117"/>
              <p:cNvSpPr>
                <a:spLocks noChangeAspect="1"/>
              </p:cNvSpPr>
              <p:nvPr/>
            </p:nvSpPr>
            <p:spPr>
              <a:xfrm>
                <a:off x="1353648" y="6029005"/>
                <a:ext cx="484632" cy="32091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9" name="Rectangle 118"/>
              <p:cNvSpPr>
                <a:spLocks noChangeAspect="1"/>
              </p:cNvSpPr>
              <p:nvPr/>
            </p:nvSpPr>
            <p:spPr>
              <a:xfrm>
                <a:off x="1475232" y="6156081"/>
                <a:ext cx="484632" cy="32091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120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62" name="Right Arrow 61"/>
          <p:cNvSpPr/>
          <p:nvPr/>
        </p:nvSpPr>
        <p:spPr>
          <a:xfrm>
            <a:off x="1189019" y="6194424"/>
            <a:ext cx="1005840" cy="54864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457200"/>
            <a:r>
              <a:rPr lang="en-US" sz="1600" b="1" dirty="0" smtClean="0">
                <a:solidFill>
                  <a:prstClr val="white"/>
                </a:solidFill>
                <a:latin typeface="Calibri"/>
              </a:rPr>
              <a:t>INPUT</a:t>
            </a:r>
            <a:endParaRPr lang="en-US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Right Arrow 120"/>
          <p:cNvSpPr/>
          <p:nvPr/>
        </p:nvSpPr>
        <p:spPr>
          <a:xfrm rot="5400000">
            <a:off x="842861" y="3277463"/>
            <a:ext cx="600278" cy="511175"/>
          </a:xfrm>
          <a:prstGeom prst="rightArrow">
            <a:avLst/>
          </a:prstGeom>
          <a:solidFill>
            <a:srgbClr val="B8B8B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Slide1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914400"/>
            <a:ext cx="2240280" cy="1874520"/>
          </a:xfrm>
          <a:prstGeom prst="rect">
            <a:avLst/>
          </a:prstGeom>
          <a:ln w="50800">
            <a:solidFill>
              <a:srgbClr val="66CCFF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36711" y="838200"/>
            <a:ext cx="2012577" cy="2374607"/>
            <a:chOff x="136711" y="838200"/>
            <a:chExt cx="2012577" cy="2374607"/>
          </a:xfrm>
        </p:grpSpPr>
        <p:sp>
          <p:nvSpPr>
            <p:cNvPr id="122" name="Rectangle 121"/>
            <p:cNvSpPr/>
            <p:nvPr/>
          </p:nvSpPr>
          <p:spPr>
            <a:xfrm>
              <a:off x="232317" y="838200"/>
              <a:ext cx="1828800" cy="920751"/>
            </a:xfrm>
            <a:prstGeom prst="rect">
              <a:avLst/>
            </a:prstGeom>
            <a:solidFill>
              <a:srgbClr val="E8E8E8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32317" y="2474143"/>
              <a:ext cx="1828800" cy="7386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/>
              <a:endParaRPr lang="en-US" dirty="0" smtClean="0">
                <a:solidFill>
                  <a:prstClr val="black"/>
                </a:solidFill>
                <a:latin typeface="Calibri"/>
              </a:endParaRPr>
            </a:p>
            <a:p>
              <a:pPr algn="ctr" defTabSz="4572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Coupled Model Ensemble Forecast</a:t>
              </a: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766633" y="838200"/>
              <a:ext cx="7601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/>
              <a:r>
                <a:rPr lang="en-US" sz="1800" b="1" dirty="0" smtClean="0">
                  <a:solidFill>
                    <a:srgbClr val="000090"/>
                  </a:solidFill>
                  <a:latin typeface="Calibri"/>
                </a:rPr>
                <a:t>NEMS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7" name="Right Arrow 126"/>
            <p:cNvSpPr/>
            <p:nvPr/>
          </p:nvSpPr>
          <p:spPr>
            <a:xfrm rot="5400000">
              <a:off x="1138050" y="1719264"/>
              <a:ext cx="1511301" cy="511175"/>
            </a:xfrm>
            <a:prstGeom prst="rightArrow">
              <a:avLst/>
            </a:prstGeom>
            <a:solidFill>
              <a:srgbClr val="00009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457200"/>
              <a:r>
                <a:rPr lang="en-US" sz="1600" b="1" dirty="0" smtClean="0">
                  <a:solidFill>
                    <a:prstClr val="white"/>
                  </a:solidFill>
                  <a:latin typeface="Calibri"/>
                </a:rPr>
                <a:t>OCEAN</a:t>
              </a:r>
              <a:endParaRPr lang="en-US" sz="1600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6" name="Right Arrow 125"/>
            <p:cNvSpPr/>
            <p:nvPr/>
          </p:nvSpPr>
          <p:spPr>
            <a:xfrm rot="5400000">
              <a:off x="837768" y="1719263"/>
              <a:ext cx="1511301" cy="511175"/>
            </a:xfrm>
            <a:prstGeom prst="rightArrow">
              <a:avLst/>
            </a:prstGeom>
            <a:solidFill>
              <a:srgbClr val="008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600" b="1" dirty="0" smtClean="0">
                  <a:solidFill>
                    <a:prstClr val="white"/>
                  </a:solidFill>
                  <a:latin typeface="Calibri"/>
                </a:rPr>
                <a:t>SEA-ICE</a:t>
              </a:r>
              <a:endParaRPr lang="en-US" sz="1600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4" name="Right Arrow 123"/>
            <p:cNvSpPr/>
            <p:nvPr/>
          </p:nvSpPr>
          <p:spPr>
            <a:xfrm rot="5400000">
              <a:off x="537488" y="1719263"/>
              <a:ext cx="1511301" cy="511175"/>
            </a:xfrm>
            <a:prstGeom prst="rightArrow">
              <a:avLst/>
            </a:prstGeom>
            <a:solidFill>
              <a:srgbClr val="CC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600" b="1" dirty="0" smtClean="0">
                  <a:solidFill>
                    <a:prstClr val="white"/>
                  </a:solidFill>
                  <a:latin typeface="Calibri"/>
                </a:rPr>
                <a:t>WAVE</a:t>
              </a:r>
              <a:endParaRPr lang="en-US" sz="1600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9" name="Right Arrow 128"/>
            <p:cNvSpPr/>
            <p:nvPr/>
          </p:nvSpPr>
          <p:spPr>
            <a:xfrm rot="5400000">
              <a:off x="237208" y="1719263"/>
              <a:ext cx="1511301" cy="511175"/>
            </a:xfrm>
            <a:prstGeom prst="rightArrow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600" b="1" dirty="0" smtClean="0">
                  <a:solidFill>
                    <a:prstClr val="white"/>
                  </a:solidFill>
                  <a:latin typeface="Calibri"/>
                </a:rPr>
                <a:t>LAND</a:t>
              </a:r>
              <a:endParaRPr lang="en-US" sz="1600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5" name="Right Arrow 124"/>
            <p:cNvSpPr/>
            <p:nvPr/>
          </p:nvSpPr>
          <p:spPr>
            <a:xfrm rot="5400000">
              <a:off x="-63072" y="1719263"/>
              <a:ext cx="1511301" cy="51117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600" b="1" dirty="0" smtClean="0">
                  <a:solidFill>
                    <a:prstClr val="white"/>
                  </a:solidFill>
                  <a:latin typeface="Calibri"/>
                </a:rPr>
                <a:t>AERO</a:t>
              </a:r>
              <a:endParaRPr lang="en-US" sz="1600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0" name="Right Arrow 129"/>
            <p:cNvSpPr/>
            <p:nvPr/>
          </p:nvSpPr>
          <p:spPr>
            <a:xfrm rot="5400000">
              <a:off x="-363352" y="1719263"/>
              <a:ext cx="1511301" cy="511175"/>
            </a:xfrm>
            <a:prstGeom prst="rightArrow">
              <a:avLst/>
            </a:prstGeom>
            <a:solidFill>
              <a:srgbClr val="66CC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600" b="1" dirty="0" smtClean="0">
                  <a:solidFill>
                    <a:prstClr val="white"/>
                  </a:solidFill>
                  <a:latin typeface="Calibri"/>
                </a:rPr>
                <a:t>ATMOS</a:t>
              </a:r>
              <a:endParaRPr lang="en-US" sz="1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9" name="Right Arrow 78"/>
          <p:cNvSpPr/>
          <p:nvPr/>
        </p:nvSpPr>
        <p:spPr>
          <a:xfrm rot="16200000">
            <a:off x="7700861" y="3277463"/>
            <a:ext cx="600278" cy="511175"/>
          </a:xfrm>
          <a:prstGeom prst="rightArrow">
            <a:avLst/>
          </a:prstGeom>
          <a:solidFill>
            <a:srgbClr val="B8B8B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28600" y="125975"/>
            <a:ext cx="8686800" cy="707886"/>
            <a:chOff x="228600" y="125975"/>
            <a:chExt cx="8686800" cy="707886"/>
          </a:xfrm>
        </p:grpSpPr>
        <p:sp>
          <p:nvSpPr>
            <p:cNvPr id="80" name="Predefined Process 79"/>
            <p:cNvSpPr/>
            <p:nvPr/>
          </p:nvSpPr>
          <p:spPr>
            <a:xfrm>
              <a:off x="228600" y="231278"/>
              <a:ext cx="8686800" cy="548640"/>
            </a:xfrm>
            <a:prstGeom prst="flowChartPredefinedProcess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 defTabSz="457200"/>
              <a:endParaRPr lang="en-US" sz="2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24322" y="125975"/>
              <a:ext cx="649536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/>
              <a:r>
                <a:rPr lang="en-US" sz="2000" dirty="0">
                  <a:solidFill>
                    <a:prstClr val="white"/>
                  </a:solidFill>
                  <a:latin typeface="Calibri"/>
                </a:rPr>
                <a:t>NCEP Coupled </a:t>
              </a:r>
              <a:r>
                <a:rPr lang="en-US" sz="2000" dirty="0" smtClean="0">
                  <a:solidFill>
                    <a:prstClr val="white"/>
                  </a:solidFill>
                  <a:latin typeface="Calibri"/>
                </a:rPr>
                <a:t>Hybrid Data </a:t>
              </a:r>
              <a:r>
                <a:rPr lang="en-US" sz="2000" dirty="0">
                  <a:solidFill>
                    <a:prstClr val="white"/>
                  </a:solidFill>
                  <a:latin typeface="Calibri"/>
                </a:rPr>
                <a:t>Assimilation </a:t>
              </a:r>
              <a:r>
                <a:rPr lang="en-US" sz="2000" dirty="0" smtClean="0">
                  <a:solidFill>
                    <a:prstClr val="white"/>
                  </a:solidFill>
                  <a:latin typeface="Calibri"/>
                </a:rPr>
                <a:t>and Forecast System</a:t>
              </a:r>
            </a:p>
            <a:p>
              <a:pPr algn="ctr" defTabSz="457200"/>
              <a:r>
                <a:rPr lang="en-US" sz="2000" dirty="0" err="1" smtClean="0">
                  <a:solidFill>
                    <a:prstClr val="white"/>
                  </a:solidFill>
                  <a:latin typeface="Calibri"/>
                </a:rPr>
                <a:t>Saha</a:t>
              </a:r>
              <a:r>
                <a:rPr lang="en-US" sz="2000" dirty="0" smtClean="0">
                  <a:solidFill>
                    <a:prstClr val="white"/>
                  </a:solidFill>
                  <a:latin typeface="Calibri"/>
                </a:rPr>
                <a:t> et al.</a:t>
              </a:r>
              <a:endParaRPr lang="en-US" sz="2000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" name="Picture 5" descr="Slide1.png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4" t="37504" r="33187" b="4366"/>
          <a:stretch/>
        </p:blipFill>
        <p:spPr>
          <a:xfrm>
            <a:off x="4648200" y="914400"/>
            <a:ext cx="2240280" cy="1874520"/>
          </a:xfrm>
          <a:prstGeom prst="rect">
            <a:avLst/>
          </a:prstGeom>
          <a:ln w="50800">
            <a:solidFill>
              <a:srgbClr val="CC66FF"/>
            </a:solidFill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71BD-66F3-4E99-8E44-BB5CBAE37EB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810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37058"/>
            <a:ext cx="8229600" cy="55458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400" dirty="0" smtClean="0"/>
          </a:p>
          <a:p>
            <a:r>
              <a:rPr lang="en-US" sz="1400" dirty="0" err="1" smtClean="0"/>
              <a:t>Buehner</a:t>
            </a:r>
            <a:r>
              <a:rPr lang="en-US" sz="1400" dirty="0" smtClean="0"/>
              <a:t>, M., and Coauthors, 2015: Implementation of deterministic weather forecasting systems based on ensemble-</a:t>
            </a:r>
            <a:r>
              <a:rPr lang="en-US" sz="1400" dirty="0" err="1" smtClean="0"/>
              <a:t>variational</a:t>
            </a:r>
            <a:r>
              <a:rPr lang="en-US" sz="1400" dirty="0" smtClean="0"/>
              <a:t> data assimilation at Environment Canada.  Part I: The global system.  </a:t>
            </a:r>
            <a:r>
              <a:rPr lang="en-US" sz="1400" i="1" dirty="0" smtClean="0"/>
              <a:t>Mon. </a:t>
            </a:r>
            <a:r>
              <a:rPr lang="en-US" sz="1400" i="1" dirty="0" err="1" smtClean="0"/>
              <a:t>Wea</a:t>
            </a:r>
            <a:r>
              <a:rPr lang="en-US" sz="1400" i="1" dirty="0" smtClean="0"/>
              <a:t>. Rev., </a:t>
            </a:r>
            <a:r>
              <a:rPr lang="en-US" sz="1400" b="1" dirty="0" smtClean="0"/>
              <a:t>143, </a:t>
            </a:r>
            <a:r>
              <a:rPr lang="en-US" sz="1400" dirty="0" smtClean="0"/>
              <a:t>2532-2559 [DOI: </a:t>
            </a:r>
            <a:r>
              <a:rPr lang="pl-PL" sz="1400" dirty="0"/>
              <a:t>10.1175%2FMWR-D-14-</a:t>
            </a:r>
            <a:r>
              <a:rPr lang="pl-PL" sz="1400" dirty="0" smtClean="0"/>
              <a:t>00354.1].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Kleist</a:t>
            </a:r>
            <a:r>
              <a:rPr lang="en-US" sz="1400" dirty="0"/>
              <a:t>, D.T</a:t>
            </a:r>
            <a:r>
              <a:rPr lang="en-US" sz="1400" dirty="0" smtClean="0"/>
              <a:t>., 2011: Assimilation of tropical cyclone advisory minimum sea level pressure in the NCEP global data assimilation system. </a:t>
            </a:r>
            <a:r>
              <a:rPr lang="en-US" sz="1400" i="1" dirty="0" err="1" smtClean="0"/>
              <a:t>Wea</a:t>
            </a:r>
            <a:r>
              <a:rPr lang="en-US" sz="1400" i="1" dirty="0" smtClean="0"/>
              <a:t>. Forecasting</a:t>
            </a:r>
            <a:r>
              <a:rPr lang="en-US" sz="1400" dirty="0" smtClean="0"/>
              <a:t>, </a:t>
            </a:r>
            <a:r>
              <a:rPr lang="en-US" sz="1400" b="1" dirty="0" smtClean="0"/>
              <a:t>26, </a:t>
            </a:r>
            <a:r>
              <a:rPr lang="en-US" sz="1400" dirty="0" smtClean="0"/>
              <a:t>1085-1091 [DOI: </a:t>
            </a:r>
            <a:r>
              <a:rPr lang="pl-PL" sz="1400" dirty="0"/>
              <a:t>10.1175/WAF-D-11-</a:t>
            </a:r>
            <a:r>
              <a:rPr lang="pl-PL" sz="1400" dirty="0" smtClean="0"/>
              <a:t>00045.1].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Kleist</a:t>
            </a:r>
            <a:r>
              <a:rPr lang="en-US" sz="1400" dirty="0"/>
              <a:t>, D.T., and K. Ide, 2015: An OSSE-based evaluation of hybrid </a:t>
            </a:r>
            <a:r>
              <a:rPr lang="en-US" sz="1400" dirty="0" err="1"/>
              <a:t>variational</a:t>
            </a:r>
            <a:r>
              <a:rPr lang="en-US" sz="1400" dirty="0"/>
              <a:t>-ensemble data assimilation for the NCEP GFS, Part II: 4D </a:t>
            </a:r>
            <a:r>
              <a:rPr lang="en-US" sz="1400" dirty="0" err="1"/>
              <a:t>EnVar</a:t>
            </a:r>
            <a:r>
              <a:rPr lang="en-US" sz="1400" dirty="0"/>
              <a:t> and hybrid variants.  </a:t>
            </a:r>
            <a:r>
              <a:rPr lang="en-US" sz="1400" i="1" dirty="0"/>
              <a:t>Mon. </a:t>
            </a:r>
            <a:r>
              <a:rPr lang="en-US" sz="1400" i="1" dirty="0" err="1"/>
              <a:t>Wea</a:t>
            </a:r>
            <a:r>
              <a:rPr lang="en-US" sz="1400" i="1" dirty="0"/>
              <a:t>. Rev</a:t>
            </a:r>
            <a:r>
              <a:rPr lang="en-US" sz="1400" dirty="0"/>
              <a:t>., </a:t>
            </a:r>
            <a:r>
              <a:rPr lang="en-US" sz="1400" b="1" dirty="0"/>
              <a:t>143</a:t>
            </a:r>
            <a:r>
              <a:rPr lang="en-US" sz="1400" dirty="0"/>
              <a:t>, 452-470 [DOI: 10.1175/MWR-D-13-00350.1]</a:t>
            </a:r>
            <a:r>
              <a:rPr lang="en-US" sz="1400" dirty="0" smtClean="0"/>
              <a:t>.</a:t>
            </a:r>
          </a:p>
          <a:p>
            <a:endParaRPr lang="en-US" sz="1400" dirty="0" smtClean="0"/>
          </a:p>
          <a:p>
            <a:r>
              <a:rPr lang="en-US" sz="1400" dirty="0" smtClean="0"/>
              <a:t>Kleist</a:t>
            </a:r>
            <a:r>
              <a:rPr lang="en-US" sz="1400" dirty="0"/>
              <a:t>, D. T., D. F. Parrish, J. C. </a:t>
            </a:r>
            <a:r>
              <a:rPr lang="en-US" sz="1400" dirty="0" err="1"/>
              <a:t>Derber</a:t>
            </a:r>
            <a:r>
              <a:rPr lang="en-US" sz="1400" dirty="0"/>
              <a:t>, R. </a:t>
            </a:r>
            <a:r>
              <a:rPr lang="en-US" sz="1400" dirty="0" err="1"/>
              <a:t>Treadon</a:t>
            </a:r>
            <a:r>
              <a:rPr lang="en-US" sz="1400" dirty="0"/>
              <a:t>, R. M. </a:t>
            </a:r>
            <a:r>
              <a:rPr lang="en-US" sz="1400" dirty="0" err="1"/>
              <a:t>Errico</a:t>
            </a:r>
            <a:r>
              <a:rPr lang="en-US" sz="1400" dirty="0"/>
              <a:t>, and R. Yang, 2009: Improving incremental balance in the GSI 3DVar analysis system. </a:t>
            </a:r>
            <a:r>
              <a:rPr lang="en-US" sz="1400" i="1" dirty="0"/>
              <a:t>Mon. </a:t>
            </a:r>
            <a:r>
              <a:rPr lang="en-US" sz="1400" i="1" dirty="0" err="1"/>
              <a:t>Wea</a:t>
            </a:r>
            <a:r>
              <a:rPr lang="en-US" sz="1400" i="1" dirty="0"/>
              <a:t>. Rev</a:t>
            </a:r>
            <a:r>
              <a:rPr lang="en-US" sz="1400" dirty="0"/>
              <a:t>., </a:t>
            </a:r>
            <a:r>
              <a:rPr lang="en-US" sz="1400" b="1" dirty="0"/>
              <a:t>137, </a:t>
            </a:r>
            <a:r>
              <a:rPr lang="en-US" sz="1400" dirty="0"/>
              <a:t>1046-1060 [DOI: 10.1175/2008MWR2623.1]</a:t>
            </a:r>
            <a:r>
              <a:rPr lang="en-US" sz="1400" dirty="0" smtClean="0"/>
              <a:t>.</a:t>
            </a:r>
          </a:p>
          <a:p>
            <a:endParaRPr lang="en-US" sz="1400" dirty="0"/>
          </a:p>
          <a:p>
            <a:r>
              <a:rPr lang="en-US" sz="1400" dirty="0" smtClean="0"/>
              <a:t>Lei, L., and J. Whitaker, 2016: A four-dimensional incremental analysis update for the ensemble </a:t>
            </a:r>
            <a:r>
              <a:rPr lang="en-US" sz="1400" dirty="0" err="1" smtClean="0"/>
              <a:t>Kalman</a:t>
            </a:r>
            <a:r>
              <a:rPr lang="en-US" sz="1400" dirty="0" smtClean="0"/>
              <a:t> filter. </a:t>
            </a:r>
            <a:r>
              <a:rPr lang="en-US" sz="1400" i="1" dirty="0" smtClean="0"/>
              <a:t>Mon. </a:t>
            </a:r>
            <a:r>
              <a:rPr lang="en-US" sz="1400" i="1" dirty="0" err="1" smtClean="0"/>
              <a:t>Wea</a:t>
            </a:r>
            <a:r>
              <a:rPr lang="en-US" sz="1400" i="1" dirty="0" smtClean="0"/>
              <a:t>. Rev.</a:t>
            </a:r>
            <a:r>
              <a:rPr lang="en-US" sz="1400" dirty="0" smtClean="0"/>
              <a:t>, in press [DOI</a:t>
            </a:r>
            <a:r>
              <a:rPr lang="en-US" sz="1400" dirty="0"/>
              <a:t>:  10.1175/MWR-D-15-</a:t>
            </a:r>
            <a:r>
              <a:rPr lang="en-US" sz="1400" dirty="0" smtClean="0"/>
              <a:t>0246.1].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dirty="0" err="1" smtClean="0"/>
              <a:t>Lorenc</a:t>
            </a:r>
            <a:r>
              <a:rPr lang="en-US" sz="1400" dirty="0"/>
              <a:t>, A.C</a:t>
            </a:r>
            <a:r>
              <a:rPr lang="en-US" sz="1400" dirty="0" smtClean="0"/>
              <a:t>., </a:t>
            </a:r>
            <a:r>
              <a:rPr lang="en-US" sz="1400" dirty="0"/>
              <a:t>2013: Recommended nomenclature for </a:t>
            </a:r>
            <a:r>
              <a:rPr lang="en-US" sz="1400" dirty="0" err="1"/>
              <a:t>EnVar</a:t>
            </a:r>
            <a:r>
              <a:rPr lang="en-US" sz="1400" dirty="0"/>
              <a:t> data assimilation methods. </a:t>
            </a:r>
            <a:r>
              <a:rPr lang="en-US" sz="1400" i="1" dirty="0"/>
              <a:t>Research Activities in Atmospheric and Oceanic Modeling</a:t>
            </a:r>
            <a:r>
              <a:rPr lang="en-US" sz="1400" dirty="0"/>
              <a:t>. WGNE, 2pp, URL: </a:t>
            </a:r>
            <a:r>
              <a:rPr lang="en-US" sz="1400" dirty="0">
                <a:hlinkClick r:id="rId2"/>
              </a:rPr>
              <a:t>http://www.wcrp-climate.org/WGNE/BlueBook/2013/individual-articles/01_Lorenc_Andrew_EnVar_nomenclature.pdf</a:t>
            </a:r>
            <a:r>
              <a:rPr lang="en-US" sz="1400" dirty="0" smtClean="0"/>
              <a:t>)</a:t>
            </a:r>
          </a:p>
          <a:p>
            <a:endParaRPr lang="en-US" sz="1200" dirty="0"/>
          </a:p>
          <a:p>
            <a:endParaRPr lang="en-US" sz="1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459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4726"/>
            <a:ext cx="8229600" cy="3724344"/>
          </a:xfrm>
        </p:spPr>
        <p:txBody>
          <a:bodyPr>
            <a:normAutofit fontScale="70000" lnSpcReduction="20000"/>
          </a:bodyPr>
          <a:lstStyle/>
          <a:p>
            <a:r>
              <a:rPr lang="en-US" sz="2000" dirty="0" smtClean="0"/>
              <a:t>Lorenz, E., 2005: Designing chaotic models.  </a:t>
            </a:r>
            <a:r>
              <a:rPr lang="en-US" sz="2000" i="1" dirty="0" smtClean="0"/>
              <a:t>J. Atmos. Sci</a:t>
            </a:r>
            <a:r>
              <a:rPr lang="en-US" sz="2000" dirty="0" smtClean="0"/>
              <a:t>., </a:t>
            </a:r>
            <a:r>
              <a:rPr lang="en-US" sz="2000" b="1" dirty="0" smtClean="0"/>
              <a:t>62, </a:t>
            </a:r>
            <a:r>
              <a:rPr lang="en-US" sz="2000" dirty="0" smtClean="0"/>
              <a:t>1574-1587 [DOI: </a:t>
            </a:r>
            <a:r>
              <a:rPr lang="sk-SK" sz="2000" dirty="0"/>
              <a:t>10.1175%</a:t>
            </a:r>
            <a:r>
              <a:rPr lang="sk-SK" sz="2000" dirty="0" smtClean="0"/>
              <a:t>2FJAS3430.1].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err="1" smtClean="0"/>
              <a:t>Temperton</a:t>
            </a:r>
            <a:r>
              <a:rPr lang="en-US" sz="2000" dirty="0"/>
              <a:t>, C., 1989: Implicit normal mode initialization for spectral models. </a:t>
            </a:r>
            <a:r>
              <a:rPr lang="en-US" sz="2000" i="1" dirty="0"/>
              <a:t>Mon. </a:t>
            </a:r>
            <a:r>
              <a:rPr lang="en-US" sz="2000" i="1" dirty="0" err="1"/>
              <a:t>Wea</a:t>
            </a:r>
            <a:r>
              <a:rPr lang="en-US" sz="2000" i="1" dirty="0"/>
              <a:t>. Rev.</a:t>
            </a:r>
            <a:r>
              <a:rPr lang="en-US" sz="2000" dirty="0"/>
              <a:t>, </a:t>
            </a:r>
            <a:r>
              <a:rPr lang="en-US" sz="2000" b="1" dirty="0"/>
              <a:t>117</a:t>
            </a:r>
            <a:r>
              <a:rPr lang="en-US" sz="2000" dirty="0"/>
              <a:t>, 436-451 [DOI: </a:t>
            </a:r>
            <a:r>
              <a:rPr lang="is-IS" sz="2000" dirty="0"/>
              <a:t>10.1175/1520-0493(1989)117&lt;0436%3AINMIFS&gt;2.0.CO%3B2].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Wang, X., 2010: Incorporating ensemble covariance in the </a:t>
            </a:r>
            <a:r>
              <a:rPr lang="en-US" sz="2000" dirty="0" err="1"/>
              <a:t>Gridpoint</a:t>
            </a:r>
            <a:r>
              <a:rPr lang="en-US" sz="2000" dirty="0"/>
              <a:t> Statistical Interpolation (GSI) </a:t>
            </a:r>
            <a:r>
              <a:rPr lang="en-US" sz="2000" dirty="0" err="1"/>
              <a:t>variational</a:t>
            </a:r>
            <a:r>
              <a:rPr lang="en-US" sz="2000" dirty="0"/>
              <a:t> minimization: a mathematical framework. </a:t>
            </a:r>
            <a:r>
              <a:rPr lang="en-US" sz="2000" i="1" dirty="0"/>
              <a:t>Mon. </a:t>
            </a:r>
            <a:r>
              <a:rPr lang="en-US" sz="2000" i="1" dirty="0" err="1"/>
              <a:t>Wea</a:t>
            </a:r>
            <a:r>
              <a:rPr lang="en-US" sz="2000" i="1" dirty="0"/>
              <a:t>. Rev</a:t>
            </a:r>
            <a:r>
              <a:rPr lang="en-US" sz="2000" dirty="0"/>
              <a:t>., </a:t>
            </a:r>
            <a:r>
              <a:rPr lang="en-US" sz="2000" b="1" dirty="0"/>
              <a:t>138</a:t>
            </a:r>
            <a:r>
              <a:rPr lang="en-US" sz="2000" dirty="0"/>
              <a:t>, 2990-2995 [DOI: 10.1175/2010MWR3245.1].</a:t>
            </a:r>
          </a:p>
          <a:p>
            <a:endParaRPr lang="en-US" sz="2000" dirty="0"/>
          </a:p>
          <a:p>
            <a:r>
              <a:rPr lang="en-US" sz="2000" dirty="0"/>
              <a:t>Wang, X., D. Parrish, D. Kleist, J. Whitaker, 2013: GSI 3DVar-Based Ensemble–</a:t>
            </a:r>
            <a:r>
              <a:rPr lang="en-US" sz="2000" dirty="0" err="1"/>
              <a:t>Variational</a:t>
            </a:r>
            <a:r>
              <a:rPr lang="en-US" sz="2000" dirty="0"/>
              <a:t> Hybrid Data Assimilation for NCEP Global Forecast System: Single-Resolution Experiments. </a:t>
            </a:r>
            <a:r>
              <a:rPr lang="en-US" sz="2000" i="1" dirty="0"/>
              <a:t>Mon. </a:t>
            </a:r>
            <a:r>
              <a:rPr lang="en-US" sz="2000" i="1" dirty="0" err="1"/>
              <a:t>Wea</a:t>
            </a:r>
            <a:r>
              <a:rPr lang="en-US" sz="2000" i="1" dirty="0"/>
              <a:t>. Rev.</a:t>
            </a:r>
            <a:r>
              <a:rPr lang="en-US" sz="2000" dirty="0"/>
              <a:t>, </a:t>
            </a:r>
            <a:r>
              <a:rPr lang="en-US" sz="2000" b="1" dirty="0"/>
              <a:t>141</a:t>
            </a:r>
            <a:r>
              <a:rPr lang="en-US" sz="2000" dirty="0"/>
              <a:t>, 4098–4117 [DOI: 10.1175/MWR-D-12-00141.1].</a:t>
            </a:r>
          </a:p>
          <a:p>
            <a:endParaRPr lang="en-US" sz="2000" dirty="0"/>
          </a:p>
          <a:p>
            <a:r>
              <a:rPr lang="en-US" sz="2000" dirty="0"/>
              <a:t>Whitaker, J. S., and T. M. Hamill, 2002: Ensemble data assimilation without perturbed observations. </a:t>
            </a:r>
            <a:r>
              <a:rPr lang="en-US" sz="2000" i="1" dirty="0"/>
              <a:t>Mon. </a:t>
            </a:r>
            <a:r>
              <a:rPr lang="en-US" sz="2000" i="1" dirty="0" err="1"/>
              <a:t>Wea</a:t>
            </a:r>
            <a:r>
              <a:rPr lang="en-US" sz="2000" i="1" dirty="0"/>
              <a:t>. Rev</a:t>
            </a:r>
            <a:r>
              <a:rPr lang="en-US" sz="2000" dirty="0"/>
              <a:t>., </a:t>
            </a:r>
            <a:r>
              <a:rPr lang="en-US" sz="2000" b="1" dirty="0"/>
              <a:t>130</a:t>
            </a:r>
            <a:r>
              <a:rPr lang="en-US" sz="2000" dirty="0"/>
              <a:t>, 1913-1924 [DOI: 10.1175/1520-0493(2002)130&lt;1913:EDAWPO&gt;2.0.CO%3B2].</a:t>
            </a:r>
          </a:p>
          <a:p>
            <a:endParaRPr lang="en-US" sz="2000" dirty="0"/>
          </a:p>
          <a:p>
            <a:r>
              <a:rPr lang="en-US" sz="2000" dirty="0"/>
              <a:t>Whitaker, J. S. and T. M. Hamill, 2012: Evaluating methods to account for system errors in ensemble data assimilation. </a:t>
            </a:r>
            <a:r>
              <a:rPr lang="en-US" sz="2000" i="1" dirty="0"/>
              <a:t>Mon. </a:t>
            </a:r>
            <a:r>
              <a:rPr lang="en-US" sz="2000" i="1" dirty="0" err="1"/>
              <a:t>Wea</a:t>
            </a:r>
            <a:r>
              <a:rPr lang="en-US" sz="2000" i="1" dirty="0"/>
              <a:t>. Rev</a:t>
            </a:r>
            <a:r>
              <a:rPr lang="en-US" sz="2000" dirty="0"/>
              <a:t>., </a:t>
            </a:r>
            <a:r>
              <a:rPr lang="en-US" sz="2000" b="1" dirty="0"/>
              <a:t>140</a:t>
            </a:r>
            <a:r>
              <a:rPr lang="en-US" sz="2000" dirty="0"/>
              <a:t>, 3078-3089 [DOI: 10.1175/MWR-D-11-00276.1].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193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Hybrid 3DEnVar (no preconditioning)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7" name="Object 25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578174554"/>
              </p:ext>
            </p:extLst>
          </p:nvPr>
        </p:nvGraphicFramePr>
        <p:xfrm>
          <a:off x="815975" y="1001713"/>
          <a:ext cx="7705725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" name="Equation" r:id="rId3" imgW="4152900" imgH="419100" progId="Equation.3">
                  <p:embed/>
                </p:oleObj>
              </mc:Choice>
              <mc:Fallback>
                <p:oleObj name="Equation" r:id="rId3" imgW="41529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975" y="1001713"/>
                        <a:ext cx="7705725" cy="77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8819138"/>
              </p:ext>
            </p:extLst>
          </p:nvPr>
        </p:nvGraphicFramePr>
        <p:xfrm>
          <a:off x="6081713" y="1941513"/>
          <a:ext cx="2455862" cy="84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0" name="Equation" r:id="rId5" imgW="1358900" imgH="469900" progId="Equation.3">
                  <p:embed/>
                </p:oleObj>
              </mc:Choice>
              <mc:Fallback>
                <p:oleObj name="Equation" r:id="rId5" imgW="13589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1713" y="1941513"/>
                        <a:ext cx="2455862" cy="849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eft Brace 8"/>
          <p:cNvSpPr/>
          <p:nvPr/>
        </p:nvSpPr>
        <p:spPr>
          <a:xfrm rot="16200000">
            <a:off x="7002956" y="500090"/>
            <a:ext cx="304800" cy="2578740"/>
          </a:xfrm>
          <a:prstGeom prst="leftBrace">
            <a:avLst>
              <a:gd name="adj1" fmla="val 8333"/>
              <a:gd name="adj2" fmla="val 49010"/>
            </a:avLst>
          </a:prstGeom>
          <a:ln w="3175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57200" y="2724926"/>
            <a:ext cx="8229600" cy="326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i="1" dirty="0" err="1">
                <a:latin typeface="Symbol" charset="0"/>
              </a:rPr>
              <a:t>b</a:t>
            </a:r>
            <a:r>
              <a:rPr lang="en-US" sz="2000" baseline="-25000" dirty="0" err="1">
                <a:latin typeface="Calibri" charset="0"/>
              </a:rPr>
              <a:t>c</a:t>
            </a:r>
            <a:r>
              <a:rPr lang="en-US" sz="2000" dirty="0">
                <a:latin typeface="Calibri" charset="0"/>
              </a:rPr>
              <a:t> &amp; </a:t>
            </a:r>
            <a:r>
              <a:rPr lang="en-US" sz="2000" i="1" dirty="0">
                <a:latin typeface="Symbol" charset="0"/>
              </a:rPr>
              <a:t>b</a:t>
            </a:r>
            <a:r>
              <a:rPr lang="en-US" sz="2000" baseline="-25000" dirty="0">
                <a:latin typeface="Calibri" charset="0"/>
              </a:rPr>
              <a:t>e</a:t>
            </a:r>
            <a:r>
              <a:rPr lang="en-US" sz="2000" dirty="0">
                <a:latin typeface="Calibri" charset="0"/>
              </a:rPr>
              <a:t>: weighting coefficients for </a:t>
            </a:r>
            <a:r>
              <a:rPr lang="en-US" sz="2000" dirty="0" err="1">
                <a:latin typeface="Calibri" charset="0"/>
              </a:rPr>
              <a:t>clim</a:t>
            </a:r>
            <a:r>
              <a:rPr lang="en-US" sz="2000" dirty="0">
                <a:latin typeface="Calibri" charset="0"/>
              </a:rPr>
              <a:t>. (</a:t>
            </a:r>
            <a:r>
              <a:rPr lang="en-US" sz="2000" dirty="0" err="1">
                <a:latin typeface="Calibri" charset="0"/>
              </a:rPr>
              <a:t>var</a:t>
            </a:r>
            <a:r>
              <a:rPr lang="en-US" sz="2000" dirty="0">
                <a:latin typeface="Calibri" charset="0"/>
              </a:rPr>
              <a:t>) and ensemble covariance respectively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b="1" dirty="0" err="1">
                <a:latin typeface="Calibri" charset="0"/>
              </a:rPr>
              <a:t>x</a:t>
            </a:r>
            <a:r>
              <a:rPr lang="en-US" sz="2000" baseline="-25000" dirty="0" err="1">
                <a:latin typeface="Calibri" charset="0"/>
              </a:rPr>
              <a:t>t</a:t>
            </a:r>
            <a:r>
              <a:rPr lang="ja-JP" altLang="en-US" sz="2000" dirty="0">
                <a:latin typeface="Calibri" charset="0"/>
              </a:rPr>
              <a:t>’</a:t>
            </a:r>
            <a:r>
              <a:rPr lang="en-US" altLang="ja-JP" sz="2000" dirty="0">
                <a:latin typeface="Calibri" charset="0"/>
              </a:rPr>
              <a:t>: (total increment) sum of increment from fixed/static </a:t>
            </a:r>
            <a:r>
              <a:rPr lang="en-US" altLang="ja-JP" sz="2000" b="1" dirty="0">
                <a:latin typeface="Calibri" charset="0"/>
              </a:rPr>
              <a:t>B</a:t>
            </a:r>
            <a:r>
              <a:rPr lang="en-US" altLang="ja-JP" sz="2000" dirty="0">
                <a:latin typeface="Calibri" charset="0"/>
              </a:rPr>
              <a:t> (</a:t>
            </a:r>
            <a:r>
              <a:rPr lang="en-US" altLang="ja-JP" sz="2000" b="1" dirty="0">
                <a:latin typeface="Calibri" charset="0"/>
              </a:rPr>
              <a:t>x</a:t>
            </a:r>
            <a:r>
              <a:rPr lang="en-US" altLang="ja-JP" sz="2000" baseline="-25000" dirty="0">
                <a:latin typeface="Calibri" charset="0"/>
              </a:rPr>
              <a:t>c</a:t>
            </a:r>
            <a:r>
              <a:rPr lang="ja-JP" altLang="en-US" sz="2000" dirty="0">
                <a:latin typeface="Calibri" charset="0"/>
              </a:rPr>
              <a:t>’</a:t>
            </a:r>
            <a:r>
              <a:rPr lang="en-US" altLang="ja-JP" sz="2000" dirty="0">
                <a:latin typeface="Calibri" charset="0"/>
              </a:rPr>
              <a:t>) and ensemble </a:t>
            </a:r>
            <a:r>
              <a:rPr lang="en-US" altLang="ja-JP" sz="2000" b="1" dirty="0">
                <a:latin typeface="Calibri" charset="0"/>
              </a:rPr>
              <a:t>B </a:t>
            </a:r>
            <a:endParaRPr lang="en-US" altLang="ja-JP" sz="2000" b="1" dirty="0" smtClean="0">
              <a:latin typeface="Calibri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000" b="1" dirty="0" err="1" smtClean="0">
                <a:latin typeface="Calibri" charset="0"/>
              </a:rPr>
              <a:t>y</a:t>
            </a:r>
            <a:r>
              <a:rPr lang="en-US" sz="2000" baseline="-25000" dirty="0" err="1">
                <a:latin typeface="Calibri" charset="0"/>
              </a:rPr>
              <a:t>o</a:t>
            </a:r>
            <a:r>
              <a:rPr lang="ja-JP" altLang="en-US" sz="2000" dirty="0" smtClean="0">
                <a:latin typeface="Calibri" charset="0"/>
              </a:rPr>
              <a:t>’</a:t>
            </a:r>
            <a:r>
              <a:rPr lang="en-US" altLang="ja-JP" sz="2000" dirty="0">
                <a:latin typeface="Calibri" charset="0"/>
              </a:rPr>
              <a:t>: </a:t>
            </a:r>
            <a:r>
              <a:rPr lang="en-US" altLang="ja-JP" sz="2000" dirty="0" smtClean="0">
                <a:latin typeface="Calibri" charset="0"/>
              </a:rPr>
              <a:t>observation departures</a:t>
            </a:r>
            <a:endParaRPr lang="en-US" altLang="ja-JP" sz="2000" dirty="0">
              <a:latin typeface="Calibri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000" b="1" dirty="0" smtClean="0">
                <a:latin typeface="Calibri" charset="0"/>
              </a:rPr>
              <a:t>a</a:t>
            </a:r>
            <a:r>
              <a:rPr lang="en-US" sz="2000" dirty="0" smtClean="0">
                <a:latin typeface="Calibri" charset="0"/>
              </a:rPr>
              <a:t>: </a:t>
            </a:r>
            <a:r>
              <a:rPr lang="en-US" sz="2000" dirty="0">
                <a:latin typeface="Calibri" charset="0"/>
              </a:rPr>
              <a:t>extended control variable;        :ensemble perturbations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dirty="0">
                <a:latin typeface="Calibri" charset="0"/>
              </a:rPr>
              <a:t>	- analogous to the weights in the LETKF </a:t>
            </a:r>
            <a:r>
              <a:rPr lang="en-US" sz="2000" dirty="0" smtClean="0">
                <a:latin typeface="Calibri" charset="0"/>
              </a:rPr>
              <a:t>formulation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b="1" dirty="0" smtClean="0">
                <a:latin typeface="Calibri" charset="0"/>
              </a:rPr>
              <a:t>T</a:t>
            </a:r>
            <a:r>
              <a:rPr lang="en-US" sz="2000" dirty="0" smtClean="0">
                <a:latin typeface="Calibri" charset="0"/>
              </a:rPr>
              <a:t>: transformation/interpolation for dual-resolution capability</a:t>
            </a:r>
            <a:endParaRPr lang="en-US" sz="2000" dirty="0">
              <a:latin typeface="Calibri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000" b="1" dirty="0">
                <a:latin typeface="Calibri" charset="0"/>
              </a:rPr>
              <a:t>L</a:t>
            </a:r>
            <a:r>
              <a:rPr lang="en-US" sz="2000" dirty="0">
                <a:latin typeface="Calibri" charset="0"/>
              </a:rPr>
              <a:t>: correlation matrix [effectively </a:t>
            </a:r>
            <a:r>
              <a:rPr lang="en-US" sz="2000" dirty="0" smtClean="0">
                <a:latin typeface="Calibri" charset="0"/>
              </a:rPr>
              <a:t>enforces </a:t>
            </a:r>
            <a:r>
              <a:rPr lang="en-US" sz="2000" b="1" i="1" dirty="0" smtClean="0">
                <a:latin typeface="Calibri" charset="0"/>
              </a:rPr>
              <a:t>localization </a:t>
            </a:r>
            <a:r>
              <a:rPr lang="en-US" sz="2000" dirty="0" smtClean="0">
                <a:latin typeface="Calibri" charset="0"/>
              </a:rPr>
              <a:t>in model space]</a:t>
            </a:r>
            <a:endParaRPr lang="en-US" sz="2000" dirty="0">
              <a:latin typeface="Calibri" charset="0"/>
            </a:endParaRPr>
          </a:p>
        </p:txBody>
      </p:sp>
      <p:graphicFrame>
        <p:nvGraphicFramePr>
          <p:cNvPr id="1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0204098"/>
              </p:ext>
            </p:extLst>
          </p:nvPr>
        </p:nvGraphicFramePr>
        <p:xfrm>
          <a:off x="3574579" y="4542515"/>
          <a:ext cx="3667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1" name="Equation" r:id="rId7" imgW="203200" imgH="266700" progId="Equation.3">
                  <p:embed/>
                </p:oleObj>
              </mc:Choice>
              <mc:Fallback>
                <p:oleObj name="Equation" r:id="rId7" imgW="2032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4579" y="4542515"/>
                        <a:ext cx="366713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1012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Hybrid with Preconditioned Double Conjugate Gradient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7" name="Object 25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101388267"/>
              </p:ext>
            </p:extLst>
          </p:nvPr>
        </p:nvGraphicFramePr>
        <p:xfrm>
          <a:off x="1320800" y="1194133"/>
          <a:ext cx="6694488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4" name="Equation" r:id="rId3" imgW="3606800" imgH="419100" progId="Equation.3">
                  <p:embed/>
                </p:oleObj>
              </mc:Choice>
              <mc:Fallback>
                <p:oleObj name="Equation" r:id="rId3" imgW="36068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0800" y="1194133"/>
                        <a:ext cx="6694488" cy="77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57200" y="2686444"/>
            <a:ext cx="8229600" cy="242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 smtClean="0">
                <a:latin typeface="Calibri" charset="0"/>
              </a:rPr>
              <a:t>The NCEP data assimilation code has multiple minimization algorithm options, but default has been double CG (</a:t>
            </a:r>
            <a:r>
              <a:rPr lang="en-US" sz="2000" dirty="0" err="1" smtClean="0">
                <a:latin typeface="Calibri" charset="0"/>
              </a:rPr>
              <a:t>Derber</a:t>
            </a:r>
            <a:r>
              <a:rPr lang="en-US" sz="2000" dirty="0" smtClean="0">
                <a:latin typeface="Calibri" charset="0"/>
              </a:rPr>
              <a:t> and </a:t>
            </a:r>
            <a:r>
              <a:rPr lang="en-US" sz="2000" dirty="0" err="1" smtClean="0">
                <a:latin typeface="Calibri" charset="0"/>
              </a:rPr>
              <a:t>Rosati</a:t>
            </a:r>
            <a:r>
              <a:rPr lang="en-US" sz="2000" dirty="0" smtClean="0">
                <a:latin typeface="Calibri" charset="0"/>
              </a:rPr>
              <a:t> 1989)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>
              <a:latin typeface="Calibri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Calibri" charset="0"/>
              </a:rPr>
              <a:t>Utilizes full B preconditioning (not square root).  Installed by Parrish and Kleist.</a:t>
            </a:r>
          </a:p>
          <a:p>
            <a:pPr marL="342900" indent="-342900">
              <a:spcBef>
                <a:spcPct val="20000"/>
              </a:spcBef>
            </a:pPr>
            <a:endParaRPr lang="en-US" sz="2000" b="1" dirty="0" smtClean="0">
              <a:solidFill>
                <a:schemeClr val="accent2">
                  <a:lumMod val="50000"/>
                </a:schemeClr>
              </a:solidFill>
              <a:latin typeface="Calibri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000" dirty="0" smtClean="0">
                <a:latin typeface="Calibri" charset="0"/>
              </a:rPr>
              <a:t>More details on specifics can be found in Wang (2010).</a:t>
            </a:r>
          </a:p>
        </p:txBody>
      </p:sp>
      <p:graphicFrame>
        <p:nvGraphicFramePr>
          <p:cNvPr id="11" name="Object 25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112194727"/>
              </p:ext>
            </p:extLst>
          </p:nvPr>
        </p:nvGraphicFramePr>
        <p:xfrm>
          <a:off x="5242963" y="2201056"/>
          <a:ext cx="9556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5" name="Equation" r:id="rId5" imgW="482600" imgH="254000" progId="Equation.3">
                  <p:embed/>
                </p:oleObj>
              </mc:Choice>
              <mc:Fallback>
                <p:oleObj name="Equation" r:id="rId5" imgW="482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2963" y="2201056"/>
                        <a:ext cx="9556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5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151170551"/>
              </p:ext>
            </p:extLst>
          </p:nvPr>
        </p:nvGraphicFramePr>
        <p:xfrm>
          <a:off x="2912358" y="2201056"/>
          <a:ext cx="1028934" cy="502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6" name="Equation" r:id="rId7" imgW="546100" imgH="266700" progId="Equation.3">
                  <p:embed/>
                </p:oleObj>
              </mc:Choice>
              <mc:Fallback>
                <p:oleObj name="Equation" r:id="rId7" imgW="5461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2358" y="2201056"/>
                        <a:ext cx="1028934" cy="5026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3374075" y="1821537"/>
            <a:ext cx="39921" cy="418003"/>
          </a:xfrm>
          <a:prstGeom prst="straightConnector1">
            <a:avLst/>
          </a:prstGeom>
          <a:ln w="3492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604126" y="1841881"/>
            <a:ext cx="771302" cy="397659"/>
          </a:xfrm>
          <a:prstGeom prst="straightConnector1">
            <a:avLst/>
          </a:prstGeom>
          <a:ln w="34925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482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sz="2800">
                <a:latin typeface="Calibri" charset="0"/>
                <a:ea typeface="MS PGothic" charset="0"/>
                <a:cs typeface="MS PGothic" charset="0"/>
              </a:rPr>
              <a:t>Control Variable Example</a:t>
            </a:r>
            <a:br>
              <a:rPr lang="en-US" sz="2800">
                <a:latin typeface="Calibri" charset="0"/>
                <a:ea typeface="MS PGothic" charset="0"/>
                <a:cs typeface="MS PGothic" charset="0"/>
              </a:rPr>
            </a:br>
            <a:r>
              <a:rPr lang="en-US" sz="2800">
                <a:latin typeface="Calibri" charset="0"/>
                <a:ea typeface="MS PGothic" charset="0"/>
                <a:cs typeface="MS PGothic" charset="0"/>
              </a:rPr>
              <a:t>(2012012212, z=15, 20 members)</a:t>
            </a:r>
            <a:br>
              <a:rPr lang="en-US" sz="2800">
                <a:latin typeface="Calibri" charset="0"/>
                <a:ea typeface="MS PGothic" charset="0"/>
                <a:cs typeface="MS PGothic" charset="0"/>
              </a:rPr>
            </a:br>
            <a:r>
              <a:rPr lang="en-US" sz="1800">
                <a:latin typeface="Calibri" charset="0"/>
                <a:ea typeface="MS PGothic" charset="0"/>
                <a:cs typeface="MS PGothic" charset="0"/>
              </a:rPr>
              <a:t>*Note in 4D, we assume this is valid for whole window</a:t>
            </a:r>
            <a:endParaRPr lang="en-US" sz="1800" i="1">
              <a:latin typeface="Symbol" charset="0"/>
              <a:ea typeface="MS PGothic" charset="0"/>
              <a:cs typeface="MS PGothic" charset="0"/>
            </a:endParaRPr>
          </a:p>
        </p:txBody>
      </p:sp>
      <p:pic>
        <p:nvPicPr>
          <p:cNvPr id="168962" name="Picture 4" descr="acvmem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7748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3" name="Picture 5" descr="acvmem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600"/>
            <a:ext cx="17748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4" name="Picture 6" descr="acvmem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71600"/>
            <a:ext cx="17748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5" name="Picture 7" descr="acvmem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71600"/>
            <a:ext cx="17748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6" name="Picture 10" descr="acvmem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1371600"/>
            <a:ext cx="17748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7" name="Picture 11" descr="acvmem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17748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8" name="Picture 12" descr="acvmem7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43200"/>
            <a:ext cx="17748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9" name="Picture 13" descr="acvmem8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743200"/>
            <a:ext cx="17748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0" name="Picture 14" descr="acvmem9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743200"/>
            <a:ext cx="17748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1" name="Picture 15" descr="acvmem10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2743200"/>
            <a:ext cx="17748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2" name="Picture 16" descr="acvmem11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17748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3" name="Picture 17" descr="acvmem1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14800"/>
            <a:ext cx="17748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4" name="Picture 18" descr="acvmem13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14800"/>
            <a:ext cx="17748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5" name="Picture 19" descr="acvmem14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114800"/>
            <a:ext cx="17748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6" name="Picture 20" descr="acvmem15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4114800"/>
            <a:ext cx="17748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7" name="Picture 21" descr="acvmem16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0"/>
            <a:ext cx="17748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8" name="Picture 22" descr="acvmem17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486400"/>
            <a:ext cx="17748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9" name="Picture 23" descr="acvmem18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486400"/>
            <a:ext cx="17748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80" name="Picture 24" descr="acvmem19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486400"/>
            <a:ext cx="17748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81" name="Picture 25" descr="acvmem20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5486400"/>
            <a:ext cx="17748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157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GSI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4726"/>
            <a:ext cx="8229600" cy="426310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Localization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Horizontal: Spectral operator to enforce Gaussian (not yet doing spectral/waveband/scale-dependent localization of </a:t>
            </a:r>
            <a:r>
              <a:rPr lang="en-US" dirty="0" err="1" smtClean="0"/>
              <a:t>Beuhner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Vertical: Recursive filter</a:t>
            </a:r>
          </a:p>
          <a:p>
            <a:pPr lvl="1"/>
            <a:endParaRPr lang="en-US" dirty="0"/>
          </a:p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Ensemble variables</a:t>
            </a:r>
            <a:r>
              <a:rPr lang="en-US" dirty="0" smtClean="0"/>
              <a:t>: Can be different than standard control variable for </a:t>
            </a:r>
            <a:r>
              <a:rPr lang="en-US" b="1" dirty="0" err="1" smtClean="0"/>
              <a:t>B</a:t>
            </a:r>
            <a:r>
              <a:rPr lang="en-US" dirty="0" err="1" smtClean="0"/>
              <a:t>c</a:t>
            </a:r>
            <a:r>
              <a:rPr lang="en-US" dirty="0" smtClean="0"/>
              <a:t> (Default u, v, T, </a:t>
            </a:r>
            <a:r>
              <a:rPr lang="en-US" dirty="0" err="1" smtClean="0"/>
              <a:t>ps</a:t>
            </a:r>
            <a:r>
              <a:rPr lang="en-US" dirty="0" smtClean="0"/>
              <a:t>,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wv</a:t>
            </a:r>
            <a:r>
              <a:rPr lang="en-US" dirty="0" smtClean="0"/>
              <a:t>,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oz</a:t>
            </a:r>
            <a:r>
              <a:rPr lang="en-US" dirty="0" smtClean="0"/>
              <a:t>,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cw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r>
              <a:rPr lang="en-US" b="1" dirty="0" smtClean="0">
                <a:solidFill>
                  <a:srgbClr val="632523"/>
                </a:solidFill>
              </a:rPr>
              <a:t>Dual Resolution</a:t>
            </a:r>
            <a:r>
              <a:rPr lang="en-US" dirty="0" smtClean="0">
                <a:solidFill>
                  <a:srgbClr val="632523"/>
                </a:solidFill>
              </a:rPr>
              <a:t>: </a:t>
            </a:r>
            <a:r>
              <a:rPr lang="en-US" dirty="0" smtClean="0"/>
              <a:t>If ensemble at lower resolution, interpolation (and </a:t>
            </a:r>
            <a:r>
              <a:rPr lang="en-US" dirty="0" err="1" smtClean="0"/>
              <a:t>adjoint</a:t>
            </a:r>
            <a:r>
              <a:rPr lang="en-US" dirty="0" smtClean="0"/>
              <a:t>) between ensemble/analysis grids*</a:t>
            </a:r>
          </a:p>
          <a:p>
            <a:endParaRPr lang="en-US" dirty="0">
              <a:solidFill>
                <a:srgbClr val="632523"/>
              </a:solidFill>
            </a:endParaRPr>
          </a:p>
          <a:p>
            <a:r>
              <a:rPr lang="en-US" b="1" dirty="0" smtClean="0">
                <a:solidFill>
                  <a:srgbClr val="632523"/>
                </a:solidFill>
              </a:rPr>
              <a:t>Initialization</a:t>
            </a:r>
            <a:r>
              <a:rPr lang="en-US" dirty="0" smtClean="0">
                <a:solidFill>
                  <a:srgbClr val="632523"/>
                </a:solidFill>
              </a:rPr>
              <a:t>: </a:t>
            </a:r>
            <a:r>
              <a:rPr lang="en-US" dirty="0" smtClean="0"/>
              <a:t>Option for Tangent Linear Normal Mode Constraint</a:t>
            </a:r>
            <a:endParaRPr lang="en-US" dirty="0" smtClean="0">
              <a:solidFill>
                <a:srgbClr val="632523"/>
              </a:solidFill>
            </a:endParaRPr>
          </a:p>
          <a:p>
            <a:pPr lvl="1"/>
            <a:endParaRPr lang="en-US" dirty="0">
              <a:solidFill>
                <a:srgbClr val="63252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4458430"/>
              </p:ext>
            </p:extLst>
          </p:nvPr>
        </p:nvGraphicFramePr>
        <p:xfrm>
          <a:off x="1573213" y="5135563"/>
          <a:ext cx="2800350" cy="94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" name="Equation" r:id="rId3" imgW="1549400" imgH="520700" progId="Equation.3">
                  <p:embed/>
                </p:oleObj>
              </mc:Choice>
              <mc:Fallback>
                <p:oleObj name="Equation" r:id="rId3" imgW="15494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3213" y="5135563"/>
                        <a:ext cx="2800350" cy="941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500089"/>
              </p:ext>
            </p:extLst>
          </p:nvPr>
        </p:nvGraphicFramePr>
        <p:xfrm>
          <a:off x="5024438" y="5181600"/>
          <a:ext cx="2593975" cy="84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3" name="Equation" r:id="rId5" imgW="1435100" imgH="469900" progId="Equation.3">
                  <p:embed/>
                </p:oleObj>
              </mc:Choice>
              <mc:Fallback>
                <p:oleObj name="Equation" r:id="rId5" imgW="14351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4438" y="5181600"/>
                        <a:ext cx="2593975" cy="849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1488186" y="5127700"/>
            <a:ext cx="3053346" cy="94925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44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/>
          <p:cNvSpPr>
            <a:spLocks noChangeArrowheads="1"/>
          </p:cNvSpPr>
          <p:nvPr/>
        </p:nvSpPr>
        <p:spPr bwMode="auto">
          <a:xfrm>
            <a:off x="2971800" y="1631772"/>
            <a:ext cx="1676400" cy="838200"/>
          </a:xfrm>
          <a:prstGeom prst="flowChartAlternate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charset="0"/>
              </a:rPr>
              <a:t>EnKF</a:t>
            </a:r>
          </a:p>
          <a:p>
            <a:pPr algn="ctr"/>
            <a:r>
              <a:rPr lang="en-US">
                <a:latin typeface="Calibri" charset="0"/>
              </a:rPr>
              <a:t>member update</a:t>
            </a:r>
          </a:p>
        </p:txBody>
      </p:sp>
      <p:sp>
        <p:nvSpPr>
          <p:cNvPr id="21507" name="AutoShape 3"/>
          <p:cNvSpPr>
            <a:spLocks noChangeArrowheads="1"/>
          </p:cNvSpPr>
          <p:nvPr/>
        </p:nvSpPr>
        <p:spPr bwMode="auto">
          <a:xfrm>
            <a:off x="7162800" y="1707972"/>
            <a:ext cx="1371600" cy="609600"/>
          </a:xfrm>
          <a:prstGeom prst="flowChartAlternate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charset="0"/>
              </a:rPr>
              <a:t>member 2 </a:t>
            </a:r>
          </a:p>
          <a:p>
            <a:pPr algn="ctr"/>
            <a:r>
              <a:rPr lang="en-US">
                <a:latin typeface="Calibri" charset="0"/>
              </a:rPr>
              <a:t>analysis</a:t>
            </a:r>
          </a:p>
        </p:txBody>
      </p:sp>
      <p:sp>
        <p:nvSpPr>
          <p:cNvPr id="21508" name="AutoShape 4"/>
          <p:cNvSpPr>
            <a:spLocks noChangeArrowheads="1"/>
          </p:cNvSpPr>
          <p:nvPr/>
        </p:nvSpPr>
        <p:spPr bwMode="auto">
          <a:xfrm>
            <a:off x="609600" y="4679772"/>
            <a:ext cx="1371600" cy="685800"/>
          </a:xfrm>
          <a:prstGeom prst="flowChartAlternateProcess">
            <a:avLst/>
          </a:prstGeom>
          <a:solidFill>
            <a:srgbClr val="B8FE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charset="0"/>
              </a:rPr>
              <a:t>high res</a:t>
            </a:r>
          </a:p>
          <a:p>
            <a:pPr algn="ctr"/>
            <a:r>
              <a:rPr lang="en-US">
                <a:latin typeface="Calibri" charset="0"/>
              </a:rPr>
              <a:t>forecast</a:t>
            </a:r>
          </a:p>
        </p:txBody>
      </p:sp>
      <p:sp>
        <p:nvSpPr>
          <p:cNvPr id="21509" name="AutoShape 5"/>
          <p:cNvSpPr>
            <a:spLocks noChangeArrowheads="1"/>
          </p:cNvSpPr>
          <p:nvPr/>
        </p:nvSpPr>
        <p:spPr bwMode="auto">
          <a:xfrm>
            <a:off x="2438400" y="4527372"/>
            <a:ext cx="1676400" cy="838200"/>
          </a:xfrm>
          <a:prstGeom prst="flowChartAlternateProcess">
            <a:avLst/>
          </a:prstGeom>
          <a:gradFill flip="none" rotWithShape="1">
            <a:gsLst>
              <a:gs pos="0">
                <a:srgbClr val="B8FEC0"/>
              </a:gs>
              <a:gs pos="100000">
                <a:srgbClr val="FFFFFF"/>
              </a:gs>
              <a:gs pos="50000">
                <a:srgbClr val="E7E783"/>
              </a:gs>
            </a:gsLst>
            <a:path path="circle">
              <a:fillToRect l="100000" t="100000"/>
            </a:path>
            <a:tileRect r="-100000" b="-10000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charset="0"/>
              </a:rPr>
              <a:t>GSI</a:t>
            </a:r>
          </a:p>
          <a:p>
            <a:pPr algn="ctr"/>
            <a:r>
              <a:rPr lang="en-US" dirty="0">
                <a:latin typeface="Calibri" charset="0"/>
              </a:rPr>
              <a:t>Hybrid </a:t>
            </a:r>
            <a:r>
              <a:rPr lang="en-US" dirty="0" err="1" smtClean="0">
                <a:latin typeface="Calibri" charset="0"/>
              </a:rPr>
              <a:t>EnVar</a:t>
            </a:r>
            <a:endParaRPr lang="en-US" dirty="0">
              <a:latin typeface="Calibri" charset="0"/>
            </a:endParaRPr>
          </a:p>
        </p:txBody>
      </p:sp>
      <p:sp>
        <p:nvSpPr>
          <p:cNvPr id="21510" name="AutoShape 6"/>
          <p:cNvSpPr>
            <a:spLocks noChangeArrowheads="1"/>
          </p:cNvSpPr>
          <p:nvPr/>
        </p:nvSpPr>
        <p:spPr bwMode="auto">
          <a:xfrm>
            <a:off x="4495800" y="4679772"/>
            <a:ext cx="1371600" cy="685800"/>
          </a:xfrm>
          <a:prstGeom prst="flowChartAlternateProcess">
            <a:avLst/>
          </a:prstGeom>
          <a:solidFill>
            <a:srgbClr val="B8FE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charset="0"/>
              </a:rPr>
              <a:t>high res</a:t>
            </a:r>
          </a:p>
          <a:p>
            <a:pPr algn="ctr"/>
            <a:r>
              <a:rPr lang="en-US">
                <a:latin typeface="Calibri" charset="0"/>
              </a:rPr>
              <a:t>analysis</a:t>
            </a:r>
          </a:p>
        </p:txBody>
      </p:sp>
      <p:sp>
        <p:nvSpPr>
          <p:cNvPr id="21511" name="AutoShape 7"/>
          <p:cNvSpPr>
            <a:spLocks noChangeArrowheads="1"/>
          </p:cNvSpPr>
          <p:nvPr/>
        </p:nvSpPr>
        <p:spPr bwMode="auto">
          <a:xfrm>
            <a:off x="7162800" y="869772"/>
            <a:ext cx="1371600" cy="609600"/>
          </a:xfrm>
          <a:prstGeom prst="flowChartAlternate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charset="0"/>
              </a:rPr>
              <a:t>member 1 </a:t>
            </a:r>
          </a:p>
          <a:p>
            <a:pPr algn="ctr"/>
            <a:r>
              <a:rPr lang="en-US">
                <a:latin typeface="Calibri" charset="0"/>
              </a:rPr>
              <a:t>analysis</a:t>
            </a:r>
          </a:p>
        </p:txBody>
      </p:sp>
      <p:sp>
        <p:nvSpPr>
          <p:cNvPr id="21512" name="AutoShape 8"/>
          <p:cNvSpPr>
            <a:spLocks noChangeArrowheads="1"/>
          </p:cNvSpPr>
          <p:nvPr/>
        </p:nvSpPr>
        <p:spPr bwMode="auto">
          <a:xfrm>
            <a:off x="609600" y="1707972"/>
            <a:ext cx="1371600" cy="609600"/>
          </a:xfrm>
          <a:prstGeom prst="flowChartAlternate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charset="0"/>
              </a:rPr>
              <a:t>member 2 </a:t>
            </a:r>
          </a:p>
          <a:p>
            <a:pPr algn="ctr"/>
            <a:r>
              <a:rPr lang="en-US">
                <a:latin typeface="Calibri" charset="0"/>
              </a:rPr>
              <a:t>forecast</a:t>
            </a:r>
          </a:p>
        </p:txBody>
      </p:sp>
      <p:sp>
        <p:nvSpPr>
          <p:cNvPr id="21513" name="AutoShape 9"/>
          <p:cNvSpPr>
            <a:spLocks noChangeArrowheads="1"/>
          </p:cNvSpPr>
          <p:nvPr/>
        </p:nvSpPr>
        <p:spPr bwMode="auto">
          <a:xfrm>
            <a:off x="609600" y="717372"/>
            <a:ext cx="1371600" cy="609600"/>
          </a:xfrm>
          <a:prstGeom prst="flowChartAlternate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charset="0"/>
              </a:rPr>
              <a:t>member 1 </a:t>
            </a:r>
          </a:p>
          <a:p>
            <a:pPr algn="ctr"/>
            <a:r>
              <a:rPr lang="en-US">
                <a:latin typeface="Calibri" charset="0"/>
              </a:rPr>
              <a:t>forecast</a:t>
            </a:r>
          </a:p>
        </p:txBody>
      </p:sp>
      <p:sp>
        <p:nvSpPr>
          <p:cNvPr id="21514" name="AutoShape 10"/>
          <p:cNvSpPr>
            <a:spLocks noChangeArrowheads="1"/>
          </p:cNvSpPr>
          <p:nvPr/>
        </p:nvSpPr>
        <p:spPr bwMode="auto">
          <a:xfrm rot="5400000">
            <a:off x="5029200" y="1860372"/>
            <a:ext cx="2895600" cy="609600"/>
          </a:xfrm>
          <a:prstGeom prst="roundRect">
            <a:avLst>
              <a:gd name="adj" fmla="val 16667"/>
            </a:avLst>
          </a:prstGeom>
          <a:solidFill>
            <a:srgbClr val="B6B6F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charset="0"/>
              </a:rPr>
              <a:t>recenter analysis ensemble</a:t>
            </a:r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>
            <a:off x="1981200" y="1022172"/>
            <a:ext cx="9906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1981200" y="2012772"/>
            <a:ext cx="990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1981200" y="1174572"/>
            <a:ext cx="1524000" cy="3352800"/>
          </a:xfrm>
          <a:prstGeom prst="line">
            <a:avLst/>
          </a:prstGeom>
          <a:noFill/>
          <a:ln w="31750" cap="rnd">
            <a:solidFill>
              <a:schemeClr val="bg2">
                <a:lumMod val="25000"/>
              </a:schemeClr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pPr>
              <a:defRPr/>
            </a:pPr>
            <a:endParaRPr lang="en-US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>
            <a:off x="1981200" y="2165172"/>
            <a:ext cx="1295400" cy="2362200"/>
          </a:xfrm>
          <a:prstGeom prst="line">
            <a:avLst/>
          </a:prstGeom>
          <a:noFill/>
          <a:ln w="31750" cap="rnd">
            <a:solidFill>
              <a:schemeClr val="bg2">
                <a:lumMod val="25000"/>
              </a:schemeClr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pPr>
              <a:defRPr/>
            </a:pPr>
            <a:endParaRPr lang="en-US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 flipV="1">
            <a:off x="1981200" y="4984572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0" name="Line 16"/>
          <p:cNvSpPr>
            <a:spLocks noChangeShapeType="1"/>
          </p:cNvSpPr>
          <p:nvPr/>
        </p:nvSpPr>
        <p:spPr bwMode="auto">
          <a:xfrm flipV="1">
            <a:off x="4114800" y="4984572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1" name="Line 17"/>
          <p:cNvSpPr>
            <a:spLocks noChangeShapeType="1"/>
          </p:cNvSpPr>
          <p:nvPr/>
        </p:nvSpPr>
        <p:spPr bwMode="auto">
          <a:xfrm flipV="1">
            <a:off x="5181600" y="2546172"/>
            <a:ext cx="990600" cy="2133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2" name="Line 18"/>
          <p:cNvSpPr>
            <a:spLocks noChangeShapeType="1"/>
          </p:cNvSpPr>
          <p:nvPr/>
        </p:nvSpPr>
        <p:spPr bwMode="auto">
          <a:xfrm>
            <a:off x="4648200" y="2012772"/>
            <a:ext cx="1524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3" name="Line 19"/>
          <p:cNvSpPr>
            <a:spLocks noChangeShapeType="1"/>
          </p:cNvSpPr>
          <p:nvPr/>
        </p:nvSpPr>
        <p:spPr bwMode="auto">
          <a:xfrm flipV="1">
            <a:off x="6781800" y="1174572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4" name="Line 20"/>
          <p:cNvSpPr>
            <a:spLocks noChangeShapeType="1"/>
          </p:cNvSpPr>
          <p:nvPr/>
        </p:nvSpPr>
        <p:spPr bwMode="auto">
          <a:xfrm flipV="1">
            <a:off x="6781800" y="2012772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5" name="Line 21"/>
          <p:cNvSpPr>
            <a:spLocks noChangeShapeType="1"/>
          </p:cNvSpPr>
          <p:nvPr/>
        </p:nvSpPr>
        <p:spPr bwMode="auto">
          <a:xfrm flipV="1">
            <a:off x="8534400" y="1174572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6" name="Line 22"/>
          <p:cNvSpPr>
            <a:spLocks noChangeShapeType="1"/>
          </p:cNvSpPr>
          <p:nvPr/>
        </p:nvSpPr>
        <p:spPr bwMode="auto">
          <a:xfrm flipV="1">
            <a:off x="8534400" y="2012772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7" name="Line 23"/>
          <p:cNvSpPr>
            <a:spLocks noChangeShapeType="1"/>
          </p:cNvSpPr>
          <p:nvPr/>
        </p:nvSpPr>
        <p:spPr bwMode="auto">
          <a:xfrm flipV="1">
            <a:off x="5867400" y="4984572"/>
            <a:ext cx="2971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8" name="Rectangle 24"/>
          <p:cNvSpPr>
            <a:spLocks noChangeArrowheads="1"/>
          </p:cNvSpPr>
          <p:nvPr/>
        </p:nvSpPr>
        <p:spPr bwMode="auto">
          <a:xfrm>
            <a:off x="457200" y="-96606"/>
            <a:ext cx="82296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dirty="0" smtClean="0">
                <a:latin typeface="Calibri" charset="0"/>
              </a:rPr>
              <a:t>Hybrid Assimilation Workflow</a:t>
            </a:r>
            <a:endParaRPr lang="en-US" sz="2800" dirty="0">
              <a:latin typeface="Calibri" charset="0"/>
            </a:endParaRPr>
          </a:p>
        </p:txBody>
      </p:sp>
      <p:sp>
        <p:nvSpPr>
          <p:cNvPr id="21529" name="AutoShape 25"/>
          <p:cNvSpPr>
            <a:spLocks noChangeArrowheads="1"/>
          </p:cNvSpPr>
          <p:nvPr/>
        </p:nvSpPr>
        <p:spPr bwMode="auto">
          <a:xfrm>
            <a:off x="609600" y="2698572"/>
            <a:ext cx="1371600" cy="609600"/>
          </a:xfrm>
          <a:prstGeom prst="flowChartAlternate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charset="0"/>
              </a:rPr>
              <a:t>member </a:t>
            </a:r>
            <a:r>
              <a:rPr lang="en-US" i="1" dirty="0" smtClean="0">
                <a:latin typeface="Calibri" charset="0"/>
              </a:rPr>
              <a:t>M</a:t>
            </a:r>
            <a:r>
              <a:rPr lang="en-US" dirty="0" smtClean="0">
                <a:latin typeface="Calibri" charset="0"/>
              </a:rPr>
              <a:t> </a:t>
            </a:r>
            <a:endParaRPr lang="en-US" dirty="0">
              <a:latin typeface="Calibri" charset="0"/>
            </a:endParaRPr>
          </a:p>
          <a:p>
            <a:pPr algn="ctr"/>
            <a:r>
              <a:rPr lang="en-US" dirty="0">
                <a:latin typeface="Calibri" charset="0"/>
              </a:rPr>
              <a:t>forecast</a:t>
            </a:r>
          </a:p>
        </p:txBody>
      </p:sp>
      <p:sp>
        <p:nvSpPr>
          <p:cNvPr id="21530" name="AutoShape 26"/>
          <p:cNvSpPr>
            <a:spLocks noChangeArrowheads="1"/>
          </p:cNvSpPr>
          <p:nvPr/>
        </p:nvSpPr>
        <p:spPr bwMode="auto">
          <a:xfrm>
            <a:off x="7162800" y="2546172"/>
            <a:ext cx="1371600" cy="609600"/>
          </a:xfrm>
          <a:prstGeom prst="flowChartAlternate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charset="0"/>
              </a:rPr>
              <a:t>member </a:t>
            </a:r>
            <a:r>
              <a:rPr lang="en-US" i="1" dirty="0" smtClean="0">
                <a:latin typeface="Calibri" charset="0"/>
              </a:rPr>
              <a:t>M</a:t>
            </a:r>
            <a:r>
              <a:rPr lang="en-US" dirty="0" smtClean="0">
                <a:latin typeface="Calibri" charset="0"/>
              </a:rPr>
              <a:t> </a:t>
            </a:r>
            <a:endParaRPr lang="en-US" dirty="0">
              <a:latin typeface="Calibri" charset="0"/>
            </a:endParaRPr>
          </a:p>
          <a:p>
            <a:pPr algn="ctr"/>
            <a:r>
              <a:rPr lang="en-US" dirty="0">
                <a:latin typeface="Calibri" charset="0"/>
              </a:rPr>
              <a:t>analysis</a:t>
            </a:r>
          </a:p>
        </p:txBody>
      </p:sp>
      <p:sp>
        <p:nvSpPr>
          <p:cNvPr id="21531" name="Line 27"/>
          <p:cNvSpPr>
            <a:spLocks noChangeShapeType="1"/>
          </p:cNvSpPr>
          <p:nvPr/>
        </p:nvSpPr>
        <p:spPr bwMode="auto">
          <a:xfrm flipV="1">
            <a:off x="6781800" y="2850972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2" name="Line 28"/>
          <p:cNvSpPr>
            <a:spLocks noChangeShapeType="1"/>
          </p:cNvSpPr>
          <p:nvPr/>
        </p:nvSpPr>
        <p:spPr bwMode="auto">
          <a:xfrm flipV="1">
            <a:off x="8534400" y="2850972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3" name="Line 29"/>
          <p:cNvSpPr>
            <a:spLocks noChangeShapeType="1"/>
          </p:cNvSpPr>
          <p:nvPr/>
        </p:nvSpPr>
        <p:spPr bwMode="auto">
          <a:xfrm flipV="1">
            <a:off x="1981200" y="2317572"/>
            <a:ext cx="9906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30"/>
          <p:cNvSpPr>
            <a:spLocks noChangeShapeType="1"/>
          </p:cNvSpPr>
          <p:nvPr/>
        </p:nvSpPr>
        <p:spPr bwMode="auto">
          <a:xfrm>
            <a:off x="1981200" y="3079572"/>
            <a:ext cx="1066800" cy="1447800"/>
          </a:xfrm>
          <a:prstGeom prst="line">
            <a:avLst/>
          </a:prstGeom>
          <a:noFill/>
          <a:ln w="31750" cap="rnd">
            <a:solidFill>
              <a:schemeClr val="bg2">
                <a:lumMod val="25000"/>
              </a:schemeClr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pPr>
              <a:defRPr/>
            </a:pPr>
            <a:endParaRPr lang="en-US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1535" name="Line 31"/>
          <p:cNvSpPr>
            <a:spLocks noChangeShapeType="1"/>
          </p:cNvSpPr>
          <p:nvPr/>
        </p:nvSpPr>
        <p:spPr bwMode="auto">
          <a:xfrm>
            <a:off x="2209800" y="641172"/>
            <a:ext cx="0" cy="5410200"/>
          </a:xfrm>
          <a:prstGeom prst="line">
            <a:avLst/>
          </a:prstGeom>
          <a:noFill/>
          <a:ln w="38100" cap="rnd">
            <a:solidFill>
              <a:srgbClr val="FFC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34"/>
          <p:cNvSpPr>
            <a:spLocks noChangeShapeType="1"/>
          </p:cNvSpPr>
          <p:nvPr/>
        </p:nvSpPr>
        <p:spPr bwMode="auto">
          <a:xfrm>
            <a:off x="457200" y="5822772"/>
            <a:ext cx="1600200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8" name="Line 35"/>
          <p:cNvSpPr>
            <a:spLocks noChangeShapeType="1"/>
          </p:cNvSpPr>
          <p:nvPr/>
        </p:nvSpPr>
        <p:spPr bwMode="auto">
          <a:xfrm>
            <a:off x="2362200" y="5822772"/>
            <a:ext cx="6400800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1538" name="TextBox 1"/>
          <p:cNvSpPr txBox="1">
            <a:spLocks noChangeArrowheads="1"/>
          </p:cNvSpPr>
          <p:nvPr/>
        </p:nvSpPr>
        <p:spPr bwMode="auto">
          <a:xfrm rot="-5400000">
            <a:off x="-157163" y="1588910"/>
            <a:ext cx="981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C00000"/>
                </a:solidFill>
                <a:latin typeface="Calibri" charset="0"/>
              </a:rPr>
              <a:t>T574L64</a:t>
            </a:r>
          </a:p>
        </p:txBody>
      </p:sp>
      <p:sp>
        <p:nvSpPr>
          <p:cNvPr id="21539" name="TextBox 36"/>
          <p:cNvSpPr txBox="1">
            <a:spLocks noChangeArrowheads="1"/>
          </p:cNvSpPr>
          <p:nvPr/>
        </p:nvSpPr>
        <p:spPr bwMode="auto">
          <a:xfrm rot="-5400000">
            <a:off x="-215900" y="4798835"/>
            <a:ext cx="1098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C00000"/>
                </a:solidFill>
                <a:latin typeface="Calibri" charset="0"/>
              </a:rPr>
              <a:t>T1534L64</a:t>
            </a:r>
          </a:p>
        </p:txBody>
      </p:sp>
      <p:sp>
        <p:nvSpPr>
          <p:cNvPr id="21540" name="TextBox 4"/>
          <p:cNvSpPr txBox="1">
            <a:spLocks noChangeArrowheads="1"/>
          </p:cNvSpPr>
          <p:nvPr/>
        </p:nvSpPr>
        <p:spPr bwMode="auto">
          <a:xfrm>
            <a:off x="2697163" y="641172"/>
            <a:ext cx="23320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C00000"/>
                </a:solidFill>
                <a:latin typeface="Calibri" charset="0"/>
              </a:rPr>
              <a:t>Generate new ensemble perturbations given the latest set of observations and first-guess ensemble</a:t>
            </a:r>
          </a:p>
        </p:txBody>
      </p:sp>
      <p:sp>
        <p:nvSpPr>
          <p:cNvPr id="21541" name="TextBox 3"/>
          <p:cNvSpPr txBox="1">
            <a:spLocks noChangeArrowheads="1"/>
          </p:cNvSpPr>
          <p:nvPr/>
        </p:nvSpPr>
        <p:spPr bwMode="auto">
          <a:xfrm>
            <a:off x="2286000" y="3497085"/>
            <a:ext cx="213360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C00000"/>
                </a:solidFill>
                <a:latin typeface="Calibri" charset="0"/>
              </a:rPr>
              <a:t>Ensemble contribution to background error covariance</a:t>
            </a:r>
          </a:p>
        </p:txBody>
      </p:sp>
      <p:sp>
        <p:nvSpPr>
          <p:cNvPr id="21542" name="TextBox 2"/>
          <p:cNvSpPr txBox="1">
            <a:spLocks noChangeArrowheads="1"/>
          </p:cNvSpPr>
          <p:nvPr/>
        </p:nvSpPr>
        <p:spPr bwMode="auto">
          <a:xfrm rot="10800000" flipV="1">
            <a:off x="4895850" y="3666947"/>
            <a:ext cx="2038350" cy="739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C00000"/>
                </a:solidFill>
                <a:latin typeface="Calibri" charset="0"/>
              </a:rPr>
              <a:t>Replace the </a:t>
            </a:r>
            <a:r>
              <a:rPr lang="en-US" sz="1400" b="1" dirty="0" err="1">
                <a:solidFill>
                  <a:srgbClr val="C00000"/>
                </a:solidFill>
                <a:latin typeface="Calibri" charset="0"/>
              </a:rPr>
              <a:t>EnKF</a:t>
            </a:r>
            <a:r>
              <a:rPr lang="en-US" sz="1400" b="1" dirty="0">
                <a:solidFill>
                  <a:srgbClr val="C00000"/>
                </a:solidFill>
                <a:latin typeface="Calibri" charset="0"/>
              </a:rPr>
              <a:t> ensemble mean analysis</a:t>
            </a:r>
          </a:p>
          <a:p>
            <a:pPr algn="ctr" eaLnBrk="1" hangingPunct="1"/>
            <a:r>
              <a:rPr lang="en-US" sz="1400" b="1" strike="sngStrike" dirty="0">
                <a:solidFill>
                  <a:srgbClr val="C00000"/>
                </a:solidFill>
                <a:latin typeface="Calibri" charset="0"/>
              </a:rPr>
              <a:t>and </a:t>
            </a:r>
            <a:r>
              <a:rPr lang="en-US" sz="1400" b="1" i="1" strike="sngStrike" dirty="0">
                <a:solidFill>
                  <a:srgbClr val="C00000"/>
                </a:solidFill>
                <a:latin typeface="Calibri" charset="0"/>
              </a:rPr>
              <a:t>inflate</a:t>
            </a:r>
          </a:p>
        </p:txBody>
      </p:sp>
      <p:sp>
        <p:nvSpPr>
          <p:cNvPr id="44" name="Text Box 32"/>
          <p:cNvSpPr txBox="1">
            <a:spLocks noChangeArrowheads="1"/>
          </p:cNvSpPr>
          <p:nvPr/>
        </p:nvSpPr>
        <p:spPr bwMode="auto">
          <a:xfrm>
            <a:off x="533400" y="5867222"/>
            <a:ext cx="1676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Previous Cycle</a:t>
            </a:r>
          </a:p>
        </p:txBody>
      </p:sp>
      <p:sp>
        <p:nvSpPr>
          <p:cNvPr id="45" name="Text Box 33"/>
          <p:cNvSpPr txBox="1">
            <a:spLocks noChangeArrowheads="1"/>
          </p:cNvSpPr>
          <p:nvPr/>
        </p:nvSpPr>
        <p:spPr bwMode="auto">
          <a:xfrm>
            <a:off x="3048000" y="5867222"/>
            <a:ext cx="2209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+mn-ea"/>
                <a:cs typeface="+mn-cs"/>
              </a:rPr>
              <a:t>Current Update Cycle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4876800" y="564972"/>
            <a:ext cx="2133600" cy="403860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5914718" y="6371958"/>
            <a:ext cx="3135210" cy="41549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+mj-lt"/>
                <a:cs typeface="Times New Roman"/>
              </a:defRPr>
            </a:lvl1pPr>
          </a:lstStyle>
          <a:p>
            <a:r>
              <a:rPr lang="nl-NL" dirty="0" err="1" smtClean="0"/>
              <a:t>Kleist</a:t>
            </a:r>
            <a:r>
              <a:rPr lang="nl-NL" dirty="0" smtClean="0"/>
              <a:t> - 11 May 2016 - CDASv3</a:t>
            </a:r>
            <a:endParaRPr lang="en-US" dirty="0"/>
          </a:p>
        </p:txBody>
      </p:sp>
      <p:sp>
        <p:nvSpPr>
          <p:cNvPr id="46" name="Slide Number Placeholder 5"/>
          <p:cNvSpPr txBox="1">
            <a:spLocks/>
          </p:cNvSpPr>
          <p:nvPr/>
        </p:nvSpPr>
        <p:spPr>
          <a:xfrm>
            <a:off x="4323253" y="6430748"/>
            <a:ext cx="4958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C63FF0-A747-304F-8AA9-36DBABE317D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750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Ensemble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80 member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EnSRF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(Whitaker and Hamill 2002)</a:t>
            </a:r>
          </a:p>
          <a:p>
            <a:pPr lvl="1"/>
            <a:r>
              <a:rPr lang="en-US" dirty="0" smtClean="0"/>
              <a:t>GSI serves as observation operator (e.g. 80 calls to observer).  Can assimilate all operationally available observations.</a:t>
            </a:r>
          </a:p>
          <a:p>
            <a:pPr lvl="1"/>
            <a:r>
              <a:rPr lang="en-US" dirty="0" smtClean="0"/>
              <a:t>For radiances, uses approximate peak of weighting function to assign vertical position for localization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Lower resolution than deterministic GFS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Originally included combination of multiplicative (Relaxation to Prior Spread, </a:t>
            </a:r>
            <a:r>
              <a:rPr lang="en-US" b="1" dirty="0" smtClean="0">
                <a:solidFill>
                  <a:srgbClr val="953735"/>
                </a:solidFill>
              </a:rPr>
              <a:t>RTPS</a:t>
            </a:r>
            <a:r>
              <a:rPr lang="en-US" dirty="0" smtClean="0"/>
              <a:t>) and additive (pseudo-random </a:t>
            </a:r>
            <a:r>
              <a:rPr lang="en-US" b="1" dirty="0" smtClean="0">
                <a:solidFill>
                  <a:srgbClr val="953735"/>
                </a:solidFill>
              </a:rPr>
              <a:t>lagged forecast pairs</a:t>
            </a:r>
            <a:r>
              <a:rPr lang="en-US" dirty="0" smtClean="0"/>
              <a:t>) inflation as described in Whitaker and Hamill 2012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Assimilates fewer observations by design</a:t>
            </a:r>
          </a:p>
          <a:p>
            <a:pPr lvl="2"/>
            <a:r>
              <a:rPr lang="en-US" dirty="0" smtClean="0"/>
              <a:t>Slightly coarser satellite data thinning, spread reduction data selection on the fly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Ensemble mean replaced with interpolated hybrid analysis each cycle (</a:t>
            </a:r>
            <a:r>
              <a:rPr lang="en-US" b="1" dirty="0" err="1" smtClean="0">
                <a:solidFill>
                  <a:srgbClr val="953735"/>
                </a:solidFill>
              </a:rPr>
              <a:t>recentering</a:t>
            </a:r>
            <a:r>
              <a:rPr lang="en-US" dirty="0" smtClean="0"/>
              <a:t>).  So-called “two-way coupling”.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Kleist - 11 May 2016 - CDASv3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3FF0-A747-304F-8AA9-36DBABE317D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492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3088</TotalTime>
  <Words>2522</Words>
  <Application>Microsoft Macintosh PowerPoint</Application>
  <PresentationFormat>On-screen Show (4:3)</PresentationFormat>
  <Paragraphs>394</Paragraphs>
  <Slides>33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Custom Design</vt:lpstr>
      <vt:lpstr>Office Theme</vt:lpstr>
      <vt:lpstr>Equation</vt:lpstr>
      <vt:lpstr>PowerPoint Presentation</vt:lpstr>
      <vt:lpstr>Historical Context: Annual Mean Day5, 500 hPa AC versus CFSR (2005 DA/modeling); courtesy F. Yang</vt:lpstr>
      <vt:lpstr>Hybrid/EnVar Nomenclature (Following Lorenc 2013): </vt:lpstr>
      <vt:lpstr> Hybrid 3DEnVar (no preconditioning)</vt:lpstr>
      <vt:lpstr>Hybrid with Preconditioned Double Conjugate Gradient</vt:lpstr>
      <vt:lpstr>Control Variable Example (2012012212, z=15, 20 members) *Note in 4D, we assume this is valid for whole window</vt:lpstr>
      <vt:lpstr>Hybrid GSI details</vt:lpstr>
      <vt:lpstr>PowerPoint Presentation</vt:lpstr>
      <vt:lpstr>Ensemble Details</vt:lpstr>
      <vt:lpstr>Member 1 increments, single cycle</vt:lpstr>
      <vt:lpstr>Hybrid 3DEnVar Operational Configuration and Testing Implemented: May 2012</vt:lpstr>
      <vt:lpstr>Impact from pre-implementation trials (% change RMSE, self-analysis)</vt:lpstr>
      <vt:lpstr>Behavior of ensemble spread in assimilation window</vt:lpstr>
      <vt:lpstr>Replacement for additive inflation</vt:lpstr>
      <vt:lpstr>Additive Inflation Off, Stoch. Physics On</vt:lpstr>
      <vt:lpstr>January 2015 GFS Upgrade (Resolution)</vt:lpstr>
      <vt:lpstr>Temporal distribution of observations (NASA MERRA) Courtesy of Will McCarty (NASA GMAO)</vt:lpstr>
      <vt:lpstr>Hybrid 4DEnVar</vt:lpstr>
      <vt:lpstr>4D Hybrids (Courtesy UKMO)</vt:lpstr>
      <vt:lpstr>Single Temperature Observation (-3h) Example  From Kleist and Ide (2015)</vt:lpstr>
      <vt:lpstr>Impact of various constraints on analysis error (OSSE) Kleist and Ide 2015</vt:lpstr>
      <vt:lpstr>Hybrid 4DEnVar Trials and Configuration Details</vt:lpstr>
      <vt:lpstr>T670L64/T254L64 Prototype Trials Self-Analysis RMSE %Change, July-October 2013 </vt:lpstr>
      <vt:lpstr>Low Resolution Summary</vt:lpstr>
      <vt:lpstr>May 2016 GFS Upgrade</vt:lpstr>
      <vt:lpstr>Pre-Implementation Trials (Operational Resolution) Courtesy: V. Tallapagrada (NCEP)</vt:lpstr>
      <vt:lpstr>Summary Scorecard (20130501-20160228) 4DEnVar Package versus Operational GFS </vt:lpstr>
      <vt:lpstr>Current work in progress or future directions</vt:lpstr>
      <vt:lpstr>Impact of 4DIAU versus DFI in 4DEnVar context</vt:lpstr>
      <vt:lpstr>Impact of DFI on ps/1000 hPa heights</vt:lpstr>
      <vt:lpstr>PowerPoint Presentation</vt:lpstr>
      <vt:lpstr>References</vt:lpstr>
      <vt:lpstr>References (continued)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Cliff Mass</dc:creator>
  <cp:lastModifiedBy>Daryl Kleist</cp:lastModifiedBy>
  <cp:revision>207</cp:revision>
  <dcterms:created xsi:type="dcterms:W3CDTF">2016-02-26T15:14:15Z</dcterms:created>
  <dcterms:modified xsi:type="dcterms:W3CDTF">2016-05-11T13:53:16Z</dcterms:modified>
</cp:coreProperties>
</file>