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86" r:id="rId9"/>
    <p:sldId id="276" r:id="rId10"/>
    <p:sldId id="277" r:id="rId11"/>
    <p:sldId id="284" r:id="rId12"/>
    <p:sldId id="279" r:id="rId13"/>
    <p:sldId id="283" r:id="rId14"/>
    <p:sldId id="278" r:id="rId15"/>
    <p:sldId id="280" r:id="rId16"/>
    <p:sldId id="281" r:id="rId17"/>
    <p:sldId id="282" r:id="rId18"/>
    <p:sldId id="285" r:id="rId19"/>
    <p:sldId id="287" r:id="rId20"/>
    <p:sldId id="288" r:id="rId21"/>
    <p:sldId id="289" r:id="rId22"/>
    <p:sldId id="290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8D8D8"/>
    <a:srgbClr val="2AFF09"/>
    <a:srgbClr val="2D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81598" autoAdjust="0"/>
  </p:normalViewPr>
  <p:slideViewPr>
    <p:cSldViewPr snapToGrid="0" snapToObjects="1">
      <p:cViewPr varScale="1">
        <p:scale>
          <a:sx n="87" d="100"/>
          <a:sy n="87" d="100"/>
        </p:scale>
        <p:origin x="-1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Control </a:t>
            </a:r>
            <a:r>
              <a:rPr lang="en-US" dirty="0"/>
              <a:t>GFS Relocation Distance </a:t>
            </a:r>
            <a:r>
              <a:rPr lang="en-US" dirty="0" smtClean="0"/>
              <a:t>for Joaquin</a:t>
            </a:r>
            <a:r>
              <a:rPr lang="en-US" baseline="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Cycle (km)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Operational GFS Relocation</c:v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2.0150928E9</c:v>
                </c:pt>
                <c:pt idx="1">
                  <c:v>2.015092806E9</c:v>
                </c:pt>
                <c:pt idx="2">
                  <c:v>2.015092812E9</c:v>
                </c:pt>
                <c:pt idx="3">
                  <c:v>2.015092818E9</c:v>
                </c:pt>
                <c:pt idx="4">
                  <c:v>2.0150929E9</c:v>
                </c:pt>
                <c:pt idx="5">
                  <c:v>2.015092906E9</c:v>
                </c:pt>
                <c:pt idx="6">
                  <c:v>2.015092912E9</c:v>
                </c:pt>
                <c:pt idx="7">
                  <c:v>2.015092918E9</c:v>
                </c:pt>
                <c:pt idx="8">
                  <c:v>2.015093E9</c:v>
                </c:pt>
                <c:pt idx="9">
                  <c:v>2.015093006E9</c:v>
                </c:pt>
                <c:pt idx="10">
                  <c:v>2.015093012E9</c:v>
                </c:pt>
                <c:pt idx="11">
                  <c:v>2.015093018E9</c:v>
                </c:pt>
                <c:pt idx="12">
                  <c:v>2.0151001E9</c:v>
                </c:pt>
                <c:pt idx="13">
                  <c:v>2.015100106E9</c:v>
                </c:pt>
                <c:pt idx="14">
                  <c:v>2.015100112E9</c:v>
                </c:pt>
                <c:pt idx="15">
                  <c:v>2.015100118E9</c:v>
                </c:pt>
                <c:pt idx="16">
                  <c:v>2.0151002E9</c:v>
                </c:pt>
                <c:pt idx="17">
                  <c:v>2.015100206E9</c:v>
                </c:pt>
                <c:pt idx="18">
                  <c:v>2.015100212E9</c:v>
                </c:pt>
                <c:pt idx="19">
                  <c:v>2.015100218E9</c:v>
                </c:pt>
                <c:pt idx="20">
                  <c:v>2.0151003E9</c:v>
                </c:pt>
                <c:pt idx="21">
                  <c:v>2.015100306E9</c:v>
                </c:pt>
                <c:pt idx="22">
                  <c:v>2.015100312E9</c:v>
                </c:pt>
                <c:pt idx="23">
                  <c:v>2.015100318E9</c:v>
                </c:pt>
                <c:pt idx="24">
                  <c:v>2.0151004E9</c:v>
                </c:pt>
                <c:pt idx="25">
                  <c:v>2.015100406E9</c:v>
                </c:pt>
                <c:pt idx="26">
                  <c:v>2.015100412E9</c:v>
                </c:pt>
                <c:pt idx="27">
                  <c:v>2.015100418E9</c:v>
                </c:pt>
                <c:pt idx="28">
                  <c:v>2.0151005E9</c:v>
                </c:pt>
              </c:numCache>
            </c:numRef>
          </c:cat>
          <c:val>
            <c:numRef>
              <c:f>Sheet1!$I$2:$I$30</c:f>
              <c:numCache>
                <c:formatCode>General</c:formatCode>
                <c:ptCount val="29"/>
                <c:pt idx="0">
                  <c:v>123.2270463042865</c:v>
                </c:pt>
                <c:pt idx="1">
                  <c:v>77.22958831325609</c:v>
                </c:pt>
                <c:pt idx="2">
                  <c:v>38.61479415662805</c:v>
                </c:pt>
                <c:pt idx="3">
                  <c:v>55.28700000000001</c:v>
                </c:pt>
                <c:pt idx="4">
                  <c:v>82.50905391316523</c:v>
                </c:pt>
                <c:pt idx="5">
                  <c:v>54.4608152322447</c:v>
                </c:pt>
                <c:pt idx="6">
                  <c:v>38.69616583264018</c:v>
                </c:pt>
                <c:pt idx="7">
                  <c:v>37.2831355615288</c:v>
                </c:pt>
                <c:pt idx="8">
                  <c:v>53.48163004873143</c:v>
                </c:pt>
                <c:pt idx="9">
                  <c:v>45.35463643834058</c:v>
                </c:pt>
                <c:pt idx="10">
                  <c:v>55.15461397128102</c:v>
                </c:pt>
                <c:pt idx="11">
                  <c:v>11.0574</c:v>
                </c:pt>
                <c:pt idx="12">
                  <c:v>23.16441423127398</c:v>
                </c:pt>
                <c:pt idx="13">
                  <c:v>22.1148</c:v>
                </c:pt>
                <c:pt idx="14">
                  <c:v>38.98436143219223</c:v>
                </c:pt>
                <c:pt idx="15">
                  <c:v>15.07542151949322</c:v>
                </c:pt>
                <c:pt idx="16">
                  <c:v>15.08057203538453</c:v>
                </c:pt>
                <c:pt idx="17">
                  <c:v>30.15084303898644</c:v>
                </c:pt>
                <c:pt idx="18">
                  <c:v>34.71207277325498</c:v>
                </c:pt>
                <c:pt idx="19">
                  <c:v>24.347594277012</c:v>
                </c:pt>
                <c:pt idx="20">
                  <c:v>10.14574127550578</c:v>
                </c:pt>
                <c:pt idx="21">
                  <c:v>10.09721396709259</c:v>
                </c:pt>
                <c:pt idx="22">
                  <c:v>22.1148</c:v>
                </c:pt>
                <c:pt idx="23">
                  <c:v>11.0574</c:v>
                </c:pt>
                <c:pt idx="24">
                  <c:v>34.61317265969253</c:v>
                </c:pt>
                <c:pt idx="25">
                  <c:v>33.17220000000001</c:v>
                </c:pt>
                <c:pt idx="26">
                  <c:v>22.15900426700741</c:v>
                </c:pt>
                <c:pt idx="27">
                  <c:v>21.95121218848072</c:v>
                </c:pt>
                <c:pt idx="28">
                  <c:v>28.99767966153484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689720"/>
        <c:axId val="2121686696"/>
      </c:lineChart>
      <c:catAx>
        <c:axId val="2121689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1686696"/>
        <c:crosses val="autoZero"/>
        <c:auto val="1"/>
        <c:lblAlgn val="ctr"/>
        <c:lblOffset val="100"/>
        <c:noMultiLvlLbl val="0"/>
      </c:catAx>
      <c:valAx>
        <c:axId val="2121686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/>
            </a:pPr>
            <a:endParaRPr lang="en-US"/>
          </a:p>
        </c:txPr>
        <c:crossAx val="2121689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DC03D-EE42-0B42-92F4-C162769D67C6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823A2-5468-EF45-A7B5-A7075EAD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58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735AD-35EB-7A43-BCB5-ED8FB71C98C8}" type="datetimeFigureOut">
              <a:rPr lang="en-US" smtClean="0"/>
              <a:pPr/>
              <a:t>5/18/16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EA497-5AD4-114E-90A2-EA69ED3AC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25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EA497-5AD4-114E-90A2-EA69ED3ACC1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4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0.5 degree</a:t>
            </a:r>
            <a:r>
              <a:rPr lang="en-US" baseline="0" dirty="0" smtClean="0"/>
              <a:t> displacement toward the southwest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EA497-5AD4-114E-90A2-EA69ED3ACC1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9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Relocation turned off for all</a:t>
            </a:r>
            <a:r>
              <a:rPr lang="en-US" baseline="0" dirty="0" smtClean="0"/>
              <a:t> TCs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EA497-5AD4-114E-90A2-EA69ED3ACC1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1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EA497-5AD4-114E-90A2-EA69ED3ACC1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3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EA497-5AD4-114E-90A2-EA69ED3ACC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6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in</a:t>
            </a:r>
            <a:r>
              <a:rPr lang="en-US" baseline="0" dirty="0" smtClean="0"/>
              <a:t> a way consistent with the way other observations are assimilated.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EA497-5AD4-114E-90A2-EA69ED3ACC1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1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EC8CAC0-9197-B94A-89C5-F9354C511F6D}" type="slidenum">
              <a:rPr lang="en-US" sz="1200">
                <a:latin typeface="Arial" charset="0"/>
              </a:rPr>
              <a:pPr eaLnBrk="1" hangingPunct="1"/>
              <a:t>24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90918" y="6356352"/>
            <a:ext cx="656613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Kleist et al. – Relocation for NCEP GFS NCEP/EMC – Model Evaluation Group 21 April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7819" y="6312157"/>
            <a:ext cx="495876" cy="365125"/>
          </a:xfrm>
          <a:prstGeom prst="rect">
            <a:avLst/>
          </a:prstGeom>
        </p:spPr>
        <p:txBody>
          <a:bodyPr/>
          <a:lstStyle/>
          <a:p>
            <a:fld id="{39C63FF0-A747-304F-8AA9-36DBABE3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90918" y="6356352"/>
            <a:ext cx="656613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Kleist et al. – Relocation for NCEP GFS 32nd Conference on Hurricanes and Tropical Meteorology 19 April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757" y="6312157"/>
            <a:ext cx="495876" cy="365125"/>
          </a:xfrm>
          <a:prstGeom prst="rect">
            <a:avLst/>
          </a:prstGeom>
        </p:spPr>
        <p:txBody>
          <a:bodyPr/>
          <a:lstStyle/>
          <a:p>
            <a:fld id="{39C63FF0-A747-304F-8AA9-36DBABE3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0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57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90918" y="6356352"/>
            <a:ext cx="656613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Kleist et al. – Relocation for NCEP GFS 32nd Conference on Hurricanes and Tropical Meteorology 19 April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757" y="6312157"/>
            <a:ext cx="495876" cy="365125"/>
          </a:xfrm>
          <a:prstGeom prst="rect">
            <a:avLst/>
          </a:prstGeom>
        </p:spPr>
        <p:txBody>
          <a:bodyPr/>
          <a:lstStyle/>
          <a:p>
            <a:fld id="{39C63FF0-A747-304F-8AA9-36DBABE3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6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35"/>
            <a:ext cx="8229600" cy="884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492"/>
            <a:ext cx="8229600" cy="4586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90918" y="6356352"/>
            <a:ext cx="656613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32nd Conference on Hurricanes and Tropical Meteorology</a:t>
            </a:r>
          </a:p>
          <a:p>
            <a:r>
              <a:rPr lang="en-US" dirty="0" smtClean="0"/>
              <a:t>19 April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757" y="6312157"/>
            <a:ext cx="495876" cy="365125"/>
          </a:xfrm>
          <a:prstGeom prst="rect">
            <a:avLst/>
          </a:prstGeom>
        </p:spPr>
        <p:txBody>
          <a:bodyPr/>
          <a:lstStyle/>
          <a:p>
            <a:fld id="{39C63FF0-A747-304F-8AA9-36DBABE317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46151" y="986319"/>
            <a:ext cx="58447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91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90918" y="6356352"/>
            <a:ext cx="656613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32nd Conference on Hurricanes and Tropical Meteorology</a:t>
            </a:r>
          </a:p>
          <a:p>
            <a:r>
              <a:rPr lang="en-US" dirty="0" smtClean="0"/>
              <a:t>19 April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757" y="6312157"/>
            <a:ext cx="495876" cy="365125"/>
          </a:xfrm>
          <a:prstGeom prst="rect">
            <a:avLst/>
          </a:prstGeom>
        </p:spPr>
        <p:txBody>
          <a:bodyPr/>
          <a:lstStyle/>
          <a:p>
            <a:fld id="{39C63FF0-A747-304F-8AA9-36DBABE3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1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90918" y="6356352"/>
            <a:ext cx="656613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32nd Conference on Hurricanes and Tropical Meteorology</a:t>
            </a:r>
          </a:p>
          <a:p>
            <a:r>
              <a:rPr lang="en-US" dirty="0" smtClean="0"/>
              <a:t>19 April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5757" y="6312157"/>
            <a:ext cx="495876" cy="365125"/>
          </a:xfrm>
          <a:prstGeom prst="rect">
            <a:avLst/>
          </a:prstGeom>
        </p:spPr>
        <p:txBody>
          <a:bodyPr/>
          <a:lstStyle/>
          <a:p>
            <a:fld id="{39C63FF0-A747-304F-8AA9-36DBABE3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7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39791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3979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90918" y="6356352"/>
            <a:ext cx="656613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Kleist et al. – Relocation for NCEP GFS 32nd Conference on Hurricanes and Tropical Meteorology 19 April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85757" y="6312157"/>
            <a:ext cx="495876" cy="365125"/>
          </a:xfrm>
          <a:prstGeom prst="rect">
            <a:avLst/>
          </a:prstGeom>
        </p:spPr>
        <p:txBody>
          <a:bodyPr/>
          <a:lstStyle/>
          <a:p>
            <a:fld id="{39C63FF0-A747-304F-8AA9-36DBABE3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6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90918" y="6356352"/>
            <a:ext cx="656613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Kleist et al. – Relocation for NCEP GFS 32nd Conference on Hurricanes and Tropical Meteorology 19 April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5757" y="6312157"/>
            <a:ext cx="495876" cy="365125"/>
          </a:xfrm>
          <a:prstGeom prst="rect">
            <a:avLst/>
          </a:prstGeom>
        </p:spPr>
        <p:txBody>
          <a:bodyPr/>
          <a:lstStyle/>
          <a:p>
            <a:fld id="{39C63FF0-A747-304F-8AA9-36DBABE3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4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90918" y="6356352"/>
            <a:ext cx="656613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Kleist et al. – Relocation for NCEP GFS 32nd Conference on Hurricanes and Tropical Meteorology 19 April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5757" y="6312157"/>
            <a:ext cx="495876" cy="365125"/>
          </a:xfrm>
          <a:prstGeom prst="rect">
            <a:avLst/>
          </a:prstGeom>
        </p:spPr>
        <p:txBody>
          <a:bodyPr/>
          <a:lstStyle/>
          <a:p>
            <a:fld id="{39C63FF0-A747-304F-8AA9-36DBABE3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710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51" y="273053"/>
            <a:ext cx="511135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710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90918" y="6356352"/>
            <a:ext cx="656613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Kleist et al. – Relocation for NCEP GFS 32nd Conference on Hurricanes and Tropical Meteorology 19 April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5757" y="6312157"/>
            <a:ext cx="495876" cy="365125"/>
          </a:xfrm>
          <a:prstGeom prst="rect">
            <a:avLst/>
          </a:prstGeom>
        </p:spPr>
        <p:txBody>
          <a:bodyPr/>
          <a:lstStyle/>
          <a:p>
            <a:fld id="{39C63FF0-A747-304F-8AA9-36DBABE3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9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90918" y="6356352"/>
            <a:ext cx="656613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Kleist et al. – Relocation for NCEP GFS 32nd Conference on Hurricanes and Tropical Meteorology 19 April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5757" y="6312157"/>
            <a:ext cx="495876" cy="365125"/>
          </a:xfrm>
          <a:prstGeom prst="rect">
            <a:avLst/>
          </a:prstGeom>
        </p:spPr>
        <p:txBody>
          <a:bodyPr/>
          <a:lstStyle/>
          <a:p>
            <a:fld id="{39C63FF0-A747-304F-8AA9-36DBABE3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4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4286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7951" y="6139836"/>
            <a:ext cx="4004401" cy="71816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imes New Roman"/>
              </a:defRPr>
            </a:lvl1pPr>
          </a:lstStyle>
          <a:p>
            <a:r>
              <a:rPr lang="en-US" dirty="0" smtClean="0"/>
              <a:t>Kleist et al. – Relocation for NCEP GFS                                       NCEP/EMC – Model Evaluation Group                                         21 April 2016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21863" y="6139836"/>
            <a:ext cx="551183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49567" y="6028878"/>
            <a:ext cx="829122" cy="829122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819" y="6312157"/>
            <a:ext cx="495876" cy="365125"/>
          </a:xfrm>
          <a:prstGeom prst="rect">
            <a:avLst/>
          </a:prstGeom>
        </p:spPr>
        <p:txBody>
          <a:bodyPr/>
          <a:lstStyle/>
          <a:p>
            <a:fld id="{39C63FF0-A747-304F-8AA9-36DBABE317D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85413" y="6025896"/>
            <a:ext cx="932832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7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Times New Roman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Times New Roman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j-lt"/>
          <a:ea typeface="+mn-ea"/>
          <a:cs typeface="Times New Roman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Times New Roman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j-lt"/>
          <a:ea typeface="+mn-ea"/>
          <a:cs typeface="Times New Roman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j-lt"/>
          <a:ea typeface="+mn-ea"/>
          <a:cs typeface="Times New Roman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3" y="835884"/>
            <a:ext cx="7840893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Exploring the Impact of Tropical Cyclone Relocation for the Operational NCEP GFS/GDAS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680989"/>
            <a:ext cx="6400800" cy="3348025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solidFill>
                  <a:schemeClr val="tx2"/>
                </a:solidFill>
              </a:rPr>
              <a:t>Daryl Kleist</a:t>
            </a:r>
            <a:r>
              <a:rPr lang="en-US" sz="2600" b="1" baseline="30000" dirty="0" smtClean="0">
                <a:solidFill>
                  <a:schemeClr val="tx2"/>
                </a:solidFill>
              </a:rPr>
              <a:t>1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Michael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Brennan</a:t>
            </a:r>
            <a:r>
              <a:rPr lang="en-US" sz="26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,Kate Howard</a:t>
            </a:r>
            <a:r>
              <a:rPr lang="en-US" sz="2600" b="1" baseline="30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</a:rPr>
              <a:t>Sharanya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 Majumdar</a:t>
            </a:r>
            <a:r>
              <a:rPr lang="en-US" sz="2600" b="1" baseline="300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,Rahul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Mahajan</a:t>
            </a:r>
            <a:r>
              <a:rPr lang="en-US" sz="2600" b="1" baseline="300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US" sz="2600" b="1" baseline="30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sz="2200" baseline="30000" dirty="0" smtClean="0"/>
              <a:t>1</a:t>
            </a:r>
            <a:r>
              <a:rPr lang="en-US" sz="2200" dirty="0" smtClean="0"/>
              <a:t>University of Maryland - Dept. of Atmospheric and Oceanic Science</a:t>
            </a:r>
          </a:p>
          <a:p>
            <a:pPr>
              <a:spcAft>
                <a:spcPts val="1200"/>
              </a:spcAft>
            </a:pPr>
            <a:r>
              <a:rPr lang="en-US" sz="2200" baseline="30000" dirty="0" smtClean="0"/>
              <a:t>2</a:t>
            </a:r>
            <a:r>
              <a:rPr lang="en-US" sz="2200" dirty="0" smtClean="0"/>
              <a:t>NOAA/NWS/NCEP National Hurricane Center</a:t>
            </a:r>
          </a:p>
          <a:p>
            <a:pPr>
              <a:spcAft>
                <a:spcPts val="1200"/>
              </a:spcAft>
            </a:pPr>
            <a:r>
              <a:rPr lang="en-US" sz="2200" baseline="30000" dirty="0" smtClean="0"/>
              <a:t>3</a:t>
            </a:r>
            <a:r>
              <a:rPr lang="en-US" sz="2200" dirty="0" smtClean="0"/>
              <a:t>NOAA/NWS/NCEP Environmental Modeling Center</a:t>
            </a:r>
          </a:p>
          <a:p>
            <a:pPr>
              <a:spcAft>
                <a:spcPts val="1200"/>
              </a:spcAft>
            </a:pPr>
            <a:r>
              <a:rPr lang="en-US" sz="2200" baseline="30000" dirty="0" smtClean="0"/>
              <a:t>4</a:t>
            </a:r>
            <a:r>
              <a:rPr lang="en-US" sz="2200" dirty="0" smtClean="0"/>
              <a:t>University of Miami - RSMAS Dept. of Atmospheric Sciences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619621" y="1000559"/>
            <a:ext cx="7907075" cy="120580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Joaquin (2015)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680"/>
            <a:ext cx="8229600" cy="4337186"/>
          </a:xfrm>
        </p:spPr>
        <p:txBody>
          <a:bodyPr/>
          <a:lstStyle/>
          <a:p>
            <a:r>
              <a:rPr lang="en-US" sz="2000" dirty="0" smtClean="0"/>
              <a:t>Fully-cycled (early and late cut-off) T1534L64 GFS with 80 member </a:t>
            </a:r>
            <a:r>
              <a:rPr lang="en-US" sz="2000" dirty="0" err="1" smtClean="0"/>
              <a:t>EnKF</a:t>
            </a:r>
            <a:r>
              <a:rPr lang="en-US" sz="2000" dirty="0" smtClean="0"/>
              <a:t>-based ensemble for hybrid data assimilation (3D </a:t>
            </a:r>
            <a:r>
              <a:rPr lang="en-US" sz="2000" dirty="0" err="1" smtClean="0"/>
              <a:t>EnVar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smtClean="0"/>
              <a:t>Control (with relocation) and Experiment (without) started prior to classification of Joaquin as depression</a:t>
            </a:r>
          </a:p>
          <a:p>
            <a:pPr lvl="1"/>
            <a:r>
              <a:rPr lang="en-US" sz="1700" dirty="0" smtClean="0"/>
              <a:t>For experiment without relocation the effect is cumulative – we are not evaluating the impact of relocation on any individual operational forecast</a:t>
            </a:r>
          </a:p>
          <a:p>
            <a:endParaRPr lang="en-US" sz="2000" dirty="0"/>
          </a:p>
          <a:p>
            <a:r>
              <a:rPr lang="en-US" sz="2000" dirty="0" smtClean="0"/>
              <a:t>Bogus winds were never generated in operations, control, or experiment</a:t>
            </a:r>
          </a:p>
          <a:p>
            <a:endParaRPr lang="en-US" sz="2000" dirty="0"/>
          </a:p>
          <a:p>
            <a:r>
              <a:rPr lang="en-US" sz="2000" dirty="0" smtClean="0"/>
              <a:t>Advisory </a:t>
            </a:r>
            <a:r>
              <a:rPr lang="en-US" sz="2000" dirty="0" err="1" smtClean="0"/>
              <a:t>MinSLP</a:t>
            </a:r>
            <a:r>
              <a:rPr lang="en-US" sz="2000" dirty="0" smtClean="0"/>
              <a:t> assimilated into hybrid and </a:t>
            </a:r>
            <a:r>
              <a:rPr lang="en-US" sz="2000" dirty="0" err="1" smtClean="0"/>
              <a:t>EnKF</a:t>
            </a:r>
            <a:r>
              <a:rPr lang="en-US" sz="2000" dirty="0" smtClean="0"/>
              <a:t> for control and experiment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z="1200" smtClean="0">
                <a:solidFill>
                  <a:srgbClr val="7F7F7F"/>
                </a:solidFill>
              </a:rPr>
              <a:t>10</a:t>
            </a:fld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0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Relocation in Control for Joaquin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90560"/>
            <a:ext cx="8229600" cy="218592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During depression and TS phase, relocation distance larger than when storm reached hurricane status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These are approximate – the tracker operates on quarter degree output and relocation is estimated to precision of tenths of degrees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Also important to keep in mind that NHC analysis position has uncertainty about it as well</a:t>
            </a:r>
            <a:endParaRPr lang="en-US" sz="17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z="1200" smtClean="0">
                <a:solidFill>
                  <a:srgbClr val="7F7F7F"/>
                </a:solidFill>
              </a:rPr>
              <a:t>11</a:t>
            </a:fld>
            <a:endParaRPr lang="en-US" sz="1200" dirty="0">
              <a:solidFill>
                <a:srgbClr val="7F7F7F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450459"/>
              </p:ext>
            </p:extLst>
          </p:nvPr>
        </p:nvGraphicFramePr>
        <p:xfrm>
          <a:off x="803486" y="1096060"/>
          <a:ext cx="7537909" cy="231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8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Summary for Experimental Period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z="1200" smtClean="0">
                <a:solidFill>
                  <a:srgbClr val="7F7F7F"/>
                </a:solidFill>
              </a:rPr>
              <a:t>12</a:t>
            </a:fld>
            <a:endParaRPr lang="en-US" sz="1200" dirty="0">
              <a:solidFill>
                <a:srgbClr val="7F7F7F"/>
              </a:solidFill>
            </a:endParaRPr>
          </a:p>
        </p:txBody>
      </p:sp>
      <p:pic>
        <p:nvPicPr>
          <p:cNvPr id="7" name="Picture 6" descr="AVNO_al112015_track_2015-09-27-0000_2015-10-05-0000_168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2" y="1165480"/>
            <a:ext cx="4157663" cy="3429000"/>
          </a:xfrm>
          <a:prstGeom prst="rect">
            <a:avLst/>
          </a:prstGeom>
        </p:spPr>
      </p:pic>
      <p:pic>
        <p:nvPicPr>
          <p:cNvPr id="8" name="Picture 7" descr="PRJO_al112015_track_2015-09-27-0000_2015-10-05-0000_168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93" y="1191400"/>
            <a:ext cx="4157663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9011" y="4731744"/>
            <a:ext cx="27634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Relocation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7262" y="3931556"/>
            <a:ext cx="71296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Oper</a:t>
            </a:r>
            <a:r>
              <a:rPr lang="en-US" sz="1600" b="1" dirty="0" smtClean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1440" y="3930145"/>
            <a:ext cx="75098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Expt.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1627" y="4737233"/>
            <a:ext cx="30325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Without Relocation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4222" y="5643407"/>
            <a:ext cx="3254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Figures courtesy Andrew Penny/NHC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1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Joaquin Individual Tracks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36489" y="1572479"/>
            <a:ext cx="4429958" cy="4375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i="1" dirty="0" smtClean="0">
                <a:solidFill>
                  <a:schemeClr val="accent2"/>
                </a:solidFill>
              </a:rPr>
              <a:t>No-relocation runs generally better beyond 24 hours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093000-100200 </a:t>
            </a:r>
            <a:r>
              <a:rPr lang="en-US" sz="1800" dirty="0" smtClean="0"/>
              <a:t>– Forecast to 3 days better in no-relocation experiment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Captures initial SW track toward Bahamas that operational GFS does not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093000-100200 – </a:t>
            </a:r>
            <a:r>
              <a:rPr lang="en-US" sz="1800" dirty="0" smtClean="0"/>
              <a:t>Forecasts considerably better in no-relocation experiment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This despite slightly larger initial errors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092918 exception as both bring storm to Carolina Coast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100206 and beyond </a:t>
            </a:r>
            <a:r>
              <a:rPr lang="en-US" sz="1800" dirty="0"/>
              <a:t>– </a:t>
            </a:r>
            <a:r>
              <a:rPr lang="en-US" sz="1800" dirty="0" smtClean="0"/>
              <a:t>similar with NE track well predicted</a:t>
            </a:r>
            <a:endParaRPr 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1" y="1409892"/>
            <a:ext cx="4320773" cy="4320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8889" y="5286653"/>
            <a:ext cx="2849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Figures courtesy Andy Penny/NHC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7951" y="3965276"/>
            <a:ext cx="1404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Operational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No Relocation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Best Track</a:t>
            </a:r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6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5"/>
            <a:ext cx="8229600" cy="884287"/>
          </a:xfrm>
        </p:spPr>
        <p:txBody>
          <a:bodyPr>
            <a:noAutofit/>
          </a:bodyPr>
          <a:lstStyle/>
          <a:p>
            <a:r>
              <a:rPr lang="en-US" sz="3200" dirty="0" smtClean="0"/>
              <a:t>Joaquin Mean Track Errors</a:t>
            </a:r>
            <a:br>
              <a:rPr lang="en-US" sz="3200" dirty="0" smtClean="0"/>
            </a:br>
            <a:r>
              <a:rPr lang="en-US" sz="2800" dirty="0" smtClean="0"/>
              <a:t>w/ and w/out relocation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z="1200" smtClean="0">
                <a:solidFill>
                  <a:srgbClr val="7F7F7F"/>
                </a:solidFill>
              </a:rPr>
              <a:t>14</a:t>
            </a:fld>
            <a:endParaRPr lang="en-US" sz="1200" dirty="0">
              <a:solidFill>
                <a:srgbClr val="7F7F7F"/>
              </a:solidFill>
            </a:endParaRPr>
          </a:p>
        </p:txBody>
      </p:sp>
      <p:pic>
        <p:nvPicPr>
          <p:cNvPr id="8" name="Picture 7" descr="gfs_track_err_Joaqu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48" y="1064082"/>
            <a:ext cx="6552102" cy="491407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0779987">
            <a:off x="2032012" y="5088798"/>
            <a:ext cx="989315" cy="483840"/>
          </a:xfrm>
          <a:prstGeom prst="ellipse">
            <a:avLst/>
          </a:prstGeom>
          <a:noFill/>
          <a:ln w="28575">
            <a:solidFill>
              <a:schemeClr val="tx2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199379">
            <a:off x="2556007" y="2432308"/>
            <a:ext cx="5964181" cy="2148417"/>
          </a:xfrm>
          <a:prstGeom prst="ellipse">
            <a:avLst/>
          </a:prstGeom>
          <a:noFill/>
          <a:ln w="28575">
            <a:solidFill>
              <a:srgbClr val="FF0000">
                <a:alpha val="3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07951" y="1526012"/>
            <a:ext cx="1085160" cy="461665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Operational</a:t>
            </a:r>
            <a:br>
              <a:rPr lang="en-US" sz="1200" dirty="0" smtClean="0"/>
            </a:br>
            <a:r>
              <a:rPr lang="en-US" sz="1200" dirty="0" smtClean="0"/>
              <a:t>No Relocation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179695" y="4824882"/>
            <a:ext cx="73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-15.7%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7951" y="4635694"/>
            <a:ext cx="61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-2.2%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81078" y="4484290"/>
            <a:ext cx="61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7.9%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01744" y="4325054"/>
            <a:ext cx="61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31957" y="4160947"/>
            <a:ext cx="61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37859" y="3445996"/>
            <a:ext cx="61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67539" y="2988194"/>
            <a:ext cx="61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02805" y="2335919"/>
            <a:ext cx="61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58149" y="1372123"/>
            <a:ext cx="61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35%</a:t>
            </a:r>
            <a:endParaRPr lang="en-US" dirty="0"/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5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87" y="2013962"/>
            <a:ext cx="4213863" cy="33343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5"/>
            <a:ext cx="8229600" cy="8842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29 September 1200 UTC Cycle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z="1200" smtClean="0">
                <a:solidFill>
                  <a:srgbClr val="7F7F7F"/>
                </a:solidFill>
              </a:rPr>
              <a:t>15</a:t>
            </a:fld>
            <a:endParaRPr lang="en-US" sz="1200" dirty="0">
              <a:solidFill>
                <a:srgbClr val="7F7F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73" y="1124460"/>
            <a:ext cx="36576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73" y="3560940"/>
            <a:ext cx="3657600" cy="2286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810420" y="4552740"/>
            <a:ext cx="362866" cy="30240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810420" y="4369173"/>
            <a:ext cx="515266" cy="7776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77276" y="4334608"/>
            <a:ext cx="1404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Operational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No Relocation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Best Track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5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5"/>
            <a:ext cx="8229600" cy="8842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Joaquin Summary and Next Steps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z="1200" smtClean="0">
                <a:solidFill>
                  <a:srgbClr val="7F7F7F"/>
                </a:solidFill>
              </a:rPr>
              <a:t>16</a:t>
            </a:fld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13280"/>
            <a:ext cx="8229600" cy="46983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MS PGothic" charset="0"/>
              </a:rPr>
              <a:t>Operational GFS/GDAS utilizes complex combination of </a:t>
            </a:r>
            <a:r>
              <a:rPr lang="en-US" dirty="0" err="1" smtClean="0">
                <a:latin typeface="Calibri" charset="0"/>
                <a:ea typeface="MS PGothic" charset="0"/>
              </a:rPr>
              <a:t>bogusing</a:t>
            </a:r>
            <a:r>
              <a:rPr lang="en-US" dirty="0" smtClean="0">
                <a:latin typeface="Calibri" charset="0"/>
                <a:ea typeface="MS PGothic" charset="0"/>
              </a:rPr>
              <a:t>, vortex relocation, and advisory </a:t>
            </a:r>
            <a:r>
              <a:rPr lang="en-US" dirty="0" err="1" smtClean="0">
                <a:latin typeface="Calibri" charset="0"/>
                <a:ea typeface="MS PGothic" charset="0"/>
              </a:rPr>
              <a:t>minSLP</a:t>
            </a:r>
            <a:r>
              <a:rPr lang="en-US" dirty="0" smtClean="0">
                <a:latin typeface="Calibri" charset="0"/>
                <a:ea typeface="MS PGothic" charset="0"/>
              </a:rPr>
              <a:t> assimilation for TC initialization</a:t>
            </a:r>
          </a:p>
          <a:p>
            <a:endParaRPr lang="en-US" sz="2000" dirty="0">
              <a:latin typeface="Calibri" charset="0"/>
              <a:ea typeface="MS PGothic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</a:rPr>
              <a:t>However, case study reveals that current vortex relocation scheme detrimental to Joaquin forecasts</a:t>
            </a:r>
          </a:p>
          <a:p>
            <a:pPr lvl="1"/>
            <a:r>
              <a:rPr lang="en-US" sz="1800" dirty="0" smtClean="0">
                <a:latin typeface="Calibri" charset="0"/>
                <a:ea typeface="MS PGothic" charset="0"/>
              </a:rPr>
              <a:t>Post-genesis period:  no-relocation run better captured SW movement</a:t>
            </a:r>
          </a:p>
          <a:p>
            <a:pPr lvl="1"/>
            <a:r>
              <a:rPr lang="en-US" sz="1800" dirty="0" smtClean="0">
                <a:latin typeface="Calibri" charset="0"/>
                <a:ea typeface="MS PGothic" charset="0"/>
              </a:rPr>
              <a:t>During intensification period, no-relocation run much better predicting eastward track (aside from one particular cycle)</a:t>
            </a:r>
          </a:p>
          <a:p>
            <a:pPr lvl="1"/>
            <a:r>
              <a:rPr lang="en-US" sz="1800" dirty="0" smtClean="0">
                <a:latin typeface="Calibri" charset="0"/>
                <a:ea typeface="MS PGothic" charset="0"/>
              </a:rPr>
              <a:t>After 2 October 0600 UTC, experiment and control similar</a:t>
            </a:r>
          </a:p>
          <a:p>
            <a:pPr lvl="1"/>
            <a:endParaRPr lang="en-US" sz="1800" dirty="0">
              <a:latin typeface="Calibri" charset="0"/>
              <a:ea typeface="MS PGothic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</a:rPr>
              <a:t>Need more evaluation to better understand why</a:t>
            </a:r>
            <a:endParaRPr lang="en-US" dirty="0">
              <a:latin typeface="Calibri" charset="0"/>
              <a:ea typeface="MS PGothic" charset="0"/>
            </a:endParaRPr>
          </a:p>
          <a:p>
            <a:endParaRPr lang="en-US" sz="2000" dirty="0">
              <a:latin typeface="Calibri" charset="0"/>
              <a:ea typeface="MS PGothic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2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5"/>
            <a:ext cx="8229600" cy="8842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Longer Term Solutions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z="1200" smtClean="0">
                <a:solidFill>
                  <a:srgbClr val="7F7F7F"/>
                </a:solidFill>
              </a:rPr>
              <a:t>17</a:t>
            </a:fld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6983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MS PGothic" charset="0"/>
              </a:rPr>
              <a:t>Test more period(s) at operational resolution to quantify this sensitivity</a:t>
            </a:r>
          </a:p>
          <a:p>
            <a:pPr lvl="1"/>
            <a:r>
              <a:rPr lang="en-US" sz="1700" dirty="0" smtClean="0">
                <a:latin typeface="Calibri" charset="0"/>
                <a:ea typeface="MS PGothic" charset="0"/>
              </a:rPr>
              <a:t>This work was motivated by results of similar tests performed as part of hybrid DA development that showed similar results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700" dirty="0" smtClean="0">
                <a:latin typeface="Calibri" charset="0"/>
                <a:ea typeface="MS PGothic" charset="0"/>
              </a:rPr>
              <a:t>If warranted, turn off relocation scheme in operations</a:t>
            </a:r>
            <a:endParaRPr lang="en-US" sz="2000" dirty="0">
              <a:latin typeface="Calibri" charset="0"/>
              <a:ea typeface="MS PGothic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</a:rPr>
              <a:t>Fixes to relocation?</a:t>
            </a:r>
          </a:p>
          <a:p>
            <a:pPr lvl="1"/>
            <a:r>
              <a:rPr lang="en-US" sz="1700" dirty="0" smtClean="0">
                <a:latin typeface="Calibri" charset="0"/>
                <a:ea typeface="MS PGothic" charset="0"/>
              </a:rPr>
              <a:t>Apply on the model native grid</a:t>
            </a:r>
          </a:p>
          <a:p>
            <a:pPr lvl="1"/>
            <a:r>
              <a:rPr lang="en-US" sz="1700" dirty="0" smtClean="0">
                <a:latin typeface="Calibri" charset="0"/>
                <a:ea typeface="MS PGothic" charset="0"/>
              </a:rPr>
              <a:t>Filtering options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700" dirty="0" smtClean="0">
                <a:latin typeface="Calibri" charset="0"/>
                <a:ea typeface="MS PGothic" charset="0"/>
              </a:rPr>
              <a:t>Only apply when distance exceeds (or is within) thresholds</a:t>
            </a:r>
            <a:endParaRPr lang="en-US" sz="1800" dirty="0" smtClean="0">
              <a:latin typeface="Calibri" charset="0"/>
              <a:ea typeface="MS PGothic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</a:rPr>
              <a:t>Alternatives within the data assimilation itself</a:t>
            </a:r>
          </a:p>
          <a:p>
            <a:pPr lvl="1"/>
            <a:r>
              <a:rPr lang="en-US" sz="1700" dirty="0" smtClean="0">
                <a:latin typeface="Calibri" charset="0"/>
                <a:ea typeface="MS PGothic" charset="0"/>
              </a:rPr>
              <a:t>Position assimilation directly in the hybrid-</a:t>
            </a:r>
            <a:r>
              <a:rPr lang="en-US" sz="1700" dirty="0" err="1" smtClean="0">
                <a:latin typeface="Calibri" charset="0"/>
                <a:ea typeface="MS PGothic" charset="0"/>
              </a:rPr>
              <a:t>variational</a:t>
            </a:r>
            <a:r>
              <a:rPr lang="en-US" sz="1700" dirty="0" smtClean="0">
                <a:latin typeface="Calibri" charset="0"/>
                <a:ea typeface="MS PGothic" charset="0"/>
              </a:rPr>
              <a:t> solver*</a:t>
            </a:r>
          </a:p>
          <a:p>
            <a:pPr lvl="1"/>
            <a:r>
              <a:rPr lang="en-US" sz="1700" dirty="0" smtClean="0">
                <a:latin typeface="Calibri" charset="0"/>
                <a:ea typeface="MS PGothic" charset="0"/>
              </a:rPr>
              <a:t>Position assimilation in the </a:t>
            </a:r>
            <a:r>
              <a:rPr lang="en-US" sz="1700" dirty="0" err="1" smtClean="0">
                <a:latin typeface="Calibri" charset="0"/>
                <a:ea typeface="MS PGothic" charset="0"/>
              </a:rPr>
              <a:t>EnKF</a:t>
            </a:r>
            <a:r>
              <a:rPr lang="en-US" sz="1700" dirty="0" smtClean="0">
                <a:latin typeface="Calibri" charset="0"/>
                <a:ea typeface="MS PGothic" charset="0"/>
              </a:rPr>
              <a:t> to improve covariance representation*</a:t>
            </a:r>
          </a:p>
          <a:p>
            <a:pPr lvl="1"/>
            <a:r>
              <a:rPr lang="en-US" sz="1700" dirty="0" smtClean="0">
                <a:latin typeface="Calibri" charset="0"/>
                <a:ea typeface="MS PGothic" charset="0"/>
              </a:rPr>
              <a:t>Feature Calibration and Alignment (FCA) in GSI*</a:t>
            </a:r>
            <a:endParaRPr lang="en-US" sz="1700" dirty="0">
              <a:latin typeface="Calibri" charset="0"/>
              <a:ea typeface="MS PGothic" charset="0"/>
            </a:endParaRPr>
          </a:p>
          <a:p>
            <a:endParaRPr lang="en-US" sz="2000" dirty="0">
              <a:latin typeface="Calibri" charset="0"/>
              <a:ea typeface="MS PGothic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2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z="1200" smtClean="0">
                <a:solidFill>
                  <a:srgbClr val="7F7F7F"/>
                </a:solidFill>
              </a:rPr>
              <a:t>18</a:t>
            </a:fld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196800"/>
            <a:ext cx="8229600" cy="6566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Calibri" charset="0"/>
                <a:ea typeface="MS PGothic" charset="0"/>
              </a:rPr>
              <a:t>The first author is supported through NOAA/NWS R2O funding </a:t>
            </a:r>
            <a:br>
              <a:rPr lang="en-US" sz="2000" dirty="0" smtClean="0">
                <a:latin typeface="Calibri" charset="0"/>
                <a:ea typeface="MS PGothic" charset="0"/>
              </a:rPr>
            </a:br>
            <a:r>
              <a:rPr lang="en-US" sz="2000" dirty="0" smtClean="0">
                <a:latin typeface="Calibri" charset="0"/>
                <a:ea typeface="MS PGothic" charset="0"/>
              </a:rPr>
              <a:t>on grant NA15NWS4680017</a:t>
            </a:r>
            <a:endParaRPr lang="en-US" sz="2000" dirty="0">
              <a:latin typeface="Calibri" charset="0"/>
              <a:ea typeface="MS PGothic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00435"/>
            <a:ext cx="8229600" cy="884287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4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68658"/>
            <a:ext cx="8229600" cy="8683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Continuation of Work by Ota</a:t>
            </a:r>
            <a:br>
              <a:rPr lang="en-US" dirty="0">
                <a:latin typeface="Calibri" charset="0"/>
                <a:ea typeface="MS PGothic" charset="0"/>
              </a:rPr>
            </a:br>
            <a:r>
              <a:rPr lang="en-US" dirty="0">
                <a:latin typeface="Calibri" charset="0"/>
                <a:ea typeface="MS PGothic" charset="0"/>
              </a:rPr>
              <a:t>Application of “Relocation” to </a:t>
            </a:r>
            <a:r>
              <a:rPr lang="en-US" dirty="0" err="1">
                <a:latin typeface="Calibri" charset="0"/>
                <a:ea typeface="MS PGothic" charset="0"/>
              </a:rPr>
              <a:t>EnKF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>
                <a:latin typeface="Calibri" charset="0"/>
                <a:ea typeface="MS PGothic" charset="0"/>
              </a:rPr>
              <a:t>TCs in EnKF ensemble used as part of EnVar solver can sometimes have issues do to lack of TC relocation</a:t>
            </a:r>
          </a:p>
          <a:p>
            <a:pPr lvl="1"/>
            <a:r>
              <a:rPr lang="en-US" sz="1600">
                <a:latin typeface="Calibri" charset="0"/>
                <a:cs typeface="Times New Roman" charset="0"/>
              </a:rPr>
              <a:t>MinSLP assimilated in EnKF and EnVar, but relocation only in EnVar</a:t>
            </a:r>
          </a:p>
          <a:p>
            <a:endParaRPr lang="en-US" sz="2000">
              <a:latin typeface="Calibri" charset="0"/>
              <a:ea typeface="MS PGothic" charset="0"/>
            </a:endParaRPr>
          </a:p>
          <a:p>
            <a:r>
              <a:rPr lang="en-US" sz="2000">
                <a:latin typeface="Calibri" charset="0"/>
                <a:ea typeface="MS PGothic" charset="0"/>
              </a:rPr>
              <a:t>TC relocation of EnKF first guess ensemble has been proposed by Ota</a:t>
            </a:r>
          </a:p>
          <a:p>
            <a:pPr lvl="1"/>
            <a:r>
              <a:rPr lang="en-US" sz="1600">
                <a:latin typeface="Calibri" charset="0"/>
                <a:cs typeface="Times New Roman" charset="0"/>
              </a:rPr>
              <a:t>Compromise of methods of position assimilation and mechanical relocation</a:t>
            </a:r>
          </a:p>
          <a:p>
            <a:endParaRPr lang="en-US" sz="2000">
              <a:latin typeface="Calibri" charset="0"/>
              <a:ea typeface="MS PGothic" charset="0"/>
            </a:endParaRPr>
          </a:p>
          <a:p>
            <a:r>
              <a:rPr lang="en-US" sz="2000">
                <a:latin typeface="Calibri" charset="0"/>
                <a:ea typeface="MS PGothic" charset="0"/>
              </a:rPr>
              <a:t>Algorithm already developed with preliminary tests completed.</a:t>
            </a:r>
          </a:p>
          <a:p>
            <a:pPr lvl="1"/>
            <a:r>
              <a:rPr lang="en-US" sz="1600">
                <a:latin typeface="Calibri" charset="0"/>
                <a:cs typeface="Times New Roman" charset="0"/>
              </a:rPr>
              <a:t>Not yet implemented for technical reasons</a:t>
            </a:r>
          </a:p>
          <a:p>
            <a:pPr lvl="1"/>
            <a:endParaRPr lang="en-US" sz="1600">
              <a:latin typeface="Calibri" charset="0"/>
              <a:cs typeface="Times New Roman" charset="0"/>
            </a:endParaRPr>
          </a:p>
          <a:p>
            <a:r>
              <a:rPr lang="en-US" sz="2000">
                <a:latin typeface="Calibri" charset="0"/>
                <a:ea typeface="MS PGothic" charset="0"/>
              </a:rPr>
              <a:t>As part of R2O project, will resurrect and continue this development path</a:t>
            </a:r>
          </a:p>
          <a:p>
            <a:pPr lvl="1"/>
            <a:r>
              <a:rPr lang="en-US" sz="1600">
                <a:latin typeface="Calibri" charset="0"/>
                <a:cs typeface="Times New Roman" charset="0"/>
              </a:rPr>
              <a:t>Has significant potential for position assimilation in EnVar through improved TC covariances</a:t>
            </a:r>
          </a:p>
          <a:p>
            <a:pPr lvl="1"/>
            <a:r>
              <a:rPr lang="en-US" sz="1600">
                <a:latin typeface="Calibri" charset="0"/>
                <a:cs typeface="Times New Roman" charset="0"/>
              </a:rPr>
              <a:t>Implications for use of EnKF ensemble in GEFS as well</a:t>
            </a:r>
          </a:p>
          <a:p>
            <a:endParaRPr lang="en-US" sz="2000">
              <a:latin typeface="Calibri" charset="0"/>
              <a:ea typeface="MS PGothic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C5A581F-5623-704F-B26C-A5C2F56D141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Background &amp; Motivation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charset="0"/>
                <a:ea typeface="MS PGothic" charset="0"/>
              </a:rPr>
              <a:t>Continued improvement in TC </a:t>
            </a:r>
            <a:r>
              <a:rPr lang="en-US" sz="2000" dirty="0" smtClean="0">
                <a:latin typeface="Calibri" charset="0"/>
                <a:ea typeface="MS PGothic" charset="0"/>
              </a:rPr>
              <a:t>track </a:t>
            </a:r>
            <a:r>
              <a:rPr lang="en-US" sz="2000" dirty="0">
                <a:latin typeface="Calibri" charset="0"/>
                <a:ea typeface="MS PGothic" charset="0"/>
              </a:rPr>
              <a:t>and </a:t>
            </a:r>
            <a:r>
              <a:rPr lang="en-US" sz="2000" dirty="0" smtClean="0">
                <a:latin typeface="Calibri" charset="0"/>
                <a:ea typeface="MS PGothic" charset="0"/>
              </a:rPr>
              <a:t>intensity </a:t>
            </a:r>
            <a:r>
              <a:rPr lang="en-US" sz="2000" dirty="0">
                <a:latin typeface="Calibri" charset="0"/>
                <a:ea typeface="MS PGothic" charset="0"/>
              </a:rPr>
              <a:t>guidance important due to high societal impact</a:t>
            </a:r>
          </a:p>
          <a:p>
            <a:endParaRPr lang="en-US" sz="2000" dirty="0">
              <a:latin typeface="Calibri" charset="0"/>
              <a:ea typeface="MS PGothic" charset="0"/>
            </a:endParaRPr>
          </a:p>
          <a:p>
            <a:r>
              <a:rPr lang="en-US" sz="2000" dirty="0">
                <a:latin typeface="Calibri" charset="0"/>
                <a:ea typeface="MS PGothic" charset="0"/>
              </a:rPr>
              <a:t>Resolution and complexity of </a:t>
            </a:r>
            <a:r>
              <a:rPr lang="en-US" sz="2000" dirty="0" smtClean="0">
                <a:latin typeface="Calibri" charset="0"/>
                <a:ea typeface="MS PGothic" charset="0"/>
              </a:rPr>
              <a:t>global numerical </a:t>
            </a:r>
            <a:r>
              <a:rPr lang="en-US" sz="2000" dirty="0">
                <a:latin typeface="Calibri" charset="0"/>
                <a:ea typeface="MS PGothic" charset="0"/>
              </a:rPr>
              <a:t>models continues to increase, making vortex initialization ever more </a:t>
            </a:r>
            <a:r>
              <a:rPr lang="en-US" sz="2000" dirty="0" smtClean="0">
                <a:latin typeface="Calibri" charset="0"/>
                <a:ea typeface="MS PGothic" charset="0"/>
              </a:rPr>
              <a:t>important</a:t>
            </a:r>
          </a:p>
          <a:p>
            <a:pPr lvl="1"/>
            <a:r>
              <a:rPr lang="en-US" sz="1700" dirty="0" smtClean="0">
                <a:latin typeface="Calibri" charset="0"/>
                <a:ea typeface="MS PGothic" charset="0"/>
              </a:rPr>
              <a:t>Complicated by fact that few observations within TC region are assimilated</a:t>
            </a:r>
          </a:p>
          <a:p>
            <a:pPr lvl="2"/>
            <a:r>
              <a:rPr lang="en-US" sz="1400" dirty="0" smtClean="0">
                <a:latin typeface="Calibri" charset="0"/>
                <a:ea typeface="MS PGothic" charset="0"/>
              </a:rPr>
              <a:t>Representativeness, scattering (clouds/precipitation), etc.</a:t>
            </a:r>
            <a:endParaRPr lang="en-US" sz="1400" dirty="0">
              <a:latin typeface="Calibri" charset="0"/>
              <a:ea typeface="MS PGothic" charset="0"/>
            </a:endParaRPr>
          </a:p>
          <a:p>
            <a:endParaRPr lang="en-US" sz="2000" dirty="0">
              <a:latin typeface="Calibri" charset="0"/>
              <a:ea typeface="MS PGothic" charset="0"/>
            </a:endParaRPr>
          </a:p>
          <a:p>
            <a:r>
              <a:rPr lang="en-US" sz="2000" dirty="0">
                <a:latin typeface="Calibri" charset="0"/>
                <a:ea typeface="MS PGothic" charset="0"/>
              </a:rPr>
              <a:t>Process for initializing TCs in operational NWP suite is complicated and differs by modeling system</a:t>
            </a:r>
          </a:p>
          <a:p>
            <a:pPr lvl="1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cs typeface="Times New Roman" charset="0"/>
              </a:rPr>
              <a:t>NCEP/EMC fields many questions about the process in the GFS/GDAS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Calibri" charset="0"/>
              <a:cs typeface="Times New Roman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6E2DB04-7690-7C4B-B21F-91F39F28B93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5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57200" y="-14711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MS PGothic" charset="0"/>
              </a:rPr>
              <a:t>TC relocation to the </a:t>
            </a:r>
            <a:r>
              <a:rPr lang="en-US" sz="2800" dirty="0" err="1">
                <a:latin typeface="Calibri" charset="0"/>
                <a:ea typeface="MS PGothic" charset="0"/>
              </a:rPr>
              <a:t>EnKF</a:t>
            </a:r>
            <a:r>
              <a:rPr lang="en-US" sz="2800" dirty="0">
                <a:latin typeface="Calibri" charset="0"/>
                <a:ea typeface="MS PGothic" charset="0"/>
              </a:rPr>
              <a:t> ensembles</a:t>
            </a:r>
            <a:br>
              <a:rPr lang="en-US" sz="2800" dirty="0">
                <a:latin typeface="Calibri" charset="0"/>
                <a:ea typeface="MS PGothic" charset="0"/>
              </a:rPr>
            </a:br>
            <a:r>
              <a:rPr lang="en-US" sz="2800" dirty="0">
                <a:latin typeface="Calibri" charset="0"/>
                <a:ea typeface="MS PGothic" charset="0"/>
              </a:rPr>
              <a:t>(From Ota)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29200" y="1669325"/>
            <a:ext cx="3429000" cy="2743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Update TC center position (latitude and longitude) by the </a:t>
            </a:r>
            <a:r>
              <a:rPr lang="en-US" dirty="0" err="1" smtClean="0"/>
              <a:t>EnKF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Use updated positions as inputs to the TC relocation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Apply this procedure before the </a:t>
            </a:r>
            <a:r>
              <a:rPr lang="en-US" dirty="0" err="1" smtClean="0"/>
              <a:t>EnKF</a:t>
            </a:r>
            <a:r>
              <a:rPr lang="en-US" dirty="0" smtClean="0"/>
              <a:t> analysis and GDAS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153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Apply TC relocation used in deterministic analysis to each ensemble member, but allowing TC structure perturbations and some TC position spread.</a:t>
            </a:r>
          </a:p>
        </p:txBody>
      </p:sp>
      <p:pic>
        <p:nvPicPr>
          <p:cNvPr id="30724" name="Picture 2" descr="C:\user-docs\EnKF\TC assimilation\EP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33064" b="6454"/>
          <a:stretch>
            <a:fillRect/>
          </a:stretch>
        </p:blipFill>
        <p:spPr bwMode="auto">
          <a:xfrm>
            <a:off x="304800" y="1905000"/>
            <a:ext cx="45847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5275918"/>
            <a:ext cx="2895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j-lt"/>
              </a:rPr>
              <a:t>Blue: first guess position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solidFill>
                  <a:srgbClr val="FF0000"/>
                </a:solidFill>
                <a:latin typeface="+mj-lt"/>
              </a:rPr>
              <a:t>Red: Updated position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solidFill>
                  <a:srgbClr val="00CC00"/>
                </a:solidFill>
                <a:latin typeface="+mj-lt"/>
              </a:rPr>
              <a:t>Green: TC vital position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419600"/>
            <a:ext cx="3886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 idea is to separate linear problem (TC location space) and nonlinear problem (actual relocation of fields).</a:t>
            </a:r>
          </a:p>
        </p:txBody>
      </p:sp>
    </p:spTree>
    <p:extLst>
      <p:ext uri="{BB962C8B-B14F-4D97-AF65-F5344CB8AC3E}">
        <p14:creationId xmlns:p14="http://schemas.microsoft.com/office/powerpoint/2010/main" val="207368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715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18W: 00UTC Sep. 24 </a:t>
            </a:r>
            <a:r>
              <a:rPr lang="en-US" sz="3600" dirty="0" err="1" smtClean="0"/>
              <a:t>EnKF</a:t>
            </a:r>
            <a:r>
              <a:rPr lang="en-US" sz="3600" dirty="0" smtClean="0"/>
              <a:t> analysis (no relocation)</a:t>
            </a:r>
            <a:endParaRPr lang="en-US" sz="3600" dirty="0"/>
          </a:p>
        </p:txBody>
      </p:sp>
      <p:pic>
        <p:nvPicPr>
          <p:cNvPr id="31746" name="Picture 2" descr="C:\user-docs\EnKF\TC assimilation\prtc0\image\18W_Pmap_201209240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r="4364"/>
          <a:stretch>
            <a:fillRect/>
          </a:stretch>
        </p:blipFill>
        <p:spPr bwMode="auto">
          <a:xfrm>
            <a:off x="914400" y="785813"/>
            <a:ext cx="717232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4038600"/>
            <a:ext cx="762000" cy="685800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2590800"/>
            <a:ext cx="762000" cy="685800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4038600"/>
            <a:ext cx="762000" cy="685800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32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715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18W: 00UTC Sep. 24 </a:t>
            </a:r>
            <a:r>
              <a:rPr lang="en-US" sz="3600" dirty="0" err="1" smtClean="0"/>
              <a:t>EnKF</a:t>
            </a:r>
            <a:r>
              <a:rPr lang="en-US" sz="3600" dirty="0" smtClean="0"/>
              <a:t> analysis (with relocation)</a:t>
            </a:r>
            <a:endParaRPr lang="en-US" sz="3600" dirty="0"/>
          </a:p>
        </p:txBody>
      </p:sp>
      <p:pic>
        <p:nvPicPr>
          <p:cNvPr id="32770" name="Picture 2" descr="C:\user-docs\EnKF\TC assimilation\Relocation\image_sanl\18W_Pmap_2012092400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r="4364"/>
          <a:stretch>
            <a:fillRect/>
          </a:stretch>
        </p:blipFill>
        <p:spPr bwMode="auto">
          <a:xfrm>
            <a:off x="914400" y="785813"/>
            <a:ext cx="717232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4038600"/>
            <a:ext cx="762000" cy="685800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2590800"/>
            <a:ext cx="762000" cy="685800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4038600"/>
            <a:ext cx="762000" cy="685800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28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Example: spaghetti diagram</a:t>
            </a:r>
            <a:br>
              <a:rPr lang="en-US" dirty="0" smtClean="0"/>
            </a:br>
            <a:r>
              <a:rPr lang="en-US" dirty="0" smtClean="0"/>
              <a:t>From Ota</a:t>
            </a:r>
            <a:endParaRPr lang="en-US" dirty="0"/>
          </a:p>
        </p:txBody>
      </p:sp>
      <p:pic>
        <p:nvPicPr>
          <p:cNvPr id="33794" name="Picture 2" descr="C:\user-docs\EnKF\TC assimilation\Relocation\image_s6\18W_Pspgh_2012092318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r="13200" b="3200"/>
          <a:stretch>
            <a:fillRect/>
          </a:stretch>
        </p:blipFill>
        <p:spPr bwMode="auto">
          <a:xfrm>
            <a:off x="195370" y="1419090"/>
            <a:ext cx="4373563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C:\user-docs\EnKF\TC assimilation\Relocation\image_sr6\18W_Pspgh_2012092318_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r="13200" b="3200"/>
          <a:stretch>
            <a:fillRect/>
          </a:stretch>
        </p:blipFill>
        <p:spPr bwMode="auto">
          <a:xfrm>
            <a:off x="4767370" y="1419090"/>
            <a:ext cx="4373563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828800" y="4738688"/>
            <a:ext cx="251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/>
              <a:t>Before relocation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6553200" y="4738688"/>
            <a:ext cx="251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/>
              <a:t>After relocation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170" y="5483090"/>
            <a:ext cx="853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TC relocation of this method can reduce the uncertainty on the TC position, maintaining the TC structure perturbations and some of the position uncertainty.</a:t>
            </a:r>
          </a:p>
        </p:txBody>
      </p:sp>
    </p:spTree>
    <p:extLst>
      <p:ext uri="{BB962C8B-B14F-4D97-AF65-F5344CB8AC3E}">
        <p14:creationId xmlns:p14="http://schemas.microsoft.com/office/powerpoint/2010/main" val="1786441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Comparison with GEFS </a:t>
            </a:r>
            <a:br>
              <a:rPr lang="en-US" dirty="0" smtClean="0"/>
            </a:br>
            <a:r>
              <a:rPr lang="en-US" dirty="0" smtClean="0"/>
              <a:t>TC relocation (from Ota)</a:t>
            </a:r>
            <a:endParaRPr lang="en-US" dirty="0"/>
          </a:p>
        </p:txBody>
      </p:sp>
      <p:pic>
        <p:nvPicPr>
          <p:cNvPr id="34818" name="Picture 5" descr="C:\user-docs\EnKF\TC assimilation\Relocation\image_gefs\13E_Pspgh_2012092400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r="13200" b="3200"/>
          <a:stretch>
            <a:fillRect/>
          </a:stretch>
        </p:blipFill>
        <p:spPr bwMode="auto">
          <a:xfrm>
            <a:off x="4457700" y="1219200"/>
            <a:ext cx="46863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 descr="C:\user-docs\EnKF\TC assimilation\Relocation\image_sanl\13E_Pspgh_2012092400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r="13200" b="3200"/>
          <a:stretch>
            <a:fillRect/>
          </a:stretch>
        </p:blipFill>
        <p:spPr bwMode="auto">
          <a:xfrm>
            <a:off x="0" y="1219200"/>
            <a:ext cx="46863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5334000"/>
            <a:ext cx="426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latin typeface="+mj-lt"/>
              </a:rPr>
              <a:t>EnKF</a:t>
            </a:r>
            <a:r>
              <a:rPr lang="en-US" dirty="0">
                <a:latin typeface="+mj-lt"/>
              </a:rPr>
              <a:t> analysis with TC relocation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5257800"/>
            <a:ext cx="4572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j-lt"/>
              </a:rPr>
              <a:t>EnKF</a:t>
            </a:r>
            <a:r>
              <a:rPr lang="en-US" dirty="0">
                <a:latin typeface="+mj-lt"/>
              </a:rPr>
              <a:t> 6 hour forecast perturbation + GEFS TC relocation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553931"/>
            <a:ext cx="8534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GEFS operational TC relocation scheme destroyed almost all initial position uncertainty and create very small spread around TC.</a:t>
            </a:r>
          </a:p>
        </p:txBody>
      </p:sp>
    </p:spTree>
    <p:extLst>
      <p:ext uri="{BB962C8B-B14F-4D97-AF65-F5344CB8AC3E}">
        <p14:creationId xmlns:p14="http://schemas.microsoft.com/office/powerpoint/2010/main" val="286603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TC Initialization at NCEP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For the operational GFS / GDAS, there is always some component from outside of the actual assimilation of real observations involved:</a:t>
            </a:r>
          </a:p>
          <a:p>
            <a:pPr>
              <a:defRPr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/>
              <a:t>“Tracker” is run on GDAS forecast</a:t>
            </a:r>
          </a:p>
          <a:p>
            <a:pPr marL="1314450" lvl="2" indent="-457200">
              <a:buFont typeface="+mj-lt"/>
              <a:buAutoNum type="alphaLcPeriod"/>
              <a:defRPr/>
            </a:pPr>
            <a:r>
              <a:rPr lang="en-US" sz="2000" dirty="0" smtClean="0"/>
              <a:t>If storm found in forecast/background, </a:t>
            </a:r>
            <a:r>
              <a:rPr lang="en-US" sz="2000" b="1" i="1" dirty="0" smtClean="0"/>
              <a:t>mechanical relocation </a:t>
            </a:r>
            <a:r>
              <a:rPr lang="en-US" sz="2000" dirty="0" smtClean="0"/>
              <a:t>of vortex </a:t>
            </a:r>
          </a:p>
          <a:p>
            <a:pPr marL="1314450" lvl="2" indent="-457200">
              <a:buFont typeface="+mj-lt"/>
              <a:buAutoNum type="alphaLcPeriod"/>
              <a:defRPr/>
            </a:pPr>
            <a:r>
              <a:rPr lang="en-US" sz="2000" dirty="0" smtClean="0"/>
              <a:t>If not found, </a:t>
            </a:r>
            <a:r>
              <a:rPr lang="en-US" sz="2000" b="1" i="1" dirty="0" smtClean="0"/>
              <a:t>bogus observations </a:t>
            </a:r>
            <a:r>
              <a:rPr lang="en-US" sz="2000" dirty="0" smtClean="0"/>
              <a:t>are generated (winds are assimilated)</a:t>
            </a:r>
          </a:p>
          <a:p>
            <a:pPr marL="1314450" lvl="2" indent="-457200">
              <a:buFont typeface="+mj-lt"/>
              <a:buAutoNum type="alphaLcPeriod"/>
              <a:defRPr/>
            </a:pPr>
            <a:endParaRPr lang="en-US" sz="2000" dirty="0" smtClean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/>
              <a:t>Advisory minimum sea-level pressure observations are then assimilated with other observations regardless of (1)</a:t>
            </a:r>
            <a:endParaRPr lang="en-US" sz="200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3437504-9D3D-EB42-9CFE-8E1DD8FACC3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2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58920"/>
            <a:ext cx="8229600" cy="97393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MS PGothic" charset="0"/>
              </a:rPr>
              <a:t>Advisory </a:t>
            </a:r>
            <a:r>
              <a:rPr lang="en-US" sz="2800" dirty="0" err="1" smtClean="0">
                <a:latin typeface="Calibri" charset="0"/>
                <a:ea typeface="MS PGothic" charset="0"/>
              </a:rPr>
              <a:t>MinSLP</a:t>
            </a:r>
            <a:r>
              <a:rPr lang="en-US" sz="2800" dirty="0" smtClean="0">
                <a:latin typeface="Calibri" charset="0"/>
                <a:ea typeface="MS PGothic" charset="0"/>
              </a:rPr>
              <a:t> </a:t>
            </a:r>
            <a:r>
              <a:rPr lang="en-US" sz="2800" dirty="0">
                <a:latin typeface="Calibri" charset="0"/>
                <a:ea typeface="MS PGothic" charset="0"/>
              </a:rPr>
              <a:t>in GDAS/</a:t>
            </a:r>
            <a:r>
              <a:rPr lang="en-US" sz="2800" dirty="0" smtClean="0">
                <a:latin typeface="Calibri" charset="0"/>
                <a:ea typeface="MS PGothic" charset="0"/>
              </a:rPr>
              <a:t>GFS (Kleist 2011)</a:t>
            </a:r>
            <a:endParaRPr lang="en-US" sz="2800" dirty="0">
              <a:latin typeface="Calibri" charset="0"/>
              <a:ea typeface="MS PGothic" charset="0"/>
            </a:endParaRP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2B1CB94-AF6C-8844-8F72-E07E6E19C64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066528"/>
            <a:ext cx="2941637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42" y="910224"/>
            <a:ext cx="3803984" cy="249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42" y="3600439"/>
            <a:ext cx="3803984" cy="240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8219" y="3953454"/>
            <a:ext cx="1878709" cy="3397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j-lt"/>
              </a:rPr>
              <a:t>Intensity Bias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8219" y="1301297"/>
            <a:ext cx="1850948" cy="3381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j-lt"/>
              </a:rPr>
              <a:t>Track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5783638"/>
            <a:ext cx="251460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j-lt"/>
              </a:rPr>
              <a:t>00 UTC 4 September 2008</a:t>
            </a:r>
          </a:p>
        </p:txBody>
      </p:sp>
      <p:sp>
        <p:nvSpPr>
          <p:cNvPr id="11" name="object 6"/>
          <p:cNvSpPr txBox="1"/>
          <p:nvPr/>
        </p:nvSpPr>
        <p:spPr>
          <a:xfrm>
            <a:off x="123635" y="2044790"/>
            <a:ext cx="149198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811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Hanna  </a:t>
            </a:r>
            <a:endParaRPr lang="en-US" sz="1600" spc="-5" dirty="0" smtClean="0">
              <a:latin typeface="Calibri"/>
              <a:cs typeface="Calibri"/>
            </a:endParaRPr>
          </a:p>
          <a:p>
            <a:pPr marL="12700" marR="5080" indent="118110">
              <a:lnSpc>
                <a:spcPct val="100000"/>
              </a:lnSpc>
            </a:pPr>
            <a:r>
              <a:rPr sz="1600" spc="-5" dirty="0" smtClean="0">
                <a:latin typeface="Calibri"/>
                <a:cs typeface="Calibri"/>
              </a:rPr>
              <a:t>(</a:t>
            </a:r>
            <a:r>
              <a:rPr lang="en-US" sz="1600" spc="-5" dirty="0" smtClean="0">
                <a:latin typeface="Calibri"/>
                <a:cs typeface="Calibri"/>
              </a:rPr>
              <a:t>ob: 989 mb</a:t>
            </a:r>
            <a:r>
              <a:rPr sz="1600" spc="-10" dirty="0" smtClean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2356175" y="2063522"/>
            <a:ext cx="168473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6700">
              <a:lnSpc>
                <a:spcPct val="100000"/>
              </a:lnSpc>
            </a:pPr>
            <a:r>
              <a:rPr sz="1600" spc="-25" dirty="0">
                <a:latin typeface="Calibri"/>
                <a:cs typeface="Calibri"/>
              </a:rPr>
              <a:t>Ike </a:t>
            </a:r>
            <a:endParaRPr lang="en-US" sz="1600" spc="-25" dirty="0" smtClean="0">
              <a:latin typeface="Calibri"/>
              <a:cs typeface="Calibri"/>
            </a:endParaRPr>
          </a:p>
          <a:p>
            <a:pPr marL="12700" marR="5080" indent="266700">
              <a:lnSpc>
                <a:spcPct val="100000"/>
              </a:lnSpc>
            </a:pPr>
            <a:r>
              <a:rPr sz="1600" spc="-5" dirty="0" smtClean="0">
                <a:latin typeface="Calibri"/>
                <a:cs typeface="Calibri"/>
              </a:rPr>
              <a:t>(</a:t>
            </a:r>
            <a:r>
              <a:rPr lang="en-US" sz="1600" spc="-5" dirty="0" smtClean="0">
                <a:latin typeface="Calibri"/>
                <a:cs typeface="Calibri"/>
              </a:rPr>
              <a:t>ob: </a:t>
            </a:r>
            <a:r>
              <a:rPr sz="1600" spc="-5" dirty="0" smtClean="0">
                <a:latin typeface="Calibri"/>
                <a:cs typeface="Calibri"/>
              </a:rPr>
              <a:t>956</a:t>
            </a:r>
            <a:r>
              <a:rPr lang="en-US" sz="1600" spc="-85" dirty="0" smtClean="0">
                <a:latin typeface="Calibri"/>
                <a:cs typeface="Calibri"/>
              </a:rPr>
              <a:t> </a:t>
            </a:r>
            <a:r>
              <a:rPr lang="en-US" sz="1600" spc="-5" dirty="0" smtClean="0">
                <a:latin typeface="Calibri"/>
                <a:cs typeface="Calibri"/>
              </a:rPr>
              <a:t>mb</a:t>
            </a:r>
            <a:r>
              <a:rPr sz="1600" spc="-5" dirty="0" smtClean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6175" y="2799718"/>
            <a:ext cx="1101818" cy="3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Control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175" y="4464118"/>
            <a:ext cx="1101818" cy="3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w/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MinSLP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9249" y="1146358"/>
            <a:ext cx="1101818" cy="3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Then-Ops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1226" y="1630167"/>
            <a:ext cx="122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Control </a:t>
            </a:r>
          </a:p>
          <a:p>
            <a:endParaRPr lang="en-US" sz="1600" dirty="0" smtClean="0"/>
          </a:p>
          <a:p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MinSLP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1226" y="4140536"/>
            <a:ext cx="122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Control </a:t>
            </a:r>
          </a:p>
          <a:p>
            <a:endParaRPr lang="en-US" sz="1600" dirty="0" smtClean="0"/>
          </a:p>
          <a:p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MinSLP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4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Bogus Wind Assimilation</a:t>
            </a:r>
            <a:br>
              <a:rPr lang="en-US" dirty="0" smtClean="0"/>
            </a:br>
            <a:r>
              <a:rPr lang="en-US" sz="1600" dirty="0" smtClean="0"/>
              <a:t>Generally rare in operations, Occurs mainly in genesis situation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TS_BUD_BOGU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54491"/>
            <a:ext cx="3475076" cy="4836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bject 3"/>
          <p:cNvSpPr/>
          <p:nvPr/>
        </p:nvSpPr>
        <p:spPr>
          <a:xfrm>
            <a:off x="4795506" y="3041518"/>
            <a:ext cx="2386529" cy="2187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06602" y="1161430"/>
            <a:ext cx="13046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GFS 06 </a:t>
            </a:r>
            <a:r>
              <a:rPr lang="en-US" sz="1200" dirty="0" err="1" smtClean="0"/>
              <a:t>Hr</a:t>
            </a:r>
            <a:r>
              <a:rPr lang="en-US" sz="1200" dirty="0" smtClean="0"/>
              <a:t> </a:t>
            </a:r>
            <a:r>
              <a:rPr lang="en-US" sz="1200" dirty="0" err="1" smtClean="0"/>
              <a:t>Fcst</a:t>
            </a:r>
            <a:endParaRPr lang="en-US" sz="1200" dirty="0" smtClean="0"/>
          </a:p>
          <a:p>
            <a:r>
              <a:rPr lang="en-US" sz="1200" dirty="0" smtClean="0"/>
              <a:t>Valid:2012051200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99662" y="3576120"/>
            <a:ext cx="138101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GFS Analysis</a:t>
            </a:r>
          </a:p>
          <a:p>
            <a:r>
              <a:rPr lang="en-US" sz="1200" dirty="0" smtClean="0"/>
              <a:t>Valid:2012051200</a:t>
            </a:r>
            <a:endParaRPr lang="en-US" sz="1200" dirty="0"/>
          </a:p>
        </p:txBody>
      </p:sp>
      <p:sp>
        <p:nvSpPr>
          <p:cNvPr id="11" name="object 5"/>
          <p:cNvSpPr txBox="1"/>
          <p:nvPr/>
        </p:nvSpPr>
        <p:spPr>
          <a:xfrm>
            <a:off x="4273001" y="5327272"/>
            <a:ext cx="4137987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spc="-5" dirty="0" smtClean="0">
                <a:cs typeface="Arial"/>
              </a:rPr>
              <a:t>For Bud, tracker “failed” and resultant analysis had radically different vortex due to assimilation of bogus winds (and advisory </a:t>
            </a:r>
            <a:r>
              <a:rPr lang="en-US" sz="1600" spc="-5" dirty="0" err="1" smtClean="0">
                <a:cs typeface="Arial"/>
              </a:rPr>
              <a:t>minSLP</a:t>
            </a:r>
            <a:r>
              <a:rPr lang="en-US" sz="1600" spc="-5" dirty="0" smtClean="0">
                <a:cs typeface="Arial"/>
              </a:rPr>
              <a:t>)</a:t>
            </a:r>
            <a:endParaRPr sz="1600" dirty="0"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cs typeface="Times New Roman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3981678" y="1180092"/>
            <a:ext cx="5162323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spc="-5" dirty="0" smtClean="0">
                <a:cs typeface="Arial"/>
              </a:rPr>
              <a:t>Automated tracker “failed” to find coherent vortex to relocate</a:t>
            </a:r>
            <a:br>
              <a:rPr lang="en-US" sz="1600" spc="-5" dirty="0" smtClean="0">
                <a:cs typeface="Arial"/>
              </a:rPr>
            </a:br>
            <a:r>
              <a:rPr lang="en-US" sz="1600" spc="-5" dirty="0" smtClean="0">
                <a:cs typeface="Arial"/>
              </a:rPr>
              <a:t/>
            </a:r>
            <a:br>
              <a:rPr lang="en-US" sz="1600" spc="-5" dirty="0" smtClean="0">
                <a:cs typeface="Arial"/>
              </a:rPr>
            </a:br>
            <a:r>
              <a:rPr lang="en-US" sz="1600" spc="-5" dirty="0" smtClean="0">
                <a:cs typeface="Arial"/>
              </a:rPr>
              <a:t>This can happen because:</a:t>
            </a:r>
          </a:p>
          <a:p>
            <a:pPr marL="641350" lvl="1" indent="-285750">
              <a:buFont typeface="Arial"/>
              <a:buChar char="•"/>
            </a:pPr>
            <a:r>
              <a:rPr lang="en-US" sz="1600" spc="-5" dirty="0" smtClean="0">
                <a:cs typeface="Arial"/>
              </a:rPr>
              <a:t>Distance from observation too large</a:t>
            </a:r>
          </a:p>
          <a:p>
            <a:pPr marL="641350" lvl="1" indent="-285750">
              <a:buFont typeface="Arial"/>
              <a:buChar char="•"/>
            </a:pPr>
            <a:r>
              <a:rPr lang="en-US" sz="1600" spc="-5" dirty="0" smtClean="0">
                <a:cs typeface="Arial"/>
              </a:rPr>
              <a:t>Too much tilt</a:t>
            </a:r>
          </a:p>
          <a:p>
            <a:pPr marL="641350" lvl="1" indent="-285750">
              <a:buFont typeface="Arial"/>
              <a:buChar char="•"/>
            </a:pPr>
            <a:r>
              <a:rPr lang="en-US" sz="1600" spc="-5" dirty="0" smtClean="0">
                <a:cs typeface="Arial"/>
              </a:rPr>
              <a:t>Parameters used to find position misaligned</a:t>
            </a:r>
          </a:p>
          <a:p>
            <a:pPr marL="641350" lvl="1" indent="-285750">
              <a:buFont typeface="Arial"/>
              <a:buChar char="•"/>
            </a:pPr>
            <a:r>
              <a:rPr lang="en-US" sz="1600" spc="-5" dirty="0" smtClean="0">
                <a:cs typeface="Arial"/>
              </a:rPr>
              <a:t>Nothing there</a:t>
            </a:r>
            <a:endParaRPr sz="1600" dirty="0"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cs typeface="Times New Roman"/>
            </a:endParaRP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2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Mechanical Relocation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812"/>
            <a:ext cx="8229600" cy="4586384"/>
          </a:xfrm>
        </p:spPr>
        <p:txBody>
          <a:bodyPr>
            <a:normAutofit/>
          </a:bodyPr>
          <a:lstStyle/>
          <a:p>
            <a:r>
              <a:rPr lang="en-US" dirty="0" smtClean="0"/>
              <a:t>Locate tropical cyclone vortex in short forecast/background</a:t>
            </a:r>
          </a:p>
          <a:p>
            <a:pPr lvl="1"/>
            <a:r>
              <a:rPr lang="en-US" dirty="0" smtClean="0"/>
              <a:t>Automated tracker on post-processed regular grid (</a:t>
            </a:r>
            <a:r>
              <a:rPr lang="en-US" dirty="0" err="1" smtClean="0"/>
              <a:t>grib</a:t>
            </a:r>
            <a:r>
              <a:rPr lang="en-US" dirty="0" smtClean="0"/>
              <a:t> files)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Abort process if storm center over major land mass, if terrain &gt;500m, or if relocation distance is too large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Separate vortex from “environment” (GFDL Filter)</a:t>
            </a:r>
          </a:p>
          <a:p>
            <a:r>
              <a:rPr lang="en-US" dirty="0" smtClean="0"/>
              <a:t>Move vortex to advisory position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This then serves as background for assimilation</a:t>
            </a:r>
            <a:endParaRPr lang="en-US" dirty="0"/>
          </a:p>
          <a:p>
            <a:r>
              <a:rPr lang="en-US" dirty="0" smtClean="0"/>
              <a:t>Assimilate observations including advisory </a:t>
            </a:r>
            <a:r>
              <a:rPr lang="en-US" dirty="0" err="1" smtClean="0"/>
              <a:t>minSLP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6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Relocation on Joaquin (2015093000)</a:t>
            </a:r>
            <a:br>
              <a:rPr lang="en-US" dirty="0" smtClean="0"/>
            </a:br>
            <a:r>
              <a:rPr lang="en-US" sz="2700" dirty="0" smtClean="0"/>
              <a:t>Move Storm SW by ~0.5 degrees</a:t>
            </a: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z="1200" smtClean="0">
                <a:solidFill>
                  <a:srgbClr val="7F7F7F"/>
                </a:solidFill>
              </a:rPr>
              <a:t>7</a:t>
            </a:fld>
            <a:endParaRPr lang="en-US" sz="1200">
              <a:solidFill>
                <a:srgbClr val="7F7F7F"/>
              </a:solidFill>
            </a:endParaRPr>
          </a:p>
        </p:txBody>
      </p:sp>
      <p:pic>
        <p:nvPicPr>
          <p:cNvPr id="10" name="Picture 9" descr="joaq_f06_prereloc_2015093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185042"/>
            <a:ext cx="2555550" cy="2057400"/>
          </a:xfrm>
          <a:prstGeom prst="rect">
            <a:avLst/>
          </a:prstGeom>
        </p:spPr>
      </p:pic>
      <p:pic>
        <p:nvPicPr>
          <p:cNvPr id="11" name="Picture 10" descr="joaq_ges_postreloc_20150930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82" y="1185042"/>
            <a:ext cx="2555550" cy="2057400"/>
          </a:xfrm>
          <a:prstGeom prst="rect">
            <a:avLst/>
          </a:prstGeom>
        </p:spPr>
      </p:pic>
      <p:pic>
        <p:nvPicPr>
          <p:cNvPr id="12" name="Picture 11" descr="joaq_anl_postreloc_20150930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33" y="3601860"/>
            <a:ext cx="2839500" cy="2286000"/>
          </a:xfrm>
          <a:prstGeom prst="rect">
            <a:avLst/>
          </a:prstGeom>
        </p:spPr>
      </p:pic>
      <p:pic>
        <p:nvPicPr>
          <p:cNvPr id="13" name="Picture 12" descr="Relocation_Increm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67" y="3601860"/>
            <a:ext cx="2871000" cy="228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5991" y="1710720"/>
            <a:ext cx="125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</a:p>
          <a:p>
            <a:pPr algn="ctr"/>
            <a:r>
              <a:rPr lang="en-US" dirty="0" smtClean="0"/>
              <a:t>F06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96111" y="1712420"/>
            <a:ext cx="1253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Relocated</a:t>
            </a:r>
          </a:p>
          <a:p>
            <a:pPr algn="ctr"/>
            <a:r>
              <a:rPr lang="en-US" dirty="0" smtClean="0"/>
              <a:t>F06</a:t>
            </a:r>
          </a:p>
          <a:p>
            <a:pPr algn="ctr"/>
            <a:r>
              <a:rPr lang="en-US" dirty="0" smtClean="0"/>
              <a:t>(Background)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5991" y="4171700"/>
            <a:ext cx="125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Relocation</a:t>
            </a:r>
          </a:p>
          <a:p>
            <a:pPr algn="ctr"/>
            <a:r>
              <a:rPr lang="en-US" dirty="0" smtClean="0"/>
              <a:t>Increment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81633" y="4197900"/>
            <a:ext cx="125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Analysis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8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21"/>
            <a:ext cx="8229600" cy="8842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Motivation Came From 2012 Hybrid Initial Tests (small sample)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8119" y="1686985"/>
            <a:ext cx="73135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Mostly September Cases (AL 07-16, EP 10-12, WP 10-14):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average track errors (NM) FOR HOMOGENEOUS SAMPLE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      		 00     	12   	24     	36     	48     	72     	96    	120</a:t>
            </a:r>
          </a:p>
          <a:p>
            <a:pPr>
              <a:defRPr/>
            </a:pPr>
            <a:r>
              <a:rPr lang="en-US" b="1" dirty="0">
                <a:latin typeface="+mn-lt"/>
              </a:rPr>
              <a:t> 3DVAR(REL)	18.4   	33.1   	50.2   	70.1   	83.5  	124.0  	171.6  	195.1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3DHYB(REL)      	17.5   	33.0   	46.9   	60.3   	72.4  	113.7  	175.1  	186.5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+mn-lt"/>
              </a:rPr>
              <a:t>3DHYB(NO)      	22.9	32.7   	43.6   	59.7   	68.6  	108.6  	159.0  	177.7</a:t>
            </a:r>
            <a:endParaRPr lang="en-US" dirty="0">
              <a:solidFill>
                <a:srgbClr val="008000"/>
              </a:solidFill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#CASES     	73     	67     	58     	49     	42     	30     	24     	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119" y="3850421"/>
            <a:ext cx="87630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Experiments were initially run </a:t>
            </a:r>
            <a:r>
              <a:rPr lang="en-US" sz="1800" b="1" dirty="0">
                <a:solidFill>
                  <a:srgbClr val="056305"/>
                </a:solidFill>
                <a:latin typeface="+mj-lt"/>
              </a:rPr>
              <a:t>*without* vortex relocation </a:t>
            </a:r>
            <a:r>
              <a:rPr lang="en-US" sz="1800" dirty="0">
                <a:latin typeface="+mj-lt"/>
              </a:rPr>
              <a:t>(eventually turned back on and still operational).</a:t>
            </a: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r>
              <a:rPr lang="en-US" sz="1800" dirty="0">
                <a:latin typeface="+mj-lt"/>
              </a:rPr>
              <a:t>Signs that mechanical vortex relocation in GFS hurts forecast despite seemingly better initial positions (compare red versus green beyond 12h).</a:t>
            </a:r>
          </a:p>
        </p:txBody>
      </p:sp>
    </p:spTree>
    <p:extLst>
      <p:ext uri="{BB962C8B-B14F-4D97-AF65-F5344CB8AC3E}">
        <p14:creationId xmlns:p14="http://schemas.microsoft.com/office/powerpoint/2010/main" val="428715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Joaquin (2015)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3FF0-A747-304F-8AA9-36DBABE317D1}" type="slidenum">
              <a:rPr lang="en-US" sz="1200" smtClean="0">
                <a:solidFill>
                  <a:srgbClr val="7F7F7F"/>
                </a:solidFill>
              </a:rPr>
              <a:t>9</a:t>
            </a:fld>
            <a:endParaRPr lang="en-US" sz="1200" dirty="0">
              <a:solidFill>
                <a:srgbClr val="7F7F7F"/>
              </a:solidFill>
            </a:endParaRPr>
          </a:p>
        </p:txBody>
      </p:sp>
      <p:pic>
        <p:nvPicPr>
          <p:cNvPr id="7" name="Picture 6" descr=" Joaquin_Best_Tr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3342"/>
            <a:ext cx="4355075" cy="3148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205" y="1093342"/>
            <a:ext cx="3459103" cy="1945745"/>
          </a:xfrm>
          <a:prstGeom prst="rect">
            <a:avLst/>
          </a:prstGeom>
        </p:spPr>
      </p:pic>
      <p:pic>
        <p:nvPicPr>
          <p:cNvPr id="9" name="Picture 8" descr="AL112015_Joaqu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96" y="3166860"/>
            <a:ext cx="2603921" cy="26644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57970" y="3240031"/>
            <a:ext cx="164989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Operational GFS</a:t>
            </a:r>
          </a:p>
        </p:txBody>
      </p:sp>
      <p:sp>
        <p:nvSpPr>
          <p:cNvPr id="11" name="object 5"/>
          <p:cNvSpPr txBox="1"/>
          <p:nvPr/>
        </p:nvSpPr>
        <p:spPr>
          <a:xfrm>
            <a:off x="165431" y="4599643"/>
            <a:ext cx="488503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0" lvl="1" indent="-285750">
              <a:buFont typeface="Arial"/>
              <a:buChar char="•"/>
            </a:pPr>
            <a:r>
              <a:rPr lang="en-US" sz="1600" spc="-5" dirty="0" smtClean="0">
                <a:cs typeface="Arial"/>
              </a:rPr>
              <a:t>High Impact in Bahamas</a:t>
            </a:r>
          </a:p>
          <a:p>
            <a:pPr marL="355600" lvl="1"/>
            <a:endParaRPr lang="en-US" sz="1600" spc="-5" dirty="0" smtClean="0">
              <a:cs typeface="Arial"/>
            </a:endParaRPr>
          </a:p>
          <a:p>
            <a:pPr marL="641350" lvl="1" indent="-285750">
              <a:buFont typeface="Arial"/>
              <a:buChar char="•"/>
            </a:pPr>
            <a:r>
              <a:rPr lang="en-US" sz="1600" spc="-5" dirty="0" smtClean="0">
                <a:cs typeface="Arial"/>
              </a:rPr>
              <a:t>Some guidance (GFS/HWRF) during early cycles advertised potential U.S. coastal impacts</a:t>
            </a:r>
            <a:endParaRPr sz="1600" dirty="0"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2965" y="5797295"/>
            <a:ext cx="26334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Figures courtesy NHC TC Report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951" y="6139836"/>
            <a:ext cx="4004401" cy="718164"/>
          </a:xfrm>
        </p:spPr>
        <p:txBody>
          <a:bodyPr/>
          <a:lstStyle/>
          <a:p>
            <a:r>
              <a:rPr lang="en-US" dirty="0" smtClean="0"/>
              <a:t>Kleist et al. – Relocation for NCEP GFS</a:t>
            </a:r>
          </a:p>
          <a:p>
            <a:r>
              <a:rPr lang="en-US" dirty="0" smtClean="0"/>
              <a:t>NCEP/EMC – Model Evaluation Group</a:t>
            </a:r>
          </a:p>
          <a:p>
            <a:r>
              <a:rPr lang="en-US" dirty="0" smtClean="0"/>
              <a:t>21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5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</TotalTime>
  <Words>1722</Words>
  <Application>Microsoft Macintosh PowerPoint</Application>
  <PresentationFormat>On-screen Show (4:3)</PresentationFormat>
  <Paragraphs>268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 Design</vt:lpstr>
      <vt:lpstr>Exploring the Impact of Tropical Cyclone Relocation for the Operational NCEP GFS/GDAS</vt:lpstr>
      <vt:lpstr>Background &amp; Motivation</vt:lpstr>
      <vt:lpstr>TC Initialization at NCEP</vt:lpstr>
      <vt:lpstr>Advisory MinSLP in GDAS/GFS (Kleist 2011)</vt:lpstr>
      <vt:lpstr>Example of Bogus Wind Assimilation Generally rare in operations, Occurs mainly in genesis situation</vt:lpstr>
      <vt:lpstr>How does Mechanical Relocation Work?</vt:lpstr>
      <vt:lpstr>Impact of Relocation on Joaquin (2015093000) Move Storm SW by ~0.5 degrees</vt:lpstr>
      <vt:lpstr>Initial Motivation Came From 2012 Hybrid Initial Tests (small sample)</vt:lpstr>
      <vt:lpstr>Hurricane Joaquin (2015)</vt:lpstr>
      <vt:lpstr>Joaquin (2015) Experiment</vt:lpstr>
      <vt:lpstr>Relocation in Control for Joaquin</vt:lpstr>
      <vt:lpstr>Track Summary for Experimental Period</vt:lpstr>
      <vt:lpstr>Joaquin Individual Tracks</vt:lpstr>
      <vt:lpstr>Joaquin Mean Track Errors w/ and w/out relocation</vt:lpstr>
      <vt:lpstr>29 September 1200 UTC Cycle</vt:lpstr>
      <vt:lpstr>Joaquin Summary and Next Steps</vt:lpstr>
      <vt:lpstr>Longer Term Solutions</vt:lpstr>
      <vt:lpstr>Thanks!</vt:lpstr>
      <vt:lpstr>Continuation of Work by Ota Application of “Relocation” to EnKF</vt:lpstr>
      <vt:lpstr>TC relocation to the EnKF ensembles (From Ota)</vt:lpstr>
      <vt:lpstr>18W: 00UTC Sep. 24 EnKF analysis (no relocation)</vt:lpstr>
      <vt:lpstr>18W: 00UTC Sep. 24 EnKF analysis (with relocation)</vt:lpstr>
      <vt:lpstr>Example: spaghetti diagram From Ota</vt:lpstr>
      <vt:lpstr>Comparison with GEFS  TC relocation (from Ota)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 Mass</dc:creator>
  <cp:lastModifiedBy>Daryl Kleist</cp:lastModifiedBy>
  <cp:revision>134</cp:revision>
  <dcterms:created xsi:type="dcterms:W3CDTF">2016-02-26T15:14:15Z</dcterms:created>
  <dcterms:modified xsi:type="dcterms:W3CDTF">2016-05-18T22:13:49Z</dcterms:modified>
</cp:coreProperties>
</file>