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mp4" ContentType="video/unknown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3" r:id="rId2"/>
  </p:sldMasterIdLst>
  <p:notesMasterIdLst>
    <p:notesMasterId r:id="rId57"/>
  </p:notesMasterIdLst>
  <p:handoutMasterIdLst>
    <p:handoutMasterId r:id="rId58"/>
  </p:handoutMasterIdLst>
  <p:sldIdLst>
    <p:sldId id="271" r:id="rId3"/>
    <p:sldId id="272" r:id="rId4"/>
    <p:sldId id="273" r:id="rId5"/>
    <p:sldId id="275" r:id="rId6"/>
    <p:sldId id="274" r:id="rId7"/>
    <p:sldId id="276" r:id="rId8"/>
    <p:sldId id="277" r:id="rId9"/>
    <p:sldId id="278" r:id="rId10"/>
    <p:sldId id="279" r:id="rId11"/>
    <p:sldId id="281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91" r:id="rId20"/>
    <p:sldId id="292" r:id="rId21"/>
    <p:sldId id="322" r:id="rId22"/>
    <p:sldId id="293" r:id="rId23"/>
    <p:sldId id="294" r:id="rId24"/>
    <p:sldId id="295" r:id="rId25"/>
    <p:sldId id="296" r:id="rId26"/>
    <p:sldId id="297" r:id="rId27"/>
    <p:sldId id="301" r:id="rId28"/>
    <p:sldId id="302" r:id="rId29"/>
    <p:sldId id="303" r:id="rId30"/>
    <p:sldId id="298" r:id="rId31"/>
    <p:sldId id="299" r:id="rId32"/>
    <p:sldId id="304" r:id="rId33"/>
    <p:sldId id="317" r:id="rId34"/>
    <p:sldId id="318" r:id="rId35"/>
    <p:sldId id="319" r:id="rId36"/>
    <p:sldId id="321" r:id="rId37"/>
    <p:sldId id="338" r:id="rId38"/>
    <p:sldId id="316" r:id="rId39"/>
    <p:sldId id="282" r:id="rId40"/>
    <p:sldId id="320" r:id="rId41"/>
    <p:sldId id="334" r:id="rId42"/>
    <p:sldId id="335" r:id="rId43"/>
    <p:sldId id="336" r:id="rId44"/>
    <p:sldId id="337" r:id="rId45"/>
    <p:sldId id="323" r:id="rId46"/>
    <p:sldId id="324" r:id="rId47"/>
    <p:sldId id="325" r:id="rId48"/>
    <p:sldId id="326" r:id="rId49"/>
    <p:sldId id="327" r:id="rId50"/>
    <p:sldId id="328" r:id="rId51"/>
    <p:sldId id="329" r:id="rId52"/>
    <p:sldId id="330" r:id="rId53"/>
    <p:sldId id="331" r:id="rId54"/>
    <p:sldId id="332" r:id="rId55"/>
    <p:sldId id="333" r:id="rId56"/>
  </p:sldIdLst>
  <p:sldSz cx="9144000" cy="6858000" type="screen4x3"/>
  <p:notesSz cx="6858000" cy="9144000"/>
  <p:defaultTextStyle>
    <a:defPPr>
      <a:defRPr lang="en-US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783"/>
    <a:srgbClr val="0000FF"/>
    <a:srgbClr val="FF0000"/>
    <a:srgbClr val="D8D8D8"/>
    <a:srgbClr val="2AFF09"/>
    <a:srgbClr val="2DE1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99" autoAdjust="0"/>
    <p:restoredTop sz="91396" autoAdjust="0"/>
  </p:normalViewPr>
  <p:slideViewPr>
    <p:cSldViewPr snapToGrid="0" snapToObjects="1">
      <p:cViewPr>
        <p:scale>
          <a:sx n="99" d="100"/>
          <a:sy n="99" d="100"/>
        </p:scale>
        <p:origin x="-1432" y="-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tableStyles" Target="tableStyles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notesMaster" Target="notesMasters/notesMaster1.xml"/><Relationship Id="rId58" Type="http://schemas.openxmlformats.org/officeDocument/2006/relationships/handoutMaster" Target="handoutMasters/handoutMaster1.xml"/><Relationship Id="rId59" Type="http://schemas.openxmlformats.org/officeDocument/2006/relationships/printerSettings" Target="printerSettings/printerSettings1.bin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Control </a:t>
            </a:r>
            <a:r>
              <a:rPr lang="en-US" dirty="0"/>
              <a:t>GFS Relocation Distance </a:t>
            </a:r>
            <a:r>
              <a:rPr lang="en-US" dirty="0" smtClean="0"/>
              <a:t>for Joaquin</a:t>
            </a:r>
            <a:r>
              <a:rPr lang="en-US" baseline="0" dirty="0" smtClean="0"/>
              <a:t> </a:t>
            </a:r>
            <a:r>
              <a:rPr lang="en-US" dirty="0" smtClean="0"/>
              <a:t>by </a:t>
            </a:r>
            <a:r>
              <a:rPr lang="en-US" dirty="0"/>
              <a:t>Cycle (km)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Operational GFS Relocation</c:v>
          </c:tx>
          <c:marker>
            <c:symbol val="none"/>
          </c:marker>
          <c:cat>
            <c:numRef>
              <c:f>Sheet1!$A$2:$A$30</c:f>
              <c:numCache>
                <c:formatCode>General</c:formatCode>
                <c:ptCount val="29"/>
                <c:pt idx="0">
                  <c:v>2.0150928E9</c:v>
                </c:pt>
                <c:pt idx="1">
                  <c:v>2.015092806E9</c:v>
                </c:pt>
                <c:pt idx="2">
                  <c:v>2.015092812E9</c:v>
                </c:pt>
                <c:pt idx="3">
                  <c:v>2.015092818E9</c:v>
                </c:pt>
                <c:pt idx="4">
                  <c:v>2.0150929E9</c:v>
                </c:pt>
                <c:pt idx="5">
                  <c:v>2.015092906E9</c:v>
                </c:pt>
                <c:pt idx="6">
                  <c:v>2.015092912E9</c:v>
                </c:pt>
                <c:pt idx="7">
                  <c:v>2.015092918E9</c:v>
                </c:pt>
                <c:pt idx="8">
                  <c:v>2.015093E9</c:v>
                </c:pt>
                <c:pt idx="9">
                  <c:v>2.015093006E9</c:v>
                </c:pt>
                <c:pt idx="10">
                  <c:v>2.015093012E9</c:v>
                </c:pt>
                <c:pt idx="11">
                  <c:v>2.015093018E9</c:v>
                </c:pt>
                <c:pt idx="12">
                  <c:v>2.0151001E9</c:v>
                </c:pt>
                <c:pt idx="13">
                  <c:v>2.015100106E9</c:v>
                </c:pt>
                <c:pt idx="14">
                  <c:v>2.015100112E9</c:v>
                </c:pt>
                <c:pt idx="15">
                  <c:v>2.015100118E9</c:v>
                </c:pt>
                <c:pt idx="16">
                  <c:v>2.0151002E9</c:v>
                </c:pt>
                <c:pt idx="17">
                  <c:v>2.015100206E9</c:v>
                </c:pt>
                <c:pt idx="18">
                  <c:v>2.015100212E9</c:v>
                </c:pt>
                <c:pt idx="19">
                  <c:v>2.015100218E9</c:v>
                </c:pt>
                <c:pt idx="20">
                  <c:v>2.0151003E9</c:v>
                </c:pt>
                <c:pt idx="21">
                  <c:v>2.015100306E9</c:v>
                </c:pt>
                <c:pt idx="22">
                  <c:v>2.015100312E9</c:v>
                </c:pt>
                <c:pt idx="23">
                  <c:v>2.015100318E9</c:v>
                </c:pt>
                <c:pt idx="24">
                  <c:v>2.0151004E9</c:v>
                </c:pt>
                <c:pt idx="25">
                  <c:v>2.015100406E9</c:v>
                </c:pt>
                <c:pt idx="26">
                  <c:v>2.015100412E9</c:v>
                </c:pt>
                <c:pt idx="27">
                  <c:v>2.015100418E9</c:v>
                </c:pt>
                <c:pt idx="28">
                  <c:v>2.0151005E9</c:v>
                </c:pt>
              </c:numCache>
            </c:numRef>
          </c:cat>
          <c:val>
            <c:numRef>
              <c:f>Sheet1!$I$2:$I$30</c:f>
              <c:numCache>
                <c:formatCode>General</c:formatCode>
                <c:ptCount val="29"/>
                <c:pt idx="0">
                  <c:v>123.2270463042865</c:v>
                </c:pt>
                <c:pt idx="1">
                  <c:v>77.22958831325587</c:v>
                </c:pt>
                <c:pt idx="2">
                  <c:v>38.61479415662804</c:v>
                </c:pt>
                <c:pt idx="3">
                  <c:v>55.28700000000001</c:v>
                </c:pt>
                <c:pt idx="4">
                  <c:v>82.50905391316523</c:v>
                </c:pt>
                <c:pt idx="5">
                  <c:v>54.4608152322447</c:v>
                </c:pt>
                <c:pt idx="6">
                  <c:v>38.69616583264018</c:v>
                </c:pt>
                <c:pt idx="7">
                  <c:v>37.2831355615288</c:v>
                </c:pt>
                <c:pt idx="8">
                  <c:v>53.48163004873143</c:v>
                </c:pt>
                <c:pt idx="9">
                  <c:v>45.35463643834044</c:v>
                </c:pt>
                <c:pt idx="10">
                  <c:v>55.15461397128102</c:v>
                </c:pt>
                <c:pt idx="11">
                  <c:v>11.0574</c:v>
                </c:pt>
                <c:pt idx="12">
                  <c:v>23.16441423127398</c:v>
                </c:pt>
                <c:pt idx="13">
                  <c:v>22.1148</c:v>
                </c:pt>
                <c:pt idx="14">
                  <c:v>38.98436143219213</c:v>
                </c:pt>
                <c:pt idx="15">
                  <c:v>15.07542151949322</c:v>
                </c:pt>
                <c:pt idx="16">
                  <c:v>15.08057203538453</c:v>
                </c:pt>
                <c:pt idx="17">
                  <c:v>30.15084303898644</c:v>
                </c:pt>
                <c:pt idx="18">
                  <c:v>34.71207277325498</c:v>
                </c:pt>
                <c:pt idx="19">
                  <c:v>24.347594277012</c:v>
                </c:pt>
                <c:pt idx="20">
                  <c:v>10.14574127550578</c:v>
                </c:pt>
                <c:pt idx="21">
                  <c:v>10.09721396709259</c:v>
                </c:pt>
                <c:pt idx="22">
                  <c:v>22.1148</c:v>
                </c:pt>
                <c:pt idx="23">
                  <c:v>11.0574</c:v>
                </c:pt>
                <c:pt idx="24">
                  <c:v>34.61317265969244</c:v>
                </c:pt>
                <c:pt idx="25">
                  <c:v>33.17220000000001</c:v>
                </c:pt>
                <c:pt idx="26">
                  <c:v>22.15900426700741</c:v>
                </c:pt>
                <c:pt idx="27">
                  <c:v>21.95121218848072</c:v>
                </c:pt>
                <c:pt idx="28">
                  <c:v>28.99767966153484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17464760"/>
        <c:axId val="-2117870680"/>
      </c:lineChart>
      <c:catAx>
        <c:axId val="-21174647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117870680"/>
        <c:crosses val="autoZero"/>
        <c:auto val="1"/>
        <c:lblAlgn val="ctr"/>
        <c:lblOffset val="100"/>
        <c:noMultiLvlLbl val="0"/>
      </c:catAx>
      <c:valAx>
        <c:axId val="-21178706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0" vert="horz" anchor="t" anchorCtr="1"/>
          <a:lstStyle/>
          <a:p>
            <a:pPr>
              <a:defRPr/>
            </a:pPr>
            <a:endParaRPr lang="en-US"/>
          </a:p>
        </c:txPr>
        <c:crossAx val="-211746476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Relationship Id="rId2" Type="http://schemas.openxmlformats.org/officeDocument/2006/relationships/image" Target="../media/image5.emf"/><Relationship Id="rId3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Relationship Id="rId2" Type="http://schemas.openxmlformats.org/officeDocument/2006/relationships/image" Target="../media/image8.emf"/><Relationship Id="rId3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Relationship Id="rId2" Type="http://schemas.openxmlformats.org/officeDocument/2006/relationships/image" Target="../media/image11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1" Type="http://schemas.openxmlformats.org/officeDocument/2006/relationships/image" Target="../media/image15.emf"/><Relationship Id="rId2" Type="http://schemas.openxmlformats.org/officeDocument/2006/relationships/image" Target="../media/image1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Relationship Id="rId2" Type="http://schemas.openxmlformats.org/officeDocument/2006/relationships/image" Target="../media/image2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3DC03D-EE42-0B42-92F4-C162769D67C6}" type="datetimeFigureOut">
              <a:rPr lang="en-US" smtClean="0"/>
              <a:t>5/5/16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8823A2-5468-EF45-A7B5-A7075EAD7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4580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7735AD-35EB-7A43-BCB5-ED8FB71C98C8}" type="datetimeFigureOut">
              <a:rPr lang="en-US" smtClean="0"/>
              <a:pPr/>
              <a:t>5/5/16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1EA497-5AD4-114E-90A2-EA69ED3ACC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42566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686420" y="4342780"/>
            <a:ext cx="5485158" cy="4115110"/>
          </a:xfrm>
          <a:prstGeom prst="rect">
            <a:avLst/>
          </a:prstGeom>
          <a:noFill/>
          <a:ln>
            <a:noFill/>
          </a:ln>
        </p:spPr>
        <p:txBody>
          <a:bodyPr lIns="90556" tIns="90556" rIns="90556" bIns="90556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Shape 223"/>
          <p:cNvSpPr txBox="1">
            <a:spLocks noGrp="1"/>
          </p:cNvSpPr>
          <p:nvPr>
            <p:ph type="sldNum" idx="12"/>
          </p:nvPr>
        </p:nvSpPr>
        <p:spPr>
          <a:xfrm>
            <a:off x="3884026" y="8685559"/>
            <a:ext cx="2972421" cy="456891"/>
          </a:xfrm>
          <a:prstGeom prst="rect">
            <a:avLst/>
          </a:prstGeom>
          <a:noFill/>
          <a:ln>
            <a:noFill/>
          </a:ln>
        </p:spPr>
        <p:txBody>
          <a:bodyPr lIns="91423" tIns="45712" rIns="91423" bIns="45712" anchor="b" anchorCtr="0">
            <a:noAutofit/>
          </a:bodyPr>
          <a:lstStyle/>
          <a:p>
            <a:pPr algn="l">
              <a:buClr>
                <a:schemeClr val="dk1"/>
              </a:buClr>
              <a:buSzPct val="25000"/>
            </a:pPr>
            <a:fld id="{00000000-1234-1234-1234-123412341234}" type="slidenum">
              <a:rPr lang="en-U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l">
                <a:buClr>
                  <a:schemeClr val="dk1"/>
                </a:buClr>
                <a:buSzPct val="25000"/>
              </a:pPr>
              <a:t>41</a:t>
            </a:fld>
            <a:endParaRPr lang="en-US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686420" y="4342780"/>
            <a:ext cx="5485158" cy="4115110"/>
          </a:xfrm>
          <a:prstGeom prst="rect">
            <a:avLst/>
          </a:prstGeom>
          <a:noFill/>
          <a:ln>
            <a:noFill/>
          </a:ln>
        </p:spPr>
        <p:txBody>
          <a:bodyPr lIns="90556" tIns="90556" rIns="90556" bIns="90556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Magnitude of global mean increment is much smaller in all-sky relative to clear sky</a:t>
            </a:r>
          </a:p>
          <a:p>
            <a:pPr>
              <a:spcBef>
                <a:spcPts val="357"/>
              </a:spcBef>
              <a:buClr>
                <a:schemeClr val="dk1"/>
              </a:buClr>
              <a:buSzPct val="25000"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Draw attention to  west coast of SA.</a:t>
            </a:r>
          </a:p>
          <a:p>
            <a:pPr>
              <a:spcBef>
                <a:spcPts val="357"/>
              </a:spcBef>
              <a:buClr>
                <a:schemeClr val="dk1"/>
              </a:buClr>
              <a:buSzPct val="25000"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7" name="Shape 257"/>
          <p:cNvSpPr txBox="1">
            <a:spLocks noGrp="1"/>
          </p:cNvSpPr>
          <p:nvPr>
            <p:ph type="body" idx="1"/>
          </p:nvPr>
        </p:nvSpPr>
        <p:spPr>
          <a:xfrm>
            <a:off x="686420" y="4342780"/>
            <a:ext cx="5485158" cy="4115110"/>
          </a:xfrm>
          <a:prstGeom prst="rect">
            <a:avLst/>
          </a:prstGeom>
          <a:noFill/>
          <a:ln>
            <a:noFill/>
          </a:ln>
        </p:spPr>
        <p:txBody>
          <a:bodyPr lIns="90556" tIns="90556" rIns="90556" bIns="90556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Kleist - 6 May 2016 - ECMWF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7314" y="6434085"/>
            <a:ext cx="495876" cy="365125"/>
          </a:xfrm>
          <a:prstGeom prst="rect">
            <a:avLst/>
          </a:prstGeom>
        </p:spPr>
        <p:txBody>
          <a:bodyPr/>
          <a:lstStyle/>
          <a:p>
            <a:fld id="{39C63FF0-A747-304F-8AA9-36DBABE317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852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Kleist - 6 May 2016 - ECMWF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6912" y="6420303"/>
            <a:ext cx="495876" cy="365125"/>
          </a:xfrm>
          <a:prstGeom prst="rect">
            <a:avLst/>
          </a:prstGeom>
        </p:spPr>
        <p:txBody>
          <a:bodyPr/>
          <a:lstStyle/>
          <a:p>
            <a:fld id="{39C63FF0-A747-304F-8AA9-36DBABE31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206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579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Kleist - 6 May 2016 - ECMWF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6912" y="6420303"/>
            <a:ext cx="495876" cy="365125"/>
          </a:xfrm>
          <a:prstGeom prst="rect">
            <a:avLst/>
          </a:prstGeom>
        </p:spPr>
        <p:txBody>
          <a:bodyPr/>
          <a:lstStyle/>
          <a:p>
            <a:fld id="{39C63FF0-A747-304F-8AA9-36DBABE31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7647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7200" y="1676400"/>
            <a:ext cx="8229600" cy="4343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4"/>
          </p:nvPr>
        </p:nvSpPr>
        <p:spPr>
          <a:xfrm>
            <a:off x="457200" y="64579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5"/>
          </p:nvPr>
        </p:nvSpPr>
        <p:spPr>
          <a:xfrm>
            <a:off x="3124200" y="6457950"/>
            <a:ext cx="2895600" cy="476250"/>
          </a:xfrm>
        </p:spPr>
        <p:txBody>
          <a:bodyPr/>
          <a:lstStyle>
            <a:lvl1pPr>
              <a:defRPr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Kleist - 6 May 2016 - ECMWF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6553200" y="64579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1E8C10-3BCE-DF4C-B326-A0B709DDBB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4974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499B8-4464-ED4C-AD09-17AB00A6515F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71BD-66F3-4E99-8E44-BB5CBAE37E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95441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ABB2-34D6-EB4E-8042-3969D8017867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71BD-66F3-4E99-8E44-BB5CBAE37E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91572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FB711-7BF5-4F4C-BBB9-25997C4E0C81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71BD-66F3-4E99-8E44-BB5CBAE37E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27492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64F0B-9B87-C244-B487-7F6552C7D1ED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71BD-66F3-4E99-8E44-BB5CBAE37E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65508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51E6A-2546-F646-A9FE-21747C3E9041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71BD-66F3-4E99-8E44-BB5CBAE37E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42727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CF111-C70F-0C4C-9CE6-5DCB7CEBEB59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71BD-66F3-4E99-8E44-BB5CBAE37E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67871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7C8A7-E6D9-FE45-954B-5392E8159CCD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71BD-66F3-4E99-8E44-BB5CBAE37E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450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2035"/>
            <a:ext cx="8229600" cy="59170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4726"/>
            <a:ext cx="8229600" cy="4994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Kleist - 6 May 2016 - ECMWF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22420" y="6432062"/>
            <a:ext cx="495876" cy="365125"/>
          </a:xfrm>
          <a:prstGeom prst="rect">
            <a:avLst/>
          </a:prstGeom>
        </p:spPr>
        <p:txBody>
          <a:bodyPr/>
          <a:lstStyle/>
          <a:p>
            <a:fld id="{39C63FF0-A747-304F-8AA9-36DBABE317D1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646151" y="751159"/>
            <a:ext cx="5844764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69127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CBD22-6344-E94B-9D1A-28E6357541C2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71BD-66F3-4E99-8E44-BB5CBAE37E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23421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C29C8-92D5-5F4D-BD60-1A08DFCB6837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71BD-66F3-4E99-8E44-BB5CBAE37E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63005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F0350-95BF-3049-97DF-A82A27036DE4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71BD-66F3-4E99-8E44-BB5CBAE37E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2889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441A8-153C-764C-A850-CD9E159089B1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71BD-66F3-4E99-8E44-BB5CBAE37E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52620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573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6832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710" y="4406901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710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Kleist - 6 May 2016 - ECMWF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22420" y="6424171"/>
            <a:ext cx="495876" cy="365125"/>
          </a:xfrm>
          <a:prstGeom prst="rect">
            <a:avLst/>
          </a:prstGeom>
        </p:spPr>
        <p:txBody>
          <a:bodyPr/>
          <a:lstStyle/>
          <a:p>
            <a:fld id="{39C63FF0-A747-304F-8AA9-36DBABE317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517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576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600201"/>
            <a:ext cx="40576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Kleist - 6 May 2016 - ECMWF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6912" y="6432061"/>
            <a:ext cx="495876" cy="365125"/>
          </a:xfrm>
          <a:prstGeom prst="rect">
            <a:avLst/>
          </a:prstGeom>
        </p:spPr>
        <p:txBody>
          <a:bodyPr/>
          <a:lstStyle/>
          <a:p>
            <a:fld id="{39C63FF0-A747-304F-8AA9-36DBABE31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672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39791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3979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628" y="1535113"/>
            <a:ext cx="4042172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628" y="2174875"/>
            <a:ext cx="4042172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Kleist - 6 May 2016 - ECMWF</a:t>
            </a: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6912" y="6432061"/>
            <a:ext cx="495876" cy="365125"/>
          </a:xfrm>
          <a:prstGeom prst="rect">
            <a:avLst/>
          </a:prstGeom>
        </p:spPr>
        <p:txBody>
          <a:bodyPr/>
          <a:lstStyle/>
          <a:p>
            <a:fld id="{39C63FF0-A747-304F-8AA9-36DBABE31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668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Kleist - 6 May 2016 - ECMWF</a:t>
            </a: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6912" y="6420303"/>
            <a:ext cx="495876" cy="365125"/>
          </a:xfrm>
          <a:prstGeom prst="rect">
            <a:avLst/>
          </a:prstGeom>
        </p:spPr>
        <p:txBody>
          <a:bodyPr/>
          <a:lstStyle/>
          <a:p>
            <a:fld id="{39C63FF0-A747-304F-8AA9-36DBABE31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141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Kleist - 6 May 2016 - ECMWF</a:t>
            </a:r>
            <a:endParaRPr lang="en-US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6912" y="6420303"/>
            <a:ext cx="495876" cy="365125"/>
          </a:xfrm>
          <a:prstGeom prst="rect">
            <a:avLst/>
          </a:prstGeom>
        </p:spPr>
        <p:txBody>
          <a:bodyPr/>
          <a:lstStyle/>
          <a:p>
            <a:fld id="{39C63FF0-A747-304F-8AA9-36DBABE31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553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49"/>
            <a:ext cx="3008710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451" y="273053"/>
            <a:ext cx="511135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710" cy="4691063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Kleist - 6 May 2016 - ECMWF</a:t>
            </a: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6912" y="6420303"/>
            <a:ext cx="495876" cy="365125"/>
          </a:xfrm>
          <a:prstGeom prst="rect">
            <a:avLst/>
          </a:prstGeom>
        </p:spPr>
        <p:txBody>
          <a:bodyPr/>
          <a:lstStyle/>
          <a:p>
            <a:fld id="{39C63FF0-A747-304F-8AA9-36DBABE31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50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891" y="4800601"/>
            <a:ext cx="54864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891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891" y="5367339"/>
            <a:ext cx="5486400" cy="804863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Kleist - 6 May 2016 - ECMWF</a:t>
            </a: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6912" y="6420303"/>
            <a:ext cx="495876" cy="365125"/>
          </a:xfrm>
          <a:prstGeom prst="rect">
            <a:avLst/>
          </a:prstGeom>
        </p:spPr>
        <p:txBody>
          <a:bodyPr/>
          <a:lstStyle/>
          <a:p>
            <a:fld id="{39C63FF0-A747-304F-8AA9-36DBABE31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948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42867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55712" y="6371958"/>
            <a:ext cx="2494215" cy="41549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+mj-lt"/>
                <a:cs typeface="Times New Roman"/>
              </a:defRPr>
            </a:lvl1pPr>
          </a:lstStyle>
          <a:p>
            <a:r>
              <a:rPr lang="en-US" smtClean="0"/>
              <a:t>Kleist - 6 May 2016 - ECMWF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821863" y="6304448"/>
            <a:ext cx="5511832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23253" y="6430748"/>
            <a:ext cx="495876" cy="365125"/>
          </a:xfrm>
          <a:prstGeom prst="rect">
            <a:avLst/>
          </a:prstGeom>
        </p:spPr>
        <p:txBody>
          <a:bodyPr/>
          <a:lstStyle/>
          <a:p>
            <a:fld id="{39C63FF0-A747-304F-8AA9-36DBABE317D1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 descr="6420e6_65635f965637c8d98422afb90604d286.gif_srz_476_78_75_22_0.50_1.20_0-1.gif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77" y="6383716"/>
            <a:ext cx="2424940" cy="39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970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dt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Times New Roman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j-lt"/>
          <a:ea typeface="+mn-ea"/>
          <a:cs typeface="Times New Roman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j-lt"/>
          <a:ea typeface="+mn-ea"/>
          <a:cs typeface="Times New Roman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j-lt"/>
          <a:ea typeface="+mn-ea"/>
          <a:cs typeface="Times New Roman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j-lt"/>
          <a:ea typeface="+mn-ea"/>
          <a:cs typeface="Times New Roman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j-lt"/>
          <a:ea typeface="+mn-ea"/>
          <a:cs typeface="Times New Roman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C3DD7E2-1DA7-7147-9BC7-6AD09391E956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5/5/16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01771BD-66F3-4E99-8E44-BB5CBAE37E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6183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oleObject" Target="../embeddings/oleObject9.bin"/><Relationship Id="rId5" Type="http://schemas.openxmlformats.org/officeDocument/2006/relationships/image" Target="../media/image15.emf"/><Relationship Id="rId6" Type="http://schemas.openxmlformats.org/officeDocument/2006/relationships/oleObject" Target="../embeddings/oleObject10.bin"/><Relationship Id="rId7" Type="http://schemas.openxmlformats.org/officeDocument/2006/relationships/image" Target="../media/image16.emf"/><Relationship Id="rId8" Type="http://schemas.openxmlformats.org/officeDocument/2006/relationships/oleObject" Target="../embeddings/oleObject11.bin"/><Relationship Id="rId9" Type="http://schemas.openxmlformats.org/officeDocument/2006/relationships/image" Target="../media/image17.emf"/><Relationship Id="rId10" Type="http://schemas.openxmlformats.org/officeDocument/2006/relationships/oleObject" Target="../embeddings/oleObject12.bin"/><Relationship Id="rId11" Type="http://schemas.openxmlformats.org/officeDocument/2006/relationships/image" Target="../media/image18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4" Type="http://schemas.openxmlformats.org/officeDocument/2006/relationships/image" Target="../media/image28.emf"/><Relationship Id="rId5" Type="http://schemas.openxmlformats.org/officeDocument/2006/relationships/oleObject" Target="../embeddings/oleObject14.bin"/><Relationship Id="rId6" Type="http://schemas.openxmlformats.org/officeDocument/2006/relationships/image" Target="../media/image29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1" Type="http://schemas.openxmlformats.org/officeDocument/2006/relationships/hyperlink" Target="tel:2014110100" TargetMode="External"/><Relationship Id="rId12" Type="http://schemas.openxmlformats.org/officeDocument/2006/relationships/hyperlink" Target="http://www.nws.noaa.gov/os/notification/tin16-11gfs_gdasaaa.htm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tel:2015070100" TargetMode="External"/><Relationship Id="rId3" Type="http://schemas.openxmlformats.org/officeDocument/2006/relationships/hyperlink" Target="tel:2015041500" TargetMode="External"/><Relationship Id="rId4" Type="http://schemas.openxmlformats.org/officeDocument/2006/relationships/hyperlink" Target="tel:2015120100" TargetMode="External"/><Relationship Id="rId5" Type="http://schemas.openxmlformats.org/officeDocument/2006/relationships/hyperlink" Target="tel:2013041500" TargetMode="External"/><Relationship Id="rId6" Type="http://schemas.openxmlformats.org/officeDocument/2006/relationships/hyperlink" Target="tel:2013120100" TargetMode="External"/><Relationship Id="rId7" Type="http://schemas.openxmlformats.org/officeDocument/2006/relationships/hyperlink" Target="tel:2013110100" TargetMode="External"/><Relationship Id="rId8" Type="http://schemas.openxmlformats.org/officeDocument/2006/relationships/hyperlink" Target="tel:2014060100" TargetMode="External"/><Relationship Id="rId9" Type="http://schemas.openxmlformats.org/officeDocument/2006/relationships/hyperlink" Target="tel:2014050100" TargetMode="External"/><Relationship Id="rId10" Type="http://schemas.openxmlformats.org/officeDocument/2006/relationships/hyperlink" Target="tel:2014120100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wcrp-climate.org/WGNE/BlueBook/2013/individual-articles/01_Lorenc_Andrew_EnVar_nomenclature.pdf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wcrp-climate.org/WGNE/BlueBook/2013/individual-articles/01_Lorenc_Andrew_EnVar_nomenclature.pdf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4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5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gi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7.emf"/><Relationship Id="rId5" Type="http://schemas.openxmlformats.org/officeDocument/2006/relationships/oleObject" Target="../embeddings/oleObject5.bin"/><Relationship Id="rId6" Type="http://schemas.openxmlformats.org/officeDocument/2006/relationships/image" Target="../media/image8.emf"/><Relationship Id="rId7" Type="http://schemas.openxmlformats.org/officeDocument/2006/relationships/oleObject" Target="../embeddings/oleObject6.bin"/><Relationship Id="rId8" Type="http://schemas.openxmlformats.org/officeDocument/2006/relationships/image" Target="../media/image9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10.emf"/><Relationship Id="rId5" Type="http://schemas.openxmlformats.org/officeDocument/2006/relationships/oleObject" Target="../embeddings/oleObject8.bin"/><Relationship Id="rId6" Type="http://schemas.openxmlformats.org/officeDocument/2006/relationships/image" Target="../media/image11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369140" y="4713799"/>
            <a:ext cx="6400800" cy="708391"/>
          </a:xfrm>
        </p:spPr>
        <p:txBody>
          <a:bodyPr/>
          <a:lstStyle/>
          <a:p>
            <a:r>
              <a:rPr lang="en-US" dirty="0" smtClean="0"/>
              <a:t>* With many contributions from collaborators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3FF0-A747-304F-8AA9-36DBABE317D1}" type="slidenum">
              <a:rPr lang="en-US" smtClean="0"/>
              <a:t>1</a:t>
            </a:fld>
            <a:endParaRPr lang="en-US" dirty="0"/>
          </a:p>
        </p:txBody>
      </p:sp>
      <p:sp>
        <p:nvSpPr>
          <p:cNvPr id="8" name="Title 6"/>
          <p:cNvSpPr txBox="1">
            <a:spLocks/>
          </p:cNvSpPr>
          <p:nvPr/>
        </p:nvSpPr>
        <p:spPr>
          <a:xfrm>
            <a:off x="685803" y="835884"/>
            <a:ext cx="7840893" cy="1470025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Times New Roman"/>
              </a:defRPr>
            </a:lvl1pPr>
          </a:lstStyle>
          <a:p>
            <a:r>
              <a:rPr lang="en-US" sz="2800" dirty="0" smtClean="0"/>
              <a:t>Using “advanced data assimilation” to improve operational predictions from the NCEP GFS model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619621" y="1000559"/>
            <a:ext cx="7907075" cy="120580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0" name="Subtitle 7"/>
          <p:cNvSpPr txBox="1">
            <a:spLocks/>
          </p:cNvSpPr>
          <p:nvPr/>
        </p:nvSpPr>
        <p:spPr>
          <a:xfrm>
            <a:off x="1371600" y="2680989"/>
            <a:ext cx="6400800" cy="1205211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10000"/>
          </a:bodyPr>
          <a:lstStyle>
            <a:lvl1pPr marL="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Times New Roman"/>
              </a:defRPr>
            </a:lvl1pPr>
            <a:lvl2pPr marL="3429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Times New Roman"/>
              </a:defRPr>
            </a:lvl2pPr>
            <a:lvl3pPr marL="6858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Times New Roman"/>
              </a:defRPr>
            </a:lvl3pPr>
            <a:lvl4pPr marL="10287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Times New Roman"/>
              </a:defRPr>
            </a:lvl4pPr>
            <a:lvl5pPr marL="13716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Times New Roman"/>
              </a:defRPr>
            </a:lvl5pPr>
            <a:lvl6pPr marL="17145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600" b="1" dirty="0" smtClean="0">
                <a:solidFill>
                  <a:schemeClr val="accent2">
                    <a:lumMod val="75000"/>
                  </a:schemeClr>
                </a:solidFill>
              </a:rPr>
              <a:t>Daryl Kleist*</a:t>
            </a:r>
            <a:endParaRPr lang="en-US" dirty="0" smtClean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200" dirty="0" smtClean="0"/>
              <a:t>University of Maryland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200" dirty="0" smtClean="0"/>
              <a:t>Department of Atmospheric and Oceanic Science</a:t>
            </a: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555712" y="6371958"/>
            <a:ext cx="2494215" cy="415494"/>
          </a:xfrm>
        </p:spPr>
        <p:txBody>
          <a:bodyPr/>
          <a:lstStyle/>
          <a:p>
            <a:r>
              <a:rPr lang="en-US" dirty="0" smtClean="0"/>
              <a:t>Kleist - 6 May 2016 - ECMWF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971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/>
          <p:cNvSpPr>
            <a:spLocks noChangeArrowheads="1"/>
          </p:cNvSpPr>
          <p:nvPr/>
        </p:nvSpPr>
        <p:spPr bwMode="auto">
          <a:xfrm>
            <a:off x="2971800" y="1631772"/>
            <a:ext cx="1676400" cy="838200"/>
          </a:xfrm>
          <a:prstGeom prst="flowChartAlternateProcess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charset="0"/>
              </a:rPr>
              <a:t>EnKF</a:t>
            </a:r>
          </a:p>
          <a:p>
            <a:pPr algn="ctr"/>
            <a:r>
              <a:rPr lang="en-US">
                <a:latin typeface="Calibri" charset="0"/>
              </a:rPr>
              <a:t>member update</a:t>
            </a:r>
          </a:p>
        </p:txBody>
      </p:sp>
      <p:sp>
        <p:nvSpPr>
          <p:cNvPr id="21507" name="AutoShape 3"/>
          <p:cNvSpPr>
            <a:spLocks noChangeArrowheads="1"/>
          </p:cNvSpPr>
          <p:nvPr/>
        </p:nvSpPr>
        <p:spPr bwMode="auto">
          <a:xfrm>
            <a:off x="7162800" y="1707972"/>
            <a:ext cx="1371600" cy="609600"/>
          </a:xfrm>
          <a:prstGeom prst="flowChartAlternateProcess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charset="0"/>
              </a:rPr>
              <a:t>member 2 </a:t>
            </a:r>
          </a:p>
          <a:p>
            <a:pPr algn="ctr"/>
            <a:r>
              <a:rPr lang="en-US">
                <a:latin typeface="Calibri" charset="0"/>
              </a:rPr>
              <a:t>analysis</a:t>
            </a:r>
          </a:p>
        </p:txBody>
      </p:sp>
      <p:sp>
        <p:nvSpPr>
          <p:cNvPr id="21508" name="AutoShape 4"/>
          <p:cNvSpPr>
            <a:spLocks noChangeArrowheads="1"/>
          </p:cNvSpPr>
          <p:nvPr/>
        </p:nvSpPr>
        <p:spPr bwMode="auto">
          <a:xfrm>
            <a:off x="609600" y="4679772"/>
            <a:ext cx="1371600" cy="685800"/>
          </a:xfrm>
          <a:prstGeom prst="flowChartAlternateProcess">
            <a:avLst/>
          </a:prstGeom>
          <a:solidFill>
            <a:srgbClr val="B8FE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charset="0"/>
              </a:rPr>
              <a:t>high res</a:t>
            </a:r>
          </a:p>
          <a:p>
            <a:pPr algn="ctr"/>
            <a:r>
              <a:rPr lang="en-US">
                <a:latin typeface="Calibri" charset="0"/>
              </a:rPr>
              <a:t>forecast</a:t>
            </a:r>
          </a:p>
        </p:txBody>
      </p:sp>
      <p:sp>
        <p:nvSpPr>
          <p:cNvPr id="21509" name="AutoShape 5"/>
          <p:cNvSpPr>
            <a:spLocks noChangeArrowheads="1"/>
          </p:cNvSpPr>
          <p:nvPr/>
        </p:nvSpPr>
        <p:spPr bwMode="auto">
          <a:xfrm>
            <a:off x="2438400" y="4527372"/>
            <a:ext cx="1676400" cy="838200"/>
          </a:xfrm>
          <a:prstGeom prst="flowChartAlternateProcess">
            <a:avLst/>
          </a:prstGeom>
          <a:gradFill flip="none" rotWithShape="1">
            <a:gsLst>
              <a:gs pos="0">
                <a:srgbClr val="B8FEC0"/>
              </a:gs>
              <a:gs pos="100000">
                <a:srgbClr val="FFFFFF"/>
              </a:gs>
              <a:gs pos="50000">
                <a:srgbClr val="E7E783"/>
              </a:gs>
            </a:gsLst>
            <a:path path="circle">
              <a:fillToRect l="100000" t="100000"/>
            </a:path>
            <a:tileRect r="-100000" b="-100000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charset="0"/>
              </a:rPr>
              <a:t>GSI</a:t>
            </a:r>
          </a:p>
          <a:p>
            <a:pPr algn="ctr"/>
            <a:r>
              <a:rPr lang="en-US" dirty="0">
                <a:latin typeface="Calibri" charset="0"/>
              </a:rPr>
              <a:t>Hybrid </a:t>
            </a:r>
            <a:r>
              <a:rPr lang="en-US" dirty="0" err="1" smtClean="0">
                <a:latin typeface="Calibri" charset="0"/>
              </a:rPr>
              <a:t>EnVar</a:t>
            </a:r>
            <a:endParaRPr lang="en-US" dirty="0">
              <a:latin typeface="Calibri" charset="0"/>
            </a:endParaRPr>
          </a:p>
        </p:txBody>
      </p:sp>
      <p:sp>
        <p:nvSpPr>
          <p:cNvPr id="21510" name="AutoShape 6"/>
          <p:cNvSpPr>
            <a:spLocks noChangeArrowheads="1"/>
          </p:cNvSpPr>
          <p:nvPr/>
        </p:nvSpPr>
        <p:spPr bwMode="auto">
          <a:xfrm>
            <a:off x="4495800" y="4679772"/>
            <a:ext cx="1371600" cy="685800"/>
          </a:xfrm>
          <a:prstGeom prst="flowChartAlternateProcess">
            <a:avLst/>
          </a:prstGeom>
          <a:solidFill>
            <a:srgbClr val="B8FE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charset="0"/>
              </a:rPr>
              <a:t>high res</a:t>
            </a:r>
          </a:p>
          <a:p>
            <a:pPr algn="ctr"/>
            <a:r>
              <a:rPr lang="en-US">
                <a:latin typeface="Calibri" charset="0"/>
              </a:rPr>
              <a:t>analysis</a:t>
            </a:r>
          </a:p>
        </p:txBody>
      </p:sp>
      <p:sp>
        <p:nvSpPr>
          <p:cNvPr id="21511" name="AutoShape 7"/>
          <p:cNvSpPr>
            <a:spLocks noChangeArrowheads="1"/>
          </p:cNvSpPr>
          <p:nvPr/>
        </p:nvSpPr>
        <p:spPr bwMode="auto">
          <a:xfrm>
            <a:off x="7162800" y="869772"/>
            <a:ext cx="1371600" cy="609600"/>
          </a:xfrm>
          <a:prstGeom prst="flowChartAlternateProcess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charset="0"/>
              </a:rPr>
              <a:t>member 1 </a:t>
            </a:r>
          </a:p>
          <a:p>
            <a:pPr algn="ctr"/>
            <a:r>
              <a:rPr lang="en-US">
                <a:latin typeface="Calibri" charset="0"/>
              </a:rPr>
              <a:t>analysis</a:t>
            </a:r>
          </a:p>
        </p:txBody>
      </p:sp>
      <p:sp>
        <p:nvSpPr>
          <p:cNvPr id="21512" name="AutoShape 8"/>
          <p:cNvSpPr>
            <a:spLocks noChangeArrowheads="1"/>
          </p:cNvSpPr>
          <p:nvPr/>
        </p:nvSpPr>
        <p:spPr bwMode="auto">
          <a:xfrm>
            <a:off x="609600" y="1707972"/>
            <a:ext cx="1371600" cy="609600"/>
          </a:xfrm>
          <a:prstGeom prst="flowChartAlternateProcess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charset="0"/>
              </a:rPr>
              <a:t>member 2 </a:t>
            </a:r>
          </a:p>
          <a:p>
            <a:pPr algn="ctr"/>
            <a:r>
              <a:rPr lang="en-US">
                <a:latin typeface="Calibri" charset="0"/>
              </a:rPr>
              <a:t>forecast</a:t>
            </a:r>
          </a:p>
        </p:txBody>
      </p:sp>
      <p:sp>
        <p:nvSpPr>
          <p:cNvPr id="21513" name="AutoShape 9"/>
          <p:cNvSpPr>
            <a:spLocks noChangeArrowheads="1"/>
          </p:cNvSpPr>
          <p:nvPr/>
        </p:nvSpPr>
        <p:spPr bwMode="auto">
          <a:xfrm>
            <a:off x="609600" y="717372"/>
            <a:ext cx="1371600" cy="609600"/>
          </a:xfrm>
          <a:prstGeom prst="flowChartAlternateProcess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charset="0"/>
              </a:rPr>
              <a:t>member 1 </a:t>
            </a:r>
          </a:p>
          <a:p>
            <a:pPr algn="ctr"/>
            <a:r>
              <a:rPr lang="en-US">
                <a:latin typeface="Calibri" charset="0"/>
              </a:rPr>
              <a:t>forecast</a:t>
            </a:r>
          </a:p>
        </p:txBody>
      </p:sp>
      <p:sp>
        <p:nvSpPr>
          <p:cNvPr id="21514" name="AutoShape 10"/>
          <p:cNvSpPr>
            <a:spLocks noChangeArrowheads="1"/>
          </p:cNvSpPr>
          <p:nvPr/>
        </p:nvSpPr>
        <p:spPr bwMode="auto">
          <a:xfrm rot="5400000">
            <a:off x="5029200" y="1860372"/>
            <a:ext cx="2895600" cy="609600"/>
          </a:xfrm>
          <a:prstGeom prst="roundRect">
            <a:avLst>
              <a:gd name="adj" fmla="val 16667"/>
            </a:avLst>
          </a:prstGeom>
          <a:solidFill>
            <a:srgbClr val="B6B6F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charset="0"/>
              </a:rPr>
              <a:t>recenter analysis ensemble</a:t>
            </a:r>
          </a:p>
        </p:txBody>
      </p:sp>
      <p:sp>
        <p:nvSpPr>
          <p:cNvPr id="21515" name="Line 11"/>
          <p:cNvSpPr>
            <a:spLocks noChangeShapeType="1"/>
          </p:cNvSpPr>
          <p:nvPr/>
        </p:nvSpPr>
        <p:spPr bwMode="auto">
          <a:xfrm>
            <a:off x="1981200" y="1022172"/>
            <a:ext cx="990600" cy="685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6" name="Line 12"/>
          <p:cNvSpPr>
            <a:spLocks noChangeShapeType="1"/>
          </p:cNvSpPr>
          <p:nvPr/>
        </p:nvSpPr>
        <p:spPr bwMode="auto">
          <a:xfrm>
            <a:off x="1981200" y="2012772"/>
            <a:ext cx="990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>
            <a:off x="1981200" y="1174572"/>
            <a:ext cx="1524000" cy="3352800"/>
          </a:xfrm>
          <a:prstGeom prst="line">
            <a:avLst/>
          </a:prstGeom>
          <a:noFill/>
          <a:ln w="31750" cap="rnd">
            <a:solidFill>
              <a:schemeClr val="bg2">
                <a:lumMod val="25000"/>
              </a:schemeClr>
            </a:solidFill>
            <a:prstDash val="sysDot"/>
            <a:round/>
            <a:headEnd/>
            <a:tailEnd type="stealth" w="lg" len="lg"/>
          </a:ln>
        </p:spPr>
        <p:txBody>
          <a:bodyPr/>
          <a:lstStyle/>
          <a:p>
            <a:pPr>
              <a:defRPr/>
            </a:pPr>
            <a:endParaRPr lang="en-US"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9" name="Line 14"/>
          <p:cNvSpPr>
            <a:spLocks noChangeShapeType="1"/>
          </p:cNvSpPr>
          <p:nvPr/>
        </p:nvSpPr>
        <p:spPr bwMode="auto">
          <a:xfrm>
            <a:off x="1981200" y="2165172"/>
            <a:ext cx="1295400" cy="2362200"/>
          </a:xfrm>
          <a:prstGeom prst="line">
            <a:avLst/>
          </a:prstGeom>
          <a:noFill/>
          <a:ln w="31750" cap="rnd">
            <a:solidFill>
              <a:schemeClr val="bg2">
                <a:lumMod val="25000"/>
              </a:schemeClr>
            </a:solidFill>
            <a:prstDash val="sysDot"/>
            <a:round/>
            <a:headEnd/>
            <a:tailEnd type="stealth" w="lg" len="lg"/>
          </a:ln>
        </p:spPr>
        <p:txBody>
          <a:bodyPr/>
          <a:lstStyle/>
          <a:p>
            <a:pPr>
              <a:defRPr/>
            </a:pPr>
            <a:endParaRPr lang="en-US"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1519" name="Line 15"/>
          <p:cNvSpPr>
            <a:spLocks noChangeShapeType="1"/>
          </p:cNvSpPr>
          <p:nvPr/>
        </p:nvSpPr>
        <p:spPr bwMode="auto">
          <a:xfrm flipV="1">
            <a:off x="1981200" y="4984572"/>
            <a:ext cx="457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0" name="Line 16"/>
          <p:cNvSpPr>
            <a:spLocks noChangeShapeType="1"/>
          </p:cNvSpPr>
          <p:nvPr/>
        </p:nvSpPr>
        <p:spPr bwMode="auto">
          <a:xfrm flipV="1">
            <a:off x="4114800" y="4984572"/>
            <a:ext cx="381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1" name="Line 17"/>
          <p:cNvSpPr>
            <a:spLocks noChangeShapeType="1"/>
          </p:cNvSpPr>
          <p:nvPr/>
        </p:nvSpPr>
        <p:spPr bwMode="auto">
          <a:xfrm flipV="1">
            <a:off x="5181600" y="2546172"/>
            <a:ext cx="990600" cy="2133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2" name="Line 18"/>
          <p:cNvSpPr>
            <a:spLocks noChangeShapeType="1"/>
          </p:cNvSpPr>
          <p:nvPr/>
        </p:nvSpPr>
        <p:spPr bwMode="auto">
          <a:xfrm>
            <a:off x="4648200" y="2012772"/>
            <a:ext cx="1524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3" name="Line 19"/>
          <p:cNvSpPr>
            <a:spLocks noChangeShapeType="1"/>
          </p:cNvSpPr>
          <p:nvPr/>
        </p:nvSpPr>
        <p:spPr bwMode="auto">
          <a:xfrm flipV="1">
            <a:off x="6781800" y="1174572"/>
            <a:ext cx="381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4" name="Line 20"/>
          <p:cNvSpPr>
            <a:spLocks noChangeShapeType="1"/>
          </p:cNvSpPr>
          <p:nvPr/>
        </p:nvSpPr>
        <p:spPr bwMode="auto">
          <a:xfrm flipV="1">
            <a:off x="6781800" y="2012772"/>
            <a:ext cx="381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5" name="Line 21"/>
          <p:cNvSpPr>
            <a:spLocks noChangeShapeType="1"/>
          </p:cNvSpPr>
          <p:nvPr/>
        </p:nvSpPr>
        <p:spPr bwMode="auto">
          <a:xfrm flipV="1">
            <a:off x="8534400" y="1174572"/>
            <a:ext cx="381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6" name="Line 22"/>
          <p:cNvSpPr>
            <a:spLocks noChangeShapeType="1"/>
          </p:cNvSpPr>
          <p:nvPr/>
        </p:nvSpPr>
        <p:spPr bwMode="auto">
          <a:xfrm flipV="1">
            <a:off x="8534400" y="2012772"/>
            <a:ext cx="381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7" name="Line 23"/>
          <p:cNvSpPr>
            <a:spLocks noChangeShapeType="1"/>
          </p:cNvSpPr>
          <p:nvPr/>
        </p:nvSpPr>
        <p:spPr bwMode="auto">
          <a:xfrm flipV="1">
            <a:off x="5867400" y="4984572"/>
            <a:ext cx="2971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8" name="Rectangle 24"/>
          <p:cNvSpPr>
            <a:spLocks noChangeArrowheads="1"/>
          </p:cNvSpPr>
          <p:nvPr/>
        </p:nvSpPr>
        <p:spPr bwMode="auto">
          <a:xfrm>
            <a:off x="457200" y="-96606"/>
            <a:ext cx="8229600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800" dirty="0" smtClean="0">
                <a:latin typeface="Calibri" charset="0"/>
              </a:rPr>
              <a:t>Hybrid Assimilation Workflow</a:t>
            </a:r>
            <a:endParaRPr lang="en-US" sz="2800" dirty="0">
              <a:latin typeface="Calibri" charset="0"/>
            </a:endParaRPr>
          </a:p>
        </p:txBody>
      </p:sp>
      <p:sp>
        <p:nvSpPr>
          <p:cNvPr id="21529" name="AutoShape 25"/>
          <p:cNvSpPr>
            <a:spLocks noChangeArrowheads="1"/>
          </p:cNvSpPr>
          <p:nvPr/>
        </p:nvSpPr>
        <p:spPr bwMode="auto">
          <a:xfrm>
            <a:off x="609600" y="2698572"/>
            <a:ext cx="1371600" cy="609600"/>
          </a:xfrm>
          <a:prstGeom prst="flowChartAlternateProcess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charset="0"/>
              </a:rPr>
              <a:t>member </a:t>
            </a:r>
            <a:r>
              <a:rPr lang="en-US" i="1" dirty="0" smtClean="0">
                <a:latin typeface="Calibri" charset="0"/>
              </a:rPr>
              <a:t>M</a:t>
            </a:r>
            <a:r>
              <a:rPr lang="en-US" dirty="0" smtClean="0">
                <a:latin typeface="Calibri" charset="0"/>
              </a:rPr>
              <a:t> </a:t>
            </a:r>
            <a:endParaRPr lang="en-US" dirty="0">
              <a:latin typeface="Calibri" charset="0"/>
            </a:endParaRPr>
          </a:p>
          <a:p>
            <a:pPr algn="ctr"/>
            <a:r>
              <a:rPr lang="en-US" dirty="0">
                <a:latin typeface="Calibri" charset="0"/>
              </a:rPr>
              <a:t>forecast</a:t>
            </a:r>
          </a:p>
        </p:txBody>
      </p:sp>
      <p:sp>
        <p:nvSpPr>
          <p:cNvPr id="21530" name="AutoShape 26"/>
          <p:cNvSpPr>
            <a:spLocks noChangeArrowheads="1"/>
          </p:cNvSpPr>
          <p:nvPr/>
        </p:nvSpPr>
        <p:spPr bwMode="auto">
          <a:xfrm>
            <a:off x="7162800" y="2546172"/>
            <a:ext cx="1371600" cy="609600"/>
          </a:xfrm>
          <a:prstGeom prst="flowChartAlternateProcess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charset="0"/>
              </a:rPr>
              <a:t>member </a:t>
            </a:r>
            <a:r>
              <a:rPr lang="en-US" i="1" dirty="0" smtClean="0">
                <a:latin typeface="Calibri" charset="0"/>
              </a:rPr>
              <a:t>M</a:t>
            </a:r>
            <a:r>
              <a:rPr lang="en-US" dirty="0" smtClean="0">
                <a:latin typeface="Calibri" charset="0"/>
              </a:rPr>
              <a:t> </a:t>
            </a:r>
            <a:endParaRPr lang="en-US" dirty="0">
              <a:latin typeface="Calibri" charset="0"/>
            </a:endParaRPr>
          </a:p>
          <a:p>
            <a:pPr algn="ctr"/>
            <a:r>
              <a:rPr lang="en-US" dirty="0">
                <a:latin typeface="Calibri" charset="0"/>
              </a:rPr>
              <a:t>analysis</a:t>
            </a:r>
          </a:p>
        </p:txBody>
      </p:sp>
      <p:sp>
        <p:nvSpPr>
          <p:cNvPr id="21531" name="Line 27"/>
          <p:cNvSpPr>
            <a:spLocks noChangeShapeType="1"/>
          </p:cNvSpPr>
          <p:nvPr/>
        </p:nvSpPr>
        <p:spPr bwMode="auto">
          <a:xfrm flipV="1">
            <a:off x="6781800" y="2850972"/>
            <a:ext cx="381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32" name="Line 28"/>
          <p:cNvSpPr>
            <a:spLocks noChangeShapeType="1"/>
          </p:cNvSpPr>
          <p:nvPr/>
        </p:nvSpPr>
        <p:spPr bwMode="auto">
          <a:xfrm flipV="1">
            <a:off x="8534400" y="2850972"/>
            <a:ext cx="381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33" name="Line 29"/>
          <p:cNvSpPr>
            <a:spLocks noChangeShapeType="1"/>
          </p:cNvSpPr>
          <p:nvPr/>
        </p:nvSpPr>
        <p:spPr bwMode="auto">
          <a:xfrm flipV="1">
            <a:off x="1981200" y="2317572"/>
            <a:ext cx="990600" cy="609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Line 30"/>
          <p:cNvSpPr>
            <a:spLocks noChangeShapeType="1"/>
          </p:cNvSpPr>
          <p:nvPr/>
        </p:nvSpPr>
        <p:spPr bwMode="auto">
          <a:xfrm>
            <a:off x="1981200" y="3079572"/>
            <a:ext cx="1066800" cy="1447800"/>
          </a:xfrm>
          <a:prstGeom prst="line">
            <a:avLst/>
          </a:prstGeom>
          <a:noFill/>
          <a:ln w="31750" cap="rnd">
            <a:solidFill>
              <a:schemeClr val="bg2">
                <a:lumMod val="25000"/>
              </a:schemeClr>
            </a:solidFill>
            <a:prstDash val="sysDot"/>
            <a:round/>
            <a:headEnd/>
            <a:tailEnd type="stealth" w="lg" len="lg"/>
          </a:ln>
        </p:spPr>
        <p:txBody>
          <a:bodyPr/>
          <a:lstStyle/>
          <a:p>
            <a:pPr>
              <a:defRPr/>
            </a:pPr>
            <a:endParaRPr lang="en-US"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1535" name="Line 31"/>
          <p:cNvSpPr>
            <a:spLocks noChangeShapeType="1"/>
          </p:cNvSpPr>
          <p:nvPr/>
        </p:nvSpPr>
        <p:spPr bwMode="auto">
          <a:xfrm>
            <a:off x="2209800" y="641172"/>
            <a:ext cx="0" cy="5410200"/>
          </a:xfrm>
          <a:prstGeom prst="line">
            <a:avLst/>
          </a:prstGeom>
          <a:noFill/>
          <a:ln w="38100" cap="rnd">
            <a:solidFill>
              <a:srgbClr val="FFC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Line 34"/>
          <p:cNvSpPr>
            <a:spLocks noChangeShapeType="1"/>
          </p:cNvSpPr>
          <p:nvPr/>
        </p:nvSpPr>
        <p:spPr bwMode="auto">
          <a:xfrm>
            <a:off x="457200" y="5822772"/>
            <a:ext cx="1600200" cy="0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8" name="Line 35"/>
          <p:cNvSpPr>
            <a:spLocks noChangeShapeType="1"/>
          </p:cNvSpPr>
          <p:nvPr/>
        </p:nvSpPr>
        <p:spPr bwMode="auto">
          <a:xfrm>
            <a:off x="2362200" y="5822772"/>
            <a:ext cx="6400800" cy="0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1538" name="TextBox 1"/>
          <p:cNvSpPr txBox="1">
            <a:spLocks noChangeArrowheads="1"/>
          </p:cNvSpPr>
          <p:nvPr/>
        </p:nvSpPr>
        <p:spPr bwMode="auto">
          <a:xfrm rot="-5400000">
            <a:off x="-157163" y="1588910"/>
            <a:ext cx="981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C00000"/>
                </a:solidFill>
                <a:latin typeface="Calibri" charset="0"/>
              </a:rPr>
              <a:t>T574L64</a:t>
            </a:r>
          </a:p>
        </p:txBody>
      </p:sp>
      <p:sp>
        <p:nvSpPr>
          <p:cNvPr id="21539" name="TextBox 36"/>
          <p:cNvSpPr txBox="1">
            <a:spLocks noChangeArrowheads="1"/>
          </p:cNvSpPr>
          <p:nvPr/>
        </p:nvSpPr>
        <p:spPr bwMode="auto">
          <a:xfrm rot="-5400000">
            <a:off x="-215900" y="4798835"/>
            <a:ext cx="1098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C00000"/>
                </a:solidFill>
                <a:latin typeface="Calibri" charset="0"/>
              </a:rPr>
              <a:t>T1534L64</a:t>
            </a:r>
          </a:p>
        </p:txBody>
      </p:sp>
      <p:sp>
        <p:nvSpPr>
          <p:cNvPr id="21540" name="TextBox 4"/>
          <p:cNvSpPr txBox="1">
            <a:spLocks noChangeArrowheads="1"/>
          </p:cNvSpPr>
          <p:nvPr/>
        </p:nvSpPr>
        <p:spPr bwMode="auto">
          <a:xfrm>
            <a:off x="2697163" y="641172"/>
            <a:ext cx="233203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1400" b="1">
                <a:solidFill>
                  <a:srgbClr val="C00000"/>
                </a:solidFill>
                <a:latin typeface="Calibri" charset="0"/>
              </a:rPr>
              <a:t>Generate new ensemble perturbations given the latest set of observations and first-guess ensemble</a:t>
            </a:r>
          </a:p>
        </p:txBody>
      </p:sp>
      <p:sp>
        <p:nvSpPr>
          <p:cNvPr id="21541" name="TextBox 3"/>
          <p:cNvSpPr txBox="1">
            <a:spLocks noChangeArrowheads="1"/>
          </p:cNvSpPr>
          <p:nvPr/>
        </p:nvSpPr>
        <p:spPr bwMode="auto">
          <a:xfrm>
            <a:off x="2286000" y="3497085"/>
            <a:ext cx="2133600" cy="738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1400" b="1">
                <a:solidFill>
                  <a:srgbClr val="C00000"/>
                </a:solidFill>
                <a:latin typeface="Calibri" charset="0"/>
              </a:rPr>
              <a:t>Ensemble contribution to background error covariance</a:t>
            </a:r>
          </a:p>
        </p:txBody>
      </p:sp>
      <p:sp>
        <p:nvSpPr>
          <p:cNvPr id="21542" name="TextBox 2"/>
          <p:cNvSpPr txBox="1">
            <a:spLocks noChangeArrowheads="1"/>
          </p:cNvSpPr>
          <p:nvPr/>
        </p:nvSpPr>
        <p:spPr bwMode="auto">
          <a:xfrm rot="10800000" flipV="1">
            <a:off x="4895850" y="3666947"/>
            <a:ext cx="2038350" cy="739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1400" b="1" dirty="0">
                <a:solidFill>
                  <a:srgbClr val="C00000"/>
                </a:solidFill>
                <a:latin typeface="Calibri" charset="0"/>
              </a:rPr>
              <a:t>Replace the </a:t>
            </a:r>
            <a:r>
              <a:rPr lang="en-US" sz="1400" b="1" dirty="0" err="1">
                <a:solidFill>
                  <a:srgbClr val="C00000"/>
                </a:solidFill>
                <a:latin typeface="Calibri" charset="0"/>
              </a:rPr>
              <a:t>EnKF</a:t>
            </a:r>
            <a:r>
              <a:rPr lang="en-US" sz="1400" b="1" dirty="0">
                <a:solidFill>
                  <a:srgbClr val="C00000"/>
                </a:solidFill>
                <a:latin typeface="Calibri" charset="0"/>
              </a:rPr>
              <a:t> ensemble mean analysis</a:t>
            </a:r>
          </a:p>
          <a:p>
            <a:pPr algn="ctr" eaLnBrk="1" hangingPunct="1"/>
            <a:r>
              <a:rPr lang="en-US" sz="1400" b="1" strike="sngStrike" dirty="0">
                <a:solidFill>
                  <a:srgbClr val="C00000"/>
                </a:solidFill>
                <a:latin typeface="Calibri" charset="0"/>
              </a:rPr>
              <a:t>and </a:t>
            </a:r>
            <a:r>
              <a:rPr lang="en-US" sz="1400" b="1" i="1" strike="sngStrike" dirty="0">
                <a:solidFill>
                  <a:srgbClr val="C00000"/>
                </a:solidFill>
                <a:latin typeface="Calibri" charset="0"/>
              </a:rPr>
              <a:t>inflate</a:t>
            </a:r>
          </a:p>
        </p:txBody>
      </p:sp>
      <p:sp>
        <p:nvSpPr>
          <p:cNvPr id="44" name="Text Box 32"/>
          <p:cNvSpPr txBox="1">
            <a:spLocks noChangeArrowheads="1"/>
          </p:cNvSpPr>
          <p:nvPr/>
        </p:nvSpPr>
        <p:spPr bwMode="auto">
          <a:xfrm>
            <a:off x="533400" y="5867222"/>
            <a:ext cx="1676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+mn-ea"/>
                <a:cs typeface="+mn-cs"/>
              </a:rPr>
              <a:t>Previous Cycle</a:t>
            </a:r>
          </a:p>
        </p:txBody>
      </p:sp>
      <p:sp>
        <p:nvSpPr>
          <p:cNvPr id="45" name="Text Box 33"/>
          <p:cNvSpPr txBox="1">
            <a:spLocks noChangeArrowheads="1"/>
          </p:cNvSpPr>
          <p:nvPr/>
        </p:nvSpPr>
        <p:spPr bwMode="auto">
          <a:xfrm>
            <a:off x="3048000" y="5867222"/>
            <a:ext cx="2209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+mn-ea"/>
                <a:cs typeface="+mn-cs"/>
              </a:rPr>
              <a:t>Current Update Cycle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4876800" y="564972"/>
            <a:ext cx="2133600" cy="4038600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5914718" y="6371958"/>
            <a:ext cx="3135210" cy="41549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+mj-lt"/>
                <a:cs typeface="Times New Roman"/>
              </a:defRPr>
            </a:lvl1pPr>
          </a:lstStyle>
          <a:p>
            <a:r>
              <a:rPr lang="en-US" smtClean="0"/>
              <a:t>Kleist - 6 May 2016 - ECMWF</a:t>
            </a:r>
            <a:endParaRPr lang="en-US" dirty="0"/>
          </a:p>
        </p:txBody>
      </p:sp>
      <p:sp>
        <p:nvSpPr>
          <p:cNvPr id="46" name="Slide Number Placeholder 5"/>
          <p:cNvSpPr txBox="1">
            <a:spLocks/>
          </p:cNvSpPr>
          <p:nvPr/>
        </p:nvSpPr>
        <p:spPr>
          <a:xfrm>
            <a:off x="4323253" y="6430748"/>
            <a:ext cx="49587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9C63FF0-A747-304F-8AA9-36DBABE317D1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D01E8C10-3BCE-DF4C-B326-A0B709DDBB82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750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Ensemble Details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80 member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</a:rPr>
              <a:t>EnSRF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 (Whitaker and Hamill 2002)</a:t>
            </a:r>
          </a:p>
          <a:p>
            <a:pPr lvl="1"/>
            <a:r>
              <a:rPr lang="en-US" dirty="0" smtClean="0"/>
              <a:t>GSI serves as observation operator (e.g. 80 calls to observer).  Can assimilate all operationally available observations.</a:t>
            </a:r>
          </a:p>
          <a:p>
            <a:pPr lvl="1"/>
            <a:r>
              <a:rPr lang="en-US" dirty="0" smtClean="0"/>
              <a:t>For radiances, uses approximate peak of weighting function to assign vertical position for localization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Lower resolution than deterministic GFS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Originally included combination of multiplicative (Relaxation to Prior Spread, </a:t>
            </a:r>
            <a:r>
              <a:rPr lang="en-US" b="1" dirty="0" smtClean="0">
                <a:solidFill>
                  <a:srgbClr val="953735"/>
                </a:solidFill>
              </a:rPr>
              <a:t>RTPS</a:t>
            </a:r>
            <a:r>
              <a:rPr lang="en-US" dirty="0" smtClean="0"/>
              <a:t>) and additive (pseudo-random </a:t>
            </a:r>
            <a:r>
              <a:rPr lang="en-US" b="1" dirty="0" smtClean="0">
                <a:solidFill>
                  <a:srgbClr val="953735"/>
                </a:solidFill>
              </a:rPr>
              <a:t>lagged forecast pairs</a:t>
            </a:r>
            <a:r>
              <a:rPr lang="en-US" dirty="0" smtClean="0"/>
              <a:t>) inflation as described in Whitaker and Hamill 2012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Assimilates fewer observations by design</a:t>
            </a:r>
          </a:p>
          <a:p>
            <a:pPr lvl="2"/>
            <a:r>
              <a:rPr lang="en-US" dirty="0" smtClean="0"/>
              <a:t>Slightly coarser satellite data thinning, spread reduction data selection on the fly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Ensemble mean replaced with interpolated hybrid analysis each cycle (</a:t>
            </a:r>
            <a:r>
              <a:rPr lang="en-US" b="1" dirty="0" err="1" smtClean="0">
                <a:solidFill>
                  <a:srgbClr val="953735"/>
                </a:solidFill>
              </a:rPr>
              <a:t>recentering</a:t>
            </a:r>
            <a:r>
              <a:rPr lang="en-US" dirty="0" smtClean="0"/>
              <a:t>).  So-called “two-way coupling”.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Kleist - 6 May 2016 - ECMWF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3FF0-A747-304F-8AA9-36DBABE317D1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492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91"/>
            <a:ext cx="8229600" cy="591702"/>
          </a:xfrm>
        </p:spPr>
        <p:txBody>
          <a:bodyPr/>
          <a:lstStyle/>
          <a:p>
            <a:r>
              <a:rPr lang="en-US" dirty="0" smtClean="0"/>
              <a:t>Member 1 increments, single cycle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Kleist - 6 May 2016 - ECMWF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3FF0-A747-304F-8AA9-36DBABE317D1}" type="slidenum">
              <a:rPr lang="en-US" smtClean="0"/>
              <a:t>12</a:t>
            </a:fld>
            <a:endParaRPr lang="en-US" dirty="0"/>
          </a:p>
        </p:txBody>
      </p:sp>
      <p:pic>
        <p:nvPicPr>
          <p:cNvPr id="6" name="Picture 2" descr="http://www.emc.ncep.noaa.gov/gmb/wd20dk/figs/enkf/4panel_Tinc_Enkf_Eachstep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570" y="795771"/>
            <a:ext cx="7088185" cy="5476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7534500"/>
              </p:ext>
            </p:extLst>
          </p:nvPr>
        </p:nvGraphicFramePr>
        <p:xfrm>
          <a:off x="186883" y="1856643"/>
          <a:ext cx="801687" cy="4888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77" name="Equation" r:id="rId4" imgW="368300" imgH="266700" progId="Equation.3">
                  <p:embed/>
                </p:oleObj>
              </mc:Choice>
              <mc:Fallback>
                <p:oleObj name="Equation" r:id="rId4" imgW="368300" imgH="266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883" y="1856643"/>
                        <a:ext cx="801687" cy="4888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8428238"/>
              </p:ext>
            </p:extLst>
          </p:nvPr>
        </p:nvGraphicFramePr>
        <p:xfrm>
          <a:off x="8068198" y="1856643"/>
          <a:ext cx="801018" cy="5054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78" name="Equation" r:id="rId6" imgW="355600" imgH="266700" progId="Equation.3">
                  <p:embed/>
                </p:oleObj>
              </mc:Choice>
              <mc:Fallback>
                <p:oleObj name="Equation" r:id="rId6" imgW="355600" imgH="266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68198" y="1856643"/>
                        <a:ext cx="801018" cy="5054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2859329"/>
              </p:ext>
            </p:extLst>
          </p:nvPr>
        </p:nvGraphicFramePr>
        <p:xfrm>
          <a:off x="169404" y="4639249"/>
          <a:ext cx="740788" cy="48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79" name="Equation" r:id="rId8" imgW="342900" imgH="266700" progId="Equation.3">
                  <p:embed/>
                </p:oleObj>
              </mc:Choice>
              <mc:Fallback>
                <p:oleObj name="Equation" r:id="rId8" imgW="342900" imgH="266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404" y="4639249"/>
                        <a:ext cx="740788" cy="48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7766794"/>
              </p:ext>
            </p:extLst>
          </p:nvPr>
        </p:nvGraphicFramePr>
        <p:xfrm>
          <a:off x="8034604" y="4639249"/>
          <a:ext cx="929663" cy="5132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80" name="Equation" r:id="rId10" imgW="406400" imgH="266700" progId="Equation.3">
                  <p:embed/>
                </p:oleObj>
              </mc:Choice>
              <mc:Fallback>
                <p:oleObj name="Equation" r:id="rId10" imgW="406400" imgH="266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34604" y="4639249"/>
                        <a:ext cx="929663" cy="5132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73759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3551"/>
            <a:ext cx="8229600" cy="59170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Hybrid 3DEnVar Operational Configuration and Testing</a:t>
            </a:r>
            <a:br>
              <a:rPr lang="en-US" dirty="0" smtClean="0"/>
            </a:br>
            <a:r>
              <a:rPr lang="en-US" dirty="0" smtClean="0"/>
              <a:t>Implemented: May 2012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054" y="1107377"/>
            <a:ext cx="4109989" cy="4994150"/>
          </a:xfrm>
        </p:spPr>
        <p:txBody>
          <a:bodyPr/>
          <a:lstStyle/>
          <a:p>
            <a:r>
              <a:rPr lang="en-US" dirty="0" smtClean="0"/>
              <a:t>T574L64 Deterministic (</a:t>
            </a:r>
            <a:r>
              <a:rPr lang="en-US" dirty="0" err="1" smtClean="0"/>
              <a:t>Eulerian</a:t>
            </a:r>
            <a:r>
              <a:rPr lang="en-US" dirty="0" smtClean="0"/>
              <a:t> dynamics)</a:t>
            </a:r>
          </a:p>
          <a:p>
            <a:r>
              <a:rPr lang="en-US" dirty="0" smtClean="0"/>
              <a:t>T254L64 </a:t>
            </a:r>
            <a:r>
              <a:rPr lang="en-US" dirty="0" err="1" smtClean="0"/>
              <a:t>EnKF</a:t>
            </a:r>
            <a:r>
              <a:rPr lang="en-US" dirty="0" smtClean="0"/>
              <a:t>, 80 members</a:t>
            </a:r>
          </a:p>
          <a:p>
            <a:endParaRPr lang="en-US" dirty="0" smtClean="0"/>
          </a:p>
          <a:p>
            <a:r>
              <a:rPr lang="en-US" dirty="0" smtClean="0"/>
              <a:t>75% ensemble, 25% climatological for hybrid increment</a:t>
            </a:r>
          </a:p>
          <a:p>
            <a:endParaRPr lang="en-US" dirty="0"/>
          </a:p>
          <a:p>
            <a:r>
              <a:rPr lang="en-US" dirty="0" smtClean="0"/>
              <a:t>Level dependent horizontal localization (divide by 0.38 to convert to GC zero distance)</a:t>
            </a:r>
          </a:p>
          <a:p>
            <a:r>
              <a:rPr lang="en-US" dirty="0" smtClean="0"/>
              <a:t>0.5 scale heights in vertical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Kleist - 6 May 2016 - ECMWF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3FF0-A747-304F-8AA9-36DBABE317D1}" type="slidenum">
              <a:rPr lang="en-US" smtClean="0"/>
              <a:t>13</a:t>
            </a:fld>
            <a:endParaRPr lang="en-US" dirty="0"/>
          </a:p>
        </p:txBody>
      </p:sp>
      <p:pic>
        <p:nvPicPr>
          <p:cNvPr id="6" name="Picture 8" descr="horizontallocaliza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950464"/>
            <a:ext cx="3829050" cy="507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3798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723"/>
            <a:ext cx="8229600" cy="59170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Impact from pre-implementation trials</a:t>
            </a:r>
            <a:br>
              <a:rPr lang="en-US" dirty="0" smtClean="0"/>
            </a:br>
            <a:r>
              <a:rPr lang="en-US" dirty="0" smtClean="0"/>
              <a:t>(% change RMSE, self-analysis)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Kleist - 6 May 2016 - ECMWF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3FF0-A747-304F-8AA9-36DBABE317D1}" type="slidenum">
              <a:rPr lang="en-US" smtClean="0"/>
              <a:t>14</a:t>
            </a:fld>
            <a:endParaRPr lang="en-US" dirty="0"/>
          </a:p>
        </p:txBody>
      </p:sp>
      <p:pic>
        <p:nvPicPr>
          <p:cNvPr id="6" name="Picture 4" descr="Hybrid_scores_lab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258" y="856084"/>
            <a:ext cx="5105400" cy="442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64484" y="2244845"/>
            <a:ext cx="12444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8000"/>
                </a:solidFill>
              </a:rPr>
              <a:t>NH</a:t>
            </a:r>
          </a:p>
          <a:p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</a:rPr>
              <a:t>SH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TR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88060" y="1201622"/>
            <a:ext cx="15410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Z1000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13718" y="2373125"/>
            <a:ext cx="15410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Z500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88060" y="3461944"/>
            <a:ext cx="15410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W200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19646" y="4390997"/>
            <a:ext cx="1730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W850(L)</a:t>
            </a:r>
          </a:p>
          <a:p>
            <a:r>
              <a:rPr lang="en-US" sz="2000" dirty="0" smtClean="0"/>
              <a:t>W200(R)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8600" y="5601083"/>
            <a:ext cx="84582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 smtClean="0">
                <a:latin typeface="+mj-lt"/>
              </a:rPr>
              <a:t>Experiment minus operational </a:t>
            </a:r>
            <a:r>
              <a:rPr lang="en-US" sz="2000" dirty="0" smtClean="0"/>
              <a:t>for period spanning </a:t>
            </a:r>
            <a:r>
              <a:rPr lang="en-US" sz="2000" dirty="0"/>
              <a:t>01 February 2012 through 15 May </a:t>
            </a:r>
            <a:r>
              <a:rPr lang="en-US" sz="2000" dirty="0" smtClean="0"/>
              <a:t>2012.</a:t>
            </a:r>
            <a:endParaRPr lang="en-US" sz="20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48049" y="5189063"/>
            <a:ext cx="2868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 </a:t>
            </a:r>
            <a:r>
              <a:rPr lang="en-US" sz="1800" dirty="0" smtClean="0"/>
              <a:t>        48h       96h      144h    </a:t>
            </a:r>
            <a:endParaRPr lang="en-US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4818296" y="5195743"/>
            <a:ext cx="2868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 </a:t>
            </a:r>
            <a:r>
              <a:rPr lang="en-US" sz="1800" dirty="0" smtClean="0"/>
              <a:t>         48h       96h      144h   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282767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Impact from pre-implementation trials</a:t>
            </a:r>
            <a:br>
              <a:rPr lang="en-US" dirty="0"/>
            </a:br>
            <a:r>
              <a:rPr lang="en-US" dirty="0" smtClean="0"/>
              <a:t>(Mean TC Track Errors, 3 Basins)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Kleist - 6 May 2016 - ECMWF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3FF0-A747-304F-8AA9-36DBABE317D1}" type="slidenum">
              <a:rPr lang="en-US" smtClean="0"/>
              <a:t>15</a:t>
            </a:fld>
            <a:endParaRPr lang="en-US" dirty="0"/>
          </a:p>
        </p:txBody>
      </p:sp>
      <p:pic>
        <p:nvPicPr>
          <p:cNvPr id="7" name="Picture 6" descr="fig_ALAL1011_tk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04" y="909107"/>
            <a:ext cx="3431228" cy="2514600"/>
          </a:xfrm>
          <a:prstGeom prst="rect">
            <a:avLst/>
          </a:prstGeom>
        </p:spPr>
      </p:pic>
      <p:pic>
        <p:nvPicPr>
          <p:cNvPr id="8" name="Picture 7" descr="fig_EPAL1011_tk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565" y="909107"/>
            <a:ext cx="3431228" cy="2514600"/>
          </a:xfrm>
          <a:prstGeom prst="rect">
            <a:avLst/>
          </a:prstGeom>
        </p:spPr>
      </p:pic>
      <p:pic>
        <p:nvPicPr>
          <p:cNvPr id="9" name="Picture 8" descr="fig_WPAL1011_tk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260" y="3654229"/>
            <a:ext cx="3290131" cy="2514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52550" y="1145123"/>
            <a:ext cx="861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ATL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50320" y="1149500"/>
            <a:ext cx="861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EPAC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53286" y="5466520"/>
            <a:ext cx="861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WPAC</a:t>
            </a:r>
          </a:p>
        </p:txBody>
      </p:sp>
    </p:spTree>
    <p:extLst>
      <p:ext uri="{BB962C8B-B14F-4D97-AF65-F5344CB8AC3E}">
        <p14:creationId xmlns:p14="http://schemas.microsoft.com/office/powerpoint/2010/main" val="2421586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Behavior of ensemble spread in assimilation window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Kleist - 6 May 2016 - ECMWF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3FF0-A747-304F-8AA9-36DBABE317D1}" type="slidenum">
              <a:rPr lang="en-US" smtClean="0"/>
              <a:t>16</a:t>
            </a:fld>
            <a:endParaRPr lang="en-US" dirty="0"/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420" y="814843"/>
            <a:ext cx="4187185" cy="5419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-304800" y="2765791"/>
            <a:ext cx="1524000" cy="16764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>
              <a:buFontTx/>
              <a:buNone/>
              <a:defRPr/>
            </a:pPr>
            <a:r>
              <a:rPr lang="en-US" altLang="en-US" b="1" kern="0" dirty="0" smtClean="0">
                <a:solidFill>
                  <a:srgbClr val="FF0000"/>
                </a:solidFill>
                <a:ea typeface="MS PGothic" pitchFamily="34" charset="-128"/>
                <a:cs typeface="+mn-cs"/>
              </a:rPr>
              <a:t>3HR</a:t>
            </a:r>
          </a:p>
          <a:p>
            <a:pPr marL="457200" lvl="1" indent="0">
              <a:buFontTx/>
              <a:buNone/>
              <a:defRPr/>
            </a:pPr>
            <a:r>
              <a:rPr lang="en-US" altLang="en-US" b="1" kern="0" dirty="0" smtClean="0">
                <a:solidFill>
                  <a:srgbClr val="056305"/>
                </a:solidFill>
                <a:ea typeface="MS PGothic" pitchFamily="34" charset="-128"/>
                <a:cs typeface="+mn-cs"/>
              </a:rPr>
              <a:t>6HR</a:t>
            </a:r>
          </a:p>
          <a:p>
            <a:pPr marL="457200" lvl="1" indent="0">
              <a:buFontTx/>
              <a:buNone/>
              <a:defRPr/>
            </a:pPr>
            <a:r>
              <a:rPr lang="en-US" altLang="en-US" b="1" kern="0" dirty="0" smtClean="0">
                <a:solidFill>
                  <a:srgbClr val="0070C0"/>
                </a:solidFill>
                <a:ea typeface="MS PGothic" pitchFamily="34" charset="-128"/>
                <a:cs typeface="+mn-cs"/>
              </a:rPr>
              <a:t>9HR</a:t>
            </a:r>
          </a:p>
        </p:txBody>
      </p:sp>
      <p:sp>
        <p:nvSpPr>
          <p:cNvPr id="8" name="Rectangle 7"/>
          <p:cNvSpPr/>
          <p:nvPr/>
        </p:nvSpPr>
        <p:spPr>
          <a:xfrm>
            <a:off x="3079004" y="814843"/>
            <a:ext cx="2160601" cy="54192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1673" y="1034726"/>
            <a:ext cx="3555127" cy="4994150"/>
          </a:xfrm>
        </p:spPr>
        <p:txBody>
          <a:bodyPr/>
          <a:lstStyle/>
          <a:p>
            <a:r>
              <a:rPr lang="en-US" dirty="0" smtClean="0"/>
              <a:t>Global mean spread from single </a:t>
            </a:r>
            <a:r>
              <a:rPr lang="en-US" dirty="0" err="1" smtClean="0"/>
              <a:t>EnKF</a:t>
            </a:r>
            <a:r>
              <a:rPr lang="en-US" dirty="0" smtClean="0"/>
              <a:t>-based forecast</a:t>
            </a:r>
          </a:p>
          <a:p>
            <a:pPr lvl="1"/>
            <a:r>
              <a:rPr lang="en-US" dirty="0" smtClean="0"/>
              <a:t>2014020400</a:t>
            </a:r>
          </a:p>
          <a:p>
            <a:pPr lvl="1"/>
            <a:endParaRPr lang="en-US" dirty="0"/>
          </a:p>
          <a:p>
            <a:r>
              <a:rPr lang="en-US" dirty="0" smtClean="0"/>
              <a:t>Significant decay from 3-hr to 6-hr</a:t>
            </a:r>
          </a:p>
          <a:p>
            <a:endParaRPr lang="en-US" dirty="0"/>
          </a:p>
          <a:p>
            <a:r>
              <a:rPr lang="en-US" dirty="0" smtClean="0"/>
              <a:t>Recovery and slight growth from 6-hr to 9-hr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781129" y="1257197"/>
            <a:ext cx="1632110" cy="897854"/>
          </a:xfrm>
          <a:prstGeom prst="rect">
            <a:avLst/>
          </a:prstGeom>
          <a:noFill/>
          <a:ln>
            <a:noFill/>
          </a:ln>
          <a:extLst/>
        </p:spPr>
        <p:txBody>
          <a:bodyPr lIns="0" rIns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>
              <a:buFontTx/>
              <a:buNone/>
              <a:defRPr/>
            </a:pPr>
            <a:r>
              <a:rPr lang="en-US" altLang="en-US" b="1" kern="0" dirty="0" smtClean="0">
                <a:solidFill>
                  <a:srgbClr val="000000"/>
                </a:solidFill>
                <a:ea typeface="MS PGothic" pitchFamily="34" charset="-128"/>
                <a:cs typeface="+mn-cs"/>
              </a:rPr>
              <a:t>Wind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2781129" y="3192645"/>
            <a:ext cx="1632110" cy="897854"/>
          </a:xfrm>
          <a:prstGeom prst="rect">
            <a:avLst/>
          </a:prstGeom>
          <a:noFill/>
          <a:ln>
            <a:noFill/>
          </a:ln>
          <a:extLst/>
        </p:spPr>
        <p:txBody>
          <a:bodyPr lIns="0" rIns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>
              <a:buFontTx/>
              <a:buNone/>
              <a:defRPr/>
            </a:pPr>
            <a:r>
              <a:rPr lang="en-US" altLang="en-US" b="1" kern="0" dirty="0" smtClean="0">
                <a:solidFill>
                  <a:srgbClr val="000000"/>
                </a:solidFill>
                <a:ea typeface="MS PGothic" pitchFamily="34" charset="-128"/>
                <a:cs typeface="+mn-cs"/>
              </a:rPr>
              <a:t>Temp.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2831431" y="4975693"/>
            <a:ext cx="1632110" cy="897854"/>
          </a:xfrm>
          <a:prstGeom prst="rect">
            <a:avLst/>
          </a:prstGeom>
          <a:noFill/>
          <a:ln>
            <a:noFill/>
          </a:ln>
          <a:extLst/>
        </p:spPr>
        <p:txBody>
          <a:bodyPr lIns="0" rIns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>
              <a:buFontTx/>
              <a:buNone/>
              <a:defRPr/>
            </a:pPr>
            <a:r>
              <a:rPr lang="en-US" altLang="en-US" b="1" kern="0" dirty="0" err="1" smtClean="0">
                <a:solidFill>
                  <a:srgbClr val="000000"/>
                </a:solidFill>
                <a:ea typeface="MS PGothic" pitchFamily="34" charset="-128"/>
                <a:cs typeface="+mn-cs"/>
              </a:rPr>
              <a:t>q</a:t>
            </a:r>
            <a:r>
              <a:rPr lang="en-US" altLang="en-US" b="1" kern="0" baseline="-25000" dirty="0" err="1" smtClean="0">
                <a:solidFill>
                  <a:srgbClr val="000000"/>
                </a:solidFill>
                <a:ea typeface="MS PGothic" pitchFamily="34" charset="-128"/>
                <a:cs typeface="+mn-cs"/>
              </a:rPr>
              <a:t>wv</a:t>
            </a:r>
            <a:endParaRPr lang="en-US" altLang="en-US" b="1" kern="0" dirty="0" smtClean="0">
              <a:solidFill>
                <a:srgbClr val="000000"/>
              </a:solidFill>
              <a:ea typeface="MS PGothic" pitchFamily="34" charset="-128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24787" y="4322929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-7387" y="1443792"/>
            <a:ext cx="15964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Pressure (</a:t>
            </a:r>
            <a:r>
              <a:rPr lang="en-US" sz="1600" b="1" dirty="0" err="1" smtClean="0"/>
              <a:t>hPa</a:t>
            </a:r>
            <a:r>
              <a:rPr lang="en-US" sz="1600" b="1" dirty="0" smtClean="0"/>
              <a:t>)</a:t>
            </a:r>
            <a:endParaRPr lang="en-US" sz="1600" b="1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3108" y="5133747"/>
            <a:ext cx="15964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Pressure (</a:t>
            </a:r>
            <a:r>
              <a:rPr lang="en-US" sz="1600" b="1" dirty="0" err="1" smtClean="0"/>
              <a:t>hPa</a:t>
            </a:r>
            <a:r>
              <a:rPr lang="en-US" sz="1600" b="1" dirty="0" smtClean="0"/>
              <a:t>)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199214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pp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224" y="936420"/>
            <a:ext cx="5113683" cy="39503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Replacement for additive inflation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570" y="1034726"/>
            <a:ext cx="5200004" cy="463511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Following the lead of ECMWF, pursued the use of “stochastic physics”</a:t>
            </a:r>
          </a:p>
          <a:p>
            <a:endParaRPr lang="en-US" dirty="0"/>
          </a:p>
          <a:p>
            <a:pPr lvl="1"/>
            <a:r>
              <a:rPr lang="en-US" dirty="0" smtClean="0"/>
              <a:t>SPPT:  Stochastically Perturbed Physics Tendencies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SKEB: Stochastic Kinetic Energy Backscatter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SHUM:  Stochastically perturbed boundary layer </a:t>
            </a:r>
            <a:r>
              <a:rPr lang="en-US" dirty="0" err="1" smtClean="0"/>
              <a:t>HUMidity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/>
              <a:t>All use stochastic random pattern generators to </a:t>
            </a:r>
            <a:r>
              <a:rPr lang="en-US" dirty="0" smtClean="0"/>
              <a:t>create spatially </a:t>
            </a:r>
            <a:r>
              <a:rPr lang="en-US" dirty="0"/>
              <a:t>and temporally correlated noise.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Kleist - 6 May 2016 - ECMWF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3FF0-A747-304F-8AA9-36DBABE317D1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378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Additive Inflation Off, </a:t>
            </a:r>
            <a:r>
              <a:rPr lang="en-US" b="1" i="1" dirty="0" err="1" smtClean="0">
                <a:solidFill>
                  <a:srgbClr val="953735"/>
                </a:solidFill>
              </a:rPr>
              <a:t>Stoch</a:t>
            </a:r>
            <a:r>
              <a:rPr lang="en-US" b="1" i="1" dirty="0" smtClean="0">
                <a:solidFill>
                  <a:srgbClr val="953735"/>
                </a:solidFill>
              </a:rPr>
              <a:t>. Physics On</a:t>
            </a:r>
            <a:endParaRPr lang="en-US" b="1" i="1" dirty="0">
              <a:solidFill>
                <a:srgbClr val="95373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Kleist - 6 May 2016 - ECMWF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3FF0-A747-304F-8AA9-36DBABE317D1}" type="slidenum">
              <a:rPr lang="en-US" smtClean="0"/>
              <a:t>18</a:t>
            </a:fld>
            <a:endParaRPr lang="en-US" dirty="0"/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317" y="814843"/>
            <a:ext cx="4187185" cy="5419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21197" y="2760802"/>
            <a:ext cx="1524000" cy="16764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>
              <a:buFontTx/>
              <a:buNone/>
              <a:defRPr/>
            </a:pPr>
            <a:r>
              <a:rPr lang="en-US" altLang="en-US" b="1" kern="0" dirty="0" smtClean="0">
                <a:solidFill>
                  <a:srgbClr val="FF0000"/>
                </a:solidFill>
                <a:ea typeface="MS PGothic" pitchFamily="34" charset="-128"/>
                <a:cs typeface="+mn-cs"/>
              </a:rPr>
              <a:t>3HR</a:t>
            </a:r>
          </a:p>
          <a:p>
            <a:pPr marL="457200" lvl="1" indent="0">
              <a:buFontTx/>
              <a:buNone/>
              <a:defRPr/>
            </a:pPr>
            <a:r>
              <a:rPr lang="en-US" altLang="en-US" b="1" kern="0" dirty="0" smtClean="0">
                <a:solidFill>
                  <a:srgbClr val="056305"/>
                </a:solidFill>
                <a:ea typeface="MS PGothic" pitchFamily="34" charset="-128"/>
                <a:cs typeface="+mn-cs"/>
              </a:rPr>
              <a:t>6HR</a:t>
            </a:r>
          </a:p>
          <a:p>
            <a:pPr marL="457200" lvl="1" indent="0">
              <a:buFontTx/>
              <a:buNone/>
              <a:defRPr/>
            </a:pPr>
            <a:r>
              <a:rPr lang="en-US" altLang="en-US" b="1" kern="0" dirty="0" smtClean="0">
                <a:solidFill>
                  <a:srgbClr val="0070C0"/>
                </a:solidFill>
                <a:ea typeface="MS PGothic" pitchFamily="34" charset="-128"/>
                <a:cs typeface="+mn-cs"/>
              </a:rPr>
              <a:t>9HR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5693398" y="1128920"/>
            <a:ext cx="1632110" cy="897854"/>
          </a:xfrm>
          <a:prstGeom prst="rect">
            <a:avLst/>
          </a:prstGeom>
          <a:noFill/>
          <a:ln>
            <a:noFill/>
          </a:ln>
          <a:extLst/>
        </p:spPr>
        <p:txBody>
          <a:bodyPr lIns="0" rIns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>
              <a:buFontTx/>
              <a:buNone/>
              <a:defRPr/>
            </a:pPr>
            <a:r>
              <a:rPr lang="en-US" altLang="en-US" b="1" kern="0" dirty="0" smtClean="0">
                <a:solidFill>
                  <a:srgbClr val="000000"/>
                </a:solidFill>
                <a:ea typeface="MS PGothic" pitchFamily="34" charset="-128"/>
                <a:cs typeface="+mn-cs"/>
              </a:rPr>
              <a:t>Wind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5693398" y="3064368"/>
            <a:ext cx="1632110" cy="897854"/>
          </a:xfrm>
          <a:prstGeom prst="rect">
            <a:avLst/>
          </a:prstGeom>
          <a:noFill/>
          <a:ln>
            <a:noFill/>
          </a:ln>
          <a:extLst/>
        </p:spPr>
        <p:txBody>
          <a:bodyPr lIns="0" rIns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>
              <a:buFontTx/>
              <a:buNone/>
              <a:defRPr/>
            </a:pPr>
            <a:r>
              <a:rPr lang="en-US" altLang="en-US" b="1" kern="0" dirty="0" smtClean="0">
                <a:solidFill>
                  <a:srgbClr val="000000"/>
                </a:solidFill>
                <a:ea typeface="MS PGothic" pitchFamily="34" charset="-128"/>
                <a:cs typeface="+mn-cs"/>
              </a:rPr>
              <a:t>Temp.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5743700" y="4847416"/>
            <a:ext cx="1632110" cy="897854"/>
          </a:xfrm>
          <a:prstGeom prst="rect">
            <a:avLst/>
          </a:prstGeom>
          <a:noFill/>
          <a:ln>
            <a:noFill/>
          </a:ln>
          <a:extLst/>
        </p:spPr>
        <p:txBody>
          <a:bodyPr lIns="0" rIns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>
              <a:buFontTx/>
              <a:buNone/>
              <a:defRPr/>
            </a:pPr>
            <a:r>
              <a:rPr lang="en-US" altLang="en-US" b="1" kern="0" dirty="0" err="1" smtClean="0">
                <a:solidFill>
                  <a:srgbClr val="000000"/>
                </a:solidFill>
                <a:ea typeface="MS PGothic" pitchFamily="34" charset="-128"/>
                <a:cs typeface="+mn-cs"/>
              </a:rPr>
              <a:t>q</a:t>
            </a:r>
            <a:r>
              <a:rPr lang="en-US" altLang="en-US" b="1" kern="0" baseline="-25000" dirty="0" err="1" smtClean="0">
                <a:solidFill>
                  <a:srgbClr val="000000"/>
                </a:solidFill>
                <a:ea typeface="MS PGothic" pitchFamily="34" charset="-128"/>
                <a:cs typeface="+mn-cs"/>
              </a:rPr>
              <a:t>wv</a:t>
            </a:r>
            <a:endParaRPr lang="en-US" altLang="en-US" b="1" kern="0" dirty="0" smtClean="0">
              <a:solidFill>
                <a:srgbClr val="000000"/>
              </a:solidFill>
              <a:ea typeface="MS PGothic" pitchFamily="34" charset="-128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24787" y="4322929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989876" y="814843"/>
            <a:ext cx="2083626" cy="5419276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821943" y="1572069"/>
            <a:ext cx="15964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Pressure (</a:t>
            </a:r>
            <a:r>
              <a:rPr lang="en-US" sz="1600" b="1" dirty="0" err="1" smtClean="0"/>
              <a:t>hPa</a:t>
            </a:r>
            <a:r>
              <a:rPr lang="en-US" sz="1600" b="1" dirty="0" smtClean="0"/>
              <a:t>)</a:t>
            </a:r>
            <a:endParaRPr lang="en-US" sz="1600" b="1" dirty="0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821943" y="5246827"/>
            <a:ext cx="15964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Pressure (</a:t>
            </a:r>
            <a:r>
              <a:rPr lang="en-US" sz="1600" b="1" dirty="0" err="1" smtClean="0"/>
              <a:t>hPa</a:t>
            </a:r>
            <a:r>
              <a:rPr lang="en-US" sz="1600" b="1" dirty="0" smtClean="0"/>
              <a:t>)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099740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January 2015 GFS Upgrade (Resolution)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Resolution was increased to T1534 (deterministic) and T574 (</a:t>
            </a:r>
            <a:r>
              <a:rPr lang="en-US" dirty="0" err="1" smtClean="0"/>
              <a:t>EnKF</a:t>
            </a:r>
            <a:r>
              <a:rPr lang="en-US" dirty="0" smtClean="0"/>
              <a:t>-based ensemble)</a:t>
            </a:r>
          </a:p>
          <a:p>
            <a:endParaRPr lang="en-US" dirty="0"/>
          </a:p>
          <a:p>
            <a:r>
              <a:rPr lang="en-US" dirty="0" smtClean="0"/>
              <a:t>Semi-</a:t>
            </a:r>
            <a:r>
              <a:rPr lang="en-US" dirty="0" err="1" smtClean="0"/>
              <a:t>Lagrangian</a:t>
            </a:r>
            <a:r>
              <a:rPr lang="en-US" dirty="0" smtClean="0"/>
              <a:t> replaced </a:t>
            </a:r>
            <a:r>
              <a:rPr lang="en-US" dirty="0" err="1" smtClean="0"/>
              <a:t>Eulerian</a:t>
            </a:r>
            <a:r>
              <a:rPr lang="en-US" dirty="0" smtClean="0"/>
              <a:t> dynamic core</a:t>
            </a:r>
          </a:p>
          <a:p>
            <a:endParaRPr lang="en-US" dirty="0"/>
          </a:p>
          <a:p>
            <a:r>
              <a:rPr lang="en-US" dirty="0" smtClean="0"/>
              <a:t>Data Assimilation:</a:t>
            </a:r>
          </a:p>
          <a:p>
            <a:pPr lvl="1"/>
            <a:r>
              <a:rPr lang="en-US" dirty="0" smtClean="0"/>
              <a:t>Reduced weights on climatological to 12.5% (87.5% ensemble) for hybrid 3DEnVar</a:t>
            </a:r>
          </a:p>
          <a:p>
            <a:pPr lvl="1"/>
            <a:r>
              <a:rPr lang="en-US" dirty="0" smtClean="0"/>
              <a:t>Reduced localization length scales</a:t>
            </a:r>
          </a:p>
          <a:p>
            <a:pPr lvl="1"/>
            <a:r>
              <a:rPr lang="en-US" dirty="0" smtClean="0"/>
              <a:t>Replaced additive inflation with stochastic physics</a:t>
            </a:r>
          </a:p>
          <a:p>
            <a:pPr lvl="1"/>
            <a:r>
              <a:rPr lang="en-US" b="1" i="1" dirty="0" smtClean="0">
                <a:solidFill>
                  <a:schemeClr val="accent2">
                    <a:lumMod val="75000"/>
                  </a:schemeClr>
                </a:solidFill>
              </a:rPr>
              <a:t>Increment resolution kept at T574 effective resolution (same as ensemble)</a:t>
            </a:r>
          </a:p>
          <a:p>
            <a:pPr lvl="1"/>
            <a:r>
              <a:rPr lang="en-US" dirty="0" smtClean="0"/>
              <a:t>Updated radiance bias correction scheme</a:t>
            </a:r>
          </a:p>
          <a:p>
            <a:pPr lvl="1"/>
            <a:r>
              <a:rPr lang="en-US" dirty="0" smtClean="0"/>
              <a:t>Some observation changes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Kleist - 6 May 2016 - ECMWF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3FF0-A747-304F-8AA9-36DBABE317D1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473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NCEP Global Forecast System (and GDAS)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32" y="1034726"/>
            <a:ext cx="5333168" cy="499415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Operational global NWP model run by US National Weather Service</a:t>
            </a:r>
          </a:p>
          <a:p>
            <a:endParaRPr lang="en-US" dirty="0"/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Deterministic</a:t>
            </a:r>
            <a:r>
              <a:rPr lang="en-US" dirty="0" smtClean="0"/>
              <a:t> and ensemble forecasts four times daily (00, 06, 12, 18 UTC) out to 15 days </a:t>
            </a:r>
          </a:p>
          <a:p>
            <a:endParaRPr lang="en-US" dirty="0"/>
          </a:p>
          <a:p>
            <a:r>
              <a:rPr lang="en-US" dirty="0" smtClean="0"/>
              <a:t>Two DA cycles per initialization time</a:t>
            </a:r>
          </a:p>
          <a:p>
            <a:endParaRPr lang="en-US" dirty="0"/>
          </a:p>
          <a:p>
            <a:r>
              <a:rPr lang="en-US" dirty="0" smtClean="0"/>
              <a:t>Deterministic:  T1534 Semi-</a:t>
            </a:r>
            <a:r>
              <a:rPr lang="en-US" dirty="0" err="1" smtClean="0"/>
              <a:t>Lagrangian</a:t>
            </a:r>
            <a:r>
              <a:rPr lang="en-US" dirty="0" smtClean="0"/>
              <a:t> (~13km in tropics), 64 layers, full field digital filter</a:t>
            </a:r>
          </a:p>
          <a:p>
            <a:r>
              <a:rPr lang="en-US" dirty="0" smtClean="0"/>
              <a:t>Ensemble: 20 member T574, 64 layers</a:t>
            </a:r>
          </a:p>
          <a:p>
            <a:endParaRPr lang="en-US" dirty="0"/>
          </a:p>
          <a:p>
            <a:r>
              <a:rPr lang="en-US" dirty="0" smtClean="0"/>
              <a:t>No TL/AD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Kleist - 6 May 2016 - ECMWF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3FF0-A747-304F-8AA9-36DBABE317D1}" type="slidenum">
              <a:rPr lang="en-US" smtClean="0"/>
              <a:t>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315" y="1984272"/>
            <a:ext cx="2984970" cy="285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147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3551"/>
            <a:ext cx="8229600" cy="59170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Temporal distribution of observations (NASA MERRA)</a:t>
            </a:r>
            <a:br>
              <a:rPr lang="en-US" dirty="0" smtClean="0"/>
            </a:br>
            <a:r>
              <a:rPr lang="en-US" dirty="0" smtClean="0"/>
              <a:t>Courtesy of Will McCarty (NASA GMAO)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Kleist - 6 May 2016 - ECMWF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3FF0-A747-304F-8AA9-36DBABE317D1}" type="slidenum">
              <a:rPr lang="en-US" smtClean="0"/>
              <a:t>20</a:t>
            </a:fld>
            <a:endParaRPr lang="en-US" dirty="0"/>
          </a:p>
        </p:txBody>
      </p:sp>
      <p:pic>
        <p:nvPicPr>
          <p:cNvPr id="7" name="obs_movie_wm_20141210.h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121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Hybrid 4DEnVar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Kleist - 6 May 2016 - ECMWF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3FF0-A747-304F-8AA9-36DBABE317D1}" type="slidenum">
              <a:rPr lang="en-US" smtClean="0"/>
              <a:t>21</a:t>
            </a:fld>
            <a:endParaRPr lang="en-US" dirty="0"/>
          </a:p>
        </p:txBody>
      </p:sp>
      <p:graphicFrame>
        <p:nvGraphicFramePr>
          <p:cNvPr id="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3860734"/>
              </p:ext>
            </p:extLst>
          </p:nvPr>
        </p:nvGraphicFramePr>
        <p:xfrm>
          <a:off x="187799" y="915211"/>
          <a:ext cx="8804275" cy="98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27" name="Equation" r:id="rId3" imgW="4191000" imgH="469900" progId="Equation.3">
                  <p:embed/>
                </p:oleObj>
              </mc:Choice>
              <mc:Fallback>
                <p:oleObj name="Equation" r:id="rId3" imgW="41910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799" y="915211"/>
                        <a:ext cx="8804275" cy="984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654128"/>
              </p:ext>
            </p:extLst>
          </p:nvPr>
        </p:nvGraphicFramePr>
        <p:xfrm>
          <a:off x="2901218" y="4184597"/>
          <a:ext cx="3128963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28" name="Equation" r:id="rId5" imgW="1651000" imgH="469900" progId="Equation.3">
                  <p:embed/>
                </p:oleObj>
              </mc:Choice>
              <mc:Fallback>
                <p:oleObj name="Equation" r:id="rId5" imgW="16510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1218" y="4184597"/>
                        <a:ext cx="3128963" cy="89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Left Brace 7"/>
          <p:cNvSpPr/>
          <p:nvPr/>
        </p:nvSpPr>
        <p:spPr>
          <a:xfrm rot="16200000">
            <a:off x="6860061" y="319922"/>
            <a:ext cx="381000" cy="3657600"/>
          </a:xfrm>
          <a:prstGeom prst="leftBrace">
            <a:avLst>
              <a:gd name="adj1" fmla="val 8333"/>
              <a:gd name="adj2" fmla="val 49010"/>
            </a:avLst>
          </a:prstGeom>
          <a:ln w="3175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5221761" y="2339222"/>
            <a:ext cx="4114800" cy="7620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000" dirty="0">
                <a:latin typeface="+mj-lt"/>
                <a:ea typeface="ＭＳ Ｐゴシック" charset="0"/>
                <a:cs typeface="ＭＳ Ｐゴシック" charset="0"/>
              </a:rPr>
              <a:t>Jo term divided into observation “bins” as in 4DVAR</a:t>
            </a:r>
            <a:endParaRPr lang="en-US" sz="2000" baseline="30000" dirty="0">
              <a:latin typeface="+mj-lt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87799" y="3289130"/>
            <a:ext cx="8745297" cy="985261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000" dirty="0">
                <a:latin typeface="+mj-lt"/>
                <a:ea typeface="ＭＳ Ｐゴシック" charset="0"/>
                <a:cs typeface="ＭＳ Ｐゴシック" charset="0"/>
              </a:rPr>
              <a:t>Where the 4D increment is prescribed through linear combinations of the 4D ensemble perturbations plus static contribution, i.e. it is not itself a model trajectory</a:t>
            </a:r>
            <a:endParaRPr lang="en-US" sz="2000" baseline="30000" dirty="0">
              <a:latin typeface="+mj-lt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87799" y="5215362"/>
            <a:ext cx="8745297" cy="10668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000" dirty="0">
                <a:latin typeface="+mj-lt"/>
                <a:ea typeface="ＭＳ Ｐゴシック" charset="0"/>
                <a:cs typeface="ＭＳ Ｐゴシック" charset="0"/>
              </a:rPr>
              <a:t>Here, </a:t>
            </a:r>
            <a:r>
              <a:rPr lang="en-US" sz="2000" b="1" i="1" dirty="0">
                <a:solidFill>
                  <a:schemeClr val="accent6">
                    <a:lumMod val="75000"/>
                  </a:schemeClr>
                </a:solidFill>
                <a:latin typeface="+mj-lt"/>
                <a:ea typeface="ＭＳ Ｐゴシック" charset="0"/>
                <a:cs typeface="ＭＳ Ｐゴシック" charset="0"/>
              </a:rPr>
              <a:t>static contribution is time invariant</a:t>
            </a:r>
            <a:r>
              <a:rPr lang="en-US" sz="2000" dirty="0">
                <a:latin typeface="+mj-lt"/>
                <a:ea typeface="ＭＳ Ｐゴシック" charset="0"/>
                <a:cs typeface="ＭＳ Ｐゴシック" charset="0"/>
              </a:rPr>
              <a:t>.  </a:t>
            </a:r>
            <a:r>
              <a:rPr lang="en-US" sz="2000" b="1" dirty="0">
                <a:latin typeface="+mj-lt"/>
                <a:ea typeface="ＭＳ Ｐゴシック" charset="0"/>
                <a:cs typeface="ＭＳ Ｐゴシック" charset="0"/>
              </a:rPr>
              <a:t>C</a:t>
            </a:r>
            <a:r>
              <a:rPr lang="en-US" sz="2000" dirty="0">
                <a:latin typeface="+mj-lt"/>
                <a:ea typeface="ＭＳ Ｐゴシック" charset="0"/>
                <a:cs typeface="ＭＳ Ｐゴシック" charset="0"/>
              </a:rPr>
              <a:t> represents TLNMC balance operator.  </a:t>
            </a:r>
            <a:r>
              <a:rPr lang="en-US" sz="2000" b="1" i="1" dirty="0">
                <a:solidFill>
                  <a:srgbClr val="FF0000"/>
                </a:solidFill>
                <a:latin typeface="+mj-lt"/>
                <a:ea typeface="ＭＳ Ｐゴシック" charset="0"/>
                <a:cs typeface="ＭＳ Ｐゴシック" charset="0"/>
              </a:rPr>
              <a:t>No TL/AD in Jo term </a:t>
            </a:r>
            <a:r>
              <a:rPr lang="en-US" sz="2000" dirty="0">
                <a:latin typeface="+mj-lt"/>
                <a:ea typeface="ＭＳ Ｐゴシック" charset="0"/>
                <a:cs typeface="ＭＳ Ｐゴシック" charset="0"/>
              </a:rPr>
              <a:t>(</a:t>
            </a:r>
            <a:r>
              <a:rPr lang="en-US" sz="2000" b="1" dirty="0">
                <a:latin typeface="+mj-lt"/>
                <a:ea typeface="ＭＳ Ｐゴシック" charset="0"/>
                <a:cs typeface="ＭＳ Ｐゴシック" charset="0"/>
              </a:rPr>
              <a:t>M</a:t>
            </a:r>
            <a:r>
              <a:rPr lang="en-US" sz="2000" dirty="0">
                <a:latin typeface="+mj-lt"/>
                <a:ea typeface="ＭＳ Ｐゴシック" charset="0"/>
                <a:cs typeface="ＭＳ Ｐゴシック" charset="0"/>
              </a:rPr>
              <a:t> and </a:t>
            </a:r>
            <a:r>
              <a:rPr lang="en-US" sz="2000" b="1" dirty="0">
                <a:latin typeface="+mj-lt"/>
                <a:ea typeface="ＭＳ Ｐゴシック" charset="0"/>
                <a:cs typeface="ＭＳ Ｐゴシック" charset="0"/>
              </a:rPr>
              <a:t>M</a:t>
            </a:r>
            <a:r>
              <a:rPr lang="en-US" sz="2000" baseline="30000" dirty="0">
                <a:latin typeface="+mj-lt"/>
                <a:ea typeface="ＭＳ Ｐゴシック" charset="0"/>
                <a:cs typeface="ＭＳ Ｐゴシック" charset="0"/>
              </a:rPr>
              <a:t>T</a:t>
            </a:r>
            <a:r>
              <a:rPr lang="en-US" sz="2000" dirty="0" smtClean="0">
                <a:latin typeface="+mj-lt"/>
                <a:ea typeface="ＭＳ Ｐゴシック" charset="0"/>
                <a:cs typeface="ＭＳ Ｐゴシック" charset="0"/>
              </a:rPr>
              <a:t>).  Linear </a:t>
            </a:r>
            <a:r>
              <a:rPr lang="en-US" sz="2000" b="1" dirty="0" smtClean="0">
                <a:latin typeface="+mj-lt"/>
                <a:ea typeface="ＭＳ Ｐゴシック" charset="0"/>
                <a:cs typeface="ＭＳ Ｐゴシック" charset="0"/>
              </a:rPr>
              <a:t>H</a:t>
            </a:r>
            <a:r>
              <a:rPr lang="en-US" sz="2000" dirty="0" smtClean="0">
                <a:latin typeface="+mj-lt"/>
                <a:ea typeface="ＭＳ Ｐゴシック" charset="0"/>
                <a:cs typeface="ＭＳ Ｐゴシック" charset="0"/>
              </a:rPr>
              <a:t> used in cost function.</a:t>
            </a:r>
            <a:endParaRPr lang="en-US" sz="2000" baseline="30000" dirty="0">
              <a:latin typeface="+mj-lt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15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3551"/>
            <a:ext cx="8229600" cy="59170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alibri" charset="0"/>
                <a:ea typeface="MS PGothic" charset="0"/>
              </a:rPr>
              <a:t>Single </a:t>
            </a:r>
            <a:r>
              <a:rPr lang="en-US" dirty="0" smtClean="0">
                <a:latin typeface="Calibri" charset="0"/>
                <a:ea typeface="MS PGothic" charset="0"/>
              </a:rPr>
              <a:t>Temperature Observation </a:t>
            </a:r>
            <a:r>
              <a:rPr lang="en-US" dirty="0">
                <a:latin typeface="Calibri" charset="0"/>
                <a:ea typeface="MS PGothic" charset="0"/>
              </a:rPr>
              <a:t>(-3h) </a:t>
            </a:r>
            <a:r>
              <a:rPr lang="en-US" dirty="0" smtClean="0">
                <a:latin typeface="Calibri" charset="0"/>
                <a:ea typeface="MS PGothic" charset="0"/>
              </a:rPr>
              <a:t>Example </a:t>
            </a:r>
            <a:br>
              <a:rPr lang="en-US" dirty="0" smtClean="0">
                <a:latin typeface="Calibri" charset="0"/>
                <a:ea typeface="MS PGothic" charset="0"/>
              </a:rPr>
            </a:br>
            <a:r>
              <a:rPr lang="en-US" dirty="0" smtClean="0">
                <a:latin typeface="Calibri" charset="0"/>
                <a:ea typeface="MS PGothic" charset="0"/>
              </a:rPr>
              <a:t>From </a:t>
            </a:r>
            <a:r>
              <a:rPr lang="en-US" dirty="0">
                <a:latin typeface="Calibri" charset="0"/>
                <a:ea typeface="MS PGothic" charset="0"/>
              </a:rPr>
              <a:t>Kleist and Ide (2015)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Kleist - 6 May 2016 - ECMWF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3FF0-A747-304F-8AA9-36DBABE317D1}" type="slidenum">
              <a:rPr lang="en-US" smtClean="0"/>
              <a:t>22</a:t>
            </a:fld>
            <a:endParaRPr lang="en-US" dirty="0"/>
          </a:p>
        </p:txBody>
      </p:sp>
      <p:pic>
        <p:nvPicPr>
          <p:cNvPr id="6" name="Picture 4" descr="4dinc_evolu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28" y="860221"/>
            <a:ext cx="3934373" cy="5092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838200" y="5778474"/>
            <a:ext cx="1828800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800" b="1" dirty="0" smtClean="0">
                <a:latin typeface="+mj-lt"/>
              </a:rPr>
              <a:t>H-4DVAR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833536" y="5791562"/>
            <a:ext cx="1828800" cy="3698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800" b="1" dirty="0" smtClean="0">
                <a:latin typeface="+mj-lt"/>
              </a:rPr>
              <a:t>H-4DEnVar</a:t>
            </a: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76200" y="1554444"/>
            <a:ext cx="762000" cy="3698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 b="1" dirty="0" smtClean="0">
                <a:latin typeface="+mj-lt"/>
              </a:rPr>
              <a:t>t=-3h</a:t>
            </a: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76200" y="3307044"/>
            <a:ext cx="762000" cy="3698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 b="1" smtClean="0">
                <a:latin typeface="+mj-lt"/>
              </a:rPr>
              <a:t>t=0h</a:t>
            </a: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76200" y="5070757"/>
            <a:ext cx="762000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 b="1" smtClean="0">
                <a:latin typeface="+mj-lt"/>
              </a:rPr>
              <a:t>t=+3h</a:t>
            </a: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724001" y="860221"/>
            <a:ext cx="1981200" cy="5301229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2781401" y="860221"/>
            <a:ext cx="1981200" cy="5301229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5027650" y="1470326"/>
            <a:ext cx="3505200" cy="397031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 dirty="0" smtClean="0">
                <a:latin typeface="+mj-lt"/>
              </a:rPr>
              <a:t>Solution at beginning of window identical</a:t>
            </a:r>
          </a:p>
          <a:p>
            <a:pPr eaLnBrk="1" hangingPunct="1">
              <a:defRPr/>
            </a:pPr>
            <a:endParaRPr lang="en-US" sz="1800" dirty="0" smtClean="0">
              <a:latin typeface="+mj-lt"/>
            </a:endParaRPr>
          </a:p>
          <a:p>
            <a:pPr eaLnBrk="1" hangingPunct="1">
              <a:defRPr/>
            </a:pPr>
            <a:endParaRPr lang="en-US" sz="1800" dirty="0" smtClean="0">
              <a:latin typeface="+mj-lt"/>
            </a:endParaRPr>
          </a:p>
          <a:p>
            <a:pPr eaLnBrk="1" hangingPunct="1">
              <a:defRPr/>
            </a:pPr>
            <a:r>
              <a:rPr lang="en-US" sz="1800" dirty="0" smtClean="0">
                <a:latin typeface="+mj-lt"/>
              </a:rPr>
              <a:t>Evolution of increment qualitatively similar between dynamic and ensemble specification</a:t>
            </a:r>
          </a:p>
          <a:p>
            <a:pPr eaLnBrk="1" hangingPunct="1">
              <a:defRPr/>
            </a:pPr>
            <a:endParaRPr lang="en-US" sz="1800" dirty="0" smtClean="0">
              <a:latin typeface="+mj-lt"/>
            </a:endParaRPr>
          </a:p>
          <a:p>
            <a:pPr eaLnBrk="1" hangingPunct="1">
              <a:defRPr/>
            </a:pPr>
            <a:endParaRPr lang="en-US" sz="1800" dirty="0" smtClean="0">
              <a:latin typeface="+mj-lt"/>
            </a:endParaRPr>
          </a:p>
          <a:p>
            <a:pPr eaLnBrk="1" hangingPunct="1">
              <a:defRPr/>
            </a:pPr>
            <a:r>
              <a:rPr lang="en-US" sz="1800" dirty="0" smtClean="0">
                <a:latin typeface="+mj-lt"/>
              </a:rPr>
              <a:t>** Current linear and </a:t>
            </a:r>
            <a:r>
              <a:rPr lang="en-US" sz="1800" dirty="0" err="1" smtClean="0">
                <a:latin typeface="+mj-lt"/>
              </a:rPr>
              <a:t>adjoint</a:t>
            </a:r>
            <a:r>
              <a:rPr lang="en-US" sz="1800" dirty="0" smtClean="0">
                <a:latin typeface="+mj-lt"/>
              </a:rPr>
              <a:t> models in GSI are computationally unfeasible for use in 4DVAR other than simple single observation testing at low resolution</a:t>
            </a:r>
          </a:p>
        </p:txBody>
      </p:sp>
    </p:spTree>
    <p:extLst>
      <p:ext uri="{BB962C8B-B14F-4D97-AF65-F5344CB8AC3E}">
        <p14:creationId xmlns:p14="http://schemas.microsoft.com/office/powerpoint/2010/main" val="1465621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Initialization within context of 4DEnVar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0410"/>
            <a:ext cx="8229600" cy="96639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In addition to TLNMC, developed and tested weak constraint DFI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Kleist - 6 May 2016 - ECMWF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3FF0-A747-304F-8AA9-36DBABE317D1}" type="slidenum">
              <a:rPr lang="en-US" smtClean="0"/>
              <a:t>23</a:t>
            </a:fld>
            <a:endParaRPr lang="en-US" dirty="0"/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296" y="1407820"/>
            <a:ext cx="3337138" cy="46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627296" y="1635840"/>
            <a:ext cx="4191000" cy="430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2000" b="1" dirty="0" smtClean="0">
                <a:latin typeface="Calibri" charset="0"/>
                <a:cs typeface="Times New Roman" charset="0"/>
              </a:rPr>
              <a:t>For single analysis, tendencies and ratio as function of observation bin:</a:t>
            </a:r>
          </a:p>
          <a:p>
            <a:pPr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en-US" sz="2000" b="1" dirty="0">
              <a:latin typeface="Calibri" charset="0"/>
              <a:cs typeface="Times New Roman" charset="0"/>
            </a:endParaRPr>
          </a:p>
          <a:p>
            <a:pPr lvl="1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latin typeface="Calibri" charset="0"/>
                <a:cs typeface="Times New Roman" charset="0"/>
              </a:rPr>
              <a:t>Dashed</a:t>
            </a:r>
            <a:r>
              <a:rPr lang="en-US" sz="2000" dirty="0">
                <a:latin typeface="Calibri" charset="0"/>
                <a:cs typeface="Times New Roman" charset="0"/>
              </a:rPr>
              <a:t>: Total tendencies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latin typeface="Calibri" charset="0"/>
                <a:cs typeface="Times New Roman" charset="0"/>
              </a:rPr>
              <a:t>Solid: Gravity mode tendencies</a:t>
            </a:r>
          </a:p>
          <a:p>
            <a:pPr lvl="2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 b="1" i="1" dirty="0">
                <a:solidFill>
                  <a:schemeClr val="accent2">
                    <a:lumMod val="75000"/>
                  </a:schemeClr>
                </a:solidFill>
                <a:latin typeface="Calibri" charset="0"/>
                <a:cs typeface="Times New Roman" charset="0"/>
              </a:rPr>
              <a:t>All constraints reduce incremental </a:t>
            </a:r>
            <a:r>
              <a:rPr lang="en-US" sz="2000" b="1" i="1" dirty="0" smtClean="0">
                <a:solidFill>
                  <a:schemeClr val="accent2">
                    <a:lumMod val="75000"/>
                  </a:schemeClr>
                </a:solidFill>
                <a:latin typeface="Calibri" charset="0"/>
                <a:cs typeface="Times New Roman" charset="0"/>
              </a:rPr>
              <a:t>tendencies</a:t>
            </a:r>
            <a:endParaRPr lang="en-US" sz="2000" dirty="0">
              <a:latin typeface="Calibri" charset="0"/>
              <a:cs typeface="Times New Roman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en-US" sz="2000" dirty="0">
              <a:latin typeface="Calibri" charset="0"/>
              <a:cs typeface="Times New Roman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2000" b="1" dirty="0">
                <a:latin typeface="Calibri" charset="0"/>
                <a:cs typeface="Times New Roman" charset="0"/>
              </a:rPr>
              <a:t>Impact on ratio of gravity mode/total tendencies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 b="1" i="1" dirty="0" err="1">
                <a:solidFill>
                  <a:srgbClr val="953735"/>
                </a:solidFill>
                <a:latin typeface="Calibri" charset="0"/>
                <a:cs typeface="Times New Roman" charset="0"/>
              </a:rPr>
              <a:t>JcDFI</a:t>
            </a:r>
            <a:r>
              <a:rPr lang="en-US" sz="2000" b="1" i="1" dirty="0">
                <a:solidFill>
                  <a:srgbClr val="953735"/>
                </a:solidFill>
                <a:latin typeface="Calibri" charset="0"/>
                <a:cs typeface="Times New Roman" charset="0"/>
              </a:rPr>
              <a:t> increases ratio </a:t>
            </a:r>
            <a:r>
              <a:rPr lang="en-US" sz="2000" dirty="0">
                <a:latin typeface="Calibri" charset="0"/>
                <a:cs typeface="Times New Roman" charset="0"/>
              </a:rPr>
              <a:t>of gravity mode to total tendencies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latin typeface="Calibri" charset="0"/>
                <a:cs typeface="Times New Roman" charset="0"/>
              </a:rPr>
              <a:t>TLNMC most </a:t>
            </a:r>
            <a:r>
              <a:rPr lang="en-US" sz="2000" dirty="0" smtClean="0">
                <a:latin typeface="Calibri" charset="0"/>
                <a:cs typeface="Times New Roman" charset="0"/>
              </a:rPr>
              <a:t>effective</a:t>
            </a:r>
            <a:endParaRPr lang="en-US" sz="1800" dirty="0">
              <a:cs typeface="Times New Roman" charset="0"/>
            </a:endParaRPr>
          </a:p>
          <a:p>
            <a:pPr algn="just" eaLnBrk="1" hangingPunct="1">
              <a:buFontTx/>
              <a:buChar char="•"/>
            </a:pPr>
            <a:endParaRPr lang="en-US" sz="1800" dirty="0"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878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3551"/>
            <a:ext cx="8229600" cy="59170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Impact on analysis error (OSSE)</a:t>
            </a:r>
            <a:br>
              <a:rPr lang="en-US" dirty="0" smtClean="0"/>
            </a:br>
            <a:r>
              <a:rPr lang="en-US" dirty="0" smtClean="0"/>
              <a:t>Kleist and Ide 2015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5671" y="1641942"/>
            <a:ext cx="4478827" cy="4386933"/>
          </a:xfrm>
        </p:spPr>
        <p:txBody>
          <a:bodyPr/>
          <a:lstStyle/>
          <a:p>
            <a:pPr>
              <a:lnSpc>
                <a:spcPct val="80000"/>
              </a:lnSpc>
              <a:buFontTx/>
              <a:buChar char="•"/>
            </a:pPr>
            <a:r>
              <a:rPr lang="en-US" sz="2000" dirty="0">
                <a:latin typeface="Calibri" charset="0"/>
                <a:cs typeface="Times New Roman" charset="0"/>
              </a:rPr>
              <a:t>Control (zero) is 4D hybrid without constraint/initialization</a:t>
            </a:r>
          </a:p>
          <a:p>
            <a:pPr>
              <a:lnSpc>
                <a:spcPct val="80000"/>
              </a:lnSpc>
              <a:buFontTx/>
              <a:buChar char="•"/>
            </a:pPr>
            <a:endParaRPr lang="en-US" sz="2000" dirty="0">
              <a:latin typeface="Calibri" charset="0"/>
              <a:cs typeface="Times New Roman" charset="0"/>
            </a:endParaRP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000" dirty="0">
                <a:latin typeface="Calibri" charset="0"/>
                <a:cs typeface="Times New Roman" charset="0"/>
              </a:rPr>
              <a:t>6 week trial</a:t>
            </a:r>
          </a:p>
          <a:p>
            <a:pPr>
              <a:lnSpc>
                <a:spcPct val="80000"/>
              </a:lnSpc>
              <a:buFontTx/>
              <a:buChar char="•"/>
            </a:pPr>
            <a:endParaRPr lang="en-US" sz="2000" dirty="0">
              <a:latin typeface="Calibri" charset="0"/>
              <a:cs typeface="Times New Roman" charset="0"/>
            </a:endParaRP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000" dirty="0">
                <a:latin typeface="Calibri" charset="0"/>
                <a:cs typeface="Times New Roman" charset="0"/>
              </a:rPr>
              <a:t>Time </a:t>
            </a:r>
            <a:r>
              <a:rPr lang="en-US" sz="2000" dirty="0" smtClean="0">
                <a:latin typeface="Calibri" charset="0"/>
                <a:cs typeface="Times New Roman" charset="0"/>
              </a:rPr>
              <a:t>mean change </a:t>
            </a:r>
            <a:r>
              <a:rPr lang="en-US" sz="2000" dirty="0">
                <a:latin typeface="Calibri" charset="0"/>
                <a:cs typeface="Times New Roman" charset="0"/>
              </a:rPr>
              <a:t>in analysis error (total energy) </a:t>
            </a:r>
            <a:r>
              <a:rPr lang="en-US" sz="2000" b="1" i="1" dirty="0">
                <a:latin typeface="Calibri" charset="0"/>
                <a:cs typeface="Times New Roman" charset="0"/>
              </a:rPr>
              <a:t>relative</a:t>
            </a:r>
            <a:r>
              <a:rPr lang="en-US" sz="2000" dirty="0">
                <a:latin typeface="Calibri" charset="0"/>
                <a:cs typeface="Times New Roman" charset="0"/>
              </a:rPr>
              <a:t> to 4D hybrid </a:t>
            </a:r>
            <a:r>
              <a:rPr lang="en-US" sz="2000" dirty="0" err="1">
                <a:latin typeface="Calibri" charset="0"/>
                <a:cs typeface="Times New Roman" charset="0"/>
              </a:rPr>
              <a:t>EnVar</a:t>
            </a:r>
            <a:r>
              <a:rPr lang="en-US" sz="2000" dirty="0">
                <a:latin typeface="Calibri" charset="0"/>
                <a:cs typeface="Times New Roman" charset="0"/>
              </a:rPr>
              <a:t> experiment that utilized no constraints at all</a:t>
            </a:r>
          </a:p>
          <a:p>
            <a:pPr lvl="1">
              <a:lnSpc>
                <a:spcPct val="80000"/>
              </a:lnSpc>
              <a:buFont typeface="Arial" charset="0"/>
              <a:buChar char="•"/>
            </a:pPr>
            <a:r>
              <a:rPr lang="en-US" sz="2000" b="1" dirty="0">
                <a:solidFill>
                  <a:srgbClr val="FF0000"/>
                </a:solidFill>
                <a:latin typeface="Calibri" charset="0"/>
                <a:cs typeface="Times New Roman" charset="0"/>
              </a:rPr>
              <a:t>TLNMC</a:t>
            </a:r>
            <a:r>
              <a:rPr lang="en-US" sz="2000" dirty="0">
                <a:latin typeface="Calibri" charset="0"/>
                <a:cs typeface="Times New Roman" charset="0"/>
              </a:rPr>
              <a:t> universally better</a:t>
            </a:r>
          </a:p>
          <a:p>
            <a:pPr lvl="1">
              <a:lnSpc>
                <a:spcPct val="80000"/>
              </a:lnSpc>
              <a:buFont typeface="Arial" charset="0"/>
              <a:buChar char="•"/>
            </a:pPr>
            <a:r>
              <a:rPr lang="en-US" sz="2000" b="1" dirty="0">
                <a:solidFill>
                  <a:srgbClr val="008000"/>
                </a:solidFill>
                <a:latin typeface="Calibri" charset="0"/>
                <a:cs typeface="Times New Roman" charset="0"/>
              </a:rPr>
              <a:t>Combined</a:t>
            </a:r>
            <a:r>
              <a:rPr lang="en-US" sz="2000" dirty="0">
                <a:solidFill>
                  <a:srgbClr val="008000"/>
                </a:solidFill>
                <a:latin typeface="Calibri" charset="0"/>
                <a:cs typeface="Times New Roman" charset="0"/>
              </a:rPr>
              <a:t> </a:t>
            </a:r>
            <a:r>
              <a:rPr lang="en-US" sz="2000" dirty="0">
                <a:latin typeface="Calibri" charset="0"/>
                <a:cs typeface="Times New Roman" charset="0"/>
              </a:rPr>
              <a:t>constraint mixed</a:t>
            </a:r>
          </a:p>
          <a:p>
            <a:pPr lvl="1">
              <a:lnSpc>
                <a:spcPct val="80000"/>
              </a:lnSpc>
              <a:buFont typeface="Arial" charset="0"/>
              <a:buChar char="•"/>
            </a:pP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  <a:latin typeface="Calibri" charset="0"/>
                <a:cs typeface="Times New Roman" charset="0"/>
              </a:rPr>
              <a:t>JcDFI</a:t>
            </a:r>
            <a:r>
              <a:rPr lang="en-US" sz="2000" dirty="0">
                <a:latin typeface="Calibri" charset="0"/>
                <a:cs typeface="Times New Roman" charset="0"/>
              </a:rPr>
              <a:t> increases analysis error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Kleist - 6 May 2016 - ECMWF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3FF0-A747-304F-8AA9-36DBABE317D1}" type="slidenum">
              <a:rPr lang="en-US" smtClean="0"/>
              <a:t>24</a:t>
            </a:fld>
            <a:endParaRPr lang="en-US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861696"/>
            <a:ext cx="4057502" cy="53358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-551784" y="3470144"/>
            <a:ext cx="1731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Pressure (</a:t>
            </a:r>
            <a:r>
              <a:rPr lang="en-US" sz="1800" dirty="0" err="1" smtClean="0"/>
              <a:t>hPa</a:t>
            </a:r>
            <a:r>
              <a:rPr lang="en-US" sz="1800" dirty="0" smtClean="0"/>
              <a:t>)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1358214" y="5924256"/>
            <a:ext cx="252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Relative Analysis Error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7436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Hybrid 4DEnVar Trials and Configuration Details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Hybrid weights kept the same, </a:t>
            </a:r>
            <a:r>
              <a:rPr lang="en-US" dirty="0" err="1" smtClean="0"/>
              <a:t>EnKF</a:t>
            </a:r>
            <a:r>
              <a:rPr lang="en-US" dirty="0" smtClean="0"/>
              <a:t> unchanged, hourly binning for observations</a:t>
            </a:r>
          </a:p>
          <a:p>
            <a:pPr lvl="1"/>
            <a:r>
              <a:rPr lang="en-US" dirty="0" smtClean="0"/>
              <a:t>Change from 3- to 1- </a:t>
            </a:r>
            <a:r>
              <a:rPr lang="en-US" dirty="0" err="1" smtClean="0"/>
              <a:t>hr</a:t>
            </a:r>
            <a:r>
              <a:rPr lang="en-US" dirty="0" smtClean="0"/>
              <a:t> for FGAT</a:t>
            </a:r>
          </a:p>
          <a:p>
            <a:pPr lvl="1"/>
            <a:endParaRPr lang="en-US" dirty="0"/>
          </a:p>
          <a:p>
            <a:r>
              <a:rPr lang="en-US" dirty="0" smtClean="0"/>
              <a:t>Localization unchanged </a:t>
            </a:r>
          </a:p>
          <a:p>
            <a:endParaRPr lang="en-US" dirty="0" smtClean="0"/>
          </a:p>
          <a:p>
            <a:r>
              <a:rPr lang="en-US" dirty="0" smtClean="0"/>
              <a:t>Based on OSSE work and status of IAU, configuration includes TLNMC and full field DFI</a:t>
            </a:r>
          </a:p>
          <a:p>
            <a:endParaRPr lang="en-US" dirty="0"/>
          </a:p>
          <a:p>
            <a:r>
              <a:rPr lang="en-US" b="1" i="1" dirty="0" smtClean="0">
                <a:solidFill>
                  <a:schemeClr val="accent2">
                    <a:lumMod val="75000"/>
                  </a:schemeClr>
                </a:solidFill>
              </a:rPr>
              <a:t>Deterministic analysis increment kept at ensemble resolution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Kleist - 6 May 2016 - ECMWF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3FF0-A747-304F-8AA9-36DBABE317D1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896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895"/>
            <a:ext cx="8229600" cy="59170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T670L64/T254L64 Prototype Trials</a:t>
            </a:r>
            <a:br>
              <a:rPr lang="en-US" dirty="0" smtClean="0"/>
            </a:br>
            <a:r>
              <a:rPr lang="en-US" dirty="0" smtClean="0"/>
              <a:t>Self-Analysis RMSE %Change, July-October 2013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Kleist - 6 May 2016 - ECMWF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3FF0-A747-304F-8AA9-36DBABE317D1}" type="slidenum">
              <a:rPr lang="en-US" smtClean="0"/>
              <a:t>26</a:t>
            </a:fld>
            <a:endParaRPr lang="en-US" dirty="0"/>
          </a:p>
        </p:txBody>
      </p:sp>
      <p:pic>
        <p:nvPicPr>
          <p:cNvPr id="6" name="Shape 20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6928" y="810738"/>
            <a:ext cx="8763000" cy="509384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66534" y="5913564"/>
            <a:ext cx="8229600" cy="345856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 lnSpcReduction="10000"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Times New Roman"/>
              </a:defRPr>
            </a:lvl1pPr>
          </a:lstStyle>
          <a:p>
            <a:r>
              <a:rPr lang="en-US" sz="2000" dirty="0" smtClean="0"/>
              <a:t>Kleist et al., Manuscript in prep (Fig. courtesy R. </a:t>
            </a:r>
            <a:r>
              <a:rPr lang="en-US" sz="2000" dirty="0" err="1" smtClean="0"/>
              <a:t>Mahajan</a:t>
            </a:r>
            <a:r>
              <a:rPr lang="en-US" sz="2000" dirty="0" smtClean="0"/>
              <a:t>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2942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 Resolution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Clean tests of T670/T254 configuration</a:t>
            </a:r>
          </a:p>
          <a:p>
            <a:pPr lvl="1"/>
            <a:r>
              <a:rPr lang="en-US" dirty="0" smtClean="0"/>
              <a:t>Was built as prototype of current operations.  No additive inflation.  Tuned stochastic physics.</a:t>
            </a:r>
          </a:p>
          <a:p>
            <a:pPr lvl="1"/>
            <a:r>
              <a:rPr lang="en-US" dirty="0" smtClean="0"/>
              <a:t>Parameters between 3D/4D hybrid identical except those relevant to 4D aspects</a:t>
            </a:r>
          </a:p>
          <a:p>
            <a:pPr lvl="1"/>
            <a:endParaRPr lang="en-US" dirty="0"/>
          </a:p>
          <a:p>
            <a:r>
              <a:rPr lang="en-US" dirty="0" smtClean="0"/>
              <a:t>Hybrid 3DEnVar significant impacts in tropics and winter hemisphere</a:t>
            </a:r>
          </a:p>
          <a:p>
            <a:endParaRPr lang="en-US" dirty="0" smtClean="0"/>
          </a:p>
          <a:p>
            <a:r>
              <a:rPr lang="en-US" dirty="0" smtClean="0"/>
              <a:t>Hybrid 4DEnVar significantly (and consistently) improves </a:t>
            </a:r>
            <a:r>
              <a:rPr lang="en-US" dirty="0" err="1" smtClean="0"/>
              <a:t>extratropics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Kleist - 6 May 2016 - ECMWF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3FF0-A747-304F-8AA9-36DBABE317D1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57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May 2016 GFS Upgrade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Hybrid 4DEnVar</a:t>
            </a:r>
          </a:p>
          <a:p>
            <a:pPr lvl="1"/>
            <a:r>
              <a:rPr lang="en-US" b="1" dirty="0" smtClean="0">
                <a:solidFill>
                  <a:srgbClr val="800000"/>
                </a:solidFill>
              </a:rPr>
              <a:t>As previous described</a:t>
            </a:r>
          </a:p>
          <a:p>
            <a:endParaRPr lang="en-US" dirty="0"/>
          </a:p>
          <a:p>
            <a:r>
              <a:rPr lang="en-US" dirty="0" smtClean="0"/>
              <a:t>Model fix specific to land surface issue</a:t>
            </a:r>
          </a:p>
          <a:p>
            <a:endParaRPr lang="en-US" dirty="0"/>
          </a:p>
          <a:p>
            <a:r>
              <a:rPr lang="en-US" dirty="0" smtClean="0"/>
              <a:t>Other data </a:t>
            </a:r>
            <a:r>
              <a:rPr lang="en-US" dirty="0"/>
              <a:t>a</a:t>
            </a:r>
            <a:r>
              <a:rPr lang="en-US" dirty="0" smtClean="0"/>
              <a:t>ssimilation </a:t>
            </a:r>
            <a:r>
              <a:rPr lang="en-US" dirty="0"/>
              <a:t>c</a:t>
            </a:r>
            <a:r>
              <a:rPr lang="en-US" dirty="0" smtClean="0"/>
              <a:t>hanges:</a:t>
            </a:r>
          </a:p>
          <a:p>
            <a:pPr lvl="1"/>
            <a:r>
              <a:rPr lang="en-US" dirty="0" smtClean="0"/>
              <a:t>Initial all-sky MW capability for AMSU-A (Zhu et al., revised version under review)</a:t>
            </a:r>
          </a:p>
          <a:p>
            <a:pPr lvl="1"/>
            <a:r>
              <a:rPr lang="en-US" dirty="0" smtClean="0"/>
              <a:t>Aircraft temperature bias correction</a:t>
            </a:r>
          </a:p>
          <a:p>
            <a:pPr lvl="1"/>
            <a:r>
              <a:rPr lang="en-US" dirty="0" smtClean="0"/>
              <a:t>Additional, small observation changes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Kleist - 6 May 2016 - ECMWF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3FF0-A747-304F-8AA9-36DBABE317D1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420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379"/>
            <a:ext cx="8229600" cy="59170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Pre-Implementation Trials (Operational Resolution)</a:t>
            </a:r>
            <a:br>
              <a:rPr lang="en-US" dirty="0" smtClean="0"/>
            </a:br>
            <a:r>
              <a:rPr lang="en-US" dirty="0" smtClean="0">
                <a:ea typeface="MS PGothic" charset="0"/>
              </a:rPr>
              <a:t>Courtesy</a:t>
            </a:r>
            <a:r>
              <a:rPr lang="en-US" dirty="0">
                <a:ea typeface="MS PGothic" charset="0"/>
              </a:rPr>
              <a:t>: V. </a:t>
            </a:r>
            <a:r>
              <a:rPr lang="en-US" dirty="0" err="1">
                <a:ea typeface="MS PGothic" charset="0"/>
              </a:rPr>
              <a:t>Tallapagrada</a:t>
            </a:r>
            <a:r>
              <a:rPr lang="en-US" dirty="0">
                <a:ea typeface="MS PGothic" charset="0"/>
              </a:rPr>
              <a:t> (NCEP)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Kleist - 6 May 2016 - ECMWF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3FF0-A747-304F-8AA9-36DBABE317D1}" type="slidenum">
              <a:rPr lang="en-US" smtClean="0"/>
              <a:t>29</a:t>
            </a:fld>
            <a:endParaRPr lang="en-US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 rot="10800000" flipV="1">
            <a:off x="171858" y="726807"/>
            <a:ext cx="4546600" cy="55086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1600" b="1" dirty="0"/>
              <a:t>GCWMB real time (pr4devb)</a:t>
            </a:r>
            <a:endParaRPr lang="en-US" sz="1600" dirty="0"/>
          </a:p>
          <a:p>
            <a:pPr eaLnBrk="0" hangingPunct="0"/>
            <a:r>
              <a:rPr lang="en-US" sz="1600" dirty="0"/>
              <a:t>period:  </a:t>
            </a:r>
            <a:r>
              <a:rPr lang="en-US" sz="1600" dirty="0">
                <a:hlinkClick r:id="rId2"/>
              </a:rPr>
              <a:t>2015070100</a:t>
            </a:r>
            <a:r>
              <a:rPr lang="en-US" sz="1600" dirty="0"/>
              <a:t> - real time</a:t>
            </a:r>
          </a:p>
          <a:p>
            <a:pPr eaLnBrk="0" hangingPunct="0"/>
            <a:endParaRPr lang="en-US" sz="1200" dirty="0"/>
          </a:p>
          <a:p>
            <a:r>
              <a:rPr lang="en-US" sz="1600" b="1" dirty="0"/>
              <a:t>GCWMB 2015 summer retrospective (pr4devbs15)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>period:  </a:t>
            </a:r>
            <a:r>
              <a:rPr lang="en-US" sz="1600" dirty="0">
                <a:hlinkClick r:id="rId3"/>
              </a:rPr>
              <a:t>2015041500</a:t>
            </a:r>
            <a:r>
              <a:rPr lang="en-US" sz="1600" dirty="0"/>
              <a:t> - </a:t>
            </a:r>
            <a:r>
              <a:rPr lang="en-US" sz="1600" dirty="0">
                <a:hlinkClick r:id="rId4"/>
              </a:rPr>
              <a:t>2015120100</a:t>
            </a:r>
            <a:r>
              <a:rPr lang="en-US" sz="1600" dirty="0"/>
              <a:t> (230 days)</a:t>
            </a:r>
          </a:p>
          <a:p>
            <a:pPr eaLnBrk="0" hangingPunct="0"/>
            <a:endParaRPr lang="en-US" sz="1200" dirty="0"/>
          </a:p>
          <a:p>
            <a:r>
              <a:rPr lang="en-US" sz="1600" b="1" dirty="0"/>
              <a:t>GCWMB 2013 summer retrospective (pr4devbs13)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>period:  </a:t>
            </a:r>
            <a:r>
              <a:rPr lang="en-US" sz="1600" dirty="0">
                <a:hlinkClick r:id="rId5"/>
              </a:rPr>
              <a:t>2013041500</a:t>
            </a:r>
            <a:r>
              <a:rPr lang="en-US" sz="1600" dirty="0"/>
              <a:t> - </a:t>
            </a:r>
            <a:r>
              <a:rPr lang="en-US" sz="1600" dirty="0">
                <a:hlinkClick r:id="rId6"/>
              </a:rPr>
              <a:t>2013120100</a:t>
            </a:r>
            <a:r>
              <a:rPr lang="en-US" sz="1600" dirty="0"/>
              <a:t> (230 days)</a:t>
            </a:r>
          </a:p>
          <a:p>
            <a:endParaRPr lang="en-US" sz="1200" dirty="0"/>
          </a:p>
          <a:p>
            <a:pPr eaLnBrk="0" hangingPunct="0"/>
            <a:r>
              <a:rPr lang="en-US" sz="1600" b="1" dirty="0"/>
              <a:t>NCO 2013-2014 winter retrospective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>period:  </a:t>
            </a:r>
            <a:r>
              <a:rPr lang="en-US" sz="1600" dirty="0">
                <a:hlinkClick r:id="rId7"/>
              </a:rPr>
              <a:t>2013110100</a:t>
            </a:r>
            <a:r>
              <a:rPr lang="en-US" sz="1600" dirty="0"/>
              <a:t> - </a:t>
            </a:r>
            <a:r>
              <a:rPr lang="en-US" sz="1600" dirty="0">
                <a:hlinkClick r:id="rId8"/>
              </a:rPr>
              <a:t>2014060100</a:t>
            </a:r>
            <a:r>
              <a:rPr lang="en-US" sz="1600" dirty="0"/>
              <a:t> (212 days)</a:t>
            </a:r>
          </a:p>
          <a:p>
            <a:pPr eaLnBrk="0" hangingPunct="0"/>
            <a:endParaRPr lang="en-US" sz="1200" dirty="0"/>
          </a:p>
          <a:p>
            <a:r>
              <a:rPr lang="en-US" sz="1600" b="1" dirty="0"/>
              <a:t>NCO 2014 summer retrospective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>period:  </a:t>
            </a:r>
            <a:r>
              <a:rPr lang="en-US" sz="1600" dirty="0">
                <a:hlinkClick r:id="rId9"/>
              </a:rPr>
              <a:t>2014050100</a:t>
            </a:r>
            <a:r>
              <a:rPr lang="en-US" sz="1600" dirty="0"/>
              <a:t> - </a:t>
            </a:r>
            <a:r>
              <a:rPr lang="en-US" sz="1600" dirty="0">
                <a:hlinkClick r:id="rId10"/>
              </a:rPr>
              <a:t>2014120100</a:t>
            </a:r>
            <a:r>
              <a:rPr lang="en-US" sz="1600" dirty="0"/>
              <a:t> (214 days)</a:t>
            </a:r>
          </a:p>
          <a:p>
            <a:endParaRPr lang="en-US" sz="1200" dirty="0"/>
          </a:p>
          <a:p>
            <a:pPr eaLnBrk="0" hangingPunct="0"/>
            <a:r>
              <a:rPr lang="en-US" sz="1600" b="1" dirty="0"/>
              <a:t>GCWMB 2014-2015 winter retrospective (pr4devbw14</a:t>
            </a:r>
            <a:r>
              <a:rPr lang="en-US" sz="1600" dirty="0"/>
              <a:t>)</a:t>
            </a:r>
            <a:br>
              <a:rPr lang="en-US" sz="1600" dirty="0"/>
            </a:br>
            <a:r>
              <a:rPr lang="en-US" sz="1600" dirty="0"/>
              <a:t>period:  </a:t>
            </a:r>
            <a:r>
              <a:rPr lang="en-US" sz="1600" dirty="0">
                <a:hlinkClick r:id="rId11"/>
              </a:rPr>
              <a:t>2014110100</a:t>
            </a:r>
            <a:r>
              <a:rPr lang="en-US" sz="1600" dirty="0"/>
              <a:t> - </a:t>
            </a:r>
            <a:r>
              <a:rPr lang="en-US" sz="1600" dirty="0">
                <a:hlinkClick r:id="rId2"/>
              </a:rPr>
              <a:t>2015070100</a:t>
            </a:r>
            <a:r>
              <a:rPr lang="en-US" sz="1600" dirty="0"/>
              <a:t> (242 days)</a:t>
            </a:r>
          </a:p>
          <a:p>
            <a:pPr eaLnBrk="0" hangingPunct="0"/>
            <a:endParaRPr lang="en-US" sz="1200" dirty="0"/>
          </a:p>
          <a:p>
            <a:pPr eaLnBrk="0" hangingPunct="0"/>
            <a:r>
              <a:rPr lang="en-US" sz="1600" b="1" dirty="0"/>
              <a:t>GCWMB Special retrospective for H. Sandy</a:t>
            </a:r>
          </a:p>
          <a:p>
            <a:pPr eaLnBrk="0" hangingPunct="0"/>
            <a:r>
              <a:rPr lang="en-US" sz="1600" dirty="0"/>
              <a:t>period: </a:t>
            </a:r>
            <a:r>
              <a:rPr lang="en-US" sz="1600" dirty="0">
                <a:hlinkClick r:id="rId11"/>
              </a:rPr>
              <a:t>2012101700</a:t>
            </a:r>
            <a:r>
              <a:rPr lang="en-US" sz="1600" dirty="0"/>
              <a:t> - </a:t>
            </a:r>
            <a:r>
              <a:rPr lang="en-US" sz="1600" dirty="0">
                <a:hlinkClick r:id="rId2"/>
              </a:rPr>
              <a:t>201213100</a:t>
            </a:r>
            <a:r>
              <a:rPr lang="en-US" sz="1600" dirty="0"/>
              <a:t> (15 days)</a:t>
            </a: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171856" y="1039042"/>
            <a:ext cx="4546601" cy="4977141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4816510" y="1019418"/>
            <a:ext cx="4233417" cy="4996765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28812" y="1059031"/>
            <a:ext cx="4121115" cy="5432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S</a:t>
            </a:r>
            <a:r>
              <a:rPr lang="en-US" sz="1600" b="1" dirty="0" smtClean="0"/>
              <a:t>ubjective Evaluation Overview</a:t>
            </a:r>
          </a:p>
          <a:p>
            <a:endParaRPr lang="en-US" sz="1600" b="1" dirty="0" smtClean="0"/>
          </a:p>
          <a:p>
            <a:r>
              <a:rPr lang="en-US" sz="1600" dirty="0" smtClean="0"/>
              <a:t>Smaller analysis increments</a:t>
            </a:r>
            <a:endParaRPr lang="en-US" sz="1600" dirty="0"/>
          </a:p>
          <a:p>
            <a:endParaRPr lang="en-US" sz="1600" b="1" dirty="0" smtClean="0"/>
          </a:p>
          <a:p>
            <a:pPr>
              <a:defRPr/>
            </a:pPr>
            <a:r>
              <a:rPr lang="en-US" sz="1600" dirty="0">
                <a:latin typeface="+mj-lt"/>
                <a:ea typeface="ＭＳ Ｐゴシック" charset="0"/>
                <a:cs typeface="Times New Roman"/>
              </a:rPr>
              <a:t>Very significant improvement to short term forecast (&lt;72 hours)</a:t>
            </a:r>
          </a:p>
          <a:p>
            <a:pPr>
              <a:defRPr/>
            </a:pPr>
            <a:endParaRPr lang="en-US" sz="1600" dirty="0">
              <a:latin typeface="+mj-lt"/>
              <a:ea typeface="ＭＳ Ｐゴシック" charset="0"/>
              <a:cs typeface="Times New Roman"/>
            </a:endParaRPr>
          </a:p>
          <a:p>
            <a:pPr>
              <a:defRPr/>
            </a:pPr>
            <a:r>
              <a:rPr lang="en-US" sz="1600" dirty="0">
                <a:latin typeface="+mj-lt"/>
                <a:ea typeface="ＭＳ Ｐゴシック" charset="0"/>
                <a:cs typeface="Times New Roman"/>
              </a:rPr>
              <a:t>Significant improvement to medium range (72-144 h) for most periods</a:t>
            </a:r>
          </a:p>
          <a:p>
            <a:pPr>
              <a:defRPr/>
            </a:pPr>
            <a:endParaRPr lang="en-US" sz="1600" dirty="0">
              <a:latin typeface="+mj-lt"/>
              <a:ea typeface="ＭＳ Ｐゴシック" charset="0"/>
              <a:cs typeface="Times New Roman"/>
            </a:endParaRPr>
          </a:p>
          <a:p>
            <a:pPr>
              <a:defRPr/>
            </a:pPr>
            <a:r>
              <a:rPr lang="en-US" sz="1600" dirty="0">
                <a:latin typeface="+mj-lt"/>
                <a:ea typeface="ＭＳ Ｐゴシック" charset="0"/>
                <a:cs typeface="Times New Roman"/>
              </a:rPr>
              <a:t>Significant improvements to winds and smaller </a:t>
            </a:r>
            <a:r>
              <a:rPr lang="en-US" sz="1600" dirty="0" smtClean="0">
                <a:latin typeface="+mj-lt"/>
                <a:ea typeface="ＭＳ Ｐゴシック" charset="0"/>
                <a:cs typeface="Times New Roman"/>
              </a:rPr>
              <a:t>scales</a:t>
            </a:r>
          </a:p>
          <a:p>
            <a:pPr>
              <a:defRPr/>
            </a:pPr>
            <a:endParaRPr lang="en-US" sz="1600" dirty="0">
              <a:latin typeface="+mj-lt"/>
              <a:ea typeface="ＭＳ Ｐゴシック" charset="0"/>
              <a:cs typeface="Times New Roman"/>
            </a:endParaRPr>
          </a:p>
          <a:p>
            <a:pPr>
              <a:defRPr/>
            </a:pPr>
            <a:endParaRPr lang="en-US" sz="1600" dirty="0">
              <a:latin typeface="+mj-lt"/>
              <a:ea typeface="ＭＳ Ｐゴシック" charset="0"/>
              <a:cs typeface="Times New Roman"/>
            </a:endParaRPr>
          </a:p>
          <a:p>
            <a:r>
              <a:rPr lang="en-US" sz="2400" b="1" dirty="0">
                <a:solidFill>
                  <a:srgbClr val="FF0000"/>
                </a:solidFill>
              </a:rPr>
              <a:t>Implementation Day: May 11, 2016!</a:t>
            </a:r>
          </a:p>
          <a:p>
            <a:pPr lvl="1"/>
            <a:r>
              <a:rPr lang="en-US" sz="1600" b="1" dirty="0">
                <a:solidFill>
                  <a:srgbClr val="FF0000"/>
                </a:solidFill>
                <a:hlinkClick r:id="rId12"/>
              </a:rPr>
              <a:t>http://www.nws.noaa.gov/os/notification/tin16-11gfs_gdasaaa.htm</a:t>
            </a:r>
            <a:endParaRPr lang="en-US" sz="1600" b="1" dirty="0">
              <a:solidFill>
                <a:srgbClr val="FF0000"/>
              </a:solidFill>
            </a:endParaRPr>
          </a:p>
          <a:p>
            <a:pPr>
              <a:defRPr/>
            </a:pPr>
            <a:endParaRPr lang="en-US" sz="1600" dirty="0">
              <a:latin typeface="+mj-lt"/>
              <a:ea typeface="ＭＳ Ｐゴシック" charset="0"/>
              <a:cs typeface="Times New Roman"/>
            </a:endParaRPr>
          </a:p>
          <a:p>
            <a:endParaRPr lang="en-US" sz="1600" dirty="0"/>
          </a:p>
          <a:p>
            <a:pPr eaLnBrk="0" hangingPunct="0"/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336925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723"/>
            <a:ext cx="8229600" cy="59170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Historical Context: Annual Mean Day5, 500 </a:t>
            </a:r>
            <a:r>
              <a:rPr lang="en-US" dirty="0" err="1" smtClean="0"/>
              <a:t>hPa</a:t>
            </a:r>
            <a:r>
              <a:rPr lang="en-US" dirty="0" smtClean="0"/>
              <a:t> AC versus</a:t>
            </a:r>
            <a:br>
              <a:rPr lang="en-US" dirty="0" smtClean="0"/>
            </a:br>
            <a:r>
              <a:rPr lang="en-US" dirty="0" smtClean="0"/>
              <a:t>CFSR (2005 DA/modeling)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Kleist - 6 May 2016 - ECMWF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3FF0-A747-304F-8AA9-36DBABE317D1}" type="slidenum">
              <a:rPr lang="en-US" smtClean="0"/>
              <a:t>3</a:t>
            </a:fld>
            <a:endParaRPr lang="en-US" dirty="0"/>
          </a:p>
        </p:txBody>
      </p:sp>
      <p:pic>
        <p:nvPicPr>
          <p:cNvPr id="43" name="Picture 42" descr="Acr1110198169395211718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60" y="936419"/>
            <a:ext cx="7983491" cy="5070821"/>
          </a:xfrm>
          <a:prstGeom prst="rect">
            <a:avLst/>
          </a:prstGeom>
        </p:spPr>
      </p:pic>
      <p:cxnSp>
        <p:nvCxnSpPr>
          <p:cNvPr id="45" name="Straight Connector 44"/>
          <p:cNvCxnSpPr/>
          <p:nvPr/>
        </p:nvCxnSpPr>
        <p:spPr>
          <a:xfrm flipV="1">
            <a:off x="1308577" y="2116568"/>
            <a:ext cx="7286974" cy="1282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Oval 45"/>
          <p:cNvSpPr/>
          <p:nvPr/>
        </p:nvSpPr>
        <p:spPr>
          <a:xfrm>
            <a:off x="2373399" y="5297833"/>
            <a:ext cx="230925" cy="615729"/>
          </a:xfrm>
          <a:prstGeom prst="ellipse">
            <a:avLst/>
          </a:prstGeom>
          <a:noFill/>
          <a:ln w="254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4702833" y="5297833"/>
            <a:ext cx="230925" cy="615729"/>
          </a:xfrm>
          <a:prstGeom prst="ellipse">
            <a:avLst/>
          </a:prstGeom>
          <a:noFill/>
          <a:ln w="254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5207098" y="5297833"/>
            <a:ext cx="230925" cy="615729"/>
          </a:xfrm>
          <a:prstGeom prst="ellipse">
            <a:avLst/>
          </a:prstGeom>
          <a:noFill/>
          <a:ln w="254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5988129" y="5297833"/>
            <a:ext cx="230925" cy="615729"/>
          </a:xfrm>
          <a:prstGeom prst="ellipse">
            <a:avLst/>
          </a:prstGeom>
          <a:noFill/>
          <a:ln w="254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7283875" y="5297833"/>
            <a:ext cx="230925" cy="615729"/>
          </a:xfrm>
          <a:prstGeom prst="ellipse">
            <a:avLst/>
          </a:prstGeom>
          <a:noFill/>
          <a:ln w="254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4439222" y="5297833"/>
            <a:ext cx="230925" cy="615729"/>
          </a:xfrm>
          <a:prstGeom prst="ellipse">
            <a:avLst/>
          </a:prstGeom>
          <a:noFill/>
          <a:ln w="2540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6503170" y="5297833"/>
            <a:ext cx="230925" cy="615729"/>
          </a:xfrm>
          <a:prstGeom prst="ellipse">
            <a:avLst/>
          </a:prstGeom>
          <a:noFill/>
          <a:ln w="2540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7786088" y="5285005"/>
            <a:ext cx="230925" cy="615729"/>
          </a:xfrm>
          <a:prstGeom prst="ellipse">
            <a:avLst/>
          </a:prstGeom>
          <a:noFill/>
          <a:ln w="2540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4692705" y="4314828"/>
            <a:ext cx="3754912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Resolution Increase</a:t>
            </a:r>
          </a:p>
          <a:p>
            <a:r>
              <a:rPr lang="en-US" sz="2000" b="1" dirty="0" smtClean="0">
                <a:solidFill>
                  <a:srgbClr val="008000"/>
                </a:solidFill>
              </a:rPr>
              <a:t>Data Assimilation Upgrades</a:t>
            </a:r>
            <a:endParaRPr lang="en-US" sz="20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871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3551"/>
            <a:ext cx="8229600" cy="59170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 Scorecard (20130501-20160228)</a:t>
            </a:r>
            <a:br>
              <a:rPr lang="en-US" dirty="0" smtClean="0"/>
            </a:br>
            <a:r>
              <a:rPr lang="en-US" dirty="0" smtClean="0"/>
              <a:t>4DEnVar Package versus Operational GFS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Kleist - 6 May 2016 - ECMWF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3FF0-A747-304F-8AA9-36DBABE317D1}" type="slidenum">
              <a:rPr lang="en-US" smtClean="0"/>
              <a:t>30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132349" y="474624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 descr="Screen Shot 2016-05-04 at 9.59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342" y="897853"/>
            <a:ext cx="7201822" cy="525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869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Summary Plot (4D Package minus Current Ops)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Kleist - 6 May 2016 - ECMWF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3FF0-A747-304F-8AA9-36DBABE317D1}" type="slidenum">
              <a:rPr lang="en-US" smtClean="0"/>
              <a:t>31</a:t>
            </a:fld>
            <a:endParaRPr lang="en-US" dirty="0"/>
          </a:p>
        </p:txBody>
      </p:sp>
      <p:pic>
        <p:nvPicPr>
          <p:cNvPr id="6" name="Picture 2" descr="pr4devbw14_rms_summar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463" y="791896"/>
            <a:ext cx="6975475" cy="558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21"/>
          <p:cNvSpPr txBox="1">
            <a:spLocks noChangeArrowheads="1"/>
          </p:cNvSpPr>
          <p:nvPr/>
        </p:nvSpPr>
        <p:spPr bwMode="auto">
          <a:xfrm>
            <a:off x="4284663" y="2495283"/>
            <a:ext cx="12192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800" b="1">
                <a:solidFill>
                  <a:srgbClr val="FF0000"/>
                </a:solidFill>
              </a:rPr>
              <a:t>4DHYB</a:t>
            </a:r>
          </a:p>
        </p:txBody>
      </p:sp>
    </p:spTree>
    <p:extLst>
      <p:ext uri="{BB962C8B-B14F-4D97-AF65-F5344CB8AC3E}">
        <p14:creationId xmlns:p14="http://schemas.microsoft.com/office/powerpoint/2010/main" val="575735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work in progress or future directions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Replace full field digital filter with 4D incremental analysis update (similar to UKMO and CMC systems)</a:t>
            </a:r>
          </a:p>
          <a:p>
            <a:endParaRPr lang="en-US" dirty="0"/>
          </a:p>
          <a:p>
            <a:r>
              <a:rPr lang="en-US" dirty="0" smtClean="0"/>
              <a:t>Explore spectral (waveband) and/or scale-dependent localization</a:t>
            </a:r>
          </a:p>
          <a:p>
            <a:pPr lvl="1"/>
            <a:r>
              <a:rPr lang="en-US" dirty="0" smtClean="0"/>
              <a:t>Particularly keen to see if this can help with moisture and clouds</a:t>
            </a:r>
          </a:p>
          <a:p>
            <a:pPr lvl="1"/>
            <a:endParaRPr lang="en-US" dirty="0"/>
          </a:p>
          <a:p>
            <a:r>
              <a:rPr lang="en-US" dirty="0" smtClean="0"/>
              <a:t>More generalized hybrid weights and/or scale-(waveband-) dependent weights</a:t>
            </a:r>
          </a:p>
          <a:p>
            <a:endParaRPr lang="en-US" dirty="0"/>
          </a:p>
          <a:p>
            <a:r>
              <a:rPr lang="en-US" dirty="0" smtClean="0"/>
              <a:t>Use of outer loop within 4D </a:t>
            </a:r>
            <a:r>
              <a:rPr lang="en-US" dirty="0" err="1" smtClean="0"/>
              <a:t>EnVar</a:t>
            </a:r>
            <a:r>
              <a:rPr lang="en-US" dirty="0" smtClean="0"/>
              <a:t> (</a:t>
            </a:r>
            <a:r>
              <a:rPr lang="en-US" b="1" i="1" dirty="0" smtClean="0">
                <a:solidFill>
                  <a:srgbClr val="953735"/>
                </a:solidFill>
              </a:rPr>
              <a:t>or weak constraint</a:t>
            </a:r>
            <a:r>
              <a:rPr lang="en-US" dirty="0" smtClean="0"/>
              <a:t>?)</a:t>
            </a:r>
          </a:p>
          <a:p>
            <a:endParaRPr lang="en-US" dirty="0"/>
          </a:p>
          <a:p>
            <a:r>
              <a:rPr lang="en-US" dirty="0" smtClean="0"/>
              <a:t>Time evolving static covariance and localization without full TL/</a:t>
            </a:r>
            <a:r>
              <a:rPr lang="en-US" dirty="0" smtClean="0"/>
              <a:t>PF</a:t>
            </a:r>
          </a:p>
          <a:p>
            <a:endParaRPr lang="en-US" dirty="0"/>
          </a:p>
          <a:p>
            <a:r>
              <a:rPr lang="en-US" dirty="0" smtClean="0"/>
              <a:t>Coupled assimilation and planning for CFSv3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Kleist - 6 May 2016 - ECMWF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3FF0-A747-304F-8AA9-36DBABE317D1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182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of 4DIAU versus DFI in 4DEnVar context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Kleist - 6 May 2016 - ECMWF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3FF0-A747-304F-8AA9-36DBABE317D1}" type="slidenum">
              <a:rPr lang="en-US" smtClean="0"/>
              <a:t>33</a:t>
            </a:fld>
            <a:endParaRPr lang="en-US" dirty="0"/>
          </a:p>
        </p:txBody>
      </p:sp>
      <p:pic>
        <p:nvPicPr>
          <p:cNvPr id="6" name="Picture 4" descr="obfits_temp_ensvarbal_ensvarbaliau_ensvariau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13" y="795762"/>
            <a:ext cx="658336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obfits_wind_ensvarbal_ensvarbaliau_ensvariau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5" y="3538962"/>
            <a:ext cx="658336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6400800" y="2187975"/>
            <a:ext cx="2286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rgbClr val="1F497D"/>
                </a:solidFill>
                <a:cs typeface="Times New Roman" charset="0"/>
              </a:rPr>
              <a:t>DFI worst performing</a:t>
            </a: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6400800" y="4399177"/>
            <a:ext cx="2286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rgbClr val="FF0000"/>
                </a:solidFill>
                <a:cs typeface="Times New Roman" charset="0"/>
              </a:rPr>
              <a:t>TLNMC + 4DIAU best performing</a:t>
            </a:r>
          </a:p>
        </p:txBody>
      </p:sp>
    </p:spTree>
    <p:extLst>
      <p:ext uri="{BB962C8B-B14F-4D97-AF65-F5344CB8AC3E}">
        <p14:creationId xmlns:p14="http://schemas.microsoft.com/office/powerpoint/2010/main" val="1888624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of DFI on </a:t>
            </a:r>
            <a:r>
              <a:rPr lang="en-US" dirty="0" err="1" smtClean="0"/>
              <a:t>ps</a:t>
            </a:r>
            <a:r>
              <a:rPr lang="en-US" dirty="0" smtClean="0"/>
              <a:t>/1000 </a:t>
            </a:r>
            <a:r>
              <a:rPr lang="en-US" dirty="0" err="1" smtClean="0"/>
              <a:t>hPa</a:t>
            </a:r>
            <a:r>
              <a:rPr lang="en-US" dirty="0" smtClean="0"/>
              <a:t> heights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Kleist - 6 May 2016 - ECMWF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3FF0-A747-304F-8AA9-36DBABE317D1}" type="slidenum">
              <a:rPr lang="en-US" smtClean="0"/>
              <a:t>34</a:t>
            </a:fld>
            <a:endParaRPr lang="en-US" dirty="0"/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51679"/>
            <a:ext cx="43434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075479"/>
            <a:ext cx="2667000" cy="491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172200" y="6016164"/>
            <a:ext cx="2971800" cy="381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latin typeface="+mj-lt"/>
              </a:rPr>
              <a:t>Buehner</a:t>
            </a:r>
            <a:r>
              <a:rPr lang="en-US" dirty="0">
                <a:latin typeface="+mj-lt"/>
              </a:rPr>
              <a:t> et al. (2015)</a:t>
            </a: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457200" y="5658221"/>
            <a:ext cx="42149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800" dirty="0">
                <a:latin typeface="+mj-lt"/>
              </a:rPr>
              <a:t>GFS 4D Hybrid IAU-DFI at 00 UTC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4419600" y="1837479"/>
            <a:ext cx="1295400" cy="1981200"/>
          </a:xfrm>
          <a:prstGeom prst="straightConnector1">
            <a:avLst/>
          </a:prstGeom>
          <a:ln w="66675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2178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 of scale-dependence with toy model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Kleist - 6 May 2016 - ECMWF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3FF0-A747-304F-8AA9-36DBABE317D1}" type="slidenum">
              <a:rPr lang="en-US" smtClean="0"/>
              <a:t>35</a:t>
            </a:fld>
            <a:endParaRPr lang="en-US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417" y="3405099"/>
            <a:ext cx="4340225" cy="2867025"/>
          </a:xfrm>
        </p:spPr>
      </p:pic>
      <p:pic>
        <p:nvPicPr>
          <p:cNvPr id="7" name="Picture 7" descr="C:\Users\chen.dengshun\Desktop\Simple_Model_EXP\Experiments\MSDA\Obs_NetWork_o0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118417" y="2147799"/>
            <a:ext cx="4340225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C:\Users\chen.dengshun\Desktop\Simple_Model_EXP\Experiments\MSDA3\CompareDualRes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127942" y="884149"/>
            <a:ext cx="4340225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6"/>
          <p:cNvSpPr txBox="1">
            <a:spLocks noChangeArrowheads="1"/>
          </p:cNvSpPr>
          <p:nvPr/>
        </p:nvSpPr>
        <p:spPr bwMode="auto">
          <a:xfrm>
            <a:off x="651817" y="3089187"/>
            <a:ext cx="1828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FF0000"/>
                </a:solidFill>
                <a:cs typeface="Times New Roman" charset="0"/>
              </a:rPr>
              <a:t>Snapshot</a:t>
            </a:r>
          </a:p>
        </p:txBody>
      </p:sp>
      <p:graphicFrame>
        <p:nvGraphicFramePr>
          <p:cNvPr id="10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8226785"/>
              </p:ext>
            </p:extLst>
          </p:nvPr>
        </p:nvGraphicFramePr>
        <p:xfrm>
          <a:off x="4458642" y="3333898"/>
          <a:ext cx="4114800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6775"/>
                <a:gridCol w="2378025"/>
              </a:tblGrid>
              <a:tr h="27432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Observation</a:t>
                      </a:r>
                      <a:r>
                        <a:rPr lang="en-US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network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Observation Error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blipFill rotWithShape="1">
                      <a:blip r:embed="rId5"/>
                      <a:stretch>
                        <a:fillRect l="-73077" t="-76667" b="-200000"/>
                      </a:stretch>
                    </a:blip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Assimilation</a:t>
                      </a:r>
                      <a:r>
                        <a:rPr lang="en-US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window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0.005 time units (2 time steps)</a:t>
                      </a:r>
                    </a:p>
                  </a:txBody>
                  <a:tcPr anchor="ctr"/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en-US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Observed at 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Randomly selected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(25.0% observation coverage)</a:t>
                      </a:r>
                      <a:endParaRPr lang="en-US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11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1716033"/>
              </p:ext>
            </p:extLst>
          </p:nvPr>
        </p:nvGraphicFramePr>
        <p:xfrm>
          <a:off x="4458642" y="1337458"/>
          <a:ext cx="4114801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2867"/>
                <a:gridCol w="1170967"/>
                <a:gridCol w="1170967"/>
              </a:tblGrid>
              <a:tr h="240030">
                <a:tc>
                  <a:txBody>
                    <a:bodyPr/>
                    <a:lstStyle/>
                    <a:p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Main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Ensemble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00050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Model</a:t>
                      </a:r>
                      <a:r>
                        <a:rPr lang="en-US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Type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Model</a:t>
                      </a:r>
                      <a:r>
                        <a:rPr lang="en-US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III</a:t>
                      </a:r>
                    </a:p>
                    <a:p>
                      <a:pPr algn="ctr"/>
                      <a:r>
                        <a:rPr lang="en-US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(Two-tier)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Model</a:t>
                      </a:r>
                      <a:r>
                        <a:rPr lang="en-US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III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(Two-tier)</a:t>
                      </a:r>
                      <a:endParaRPr lang="en-US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240030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Resolution(N)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960</a:t>
                      </a:r>
                      <a:r>
                        <a:rPr lang="en-US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grid points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480 grid points</a:t>
                      </a:r>
                      <a:endParaRPr lang="en-US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240030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Smoothing Parameter(K)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40030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Forcing</a:t>
                      </a:r>
                      <a:r>
                        <a:rPr lang="en-US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Constant(F)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US" sz="1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US" sz="1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40030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Coupling</a:t>
                      </a:r>
                      <a:r>
                        <a:rPr lang="en-US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parameters(I)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2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7045607"/>
              </p:ext>
            </p:extLst>
          </p:nvPr>
        </p:nvGraphicFramePr>
        <p:xfrm>
          <a:off x="4476105" y="4813008"/>
          <a:ext cx="4114800" cy="1006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6775"/>
                <a:gridCol w="2378025"/>
              </a:tblGrid>
              <a:tr h="274493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Settings for </a:t>
                      </a:r>
                      <a:r>
                        <a:rPr lang="en-US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Hybrid 3DEnVar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49" marB="45749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65991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1/</a:t>
                      </a:r>
                      <a:r>
                        <a:rPr lang="en-US" sz="1800" b="1" i="1" dirty="0" smtClean="0">
                          <a:latin typeface="Symbol" charset="2"/>
                          <a:cs typeface="Symbol" charset="2"/>
                        </a:rPr>
                        <a:t>b</a:t>
                      </a:r>
                      <a:r>
                        <a:rPr lang="en-US" sz="1800" b="1" baseline="-25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endParaRPr lang="en-US" sz="1800" b="1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49" marB="45749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0.25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49" marB="45749" anchor="ctr"/>
                </a:tc>
              </a:tr>
              <a:tr h="3659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1/</a:t>
                      </a:r>
                      <a:r>
                        <a:rPr lang="en-US" sz="1800" b="1" i="1" dirty="0" smtClean="0">
                          <a:latin typeface="Symbol" charset="2"/>
                          <a:cs typeface="Symbol" charset="2"/>
                        </a:rPr>
                        <a:t>b</a:t>
                      </a:r>
                      <a:r>
                        <a:rPr lang="en-US" sz="1800" b="1" i="0" baseline="-25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US" sz="1800" b="1" baseline="-25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49" marB="45749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0.75</a:t>
                      </a:r>
                    </a:p>
                  </a:txBody>
                  <a:tcPr marT="45749" marB="45749" anchor="ctr"/>
                </a:tc>
              </a:tr>
            </a:tbl>
          </a:graphicData>
        </a:graphic>
      </p:graphicFrame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4534842" y="5891124"/>
            <a:ext cx="4038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8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Courtesy: Deng-Shun Chen (NCU/CWB)</a:t>
            </a:r>
          </a:p>
        </p:txBody>
      </p:sp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4468167" y="884149"/>
            <a:ext cx="4038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800" dirty="0" smtClean="0">
                <a:latin typeface="+mj-lt"/>
              </a:rPr>
              <a:t>Lorenz (2005) multi-scale model</a:t>
            </a:r>
            <a:endParaRPr lang="en-US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60823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/>
          <p:cNvSpPr/>
          <p:nvPr/>
        </p:nvSpPr>
        <p:spPr>
          <a:xfrm>
            <a:off x="7074629" y="838200"/>
            <a:ext cx="1828800" cy="920751"/>
          </a:xfrm>
          <a:prstGeom prst="rect">
            <a:avLst/>
          </a:prstGeom>
          <a:solidFill>
            <a:srgbClr val="E8E8E8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7074629" y="2474143"/>
            <a:ext cx="1828800" cy="738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57200"/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 algn="ctr" defTabSz="457200"/>
            <a:r>
              <a:rPr lang="en-US" dirty="0" smtClean="0">
                <a:solidFill>
                  <a:prstClr val="black"/>
                </a:solidFill>
                <a:latin typeface="Calibri"/>
              </a:rPr>
              <a:t>Coupled Model Ensemble Forecast</a:t>
            </a:r>
          </a:p>
        </p:txBody>
      </p:sp>
      <p:sp>
        <p:nvSpPr>
          <p:cNvPr id="71" name="Rectangle 70"/>
          <p:cNvSpPr/>
          <p:nvPr/>
        </p:nvSpPr>
        <p:spPr>
          <a:xfrm>
            <a:off x="7608945" y="838200"/>
            <a:ext cx="7601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/>
            <a:r>
              <a:rPr lang="en-US" sz="1800" b="1" dirty="0" smtClean="0">
                <a:solidFill>
                  <a:srgbClr val="000090"/>
                </a:solidFill>
                <a:latin typeface="Calibri"/>
              </a:rPr>
              <a:t>NEMS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" name="Right Arrow 71"/>
          <p:cNvSpPr/>
          <p:nvPr/>
        </p:nvSpPr>
        <p:spPr>
          <a:xfrm rot="16200000">
            <a:off x="7980362" y="1719264"/>
            <a:ext cx="1511301" cy="511175"/>
          </a:xfrm>
          <a:prstGeom prst="rightArrow">
            <a:avLst/>
          </a:prstGeom>
          <a:solidFill>
            <a:srgbClr val="00009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457200"/>
            <a:r>
              <a:rPr lang="en-US" sz="1600" b="1" dirty="0" smtClean="0">
                <a:solidFill>
                  <a:prstClr val="white"/>
                </a:solidFill>
                <a:latin typeface="Calibri"/>
              </a:rPr>
              <a:t>OCEAN</a:t>
            </a:r>
            <a:endParaRPr lang="en-US" sz="16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4" name="Right Arrow 73"/>
          <p:cNvSpPr/>
          <p:nvPr/>
        </p:nvSpPr>
        <p:spPr>
          <a:xfrm rot="16200000">
            <a:off x="7680080" y="1719263"/>
            <a:ext cx="1511301" cy="511175"/>
          </a:xfrm>
          <a:prstGeom prst="rightArrow">
            <a:avLst/>
          </a:prstGeom>
          <a:solidFill>
            <a:srgbClr val="008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600" b="1" dirty="0" smtClean="0">
                <a:solidFill>
                  <a:prstClr val="white"/>
                </a:solidFill>
                <a:latin typeface="Calibri"/>
              </a:rPr>
              <a:t>SEA-ICE</a:t>
            </a:r>
            <a:endParaRPr lang="en-US" sz="16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5" name="Right Arrow 74"/>
          <p:cNvSpPr/>
          <p:nvPr/>
        </p:nvSpPr>
        <p:spPr>
          <a:xfrm rot="16200000">
            <a:off x="7379800" y="1719263"/>
            <a:ext cx="1511301" cy="511175"/>
          </a:xfrm>
          <a:prstGeom prst="rightArrow">
            <a:avLst/>
          </a:prstGeom>
          <a:solidFill>
            <a:srgbClr val="CC66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600" b="1" dirty="0" smtClean="0">
                <a:solidFill>
                  <a:prstClr val="white"/>
                </a:solidFill>
                <a:latin typeface="Calibri"/>
              </a:rPr>
              <a:t>WAVE</a:t>
            </a:r>
            <a:endParaRPr lang="en-US" sz="16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6" name="Right Arrow 75"/>
          <p:cNvSpPr/>
          <p:nvPr/>
        </p:nvSpPr>
        <p:spPr>
          <a:xfrm rot="16200000">
            <a:off x="7079520" y="1719263"/>
            <a:ext cx="1511301" cy="511175"/>
          </a:xfrm>
          <a:prstGeom prst="rightArrow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600" b="1" dirty="0" smtClean="0">
                <a:solidFill>
                  <a:prstClr val="white"/>
                </a:solidFill>
                <a:latin typeface="Calibri"/>
              </a:rPr>
              <a:t>LAND</a:t>
            </a:r>
            <a:endParaRPr lang="en-US" sz="16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7" name="Right Arrow 76"/>
          <p:cNvSpPr/>
          <p:nvPr/>
        </p:nvSpPr>
        <p:spPr>
          <a:xfrm rot="16200000">
            <a:off x="6779240" y="1719263"/>
            <a:ext cx="1511301" cy="511175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600" b="1" dirty="0" smtClean="0">
                <a:solidFill>
                  <a:prstClr val="white"/>
                </a:solidFill>
                <a:latin typeface="Calibri"/>
              </a:rPr>
              <a:t>AERO</a:t>
            </a:r>
            <a:endParaRPr lang="en-US" sz="16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8" name="Right Arrow 77"/>
          <p:cNvSpPr/>
          <p:nvPr/>
        </p:nvSpPr>
        <p:spPr>
          <a:xfrm rot="16200000">
            <a:off x="6478960" y="1719263"/>
            <a:ext cx="1511301" cy="511175"/>
          </a:xfrm>
          <a:prstGeom prst="rightArrow">
            <a:avLst/>
          </a:prstGeom>
          <a:solidFill>
            <a:srgbClr val="66CC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600" b="1" dirty="0" smtClean="0">
                <a:solidFill>
                  <a:prstClr val="white"/>
                </a:solidFill>
                <a:latin typeface="Calibri"/>
              </a:rPr>
              <a:t>ATMOS</a:t>
            </a:r>
            <a:endParaRPr lang="en-US" sz="16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209800" y="838200"/>
            <a:ext cx="4724400" cy="5943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086600" y="3849231"/>
            <a:ext cx="1828800" cy="2246769"/>
            <a:chOff x="7086600" y="3633787"/>
            <a:chExt cx="1828800" cy="2246769"/>
          </a:xfrm>
        </p:grpSpPr>
        <p:sp>
          <p:nvSpPr>
            <p:cNvPr id="100" name="TextBox 99"/>
            <p:cNvSpPr txBox="1"/>
            <p:nvPr/>
          </p:nvSpPr>
          <p:spPr>
            <a:xfrm>
              <a:off x="7086600" y="3633787"/>
              <a:ext cx="1828800" cy="224676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b="1" dirty="0" smtClean="0">
                  <a:solidFill>
                    <a:prstClr val="black"/>
                  </a:solidFill>
                  <a:latin typeface="Calibri"/>
                </a:rPr>
                <a:t>Ensemble Analysis (N Members)</a:t>
              </a:r>
              <a:endParaRPr lang="en-US" b="1" dirty="0">
                <a:solidFill>
                  <a:prstClr val="black"/>
                </a:solidFill>
                <a:latin typeface="Calibri"/>
              </a:endParaRPr>
            </a:p>
            <a:p>
              <a:pPr algn="ctr" defTabSz="457200"/>
              <a:endParaRPr lang="en-US" dirty="0">
                <a:solidFill>
                  <a:prstClr val="black"/>
                </a:solidFill>
                <a:latin typeface="Calibri"/>
              </a:endParaRPr>
            </a:p>
            <a:p>
              <a:pPr algn="ctr" defTabSz="457200"/>
              <a:endParaRPr lang="en-US" dirty="0" smtClean="0">
                <a:solidFill>
                  <a:prstClr val="black"/>
                </a:solidFill>
                <a:latin typeface="Calibri"/>
              </a:endParaRPr>
            </a:p>
            <a:p>
              <a:pPr algn="ctr" defTabSz="457200"/>
              <a:endParaRPr lang="en-US" dirty="0">
                <a:solidFill>
                  <a:prstClr val="black"/>
                </a:solidFill>
                <a:latin typeface="Calibri"/>
              </a:endParaRPr>
            </a:p>
            <a:p>
              <a:pPr algn="ctr" defTabSz="457200"/>
              <a:endParaRPr lang="en-US" dirty="0" smtClean="0">
                <a:solidFill>
                  <a:prstClr val="black"/>
                </a:solidFill>
                <a:latin typeface="Calibri"/>
              </a:endParaRPr>
            </a:p>
            <a:p>
              <a:pPr algn="ctr" defTabSz="457200"/>
              <a:endParaRPr lang="en-US" dirty="0" smtClean="0">
                <a:solidFill>
                  <a:prstClr val="black"/>
                </a:solidFill>
                <a:latin typeface="Calibri"/>
              </a:endParaRPr>
            </a:p>
            <a:p>
              <a:pPr algn="ctr" defTabSz="457200"/>
              <a:endParaRPr lang="en-US" dirty="0">
                <a:solidFill>
                  <a:prstClr val="black"/>
                </a:solidFill>
                <a:latin typeface="Calibri"/>
              </a:endParaRPr>
            </a:p>
            <a:p>
              <a:pPr algn="ctr" defTabSz="457200"/>
              <a:endParaRPr lang="en-US" dirty="0" smtClean="0">
                <a:solidFill>
                  <a:prstClr val="black"/>
                </a:solidFill>
                <a:latin typeface="Calibri"/>
              </a:endParaRPr>
            </a:p>
            <a:p>
              <a:pPr algn="ctr" defTabSz="457200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7211568" y="4191000"/>
              <a:ext cx="1578864" cy="1580294"/>
              <a:chOff x="7135368" y="4724400"/>
              <a:chExt cx="1578864" cy="1580294"/>
            </a:xfrm>
          </p:grpSpPr>
          <p:sp>
            <p:nvSpPr>
              <p:cNvPr id="101" name="Rectangle 100"/>
              <p:cNvSpPr>
                <a:spLocks noChangeAspect="1"/>
              </p:cNvSpPr>
              <p:nvPr/>
            </p:nvSpPr>
            <p:spPr>
              <a:xfrm>
                <a:off x="7135368" y="4724400"/>
                <a:ext cx="484632" cy="32091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2" name="Rectangle 101"/>
              <p:cNvSpPr>
                <a:spLocks noChangeAspect="1"/>
              </p:cNvSpPr>
              <p:nvPr/>
            </p:nvSpPr>
            <p:spPr>
              <a:xfrm>
                <a:off x="7256949" y="4864331"/>
                <a:ext cx="484632" cy="32091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3" name="Rectangle 102"/>
              <p:cNvSpPr>
                <a:spLocks noChangeAspect="1"/>
              </p:cNvSpPr>
              <p:nvPr/>
            </p:nvSpPr>
            <p:spPr>
              <a:xfrm>
                <a:off x="7378530" y="5004261"/>
                <a:ext cx="484632" cy="32091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4" name="Rectangle 103"/>
              <p:cNvSpPr>
                <a:spLocks noChangeAspect="1"/>
              </p:cNvSpPr>
              <p:nvPr/>
            </p:nvSpPr>
            <p:spPr>
              <a:xfrm>
                <a:off x="7500111" y="5144192"/>
                <a:ext cx="484632" cy="32091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5" name="Rectangle 104"/>
              <p:cNvSpPr>
                <a:spLocks noChangeAspect="1"/>
              </p:cNvSpPr>
              <p:nvPr/>
            </p:nvSpPr>
            <p:spPr>
              <a:xfrm>
                <a:off x="7621692" y="5284122"/>
                <a:ext cx="484632" cy="32091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6" name="Rectangle 105"/>
              <p:cNvSpPr>
                <a:spLocks noChangeAspect="1"/>
              </p:cNvSpPr>
              <p:nvPr/>
            </p:nvSpPr>
            <p:spPr>
              <a:xfrm>
                <a:off x="7743273" y="5424053"/>
                <a:ext cx="484632" cy="32091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7" name="Rectangle 106"/>
              <p:cNvSpPr>
                <a:spLocks noChangeAspect="1"/>
              </p:cNvSpPr>
              <p:nvPr/>
            </p:nvSpPr>
            <p:spPr>
              <a:xfrm>
                <a:off x="7864854" y="5563983"/>
                <a:ext cx="484632" cy="32091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8" name="Rectangle 107"/>
              <p:cNvSpPr>
                <a:spLocks noChangeAspect="1"/>
              </p:cNvSpPr>
              <p:nvPr/>
            </p:nvSpPr>
            <p:spPr>
              <a:xfrm>
                <a:off x="7986435" y="5703914"/>
                <a:ext cx="484632" cy="32091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9" name="Rectangle 108"/>
              <p:cNvSpPr>
                <a:spLocks noChangeAspect="1"/>
              </p:cNvSpPr>
              <p:nvPr/>
            </p:nvSpPr>
            <p:spPr>
              <a:xfrm>
                <a:off x="8108016" y="5843844"/>
                <a:ext cx="484632" cy="32091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0" name="Rectangle 109"/>
              <p:cNvSpPr>
                <a:spLocks noChangeAspect="1"/>
              </p:cNvSpPr>
              <p:nvPr/>
            </p:nvSpPr>
            <p:spPr>
              <a:xfrm>
                <a:off x="8229600" y="5983775"/>
                <a:ext cx="484632" cy="32091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1200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pic>
        <p:nvPicPr>
          <p:cNvPr id="64" name="Picture 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876800"/>
            <a:ext cx="2240280" cy="1874520"/>
          </a:xfrm>
          <a:prstGeom prst="rect">
            <a:avLst/>
          </a:prstGeom>
          <a:noFill/>
          <a:ln w="508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5" name="Picture 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876800"/>
            <a:ext cx="2240280" cy="1874520"/>
          </a:xfrm>
          <a:prstGeom prst="rect">
            <a:avLst/>
          </a:prstGeom>
          <a:noFill/>
          <a:ln w="50800">
            <a:solidFill>
              <a:srgbClr val="00009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6" name="Picture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895600"/>
            <a:ext cx="2240280" cy="1874520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7" name="Picture 4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895600"/>
            <a:ext cx="2240280" cy="1874520"/>
          </a:xfrm>
          <a:prstGeom prst="rect">
            <a:avLst/>
          </a:prstGeom>
          <a:noFill/>
          <a:ln w="50800">
            <a:solidFill>
              <a:srgbClr val="008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6" name="Right Arrow 85"/>
          <p:cNvSpPr/>
          <p:nvPr/>
        </p:nvSpPr>
        <p:spPr>
          <a:xfrm>
            <a:off x="6935396" y="6194424"/>
            <a:ext cx="1005840" cy="54864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457200"/>
            <a:r>
              <a:rPr lang="en-US" sz="1600" b="1" dirty="0" smtClean="0">
                <a:solidFill>
                  <a:srgbClr val="FFFFFF"/>
                </a:solidFill>
                <a:latin typeface="Calibri"/>
              </a:rPr>
              <a:t>OUTPUT</a:t>
            </a:r>
            <a:endParaRPr lang="en-US" sz="1600" b="1" dirty="0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28600" y="3849231"/>
            <a:ext cx="1828800" cy="2246769"/>
            <a:chOff x="228600" y="3633787"/>
            <a:chExt cx="1828800" cy="2246769"/>
          </a:xfrm>
        </p:grpSpPr>
        <p:sp>
          <p:nvSpPr>
            <p:cNvPr id="38" name="TextBox 37"/>
            <p:cNvSpPr txBox="1"/>
            <p:nvPr/>
          </p:nvSpPr>
          <p:spPr>
            <a:xfrm>
              <a:off x="228600" y="3633787"/>
              <a:ext cx="1828800" cy="224676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b="1" dirty="0" smtClean="0">
                  <a:solidFill>
                    <a:srgbClr val="000000"/>
                  </a:solidFill>
                  <a:latin typeface="Calibri"/>
                </a:rPr>
                <a:t>Coupled Ensemble Forecast (N members)</a:t>
              </a:r>
            </a:p>
            <a:p>
              <a:pPr algn="ctr" defTabSz="457200"/>
              <a:endParaRPr lang="en-US" b="1" dirty="0">
                <a:solidFill>
                  <a:srgbClr val="000090"/>
                </a:solidFill>
                <a:latin typeface="Calibri"/>
              </a:endParaRPr>
            </a:p>
            <a:p>
              <a:pPr algn="ctr" defTabSz="457200"/>
              <a:endParaRPr lang="en-US" b="1" dirty="0" smtClean="0">
                <a:solidFill>
                  <a:srgbClr val="000090"/>
                </a:solidFill>
                <a:latin typeface="Calibri"/>
              </a:endParaRPr>
            </a:p>
            <a:p>
              <a:pPr algn="ctr" defTabSz="457200"/>
              <a:endParaRPr lang="en-US" b="1" dirty="0">
                <a:solidFill>
                  <a:srgbClr val="000090"/>
                </a:solidFill>
                <a:latin typeface="Calibri"/>
              </a:endParaRPr>
            </a:p>
            <a:p>
              <a:pPr algn="ctr" defTabSz="457200"/>
              <a:endParaRPr lang="en-US" b="1" dirty="0" smtClean="0">
                <a:solidFill>
                  <a:srgbClr val="000090"/>
                </a:solidFill>
                <a:latin typeface="Calibri"/>
              </a:endParaRPr>
            </a:p>
            <a:p>
              <a:pPr algn="ctr" defTabSz="457200"/>
              <a:endParaRPr lang="en-US" b="1" dirty="0">
                <a:solidFill>
                  <a:srgbClr val="000090"/>
                </a:solidFill>
                <a:latin typeface="Calibri"/>
              </a:endParaRPr>
            </a:p>
            <a:p>
              <a:pPr algn="ctr" defTabSz="457200"/>
              <a:endParaRPr lang="en-US" b="1" dirty="0" smtClean="0">
                <a:solidFill>
                  <a:srgbClr val="000090"/>
                </a:solidFill>
                <a:latin typeface="Calibri"/>
              </a:endParaRPr>
            </a:p>
            <a:p>
              <a:pPr algn="ctr" defTabSz="457200"/>
              <a:endParaRPr lang="en-US" b="1" dirty="0">
                <a:solidFill>
                  <a:srgbClr val="000090"/>
                </a:solidFill>
                <a:latin typeface="Calibri"/>
              </a:endParaRPr>
            </a:p>
            <a:p>
              <a:pPr algn="ctr" defTabSz="457200"/>
              <a:endParaRPr lang="en-US" b="1" dirty="0">
                <a:solidFill>
                  <a:srgbClr val="000090"/>
                </a:solidFill>
                <a:latin typeface="Calibri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381000" y="4267200"/>
              <a:ext cx="1578864" cy="1464611"/>
              <a:chOff x="381000" y="5012389"/>
              <a:chExt cx="1578864" cy="1464611"/>
            </a:xfrm>
          </p:grpSpPr>
          <p:sp>
            <p:nvSpPr>
              <p:cNvPr id="69" name="Rectangle 68"/>
              <p:cNvSpPr>
                <a:spLocks noChangeAspect="1"/>
              </p:cNvSpPr>
              <p:nvPr/>
            </p:nvSpPr>
            <p:spPr>
              <a:xfrm>
                <a:off x="381000" y="5012389"/>
                <a:ext cx="484632" cy="320919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0" name="Rectangle 69"/>
              <p:cNvSpPr>
                <a:spLocks noChangeAspect="1"/>
              </p:cNvSpPr>
              <p:nvPr/>
            </p:nvSpPr>
            <p:spPr>
              <a:xfrm>
                <a:off x="502581" y="5139466"/>
                <a:ext cx="484632" cy="320919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3" name="Rectangle 72"/>
              <p:cNvSpPr>
                <a:spLocks noChangeAspect="1"/>
              </p:cNvSpPr>
              <p:nvPr/>
            </p:nvSpPr>
            <p:spPr>
              <a:xfrm>
                <a:off x="624162" y="5266543"/>
                <a:ext cx="484632" cy="320919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9" name="Rectangle 98"/>
              <p:cNvSpPr>
                <a:spLocks noChangeAspect="1"/>
              </p:cNvSpPr>
              <p:nvPr/>
            </p:nvSpPr>
            <p:spPr>
              <a:xfrm>
                <a:off x="745743" y="5393620"/>
                <a:ext cx="484632" cy="320919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3" name="Rectangle 112"/>
              <p:cNvSpPr>
                <a:spLocks noChangeAspect="1"/>
              </p:cNvSpPr>
              <p:nvPr/>
            </p:nvSpPr>
            <p:spPr>
              <a:xfrm>
                <a:off x="867324" y="5520697"/>
                <a:ext cx="484632" cy="320919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4" name="Rectangle 113"/>
              <p:cNvSpPr>
                <a:spLocks noChangeAspect="1"/>
              </p:cNvSpPr>
              <p:nvPr/>
            </p:nvSpPr>
            <p:spPr>
              <a:xfrm>
                <a:off x="988905" y="5647774"/>
                <a:ext cx="484632" cy="320919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6" name="Rectangle 115"/>
              <p:cNvSpPr>
                <a:spLocks noChangeAspect="1"/>
              </p:cNvSpPr>
              <p:nvPr/>
            </p:nvSpPr>
            <p:spPr>
              <a:xfrm>
                <a:off x="1110486" y="5774851"/>
                <a:ext cx="484632" cy="320919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7" name="Rectangle 116"/>
              <p:cNvSpPr>
                <a:spLocks noChangeAspect="1"/>
              </p:cNvSpPr>
              <p:nvPr/>
            </p:nvSpPr>
            <p:spPr>
              <a:xfrm>
                <a:off x="1232067" y="5901928"/>
                <a:ext cx="484632" cy="320919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8" name="Rectangle 117"/>
              <p:cNvSpPr>
                <a:spLocks noChangeAspect="1"/>
              </p:cNvSpPr>
              <p:nvPr/>
            </p:nvSpPr>
            <p:spPr>
              <a:xfrm>
                <a:off x="1353648" y="6029005"/>
                <a:ext cx="484632" cy="320919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9" name="Rectangle 118"/>
              <p:cNvSpPr>
                <a:spLocks noChangeAspect="1"/>
              </p:cNvSpPr>
              <p:nvPr/>
            </p:nvSpPr>
            <p:spPr>
              <a:xfrm>
                <a:off x="1475232" y="6156081"/>
                <a:ext cx="484632" cy="320919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1200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sp>
        <p:nvSpPr>
          <p:cNvPr id="62" name="Right Arrow 61"/>
          <p:cNvSpPr/>
          <p:nvPr/>
        </p:nvSpPr>
        <p:spPr>
          <a:xfrm>
            <a:off x="1189019" y="6194424"/>
            <a:ext cx="1005840" cy="54864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457200"/>
            <a:r>
              <a:rPr lang="en-US" sz="1600" b="1" dirty="0" smtClean="0">
                <a:solidFill>
                  <a:prstClr val="white"/>
                </a:solidFill>
                <a:latin typeface="Calibri"/>
              </a:rPr>
              <a:t>INPUT</a:t>
            </a:r>
            <a:endParaRPr lang="en-US" sz="16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1" name="Right Arrow 120"/>
          <p:cNvSpPr/>
          <p:nvPr/>
        </p:nvSpPr>
        <p:spPr>
          <a:xfrm rot="5400000">
            <a:off x="842861" y="3277463"/>
            <a:ext cx="600278" cy="511175"/>
          </a:xfrm>
          <a:prstGeom prst="rightArrow">
            <a:avLst/>
          </a:prstGeom>
          <a:solidFill>
            <a:srgbClr val="B8B8B7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 descr="Slide1.pn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914400"/>
            <a:ext cx="2240280" cy="1874520"/>
          </a:xfrm>
          <a:prstGeom prst="rect">
            <a:avLst/>
          </a:prstGeom>
          <a:ln w="50800">
            <a:solidFill>
              <a:srgbClr val="66CCFF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136711" y="838200"/>
            <a:ext cx="2012577" cy="2374607"/>
            <a:chOff x="136711" y="838200"/>
            <a:chExt cx="2012577" cy="2374607"/>
          </a:xfrm>
        </p:grpSpPr>
        <p:sp>
          <p:nvSpPr>
            <p:cNvPr id="122" name="Rectangle 121"/>
            <p:cNvSpPr/>
            <p:nvPr/>
          </p:nvSpPr>
          <p:spPr>
            <a:xfrm>
              <a:off x="232317" y="838200"/>
              <a:ext cx="1828800" cy="920751"/>
            </a:xfrm>
            <a:prstGeom prst="rect">
              <a:avLst/>
            </a:prstGeom>
            <a:solidFill>
              <a:srgbClr val="E8E8E8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18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232317" y="2474143"/>
              <a:ext cx="1828800" cy="73866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200"/>
              <a:endParaRPr lang="en-US" dirty="0" smtClean="0">
                <a:solidFill>
                  <a:prstClr val="black"/>
                </a:solidFill>
                <a:latin typeface="Calibri"/>
              </a:endParaRPr>
            </a:p>
            <a:p>
              <a:pPr algn="ctr" defTabSz="457200"/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Coupled Model Ensemble Forecast</a:t>
              </a:r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766633" y="838200"/>
              <a:ext cx="76016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400"/>
              <a:r>
                <a:rPr lang="en-US" sz="1800" b="1" dirty="0" smtClean="0">
                  <a:solidFill>
                    <a:srgbClr val="000090"/>
                  </a:solidFill>
                  <a:latin typeface="Calibri"/>
                </a:rPr>
                <a:t>NEMS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7" name="Right Arrow 126"/>
            <p:cNvSpPr/>
            <p:nvPr/>
          </p:nvSpPr>
          <p:spPr>
            <a:xfrm rot="5400000">
              <a:off x="1138050" y="1719264"/>
              <a:ext cx="1511301" cy="511175"/>
            </a:xfrm>
            <a:prstGeom prst="rightArrow">
              <a:avLst/>
            </a:prstGeom>
            <a:solidFill>
              <a:srgbClr val="00009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457200"/>
              <a:r>
                <a:rPr lang="en-US" sz="1600" b="1" dirty="0" smtClean="0">
                  <a:solidFill>
                    <a:prstClr val="white"/>
                  </a:solidFill>
                  <a:latin typeface="Calibri"/>
                </a:rPr>
                <a:t>OCEAN</a:t>
              </a:r>
              <a:endParaRPr lang="en-US" sz="1600" b="1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6" name="Right Arrow 125"/>
            <p:cNvSpPr/>
            <p:nvPr/>
          </p:nvSpPr>
          <p:spPr>
            <a:xfrm rot="5400000">
              <a:off x="837768" y="1719263"/>
              <a:ext cx="1511301" cy="511175"/>
            </a:xfrm>
            <a:prstGeom prst="rightArrow">
              <a:avLst/>
            </a:prstGeom>
            <a:solidFill>
              <a:srgbClr val="0080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1600" b="1" dirty="0" smtClean="0">
                  <a:solidFill>
                    <a:prstClr val="white"/>
                  </a:solidFill>
                  <a:latin typeface="Calibri"/>
                </a:rPr>
                <a:t>SEA-ICE</a:t>
              </a:r>
              <a:endParaRPr lang="en-US" sz="1600" b="1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4" name="Right Arrow 123"/>
            <p:cNvSpPr/>
            <p:nvPr/>
          </p:nvSpPr>
          <p:spPr>
            <a:xfrm rot="5400000">
              <a:off x="537488" y="1719263"/>
              <a:ext cx="1511301" cy="511175"/>
            </a:xfrm>
            <a:prstGeom prst="rightArrow">
              <a:avLst/>
            </a:prstGeom>
            <a:solidFill>
              <a:srgbClr val="CC66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1600" b="1" dirty="0" smtClean="0">
                  <a:solidFill>
                    <a:prstClr val="white"/>
                  </a:solidFill>
                  <a:latin typeface="Calibri"/>
                </a:rPr>
                <a:t>WAVE</a:t>
              </a:r>
              <a:endParaRPr lang="en-US" sz="1600" b="1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9" name="Right Arrow 128"/>
            <p:cNvSpPr/>
            <p:nvPr/>
          </p:nvSpPr>
          <p:spPr>
            <a:xfrm rot="5400000">
              <a:off x="237208" y="1719263"/>
              <a:ext cx="1511301" cy="511175"/>
            </a:xfrm>
            <a:prstGeom prst="rightArrow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1600" b="1" dirty="0" smtClean="0">
                  <a:solidFill>
                    <a:prstClr val="white"/>
                  </a:solidFill>
                  <a:latin typeface="Calibri"/>
                </a:rPr>
                <a:t>LAND</a:t>
              </a:r>
              <a:endParaRPr lang="en-US" sz="1600" b="1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5" name="Right Arrow 124"/>
            <p:cNvSpPr/>
            <p:nvPr/>
          </p:nvSpPr>
          <p:spPr>
            <a:xfrm rot="5400000">
              <a:off x="-63072" y="1719263"/>
              <a:ext cx="1511301" cy="51117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1600" b="1" dirty="0" smtClean="0">
                  <a:solidFill>
                    <a:prstClr val="white"/>
                  </a:solidFill>
                  <a:latin typeface="Calibri"/>
                </a:rPr>
                <a:t>AERO</a:t>
              </a:r>
              <a:endParaRPr lang="en-US" sz="1600" b="1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0" name="Right Arrow 129"/>
            <p:cNvSpPr/>
            <p:nvPr/>
          </p:nvSpPr>
          <p:spPr>
            <a:xfrm rot="5400000">
              <a:off x="-363352" y="1719263"/>
              <a:ext cx="1511301" cy="511175"/>
            </a:xfrm>
            <a:prstGeom prst="rightArrow">
              <a:avLst/>
            </a:prstGeom>
            <a:solidFill>
              <a:srgbClr val="66CC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1600" b="1" dirty="0" smtClean="0">
                  <a:solidFill>
                    <a:prstClr val="white"/>
                  </a:solidFill>
                  <a:latin typeface="Calibri"/>
                </a:rPr>
                <a:t>ATMOS</a:t>
              </a:r>
              <a:endParaRPr lang="en-US" sz="16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79" name="Right Arrow 78"/>
          <p:cNvSpPr/>
          <p:nvPr/>
        </p:nvSpPr>
        <p:spPr>
          <a:xfrm rot="16200000">
            <a:off x="7700861" y="3277463"/>
            <a:ext cx="600278" cy="511175"/>
          </a:xfrm>
          <a:prstGeom prst="rightArrow">
            <a:avLst/>
          </a:prstGeom>
          <a:solidFill>
            <a:srgbClr val="B8B8B7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28600" y="125975"/>
            <a:ext cx="8686800" cy="707886"/>
            <a:chOff x="228600" y="125975"/>
            <a:chExt cx="8686800" cy="707886"/>
          </a:xfrm>
        </p:grpSpPr>
        <p:sp>
          <p:nvSpPr>
            <p:cNvPr id="80" name="Predefined Process 79"/>
            <p:cNvSpPr/>
            <p:nvPr/>
          </p:nvSpPr>
          <p:spPr>
            <a:xfrm>
              <a:off x="228600" y="231278"/>
              <a:ext cx="8686800" cy="548640"/>
            </a:xfrm>
            <a:prstGeom prst="flowChartPredefinedProcess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 defTabSz="457200"/>
              <a:endParaRPr lang="en-US" sz="26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324322" y="125975"/>
              <a:ext cx="649536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57200"/>
              <a:r>
                <a:rPr lang="en-US" sz="2000" dirty="0">
                  <a:solidFill>
                    <a:prstClr val="white"/>
                  </a:solidFill>
                  <a:latin typeface="Calibri"/>
                </a:rPr>
                <a:t>NCEP Coupled </a:t>
              </a:r>
              <a:r>
                <a:rPr lang="en-US" sz="2000" dirty="0" smtClean="0">
                  <a:solidFill>
                    <a:prstClr val="white"/>
                  </a:solidFill>
                  <a:latin typeface="Calibri"/>
                </a:rPr>
                <a:t>Hybrid Data </a:t>
              </a:r>
              <a:r>
                <a:rPr lang="en-US" sz="2000" dirty="0">
                  <a:solidFill>
                    <a:prstClr val="white"/>
                  </a:solidFill>
                  <a:latin typeface="Calibri"/>
                </a:rPr>
                <a:t>Assimilation </a:t>
              </a:r>
              <a:r>
                <a:rPr lang="en-US" sz="2000" dirty="0" smtClean="0">
                  <a:solidFill>
                    <a:prstClr val="white"/>
                  </a:solidFill>
                  <a:latin typeface="Calibri"/>
                </a:rPr>
                <a:t>and Forecast </a:t>
              </a:r>
              <a:r>
                <a:rPr lang="en-US" sz="2000" dirty="0" smtClean="0">
                  <a:solidFill>
                    <a:prstClr val="white"/>
                  </a:solidFill>
                  <a:latin typeface="Calibri"/>
                </a:rPr>
                <a:t>System</a:t>
              </a:r>
            </a:p>
            <a:p>
              <a:pPr algn="ctr" defTabSz="457200"/>
              <a:r>
                <a:rPr lang="en-US" sz="2000" dirty="0" err="1" smtClean="0">
                  <a:solidFill>
                    <a:prstClr val="white"/>
                  </a:solidFill>
                  <a:latin typeface="Calibri"/>
                </a:rPr>
                <a:t>Saha</a:t>
              </a:r>
              <a:r>
                <a:rPr lang="en-US" sz="2000" dirty="0" smtClean="0">
                  <a:solidFill>
                    <a:prstClr val="white"/>
                  </a:solidFill>
                  <a:latin typeface="Calibri"/>
                </a:rPr>
                <a:t> et al.</a:t>
              </a:r>
              <a:endParaRPr lang="en-US" sz="2000" dirty="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6" name="Picture 5" descr="Slide1.png"/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34" t="37504" r="33187" b="4366"/>
          <a:stretch/>
        </p:blipFill>
        <p:spPr>
          <a:xfrm>
            <a:off x="4648200" y="914400"/>
            <a:ext cx="2240280" cy="1874520"/>
          </a:xfrm>
          <a:prstGeom prst="rect">
            <a:avLst/>
          </a:prstGeom>
          <a:ln w="50800">
            <a:solidFill>
              <a:srgbClr val="CC66FF"/>
            </a:solidFill>
          </a:ln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71BD-66F3-4E99-8E44-BB5CBAE37E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5810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41514"/>
            <a:ext cx="8229600" cy="4964169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sz="2000" dirty="0" smtClean="0"/>
              <a:t>Thanks to Rahul </a:t>
            </a:r>
            <a:r>
              <a:rPr lang="en-US" sz="2000" dirty="0" err="1" smtClean="0"/>
              <a:t>Mahajan</a:t>
            </a:r>
            <a:r>
              <a:rPr lang="en-US" sz="2000" dirty="0" smtClean="0"/>
              <a:t>, Dave Parrish, Wan-</a:t>
            </a:r>
            <a:r>
              <a:rPr lang="en-US" sz="2000" dirty="0" err="1" smtClean="0"/>
              <a:t>shu</a:t>
            </a:r>
            <a:r>
              <a:rPr lang="en-US" sz="2000" dirty="0" smtClean="0"/>
              <a:t> Wu, Jeff Whitaker, </a:t>
            </a:r>
            <a:r>
              <a:rPr lang="en-US" sz="2000" dirty="0" err="1" smtClean="0"/>
              <a:t>Lili</a:t>
            </a:r>
            <a:r>
              <a:rPr lang="en-US" sz="2000" dirty="0" smtClean="0"/>
              <a:t> Lei, Cathy Thomas, Kayo Ide, Mike Brennan, </a:t>
            </a:r>
            <a:r>
              <a:rPr lang="en-US" sz="2000" dirty="0" err="1" smtClean="0"/>
              <a:t>Sharan</a:t>
            </a:r>
            <a:r>
              <a:rPr lang="en-US" sz="2000" dirty="0" smtClean="0"/>
              <a:t> </a:t>
            </a:r>
            <a:r>
              <a:rPr lang="en-US" sz="2000" dirty="0" err="1" smtClean="0"/>
              <a:t>Majumdar</a:t>
            </a:r>
            <a:r>
              <a:rPr lang="en-US" sz="2000" dirty="0" smtClean="0"/>
              <a:t>, Kate Howard, Deng-Shun Cheng, and many others for their collaboration and support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sz="2000" dirty="0" smtClean="0"/>
              <a:t>Thanks to NOAA/NWS for financial support and allowing me to continue working on many things that were ongoing when I joined the University of Maryland:</a:t>
            </a:r>
          </a:p>
          <a:p>
            <a:pPr lvl="1"/>
            <a:r>
              <a:rPr lang="en-US" sz="2000" dirty="0" smtClean="0"/>
              <a:t>General DA development for GFS:  NOAA/NWS Disaster Relief Appropriations on grant NA14NWS </a:t>
            </a:r>
            <a:r>
              <a:rPr lang="en-US" sz="2000" dirty="0"/>
              <a:t>NA14NWS4830019 </a:t>
            </a:r>
            <a:endParaRPr lang="en-US" sz="2000" dirty="0" smtClean="0"/>
          </a:p>
          <a:p>
            <a:pPr lvl="1"/>
            <a:r>
              <a:rPr lang="en-US" sz="2000" dirty="0" smtClean="0">
                <a:ea typeface="MS PGothic" charset="0"/>
              </a:rPr>
              <a:t>TC Initialization: NOAA</a:t>
            </a:r>
            <a:r>
              <a:rPr lang="en-US" sz="2000" dirty="0">
                <a:ea typeface="MS PGothic" charset="0"/>
              </a:rPr>
              <a:t>/NWS R2O funding </a:t>
            </a:r>
            <a:r>
              <a:rPr lang="en-US" sz="2000" dirty="0" smtClean="0">
                <a:ea typeface="MS PGothic" charset="0"/>
              </a:rPr>
              <a:t>on </a:t>
            </a:r>
            <a:r>
              <a:rPr lang="en-US" sz="2000" dirty="0">
                <a:ea typeface="MS PGothic" charset="0"/>
              </a:rPr>
              <a:t>grant NA15NWS4680017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Kleist - 6 May 2016 - ECMWF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3FF0-A747-304F-8AA9-36DBABE317D1}" type="slidenum">
              <a:rPr lang="en-US" smtClean="0"/>
              <a:t>37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4312" y="5019531"/>
            <a:ext cx="1150584" cy="115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27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37058"/>
            <a:ext cx="8229600" cy="554588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400" dirty="0" smtClean="0"/>
          </a:p>
          <a:p>
            <a:r>
              <a:rPr lang="en-US" sz="1400" dirty="0" err="1" smtClean="0"/>
              <a:t>Buehner</a:t>
            </a:r>
            <a:r>
              <a:rPr lang="en-US" sz="1400" dirty="0" smtClean="0"/>
              <a:t>, M., and Coauthors, 2015: Implementation of deterministic weather forecasting systems based on ensemble-</a:t>
            </a:r>
            <a:r>
              <a:rPr lang="en-US" sz="1400" dirty="0" err="1" smtClean="0"/>
              <a:t>variational</a:t>
            </a:r>
            <a:r>
              <a:rPr lang="en-US" sz="1400" dirty="0" smtClean="0"/>
              <a:t> data assimilation at Environment Canada.  Part I: The global system.  </a:t>
            </a:r>
            <a:r>
              <a:rPr lang="en-US" sz="1400" i="1" dirty="0" smtClean="0"/>
              <a:t>Mon. </a:t>
            </a:r>
            <a:r>
              <a:rPr lang="en-US" sz="1400" i="1" dirty="0" err="1" smtClean="0"/>
              <a:t>Wea</a:t>
            </a:r>
            <a:r>
              <a:rPr lang="en-US" sz="1400" i="1" dirty="0" smtClean="0"/>
              <a:t>. Rev., </a:t>
            </a:r>
            <a:r>
              <a:rPr lang="en-US" sz="1400" b="1" dirty="0" smtClean="0"/>
              <a:t>143, </a:t>
            </a:r>
            <a:r>
              <a:rPr lang="en-US" sz="1400" dirty="0" smtClean="0"/>
              <a:t>2532-2559 [DOI: </a:t>
            </a:r>
            <a:r>
              <a:rPr lang="pl-PL" sz="1400" dirty="0"/>
              <a:t>10.1175%2FMWR-D-14-</a:t>
            </a:r>
            <a:r>
              <a:rPr lang="pl-PL" sz="1400" dirty="0" smtClean="0"/>
              <a:t>00354.1].</a:t>
            </a:r>
            <a:endParaRPr lang="en-US" sz="1400" dirty="0" smtClean="0"/>
          </a:p>
          <a:p>
            <a:endParaRPr lang="en-US" sz="1400" dirty="0" smtClean="0"/>
          </a:p>
          <a:p>
            <a:r>
              <a:rPr lang="en-US" sz="1400" dirty="0" smtClean="0"/>
              <a:t>Kleist</a:t>
            </a:r>
            <a:r>
              <a:rPr lang="en-US" sz="1400" dirty="0"/>
              <a:t>, D.T</a:t>
            </a:r>
            <a:r>
              <a:rPr lang="en-US" sz="1400" dirty="0" smtClean="0"/>
              <a:t>., 2011: Assimilation of tropical cyclone advisory minimum sea level pressure in the NCEP global data assimilation system. </a:t>
            </a:r>
            <a:r>
              <a:rPr lang="en-US" sz="1400" i="1" dirty="0" err="1" smtClean="0"/>
              <a:t>Wea</a:t>
            </a:r>
            <a:r>
              <a:rPr lang="en-US" sz="1400" i="1" dirty="0" smtClean="0"/>
              <a:t>. Forecasting</a:t>
            </a:r>
            <a:r>
              <a:rPr lang="en-US" sz="1400" dirty="0" smtClean="0"/>
              <a:t>, </a:t>
            </a:r>
            <a:r>
              <a:rPr lang="en-US" sz="1400" b="1" dirty="0" smtClean="0"/>
              <a:t>26, </a:t>
            </a:r>
            <a:r>
              <a:rPr lang="en-US" sz="1400" dirty="0" smtClean="0"/>
              <a:t>1085-1091 [DOI: </a:t>
            </a:r>
            <a:r>
              <a:rPr lang="pl-PL" sz="1400" dirty="0"/>
              <a:t>10.1175/WAF-D-11-</a:t>
            </a:r>
            <a:r>
              <a:rPr lang="pl-PL" sz="1400" dirty="0" smtClean="0"/>
              <a:t>00045.1].</a:t>
            </a:r>
            <a:endParaRPr lang="en-US" sz="1400" dirty="0" smtClean="0"/>
          </a:p>
          <a:p>
            <a:endParaRPr lang="en-US" sz="1400" dirty="0" smtClean="0"/>
          </a:p>
          <a:p>
            <a:r>
              <a:rPr lang="en-US" sz="1400" dirty="0" smtClean="0"/>
              <a:t>Kleist</a:t>
            </a:r>
            <a:r>
              <a:rPr lang="en-US" sz="1400" dirty="0"/>
              <a:t>, D.T., and K. Ide, 2015: An OSSE-based evaluation of hybrid </a:t>
            </a:r>
            <a:r>
              <a:rPr lang="en-US" sz="1400" dirty="0" err="1"/>
              <a:t>variational</a:t>
            </a:r>
            <a:r>
              <a:rPr lang="en-US" sz="1400" dirty="0"/>
              <a:t>-ensemble data assimilation for the NCEP GFS, Part II: 4D </a:t>
            </a:r>
            <a:r>
              <a:rPr lang="en-US" sz="1400" dirty="0" err="1"/>
              <a:t>EnVar</a:t>
            </a:r>
            <a:r>
              <a:rPr lang="en-US" sz="1400" dirty="0"/>
              <a:t> and hybrid variants.  </a:t>
            </a:r>
            <a:r>
              <a:rPr lang="en-US" sz="1400" i="1" dirty="0"/>
              <a:t>Mon. </a:t>
            </a:r>
            <a:r>
              <a:rPr lang="en-US" sz="1400" i="1" dirty="0" err="1"/>
              <a:t>Wea</a:t>
            </a:r>
            <a:r>
              <a:rPr lang="en-US" sz="1400" i="1" dirty="0"/>
              <a:t>. Rev</a:t>
            </a:r>
            <a:r>
              <a:rPr lang="en-US" sz="1400" dirty="0"/>
              <a:t>., </a:t>
            </a:r>
            <a:r>
              <a:rPr lang="en-US" sz="1400" b="1" dirty="0"/>
              <a:t>143</a:t>
            </a:r>
            <a:r>
              <a:rPr lang="en-US" sz="1400" dirty="0"/>
              <a:t>, 452-470 [DOI: 10.1175/MWR-D-13-00350.1]</a:t>
            </a:r>
            <a:r>
              <a:rPr lang="en-US" sz="1400" dirty="0" smtClean="0"/>
              <a:t>.</a:t>
            </a:r>
          </a:p>
          <a:p>
            <a:endParaRPr lang="en-US" sz="1400" dirty="0" smtClean="0"/>
          </a:p>
          <a:p>
            <a:r>
              <a:rPr lang="en-US" sz="1400" dirty="0" smtClean="0"/>
              <a:t>Kleist</a:t>
            </a:r>
            <a:r>
              <a:rPr lang="en-US" sz="1400" dirty="0"/>
              <a:t>, D. T., D. F. Parrish, J. C. </a:t>
            </a:r>
            <a:r>
              <a:rPr lang="en-US" sz="1400" dirty="0" err="1"/>
              <a:t>Derber</a:t>
            </a:r>
            <a:r>
              <a:rPr lang="en-US" sz="1400" dirty="0"/>
              <a:t>, R. </a:t>
            </a:r>
            <a:r>
              <a:rPr lang="en-US" sz="1400" dirty="0" err="1"/>
              <a:t>Treadon</a:t>
            </a:r>
            <a:r>
              <a:rPr lang="en-US" sz="1400" dirty="0"/>
              <a:t>, R. M. </a:t>
            </a:r>
            <a:r>
              <a:rPr lang="en-US" sz="1400" dirty="0" err="1"/>
              <a:t>Errico</a:t>
            </a:r>
            <a:r>
              <a:rPr lang="en-US" sz="1400" dirty="0"/>
              <a:t>, and R. Yang, 2009: Improving incremental balance in the GSI 3DVar analysis system. </a:t>
            </a:r>
            <a:r>
              <a:rPr lang="en-US" sz="1400" i="1" dirty="0"/>
              <a:t>Mon. </a:t>
            </a:r>
            <a:r>
              <a:rPr lang="en-US" sz="1400" i="1" dirty="0" err="1"/>
              <a:t>Wea</a:t>
            </a:r>
            <a:r>
              <a:rPr lang="en-US" sz="1400" i="1" dirty="0"/>
              <a:t>. Rev</a:t>
            </a:r>
            <a:r>
              <a:rPr lang="en-US" sz="1400" dirty="0"/>
              <a:t>., </a:t>
            </a:r>
            <a:r>
              <a:rPr lang="en-US" sz="1400" b="1" dirty="0"/>
              <a:t>137, </a:t>
            </a:r>
            <a:r>
              <a:rPr lang="en-US" sz="1400" dirty="0"/>
              <a:t>1046-1060 [DOI: 10.1175/2008MWR2623.1]</a:t>
            </a:r>
            <a:r>
              <a:rPr lang="en-US" sz="1400" dirty="0" smtClean="0"/>
              <a:t>.</a:t>
            </a:r>
          </a:p>
          <a:p>
            <a:endParaRPr lang="en-US" sz="1400" dirty="0"/>
          </a:p>
          <a:p>
            <a:r>
              <a:rPr lang="en-US" sz="1400" dirty="0" smtClean="0"/>
              <a:t>Lei, L., and J. Whitaker, 2016: A four-dimensional incremental analysis update for the ensemble </a:t>
            </a:r>
            <a:r>
              <a:rPr lang="en-US" sz="1400" dirty="0" err="1" smtClean="0"/>
              <a:t>Kalman</a:t>
            </a:r>
            <a:r>
              <a:rPr lang="en-US" sz="1400" dirty="0" smtClean="0"/>
              <a:t> filter. </a:t>
            </a:r>
            <a:r>
              <a:rPr lang="en-US" sz="1400" i="1" dirty="0" smtClean="0"/>
              <a:t>Mon. </a:t>
            </a:r>
            <a:r>
              <a:rPr lang="en-US" sz="1400" i="1" dirty="0" err="1" smtClean="0"/>
              <a:t>Wea</a:t>
            </a:r>
            <a:r>
              <a:rPr lang="en-US" sz="1400" i="1" dirty="0" smtClean="0"/>
              <a:t>. Rev.</a:t>
            </a:r>
            <a:r>
              <a:rPr lang="en-US" sz="1400" dirty="0" smtClean="0"/>
              <a:t>, in press [DOI</a:t>
            </a:r>
            <a:r>
              <a:rPr lang="en-US" sz="1400" dirty="0"/>
              <a:t>:  10.1175/MWR-D-15-</a:t>
            </a:r>
            <a:r>
              <a:rPr lang="en-US" sz="1400" dirty="0" smtClean="0"/>
              <a:t>0246.1].</a:t>
            </a:r>
            <a:endParaRPr lang="en-US" sz="1400" dirty="0"/>
          </a:p>
          <a:p>
            <a:endParaRPr lang="en-US" sz="1400" dirty="0" smtClean="0"/>
          </a:p>
          <a:p>
            <a:r>
              <a:rPr lang="en-US" sz="1400" dirty="0" err="1" smtClean="0"/>
              <a:t>Lorenc</a:t>
            </a:r>
            <a:r>
              <a:rPr lang="en-US" sz="1400" dirty="0"/>
              <a:t>, A.C</a:t>
            </a:r>
            <a:r>
              <a:rPr lang="en-US" sz="1400" dirty="0" smtClean="0"/>
              <a:t>., </a:t>
            </a:r>
            <a:r>
              <a:rPr lang="en-US" sz="1400" dirty="0"/>
              <a:t>2013: Recommended nomenclature for </a:t>
            </a:r>
            <a:r>
              <a:rPr lang="en-US" sz="1400" dirty="0" err="1"/>
              <a:t>EnVar</a:t>
            </a:r>
            <a:r>
              <a:rPr lang="en-US" sz="1400" dirty="0"/>
              <a:t> data assimilation methods. </a:t>
            </a:r>
            <a:r>
              <a:rPr lang="en-US" sz="1400" i="1" dirty="0"/>
              <a:t>Research Activities in Atmospheric and Oceanic Modeling</a:t>
            </a:r>
            <a:r>
              <a:rPr lang="en-US" sz="1400" dirty="0"/>
              <a:t>. WGNE, 2pp, URL: </a:t>
            </a:r>
            <a:r>
              <a:rPr lang="en-US" sz="1400" dirty="0">
                <a:hlinkClick r:id="rId2"/>
              </a:rPr>
              <a:t>http://www.wcrp-climate.org/WGNE/BlueBook/2013/individual-articles/01_Lorenc_Andrew_EnVar_nomenclature.pdf</a:t>
            </a:r>
            <a:r>
              <a:rPr lang="en-US" sz="1400" dirty="0" smtClean="0"/>
              <a:t>)</a:t>
            </a:r>
          </a:p>
          <a:p>
            <a:endParaRPr lang="en-US" sz="1200" dirty="0"/>
          </a:p>
          <a:p>
            <a:endParaRPr lang="en-US" sz="12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Kleist - 6 May 2016 - ECMWF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3FF0-A747-304F-8AA9-36DBABE317D1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459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 (continued)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4726"/>
            <a:ext cx="8229600" cy="3724344"/>
          </a:xfrm>
        </p:spPr>
        <p:txBody>
          <a:bodyPr>
            <a:normAutofit fontScale="70000" lnSpcReduction="20000"/>
          </a:bodyPr>
          <a:lstStyle/>
          <a:p>
            <a:r>
              <a:rPr lang="en-US" sz="2000" dirty="0" smtClean="0"/>
              <a:t>Lorenz, E., 2005: Designing chaotic models.  </a:t>
            </a:r>
            <a:r>
              <a:rPr lang="en-US" sz="2000" i="1" dirty="0" smtClean="0"/>
              <a:t>J. Atmos. Sci</a:t>
            </a:r>
            <a:r>
              <a:rPr lang="en-US" sz="2000" dirty="0" smtClean="0"/>
              <a:t>., </a:t>
            </a:r>
            <a:r>
              <a:rPr lang="en-US" sz="2000" b="1" dirty="0" smtClean="0"/>
              <a:t>62, </a:t>
            </a:r>
            <a:r>
              <a:rPr lang="en-US" sz="2000" dirty="0" smtClean="0"/>
              <a:t>1574-1587 [DOI: </a:t>
            </a:r>
            <a:r>
              <a:rPr lang="sk-SK" sz="2000" dirty="0"/>
              <a:t>10.1175%</a:t>
            </a:r>
            <a:r>
              <a:rPr lang="sk-SK" sz="2000" dirty="0" smtClean="0"/>
              <a:t>2FJAS3430.1].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err="1" smtClean="0"/>
              <a:t>Temperton</a:t>
            </a:r>
            <a:r>
              <a:rPr lang="en-US" sz="2000" dirty="0"/>
              <a:t>, C., 1989: Implicit normal mode initialization for spectral models. </a:t>
            </a:r>
            <a:r>
              <a:rPr lang="en-US" sz="2000" i="1" dirty="0"/>
              <a:t>Mon. </a:t>
            </a:r>
            <a:r>
              <a:rPr lang="en-US" sz="2000" i="1" dirty="0" err="1"/>
              <a:t>Wea</a:t>
            </a:r>
            <a:r>
              <a:rPr lang="en-US" sz="2000" i="1" dirty="0"/>
              <a:t>. Rev.</a:t>
            </a:r>
            <a:r>
              <a:rPr lang="en-US" sz="2000" dirty="0"/>
              <a:t>, </a:t>
            </a:r>
            <a:r>
              <a:rPr lang="en-US" sz="2000" b="1" dirty="0"/>
              <a:t>117</a:t>
            </a:r>
            <a:r>
              <a:rPr lang="en-US" sz="2000" dirty="0"/>
              <a:t>, 436-451 [DOI: </a:t>
            </a:r>
            <a:r>
              <a:rPr lang="is-IS" sz="2000" dirty="0"/>
              <a:t>10.1175/1520-0493(1989)117&lt;0436%3AINMIFS&gt;2.0.CO%3B2].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Wang, X., 2010: Incorporating ensemble covariance in the </a:t>
            </a:r>
            <a:r>
              <a:rPr lang="en-US" sz="2000" dirty="0" err="1"/>
              <a:t>Gridpoint</a:t>
            </a:r>
            <a:r>
              <a:rPr lang="en-US" sz="2000" dirty="0"/>
              <a:t> Statistical Interpolation (GSI) </a:t>
            </a:r>
            <a:r>
              <a:rPr lang="en-US" sz="2000" dirty="0" err="1"/>
              <a:t>variational</a:t>
            </a:r>
            <a:r>
              <a:rPr lang="en-US" sz="2000" dirty="0"/>
              <a:t> minimization: a mathematical framework. </a:t>
            </a:r>
            <a:r>
              <a:rPr lang="en-US" sz="2000" i="1" dirty="0"/>
              <a:t>Mon. </a:t>
            </a:r>
            <a:r>
              <a:rPr lang="en-US" sz="2000" i="1" dirty="0" err="1"/>
              <a:t>Wea</a:t>
            </a:r>
            <a:r>
              <a:rPr lang="en-US" sz="2000" i="1" dirty="0"/>
              <a:t>. Rev</a:t>
            </a:r>
            <a:r>
              <a:rPr lang="en-US" sz="2000" dirty="0"/>
              <a:t>., </a:t>
            </a:r>
            <a:r>
              <a:rPr lang="en-US" sz="2000" b="1" dirty="0"/>
              <a:t>138</a:t>
            </a:r>
            <a:r>
              <a:rPr lang="en-US" sz="2000" dirty="0"/>
              <a:t>, 2990-2995 [DOI: 10.1175/2010MWR3245.1].</a:t>
            </a:r>
          </a:p>
          <a:p>
            <a:endParaRPr lang="en-US" sz="2000" dirty="0"/>
          </a:p>
          <a:p>
            <a:r>
              <a:rPr lang="en-US" sz="2000" dirty="0"/>
              <a:t>Wang, X., D. Parrish, D. Kleist, J. Whitaker, 2013: GSI 3DVar-Based Ensemble–</a:t>
            </a:r>
            <a:r>
              <a:rPr lang="en-US" sz="2000" dirty="0" err="1"/>
              <a:t>Variational</a:t>
            </a:r>
            <a:r>
              <a:rPr lang="en-US" sz="2000" dirty="0"/>
              <a:t> Hybrid Data Assimilation for NCEP Global Forecast System: Single-Resolution Experiments. </a:t>
            </a:r>
            <a:r>
              <a:rPr lang="en-US" sz="2000" i="1" dirty="0"/>
              <a:t>Mon. </a:t>
            </a:r>
            <a:r>
              <a:rPr lang="en-US" sz="2000" i="1" dirty="0" err="1"/>
              <a:t>Wea</a:t>
            </a:r>
            <a:r>
              <a:rPr lang="en-US" sz="2000" i="1" dirty="0"/>
              <a:t>. Rev.</a:t>
            </a:r>
            <a:r>
              <a:rPr lang="en-US" sz="2000" dirty="0"/>
              <a:t>, </a:t>
            </a:r>
            <a:r>
              <a:rPr lang="en-US" sz="2000" b="1" dirty="0"/>
              <a:t>141</a:t>
            </a:r>
            <a:r>
              <a:rPr lang="en-US" sz="2000" dirty="0"/>
              <a:t>, 4098–4117 [DOI: 10.1175/MWR-D-12-00141.1].</a:t>
            </a:r>
          </a:p>
          <a:p>
            <a:endParaRPr lang="en-US" sz="2000" dirty="0"/>
          </a:p>
          <a:p>
            <a:r>
              <a:rPr lang="en-US" sz="2000" dirty="0"/>
              <a:t>Whitaker, J. S., and T. M. Hamill, 2002: Ensemble data assimilation without perturbed observations. </a:t>
            </a:r>
            <a:r>
              <a:rPr lang="en-US" sz="2000" i="1" dirty="0"/>
              <a:t>Mon. </a:t>
            </a:r>
            <a:r>
              <a:rPr lang="en-US" sz="2000" i="1" dirty="0" err="1"/>
              <a:t>Wea</a:t>
            </a:r>
            <a:r>
              <a:rPr lang="en-US" sz="2000" i="1" dirty="0"/>
              <a:t>. Rev</a:t>
            </a:r>
            <a:r>
              <a:rPr lang="en-US" sz="2000" dirty="0"/>
              <a:t>., </a:t>
            </a:r>
            <a:r>
              <a:rPr lang="en-US" sz="2000" b="1" dirty="0"/>
              <a:t>130</a:t>
            </a:r>
            <a:r>
              <a:rPr lang="en-US" sz="2000" dirty="0"/>
              <a:t>, 1913-1924 [DOI: 10.1175/1520-0493(2002)130&lt;1913:EDAWPO&gt;2.0.CO%3B2].</a:t>
            </a:r>
          </a:p>
          <a:p>
            <a:endParaRPr lang="en-US" sz="2000" dirty="0"/>
          </a:p>
          <a:p>
            <a:r>
              <a:rPr lang="en-US" sz="2000" dirty="0"/>
              <a:t>Whitaker, J. S. and T. M. Hamill, 2012: Evaluating methods to account for system errors in ensemble data assimilation. </a:t>
            </a:r>
            <a:r>
              <a:rPr lang="en-US" sz="2000" i="1" dirty="0"/>
              <a:t>Mon. </a:t>
            </a:r>
            <a:r>
              <a:rPr lang="en-US" sz="2000" i="1" dirty="0" err="1"/>
              <a:t>Wea</a:t>
            </a:r>
            <a:r>
              <a:rPr lang="en-US" sz="2000" i="1" dirty="0"/>
              <a:t>. Rev</a:t>
            </a:r>
            <a:r>
              <a:rPr lang="en-US" sz="2000" dirty="0"/>
              <a:t>., </a:t>
            </a:r>
            <a:r>
              <a:rPr lang="en-US" sz="2000" b="1" dirty="0"/>
              <a:t>140</a:t>
            </a:r>
            <a:r>
              <a:rPr lang="en-US" sz="2000" dirty="0"/>
              <a:t>, 3078-3089 [DOI: 10.1175/MWR-D-11-00276.1].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Kleist - 6 May 2016 - ECMWF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3FF0-A747-304F-8AA9-36DBABE317D1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193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9003"/>
            <a:ext cx="8229600" cy="59170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Hybrid/</a:t>
            </a:r>
            <a:r>
              <a:rPr lang="en-US" dirty="0" err="1" smtClean="0"/>
              <a:t>EnVar</a:t>
            </a:r>
            <a:r>
              <a:rPr lang="en-US" dirty="0" smtClean="0"/>
              <a:t> Nomenclature (Following </a:t>
            </a:r>
            <a:r>
              <a:rPr lang="en-US" dirty="0" err="1" smtClean="0"/>
              <a:t>Lorenc</a:t>
            </a:r>
            <a:r>
              <a:rPr lang="en-US" dirty="0" smtClean="0"/>
              <a:t> 2013):</a:t>
            </a:r>
            <a:r>
              <a:rPr lang="en-US" dirty="0"/>
              <a:t/>
            </a:r>
            <a:br>
              <a:rPr lang="en-US" dirty="0"/>
            </a:br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262034"/>
            <a:ext cx="8229600" cy="9209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http://</a:t>
            </a:r>
            <a:r>
              <a:rPr lang="en-US" dirty="0" err="1">
                <a:hlinkClick r:id="rId2"/>
              </a:rPr>
              <a:t>www.wcrp-climate.org</a:t>
            </a:r>
            <a:r>
              <a:rPr lang="en-US" dirty="0">
                <a:hlinkClick r:id="rId2"/>
              </a:rPr>
              <a:t>/WGNE/</a:t>
            </a:r>
            <a:r>
              <a:rPr lang="en-US" dirty="0" err="1">
                <a:hlinkClick r:id="rId2"/>
              </a:rPr>
              <a:t>BlueBook</a:t>
            </a:r>
            <a:r>
              <a:rPr lang="en-US" dirty="0">
                <a:hlinkClick r:id="rId2"/>
              </a:rPr>
              <a:t>/2013/individual-articles/01_Lorenc_Andrew_EnVar_nomenclature.pdf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Kleist - 6 May 2016 - ECMWF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3FF0-A747-304F-8AA9-36DBABE317D1}" type="slidenum">
              <a:rPr lang="en-US" smtClean="0"/>
              <a:t>4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5317662"/>
            <a:ext cx="8229600" cy="91661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Times New Roman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j-lt"/>
                <a:ea typeface="+mn-ea"/>
                <a:cs typeface="Times New Roman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Times New Roman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j-lt"/>
                <a:ea typeface="+mn-ea"/>
                <a:cs typeface="Times New Roman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j-lt"/>
                <a:ea typeface="+mn-ea"/>
                <a:cs typeface="Times New Roman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084507"/>
            <a:ext cx="8229600" cy="3878277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Times New Roman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j-lt"/>
                <a:ea typeface="+mn-ea"/>
                <a:cs typeface="Times New Roman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Times New Roman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j-lt"/>
                <a:ea typeface="+mn-ea"/>
                <a:cs typeface="Times New Roman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j-lt"/>
                <a:ea typeface="+mn-ea"/>
                <a:cs typeface="Times New Roman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Hybrid</a:t>
            </a:r>
            <a:r>
              <a:rPr lang="en-US" dirty="0" smtClean="0"/>
              <a:t> – </a:t>
            </a:r>
            <a:r>
              <a:rPr lang="en-US" dirty="0"/>
              <a:t>b</a:t>
            </a:r>
            <a:r>
              <a:rPr lang="en-US" dirty="0" smtClean="0"/>
              <a:t>lended covariance (ensemble and climatological)</a:t>
            </a:r>
          </a:p>
          <a:p>
            <a:endParaRPr lang="en-US" dirty="0"/>
          </a:p>
          <a:p>
            <a:r>
              <a:rPr lang="en-US" b="1" dirty="0" err="1" smtClean="0">
                <a:solidFill>
                  <a:srgbClr val="632523"/>
                </a:solidFill>
              </a:rPr>
              <a:t>EnVar</a:t>
            </a:r>
            <a:r>
              <a:rPr lang="en-US" dirty="0" smtClean="0">
                <a:solidFill>
                  <a:srgbClr val="632523"/>
                </a:solidFill>
              </a:rPr>
              <a:t> </a:t>
            </a:r>
            <a:r>
              <a:rPr lang="en-US" dirty="0" smtClean="0"/>
              <a:t>– </a:t>
            </a:r>
            <a:r>
              <a:rPr lang="en-US" dirty="0" err="1" smtClean="0"/>
              <a:t>variational</a:t>
            </a:r>
            <a:r>
              <a:rPr lang="en-US" dirty="0" smtClean="0"/>
              <a:t> method using ensemble </a:t>
            </a:r>
            <a:r>
              <a:rPr lang="en-US" dirty="0" err="1" smtClean="0"/>
              <a:t>covariances</a:t>
            </a:r>
            <a:endParaRPr lang="en-US" dirty="0" smtClean="0"/>
          </a:p>
          <a:p>
            <a:endParaRPr lang="en-US" dirty="0"/>
          </a:p>
          <a:p>
            <a:r>
              <a:rPr lang="en-US" b="1" dirty="0" smtClean="0">
                <a:solidFill>
                  <a:srgbClr val="632523"/>
                </a:solidFill>
              </a:rPr>
              <a:t>4DEnVar</a:t>
            </a:r>
            <a:r>
              <a:rPr lang="en-US" dirty="0" smtClean="0">
                <a:solidFill>
                  <a:srgbClr val="632523"/>
                </a:solidFill>
              </a:rPr>
              <a:t> </a:t>
            </a:r>
            <a:r>
              <a:rPr lang="en-US" dirty="0" smtClean="0"/>
              <a:t>– ensemble covariance at observation time, </a:t>
            </a:r>
            <a:r>
              <a:rPr lang="en-US" b="1" i="1" dirty="0" smtClean="0"/>
              <a:t>no TL/AD</a:t>
            </a:r>
            <a:r>
              <a:rPr lang="en-US" dirty="0" smtClean="0"/>
              <a:t>, “propagation” performed a-prior by nonlinear model</a:t>
            </a:r>
            <a:endParaRPr lang="en-US" b="1" i="1" dirty="0" smtClean="0"/>
          </a:p>
          <a:p>
            <a:endParaRPr lang="en-US" dirty="0"/>
          </a:p>
          <a:p>
            <a:r>
              <a:rPr lang="en-US" b="1" dirty="0" smtClean="0">
                <a:solidFill>
                  <a:srgbClr val="632523"/>
                </a:solidFill>
              </a:rPr>
              <a:t>(Hybrid or En) 4DVar</a:t>
            </a:r>
            <a:r>
              <a:rPr lang="en-US" dirty="0" smtClean="0"/>
              <a:t> – propagation is performed during optimization using TL/AD</a:t>
            </a:r>
          </a:p>
          <a:p>
            <a:pPr lvl="1"/>
            <a:r>
              <a:rPr lang="en-US" dirty="0" smtClean="0"/>
              <a:t>Also 4DVar-Ben, 4DVar-Benkf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371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396" y="3167851"/>
            <a:ext cx="8229600" cy="591702"/>
          </a:xfrm>
        </p:spPr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Kleist - 6 May 2016 - ECMWF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3FF0-A747-304F-8AA9-36DBABE317D1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808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" name="Shape 225"/>
          <p:cNvGrpSpPr/>
          <p:nvPr/>
        </p:nvGrpSpPr>
        <p:grpSpPr>
          <a:xfrm>
            <a:off x="26988" y="1752600"/>
            <a:ext cx="9097962" cy="4333874"/>
            <a:chOff x="26988" y="2144713"/>
            <a:chExt cx="9097962" cy="4333873"/>
          </a:xfrm>
        </p:grpSpPr>
        <p:grpSp>
          <p:nvGrpSpPr>
            <p:cNvPr id="226" name="Shape 226"/>
            <p:cNvGrpSpPr/>
            <p:nvPr/>
          </p:nvGrpSpPr>
          <p:grpSpPr>
            <a:xfrm>
              <a:off x="26988" y="2565399"/>
              <a:ext cx="4581524" cy="3606800"/>
              <a:chOff x="26988" y="185738"/>
              <a:chExt cx="4581524" cy="3606800"/>
            </a:xfrm>
          </p:grpSpPr>
          <p:pic>
            <p:nvPicPr>
              <p:cNvPr id="227" name="Shape 227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26988" y="185738"/>
                <a:ext cx="4581524" cy="36068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28" name="Shape 228"/>
              <p:cNvSpPr/>
              <p:nvPr/>
            </p:nvSpPr>
            <p:spPr>
              <a:xfrm>
                <a:off x="3810000" y="2209800"/>
                <a:ext cx="603249" cy="609599"/>
              </a:xfrm>
              <a:prstGeom prst="ellipse">
                <a:avLst/>
              </a:prstGeom>
              <a:noFill/>
              <a:ln w="22225" cap="flat" cmpd="sng">
                <a:solidFill>
                  <a:srgbClr val="CC0000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Shape 229"/>
              <p:cNvSpPr/>
              <p:nvPr/>
            </p:nvSpPr>
            <p:spPr>
              <a:xfrm>
                <a:off x="2406650" y="2238375"/>
                <a:ext cx="946150" cy="885825"/>
              </a:xfrm>
              <a:prstGeom prst="ellipse">
                <a:avLst/>
              </a:prstGeom>
              <a:noFill/>
              <a:ln w="22225" cap="flat" cmpd="sng">
                <a:solidFill>
                  <a:srgbClr val="CC0000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Shape 230"/>
              <p:cNvSpPr/>
              <p:nvPr/>
            </p:nvSpPr>
            <p:spPr>
              <a:xfrm>
                <a:off x="2216150" y="1066800"/>
                <a:ext cx="603249" cy="609599"/>
              </a:xfrm>
              <a:prstGeom prst="ellipse">
                <a:avLst/>
              </a:prstGeom>
              <a:noFill/>
              <a:ln w="22225" cap="flat" cmpd="sng">
                <a:solidFill>
                  <a:srgbClr val="CC0000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Shape 231"/>
              <p:cNvSpPr/>
              <p:nvPr/>
            </p:nvSpPr>
            <p:spPr>
              <a:xfrm>
                <a:off x="615950" y="1765300"/>
                <a:ext cx="603249" cy="1033463"/>
              </a:xfrm>
              <a:prstGeom prst="ellipse">
                <a:avLst/>
              </a:prstGeom>
              <a:noFill/>
              <a:ln w="22225" cap="flat" cmpd="sng">
                <a:solidFill>
                  <a:srgbClr val="CC0000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232" name="Shape 23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400550" y="2551111"/>
              <a:ext cx="4724400" cy="3606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3" name="Shape 233"/>
            <p:cNvSpPr txBox="1"/>
            <p:nvPr/>
          </p:nvSpPr>
          <p:spPr>
            <a:xfrm>
              <a:off x="904875" y="2144713"/>
              <a:ext cx="7324725" cy="522286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Times New Roman"/>
                <a:buNone/>
              </a:pPr>
              <a:r>
                <a:rPr lang="en-US" sz="2800" b="1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Clear-sky OmF                          All-sky OmF  </a:t>
              </a:r>
            </a:p>
          </p:txBody>
        </p:sp>
        <p:sp>
          <p:nvSpPr>
            <p:cNvPr id="234" name="Shape 234"/>
            <p:cNvSpPr txBox="1"/>
            <p:nvPr/>
          </p:nvSpPr>
          <p:spPr>
            <a:xfrm>
              <a:off x="2514600" y="6172200"/>
              <a:ext cx="5486399" cy="306386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Times New Roman"/>
                <a:buNone/>
              </a:pPr>
              <a:r>
                <a:rPr lang="en-US" sz="1400" b="1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AMSUA NOAA19 CH1 00Z 2013-10-29</a:t>
              </a:r>
            </a:p>
          </p:txBody>
        </p:sp>
      </p:grpSp>
      <p:sp>
        <p:nvSpPr>
          <p:cNvPr id="235" name="Shape 235"/>
          <p:cNvSpPr txBox="1">
            <a:spLocks noGrp="1"/>
          </p:cNvSpPr>
          <p:nvPr>
            <p:ph type="title"/>
          </p:nvPr>
        </p:nvSpPr>
        <p:spPr>
          <a:xfrm>
            <a:off x="457200" y="49008"/>
            <a:ext cx="8229600" cy="65651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2400" i="0" u="none" strike="noStrike" cap="none" dirty="0">
                <a:ea typeface="Arial"/>
                <a:cs typeface="Arial"/>
                <a:sym typeface="Arial"/>
              </a:rPr>
              <a:t>All-Sky MW AMSU-A </a:t>
            </a:r>
            <a:r>
              <a:rPr lang="en-US" sz="2400" i="0" u="none" strike="noStrike" cap="none" dirty="0" smtClean="0">
                <a:ea typeface="Arial"/>
                <a:cs typeface="Arial"/>
                <a:sym typeface="Arial"/>
              </a:rPr>
              <a:t>Radiances</a:t>
            </a:r>
            <a:br>
              <a:rPr lang="en-US" sz="2400" i="0" u="none" strike="noStrike" cap="none" dirty="0" smtClean="0">
                <a:ea typeface="Arial"/>
                <a:cs typeface="Arial"/>
                <a:sym typeface="Arial"/>
              </a:rPr>
            </a:br>
            <a:r>
              <a:rPr lang="en-US" sz="2400" dirty="0" smtClean="0">
                <a:ea typeface="Arial"/>
                <a:cs typeface="Arial"/>
                <a:sym typeface="Arial"/>
              </a:rPr>
              <a:t>Courtesy: Y. Zhu, E. Liu, and A. Collard</a:t>
            </a:r>
            <a:endParaRPr lang="en-US" sz="2400" i="0" u="none" strike="noStrike" cap="none" dirty="0">
              <a:ea typeface="Arial"/>
              <a:cs typeface="Arial"/>
              <a:sym typeface="Arial"/>
            </a:endParaRPr>
          </a:p>
        </p:txBody>
      </p:sp>
      <p:sp>
        <p:nvSpPr>
          <p:cNvPr id="236" name="Shape 236"/>
          <p:cNvSpPr/>
          <p:nvPr/>
        </p:nvSpPr>
        <p:spPr>
          <a:xfrm>
            <a:off x="8257682" y="4193333"/>
            <a:ext cx="603249" cy="609599"/>
          </a:xfrm>
          <a:prstGeom prst="ellipse">
            <a:avLst/>
          </a:prstGeom>
          <a:noFill/>
          <a:ln w="22225" cap="flat" cmpd="sng">
            <a:solidFill>
              <a:srgbClr val="CC0000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Shape 237"/>
          <p:cNvSpPr/>
          <p:nvPr/>
        </p:nvSpPr>
        <p:spPr>
          <a:xfrm>
            <a:off x="6854332" y="4221908"/>
            <a:ext cx="946150" cy="885825"/>
          </a:xfrm>
          <a:prstGeom prst="ellipse">
            <a:avLst/>
          </a:prstGeom>
          <a:noFill/>
          <a:ln w="22225" cap="flat" cmpd="sng">
            <a:solidFill>
              <a:srgbClr val="CC0000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Shape 238"/>
          <p:cNvSpPr/>
          <p:nvPr/>
        </p:nvSpPr>
        <p:spPr>
          <a:xfrm>
            <a:off x="6663832" y="3050333"/>
            <a:ext cx="603249" cy="609599"/>
          </a:xfrm>
          <a:prstGeom prst="ellipse">
            <a:avLst/>
          </a:prstGeom>
          <a:noFill/>
          <a:ln w="22225" cap="flat" cmpd="sng">
            <a:solidFill>
              <a:srgbClr val="CC0000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Shape 239"/>
          <p:cNvSpPr/>
          <p:nvPr/>
        </p:nvSpPr>
        <p:spPr>
          <a:xfrm>
            <a:off x="5063632" y="3748833"/>
            <a:ext cx="603249" cy="1033463"/>
          </a:xfrm>
          <a:prstGeom prst="ellipse">
            <a:avLst/>
          </a:prstGeom>
          <a:noFill/>
          <a:ln w="22225" cap="flat" cmpd="sng">
            <a:solidFill>
              <a:srgbClr val="CC0000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555712" y="6371958"/>
            <a:ext cx="2494215" cy="415494"/>
          </a:xfrm>
        </p:spPr>
        <p:txBody>
          <a:bodyPr/>
          <a:lstStyle/>
          <a:p>
            <a:r>
              <a:rPr lang="en-US" smtClean="0"/>
              <a:t>Kleist - 6 May 2016 - ECMWF</a:t>
            </a:r>
            <a:endParaRPr lang="en-US" dirty="0"/>
          </a:p>
        </p:txBody>
      </p:sp>
      <p:sp>
        <p:nvSpPr>
          <p:cNvPr id="1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22420" y="6432062"/>
            <a:ext cx="495876" cy="365125"/>
          </a:xfrm>
        </p:spPr>
        <p:txBody>
          <a:bodyPr/>
          <a:lstStyle/>
          <a:p>
            <a:fld id="{39C63FF0-A747-304F-8AA9-36DBABE317D1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278765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title"/>
          </p:nvPr>
        </p:nvSpPr>
        <p:spPr>
          <a:xfrm>
            <a:off x="1232316" y="76200"/>
            <a:ext cx="6472990" cy="4882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2"/>
              </a:buClr>
              <a:buSzPct val="25000"/>
            </a:pPr>
            <a:r>
              <a:rPr lang="en-US" sz="240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Clear Sky v/s All Sky CLW </a:t>
            </a:r>
            <a:r>
              <a:rPr lang="en-US" sz="2400" i="0" u="none" strike="noStrike" cap="none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Increment</a:t>
            </a:r>
            <a:br>
              <a:rPr lang="en-US" sz="2400" i="0" u="none" strike="noStrike" cap="none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</a:br>
            <a:r>
              <a:rPr lang="en-US" sz="24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Courtesy </a:t>
            </a:r>
            <a:r>
              <a:rPr lang="en-US" sz="2400" dirty="0">
                <a:ea typeface="Arial"/>
                <a:cs typeface="Arial"/>
                <a:sym typeface="Arial"/>
              </a:rPr>
              <a:t>Y. Zhu, E. Liu, and A. Collard</a:t>
            </a:r>
            <a:endParaRPr lang="en-US" sz="2400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246" name="Shape 2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47775" y="10831513"/>
            <a:ext cx="4824412" cy="289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Shape 2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800175" y="10983913"/>
            <a:ext cx="4824412" cy="289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Shape 2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952575" y="11136313"/>
            <a:ext cx="4824412" cy="289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Shape 2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104975" y="11288713"/>
            <a:ext cx="4824412" cy="2895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0" name="Shape 250"/>
          <p:cNvGrpSpPr/>
          <p:nvPr/>
        </p:nvGrpSpPr>
        <p:grpSpPr>
          <a:xfrm>
            <a:off x="228600" y="795875"/>
            <a:ext cx="8305800" cy="5516563"/>
            <a:chOff x="911061" y="2728743"/>
            <a:chExt cx="7394738" cy="4064780"/>
          </a:xfrm>
        </p:grpSpPr>
        <p:pic>
          <p:nvPicPr>
            <p:cNvPr id="251" name="Shape 25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11061" y="3063240"/>
              <a:ext cx="7394738" cy="37302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2" name="Shape 252"/>
            <p:cNvSpPr txBox="1"/>
            <p:nvPr/>
          </p:nvSpPr>
          <p:spPr>
            <a:xfrm>
              <a:off x="1448141" y="2728743"/>
              <a:ext cx="3123541" cy="370802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ClrSky CLW Increment</a:t>
              </a:r>
            </a:p>
          </p:txBody>
        </p:sp>
        <p:sp>
          <p:nvSpPr>
            <p:cNvPr id="253" name="Shape 253"/>
            <p:cNvSpPr txBox="1"/>
            <p:nvPr/>
          </p:nvSpPr>
          <p:spPr>
            <a:xfrm>
              <a:off x="4800648" y="2728743"/>
              <a:ext cx="3276185" cy="272545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AllSky CLW Increment</a:t>
              </a:r>
            </a:p>
          </p:txBody>
        </p:sp>
      </p:grp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555712" y="6371958"/>
            <a:ext cx="2494215" cy="415494"/>
          </a:xfrm>
        </p:spPr>
        <p:txBody>
          <a:bodyPr/>
          <a:lstStyle/>
          <a:p>
            <a:r>
              <a:rPr lang="en-US" smtClean="0"/>
              <a:t>Kleist - 6 May 2016 - ECMWF</a:t>
            </a:r>
            <a:endParaRPr lang="en-US" dirty="0"/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22420" y="6432062"/>
            <a:ext cx="495876" cy="365125"/>
          </a:xfrm>
        </p:spPr>
        <p:txBody>
          <a:bodyPr/>
          <a:lstStyle/>
          <a:p>
            <a:fld id="{39C63FF0-A747-304F-8AA9-36DBABE317D1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968090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0" y="649314"/>
            <a:ext cx="9144000" cy="990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Remove </a:t>
            </a:r>
            <a:r>
              <a:rPr lang="en-US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warm bias </a:t>
            </a: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(approx. 200hPa) from aircraft temperature data</a:t>
            </a:r>
          </a:p>
          <a:p>
            <a: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Also bias correct </a:t>
            </a:r>
            <a:r>
              <a:rPr lang="en-US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ascending</a:t>
            </a: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n-US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descending</a:t>
            </a: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legs</a:t>
            </a:r>
          </a:p>
          <a:p>
            <a: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Shape 260"/>
          <p:cNvSpPr txBox="1">
            <a:spLocks noGrp="1"/>
          </p:cNvSpPr>
          <p:nvPr>
            <p:ph type="title"/>
          </p:nvPr>
        </p:nvSpPr>
        <p:spPr>
          <a:xfrm>
            <a:off x="413366" y="17463"/>
            <a:ext cx="8229600" cy="6752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240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Aircraft Bias </a:t>
            </a:r>
            <a:r>
              <a:rPr lang="en-US" sz="2400" i="0" u="none" strike="noStrike" cap="none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Correction</a:t>
            </a:r>
            <a:br>
              <a:rPr lang="en-US" sz="2400" i="0" u="none" strike="noStrike" cap="none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</a:br>
            <a:r>
              <a:rPr lang="en-US" sz="24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Courtesy: </a:t>
            </a:r>
            <a:r>
              <a:rPr lang="en-US" sz="2400" dirty="0" err="1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Yanqiu</a:t>
            </a:r>
            <a:r>
              <a:rPr lang="en-US" sz="24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 Zhu</a:t>
            </a:r>
            <a:endParaRPr lang="en-US" sz="2400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261" name="Shape 2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47775" y="10831513"/>
            <a:ext cx="4824412" cy="289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Shape 2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800175" y="10983913"/>
            <a:ext cx="4824412" cy="289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Shape 2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952575" y="11136313"/>
            <a:ext cx="4824412" cy="289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Shape 2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104975" y="11288713"/>
            <a:ext cx="4824412" cy="2895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5" name="Shape 265"/>
          <p:cNvGrpSpPr/>
          <p:nvPr/>
        </p:nvGrpSpPr>
        <p:grpSpPr>
          <a:xfrm>
            <a:off x="4343400" y="1582763"/>
            <a:ext cx="420688" cy="4391024"/>
            <a:chOff x="249247" y="2836424"/>
            <a:chExt cx="420435" cy="3622525"/>
          </a:xfrm>
        </p:grpSpPr>
        <p:sp>
          <p:nvSpPr>
            <p:cNvPr id="266" name="Shape 266"/>
            <p:cNvSpPr txBox="1"/>
            <p:nvPr/>
          </p:nvSpPr>
          <p:spPr>
            <a:xfrm rot="-5400000">
              <a:off x="-226265" y="3311936"/>
              <a:ext cx="1320338" cy="369313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Times New Roman"/>
                <a:buNone/>
              </a:pPr>
              <a:r>
                <a:rPr lang="en-US" sz="1800" b="1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cruise level</a:t>
              </a:r>
            </a:p>
          </p:txBody>
        </p:sp>
        <p:sp>
          <p:nvSpPr>
            <p:cNvPr id="267" name="Shape 267"/>
            <p:cNvSpPr txBox="1"/>
            <p:nvPr/>
          </p:nvSpPr>
          <p:spPr>
            <a:xfrm rot="-5400000">
              <a:off x="73303" y="4640885"/>
              <a:ext cx="800133" cy="369313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Times New Roman"/>
                <a:buNone/>
              </a:pPr>
              <a:r>
                <a:rPr lang="en-US" sz="1800" b="1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ascent</a:t>
              </a:r>
            </a:p>
          </p:txBody>
        </p:sp>
        <p:sp>
          <p:nvSpPr>
            <p:cNvPr id="268" name="Shape 268"/>
            <p:cNvSpPr txBox="1"/>
            <p:nvPr/>
          </p:nvSpPr>
          <p:spPr>
            <a:xfrm rot="-5400000">
              <a:off x="27258" y="5816524"/>
              <a:ext cx="915537" cy="369313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Times New Roman"/>
                <a:buNone/>
              </a:pPr>
              <a:r>
                <a:rPr lang="en-US" sz="1800" b="1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descent</a:t>
              </a:r>
            </a:p>
          </p:txBody>
        </p:sp>
      </p:grpSp>
      <p:pic>
        <p:nvPicPr>
          <p:cNvPr id="269" name="Shape 26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724052"/>
            <a:ext cx="4098924" cy="46481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0" name="Shape 270"/>
          <p:cNvGrpSpPr/>
          <p:nvPr/>
        </p:nvGrpSpPr>
        <p:grpSpPr>
          <a:xfrm>
            <a:off x="655637" y="1304951"/>
            <a:ext cx="3459162" cy="430212"/>
            <a:chOff x="1294825" y="1626526"/>
            <a:chExt cx="3459672" cy="430844"/>
          </a:xfrm>
        </p:grpSpPr>
        <p:sp>
          <p:nvSpPr>
            <p:cNvPr id="271" name="Shape 271"/>
            <p:cNvSpPr txBox="1"/>
            <p:nvPr/>
          </p:nvSpPr>
          <p:spPr>
            <a:xfrm>
              <a:off x="1294825" y="1626529"/>
              <a:ext cx="1277437" cy="430841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r>
                <a:rPr lang="en-US" sz="22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OmF Bias </a:t>
              </a:r>
            </a:p>
          </p:txBody>
        </p:sp>
        <p:sp>
          <p:nvSpPr>
            <p:cNvPr id="272" name="Shape 272"/>
            <p:cNvSpPr txBox="1"/>
            <p:nvPr/>
          </p:nvSpPr>
          <p:spPr>
            <a:xfrm>
              <a:off x="3107974" y="1626526"/>
              <a:ext cx="1646524" cy="430841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r>
                <a:rPr lang="en-US" sz="22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OmF StdDev</a:t>
              </a:r>
            </a:p>
          </p:txBody>
        </p:sp>
      </p:grpSp>
      <p:pic>
        <p:nvPicPr>
          <p:cNvPr id="273" name="Shape 27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86300" y="1709508"/>
            <a:ext cx="4533899" cy="4700588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Shape 274"/>
          <p:cNvSpPr txBox="1"/>
          <p:nvPr/>
        </p:nvSpPr>
        <p:spPr>
          <a:xfrm>
            <a:off x="6191250" y="1354164"/>
            <a:ext cx="2122487" cy="43021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OmF Histograms</a:t>
            </a:r>
          </a:p>
        </p:txBody>
      </p:sp>
      <p:sp>
        <p:nvSpPr>
          <p:cNvPr id="275" name="Shape 275"/>
          <p:cNvSpPr txBox="1"/>
          <p:nvPr/>
        </p:nvSpPr>
        <p:spPr>
          <a:xfrm>
            <a:off x="5222875" y="1974877"/>
            <a:ext cx="1212850" cy="6461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Before BC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ct val="25000"/>
              <a:buFont typeface="Times New Roman"/>
              <a:buNone/>
            </a:pPr>
            <a:r>
              <a:rPr lang="en-US" sz="1400" b="1" i="0" u="none" strike="noStrike" cap="none">
                <a:solidFill>
                  <a:srgbClr val="A5A5A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After BC</a:t>
            </a:r>
          </a:p>
        </p:txBody>
      </p:sp>
      <p:sp>
        <p:nvSpPr>
          <p:cNvPr id="276" name="Shape 276"/>
          <p:cNvSpPr txBox="1"/>
          <p:nvPr/>
        </p:nvSpPr>
        <p:spPr>
          <a:xfrm>
            <a:off x="2667000" y="2801964"/>
            <a:ext cx="1212850" cy="9239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Before BC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18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E01"/>
              </a:buClr>
              <a:buSzPct val="25000"/>
              <a:buFont typeface="Times New Roman"/>
              <a:buNone/>
            </a:pPr>
            <a:r>
              <a:rPr lang="en-US" sz="1800" b="1" i="0" u="none" strike="noStrike" cap="none">
                <a:solidFill>
                  <a:srgbClr val="00DE0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After BC</a:t>
            </a:r>
          </a:p>
        </p:txBody>
      </p:sp>
      <p:sp>
        <p:nvSpPr>
          <p:cNvPr id="2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555712" y="6371958"/>
            <a:ext cx="2494215" cy="415494"/>
          </a:xfrm>
        </p:spPr>
        <p:txBody>
          <a:bodyPr/>
          <a:lstStyle/>
          <a:p>
            <a:r>
              <a:rPr lang="en-US" smtClean="0"/>
              <a:t>Kleist - 6 May 2016 - ECMWF</a:t>
            </a:r>
            <a:endParaRPr lang="en-US" dirty="0"/>
          </a:p>
        </p:txBody>
      </p:sp>
      <p:sp>
        <p:nvSpPr>
          <p:cNvPr id="2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22420" y="6432062"/>
            <a:ext cx="495876" cy="365125"/>
          </a:xfrm>
        </p:spPr>
        <p:txBody>
          <a:bodyPr/>
          <a:lstStyle/>
          <a:p>
            <a:fld id="{39C63FF0-A747-304F-8AA9-36DBABE317D1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496513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TC initialization for the GDAS/GFS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For the operational GFS / GDAS, there is always some component from outside of the actual assimilation of real observations involved:</a:t>
            </a:r>
          </a:p>
          <a:p>
            <a:pPr>
              <a:defRPr/>
            </a:pPr>
            <a:endParaRPr lang="en-US" dirty="0"/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US" sz="2000" dirty="0"/>
              <a:t>“Tracker” is run on GDAS forecast</a:t>
            </a:r>
          </a:p>
          <a:p>
            <a:pPr marL="1314450" lvl="2" indent="-457200">
              <a:buFont typeface="+mj-lt"/>
              <a:buAutoNum type="alphaLcPeriod"/>
              <a:defRPr/>
            </a:pPr>
            <a:r>
              <a:rPr lang="en-US" sz="2000" b="1" dirty="0">
                <a:solidFill>
                  <a:srgbClr val="800000"/>
                </a:solidFill>
              </a:rPr>
              <a:t>If storm found in forecast/background, </a:t>
            </a:r>
            <a:r>
              <a:rPr lang="en-US" sz="2000" b="1" i="1" dirty="0">
                <a:solidFill>
                  <a:srgbClr val="800000"/>
                </a:solidFill>
              </a:rPr>
              <a:t>mechanical relocation </a:t>
            </a:r>
            <a:r>
              <a:rPr lang="en-US" sz="2000" b="1" dirty="0">
                <a:solidFill>
                  <a:srgbClr val="800000"/>
                </a:solidFill>
              </a:rPr>
              <a:t>of vortex </a:t>
            </a:r>
          </a:p>
          <a:p>
            <a:pPr marL="1314450" lvl="2" indent="-457200">
              <a:buFont typeface="+mj-lt"/>
              <a:buAutoNum type="alphaLcPeriod"/>
              <a:defRPr/>
            </a:pPr>
            <a:r>
              <a:rPr lang="en-US" sz="2000" dirty="0"/>
              <a:t>If not found, </a:t>
            </a:r>
            <a:r>
              <a:rPr lang="en-US" sz="2000" b="1" i="1" dirty="0"/>
              <a:t>bogus observations </a:t>
            </a:r>
            <a:r>
              <a:rPr lang="en-US" sz="2000" dirty="0"/>
              <a:t>are generated (winds are assimilated)</a:t>
            </a:r>
          </a:p>
          <a:p>
            <a:pPr marL="1314450" lvl="2" indent="-457200">
              <a:buFont typeface="+mj-lt"/>
              <a:buAutoNum type="alphaLcPeriod"/>
              <a:defRPr/>
            </a:pPr>
            <a:endParaRPr lang="en-US" sz="2000" dirty="0"/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US" sz="2000" dirty="0"/>
              <a:t>Advisory minimum sea-level pressure observations are then assimilated with other observations regardless of (1</a:t>
            </a:r>
            <a:r>
              <a:rPr lang="en-US" sz="2000" dirty="0" smtClean="0"/>
              <a:t>), Kleist 2011</a:t>
            </a:r>
            <a:endParaRPr lang="en-US" sz="2000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Kleist - 6 May 2016 - ECMWF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3FF0-A747-304F-8AA9-36DBABE317D1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890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does mechanic relocation work?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Kleist - 6 May 2016 - ECMWF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3FF0-A747-304F-8AA9-36DBABE317D1}" type="slidenum">
              <a:rPr lang="en-US" smtClean="0"/>
              <a:t>45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67396" y="1030947"/>
            <a:ext cx="8229600" cy="458638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Locate tropical cyclone vortex in short forecast/background</a:t>
            </a:r>
          </a:p>
          <a:p>
            <a:pPr lvl="1"/>
            <a:r>
              <a:rPr lang="en-US" dirty="0" smtClean="0"/>
              <a:t>Automated tracker on post-processed regular grid (</a:t>
            </a:r>
            <a:r>
              <a:rPr lang="en-US" dirty="0" err="1" smtClean="0"/>
              <a:t>grib</a:t>
            </a:r>
            <a:r>
              <a:rPr lang="en-US" dirty="0" smtClean="0"/>
              <a:t> files)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Abort process if storm center over major land mass, if terrain &gt;500m, or if relocation distance is too large/small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endParaRPr lang="en-US" dirty="0" smtClean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Separate vortex from “environment” (GFDL Filter)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dirty="0" smtClean="0"/>
          </a:p>
          <a:p>
            <a:r>
              <a:rPr lang="en-US" dirty="0" smtClean="0"/>
              <a:t>Move vortex to advisory position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This then serves as background for assimilation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endParaRPr lang="en-US" dirty="0"/>
          </a:p>
          <a:p>
            <a:r>
              <a:rPr lang="en-US" dirty="0" smtClean="0"/>
              <a:t>Assimilate observations including advisory </a:t>
            </a:r>
            <a:r>
              <a:rPr lang="en-US" dirty="0" err="1" smtClean="0"/>
              <a:t>minSLP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975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Relocation example for Joaquin (2015093000)</a:t>
            </a:r>
            <a:br>
              <a:rPr lang="en-US" dirty="0" smtClean="0"/>
            </a:br>
            <a:r>
              <a:rPr lang="en-US" dirty="0" smtClean="0"/>
              <a:t>sea level pressure (contour) &amp; 850 </a:t>
            </a:r>
            <a:r>
              <a:rPr lang="en-US" dirty="0" err="1" smtClean="0"/>
              <a:t>hPa</a:t>
            </a:r>
            <a:r>
              <a:rPr lang="en-US" dirty="0" smtClean="0"/>
              <a:t> </a:t>
            </a:r>
            <a:r>
              <a:rPr lang="en-US" dirty="0" err="1" smtClean="0"/>
              <a:t>vorticity</a:t>
            </a:r>
            <a:r>
              <a:rPr lang="en-US" dirty="0" smtClean="0"/>
              <a:t> (filled)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Kleist - 6 May 2016 - ECMWF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3FF0-A747-304F-8AA9-36DBABE317D1}" type="slidenum">
              <a:rPr lang="en-US" smtClean="0"/>
              <a:t>46</a:t>
            </a:fld>
            <a:endParaRPr lang="en-US" dirty="0"/>
          </a:p>
        </p:txBody>
      </p:sp>
      <p:pic>
        <p:nvPicPr>
          <p:cNvPr id="6" name="Picture 5" descr="joaq_f06_prereloc_20150930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881" y="1185042"/>
            <a:ext cx="2839500" cy="2286000"/>
          </a:xfrm>
          <a:prstGeom prst="rect">
            <a:avLst/>
          </a:prstGeom>
        </p:spPr>
      </p:pic>
      <p:pic>
        <p:nvPicPr>
          <p:cNvPr id="7" name="Picture 6" descr="joaq_ges_postreloc_2015093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969" y="1185042"/>
            <a:ext cx="2839500" cy="2286000"/>
          </a:xfrm>
          <a:prstGeom prst="rect">
            <a:avLst/>
          </a:prstGeom>
        </p:spPr>
      </p:pic>
      <p:pic>
        <p:nvPicPr>
          <p:cNvPr id="8" name="Picture 7" descr="joaq_anl_postreloc_2015093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133" y="3601860"/>
            <a:ext cx="2839500" cy="2286000"/>
          </a:xfrm>
          <a:prstGeom prst="rect">
            <a:avLst/>
          </a:prstGeom>
        </p:spPr>
      </p:pic>
      <p:pic>
        <p:nvPicPr>
          <p:cNvPr id="9" name="Picture 8" descr="Relocation_Incremen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567" y="3601860"/>
            <a:ext cx="2871000" cy="2286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5991" y="1710720"/>
            <a:ext cx="1253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Original</a:t>
            </a:r>
          </a:p>
          <a:p>
            <a:pPr algn="ctr"/>
            <a:r>
              <a:rPr lang="en-US" dirty="0" smtClean="0"/>
              <a:t>F06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496111" y="1712420"/>
            <a:ext cx="12535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Relocated</a:t>
            </a:r>
          </a:p>
          <a:p>
            <a:pPr algn="ctr"/>
            <a:r>
              <a:rPr lang="en-US" dirty="0" smtClean="0"/>
              <a:t>F06</a:t>
            </a:r>
          </a:p>
          <a:p>
            <a:pPr algn="ctr"/>
            <a:r>
              <a:rPr lang="en-US" dirty="0" smtClean="0"/>
              <a:t>(Background)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5991" y="4171700"/>
            <a:ext cx="1253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Relocation</a:t>
            </a:r>
          </a:p>
          <a:p>
            <a:pPr algn="ctr"/>
            <a:r>
              <a:rPr lang="en-US" dirty="0" smtClean="0"/>
              <a:t>Increment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581633" y="4197900"/>
            <a:ext cx="1253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Final Analysis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66534" y="5913564"/>
            <a:ext cx="8229600" cy="345856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 lnSpcReduction="10000"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Times New Roman"/>
              </a:defRPr>
            </a:lvl1pPr>
          </a:lstStyle>
          <a:p>
            <a:r>
              <a:rPr lang="en-US" sz="2000" dirty="0" smtClean="0"/>
              <a:t>Relocate vortex to SW prior to assimilation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52427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Hurricane Joaquin (2015)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Kleist - 6 May 2016 - ECMWF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3FF0-A747-304F-8AA9-36DBABE317D1}" type="slidenum">
              <a:rPr lang="en-US" smtClean="0"/>
              <a:t>47</a:t>
            </a:fld>
            <a:endParaRPr lang="en-US" dirty="0"/>
          </a:p>
        </p:txBody>
      </p:sp>
      <p:pic>
        <p:nvPicPr>
          <p:cNvPr id="6" name="Picture 5" descr=" Joaquin_Best_Tra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93342"/>
            <a:ext cx="4355075" cy="31488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6205" y="1093342"/>
            <a:ext cx="3459103" cy="1945745"/>
          </a:xfrm>
          <a:prstGeom prst="rect">
            <a:avLst/>
          </a:prstGeom>
        </p:spPr>
      </p:pic>
      <p:pic>
        <p:nvPicPr>
          <p:cNvPr id="8" name="Picture 7" descr="AL112015_Joaqui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796" y="3166860"/>
            <a:ext cx="2603921" cy="2664477"/>
          </a:xfrm>
          <a:prstGeom prst="rect">
            <a:avLst/>
          </a:prstGeom>
        </p:spPr>
      </p:pic>
      <p:sp>
        <p:nvSpPr>
          <p:cNvPr id="9" name="object 5"/>
          <p:cNvSpPr txBox="1"/>
          <p:nvPr/>
        </p:nvSpPr>
        <p:spPr>
          <a:xfrm>
            <a:off x="165431" y="4599643"/>
            <a:ext cx="4885039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41350" lvl="1" indent="-285750">
              <a:buFont typeface="Arial"/>
              <a:buChar char="•"/>
            </a:pPr>
            <a:r>
              <a:rPr lang="en-US" sz="1600" spc="-5" dirty="0" smtClean="0">
                <a:cs typeface="Arial"/>
              </a:rPr>
              <a:t>High Impact in Bahamas</a:t>
            </a:r>
          </a:p>
          <a:p>
            <a:pPr marL="355600" lvl="1"/>
            <a:endParaRPr lang="en-US" sz="1600" spc="-5" dirty="0" smtClean="0">
              <a:cs typeface="Arial"/>
            </a:endParaRPr>
          </a:p>
          <a:p>
            <a:pPr marL="641350" lvl="1" indent="-285750">
              <a:buFont typeface="Arial"/>
              <a:buChar char="•"/>
            </a:pPr>
            <a:r>
              <a:rPr lang="en-US" sz="1600" spc="-5" dirty="0" smtClean="0">
                <a:cs typeface="Arial"/>
              </a:rPr>
              <a:t>Some guidance (GFS/HWRF) during early cycles advertised potential U.S. coastal impacts</a:t>
            </a:r>
            <a:endParaRPr sz="1600" dirty="0">
              <a:cs typeface="Arial"/>
            </a:endParaRPr>
          </a:p>
          <a:p>
            <a:pPr>
              <a:lnSpc>
                <a:spcPct val="100000"/>
              </a:lnSpc>
            </a:pPr>
            <a:endParaRPr sz="1600" dirty="0"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88923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Joaquin Relocation Experiment Design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Kleist - 6 May 2016 - ECMWF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3FF0-A747-304F-8AA9-36DBABE317D1}" type="slidenum">
              <a:rPr lang="en-US" smtClean="0"/>
              <a:t>48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201490"/>
            <a:ext cx="8229600" cy="4070692"/>
          </a:xfrm>
        </p:spPr>
        <p:txBody>
          <a:bodyPr/>
          <a:lstStyle/>
          <a:p>
            <a:r>
              <a:rPr lang="en-US" sz="2000" dirty="0" smtClean="0"/>
              <a:t>Fully-cycled (early and late cut-off) T1534L64 GFS with 80 member </a:t>
            </a:r>
            <a:r>
              <a:rPr lang="en-US" sz="2000" dirty="0" err="1" smtClean="0"/>
              <a:t>EnKF</a:t>
            </a:r>
            <a:r>
              <a:rPr lang="en-US" sz="2000" dirty="0" smtClean="0"/>
              <a:t>-based ensemble for hybrid data assimilation (3D </a:t>
            </a:r>
            <a:r>
              <a:rPr lang="en-US" sz="2000" dirty="0" err="1" smtClean="0"/>
              <a:t>EnVar</a:t>
            </a:r>
            <a:r>
              <a:rPr lang="en-US" sz="2000" dirty="0" smtClean="0"/>
              <a:t>)</a:t>
            </a:r>
          </a:p>
          <a:p>
            <a:endParaRPr lang="en-US" sz="2000" dirty="0"/>
          </a:p>
          <a:p>
            <a:r>
              <a:rPr lang="en-US" sz="2000" dirty="0" smtClean="0"/>
              <a:t>Control (with relocation) and Experiment (without) started prior to classification of Joaquin as depression</a:t>
            </a:r>
          </a:p>
          <a:p>
            <a:pPr lvl="1"/>
            <a:r>
              <a:rPr lang="en-US" sz="1700" dirty="0" smtClean="0"/>
              <a:t>For experiment without relocation the effect is cumulative – we are not evaluating the impact of relocation on any individual operational forecast</a:t>
            </a:r>
          </a:p>
          <a:p>
            <a:endParaRPr lang="en-US" sz="2000" dirty="0"/>
          </a:p>
          <a:p>
            <a:r>
              <a:rPr lang="en-US" sz="2000" dirty="0" smtClean="0"/>
              <a:t>Bogus winds were never generated in operations, control, or experiment</a:t>
            </a:r>
          </a:p>
          <a:p>
            <a:endParaRPr lang="en-US" sz="2000" dirty="0"/>
          </a:p>
          <a:p>
            <a:r>
              <a:rPr lang="en-US" sz="2000" dirty="0" smtClean="0"/>
              <a:t>Advisory </a:t>
            </a:r>
            <a:r>
              <a:rPr lang="en-US" sz="2000" dirty="0" err="1" smtClean="0"/>
              <a:t>MinSLP</a:t>
            </a:r>
            <a:r>
              <a:rPr lang="en-US" sz="2000" dirty="0" smtClean="0"/>
              <a:t> assimilated into hybrid and </a:t>
            </a:r>
            <a:r>
              <a:rPr lang="en-US" sz="2000" dirty="0" err="1" smtClean="0"/>
              <a:t>EnKF</a:t>
            </a:r>
            <a:r>
              <a:rPr lang="en-US" sz="2000" dirty="0" smtClean="0"/>
              <a:t> for control and experiment</a:t>
            </a:r>
          </a:p>
          <a:p>
            <a:pPr marL="0" indent="0">
              <a:buNone/>
            </a:pPr>
            <a:endParaRPr lang="en-US" sz="2000" dirty="0" smtClean="0"/>
          </a:p>
          <a:p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66534" y="5426110"/>
            <a:ext cx="8229600" cy="1154002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Times New Roman"/>
              </a:defRPr>
            </a:lvl1pPr>
          </a:lstStyle>
          <a:p>
            <a:r>
              <a:rPr lang="en-US" sz="1400" dirty="0" smtClean="0"/>
              <a:t>Collaboration with Mike Brennan (NHC), </a:t>
            </a:r>
            <a:r>
              <a:rPr lang="en-US" sz="1400" dirty="0" err="1" smtClean="0"/>
              <a:t>Sharan</a:t>
            </a:r>
            <a:r>
              <a:rPr lang="en-US" sz="1400" dirty="0" smtClean="0"/>
              <a:t> </a:t>
            </a:r>
            <a:r>
              <a:rPr lang="en-US" sz="1400" dirty="0" err="1" smtClean="0"/>
              <a:t>Majumdar</a:t>
            </a:r>
            <a:r>
              <a:rPr lang="en-US" sz="1400" dirty="0"/>
              <a:t> </a:t>
            </a:r>
            <a:r>
              <a:rPr lang="en-US" sz="1400" dirty="0" smtClean="0"/>
              <a:t>(U-Miami), Kate Howard (EMC)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10068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Relocation distance in control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Kleist - 6 May 2016 - ECMWF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3FF0-A747-304F-8AA9-36DBABE317D1}" type="slidenum">
              <a:rPr lang="en-US" smtClean="0"/>
              <a:t>49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3734292"/>
            <a:ext cx="8229600" cy="2185920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/>
              <a:t>During depression and TS phase, relocation distance larger than when storm reached hurricane status</a:t>
            </a:r>
            <a:endParaRPr lang="en-US" sz="20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/>
              <a:t>These are approximate – the tracker operates on quarter degree output and relocation is estimated to precision of tenths of degrees</a:t>
            </a:r>
            <a:endParaRPr lang="en-US" sz="20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/>
              <a:t>Also important to keep in mind that NHC analysis position has uncertainty</a:t>
            </a:r>
            <a:endParaRPr lang="en-US" sz="2000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2000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0879130"/>
              </p:ext>
            </p:extLst>
          </p:nvPr>
        </p:nvGraphicFramePr>
        <p:xfrm>
          <a:off x="803486" y="1096060"/>
          <a:ext cx="7537909" cy="23167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80191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Hybrid 3DEnVar (no preconditioning)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Kleist - 6 May 2016 - ECMWF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3FF0-A747-304F-8AA9-36DBABE317D1}" type="slidenum">
              <a:rPr lang="en-US" smtClean="0"/>
              <a:t>5</a:t>
            </a:fld>
            <a:endParaRPr lang="en-US" dirty="0"/>
          </a:p>
        </p:txBody>
      </p:sp>
      <p:graphicFrame>
        <p:nvGraphicFramePr>
          <p:cNvPr id="7" name="Object 25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578174554"/>
              </p:ext>
            </p:extLst>
          </p:nvPr>
        </p:nvGraphicFramePr>
        <p:xfrm>
          <a:off x="815975" y="1001713"/>
          <a:ext cx="7705725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1" name="Equation" r:id="rId3" imgW="4152900" imgH="419100" progId="Equation.3">
                  <p:embed/>
                </p:oleObj>
              </mc:Choice>
              <mc:Fallback>
                <p:oleObj name="Equation" r:id="rId3" imgW="41529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5975" y="1001713"/>
                        <a:ext cx="7705725" cy="777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8819138"/>
              </p:ext>
            </p:extLst>
          </p:nvPr>
        </p:nvGraphicFramePr>
        <p:xfrm>
          <a:off x="6081713" y="1941513"/>
          <a:ext cx="2455862" cy="849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2" name="Equation" r:id="rId5" imgW="1358900" imgH="469900" progId="Equation.3">
                  <p:embed/>
                </p:oleObj>
              </mc:Choice>
              <mc:Fallback>
                <p:oleObj name="Equation" r:id="rId5" imgW="13589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1713" y="1941513"/>
                        <a:ext cx="2455862" cy="849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Left Brace 8"/>
          <p:cNvSpPr/>
          <p:nvPr/>
        </p:nvSpPr>
        <p:spPr>
          <a:xfrm rot="16200000">
            <a:off x="7002956" y="500090"/>
            <a:ext cx="304800" cy="2578740"/>
          </a:xfrm>
          <a:prstGeom prst="leftBrace">
            <a:avLst>
              <a:gd name="adj1" fmla="val 8333"/>
              <a:gd name="adj2" fmla="val 49010"/>
            </a:avLst>
          </a:prstGeom>
          <a:ln w="3175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457200" y="2724926"/>
            <a:ext cx="8229600" cy="3265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i="1" dirty="0" err="1">
                <a:latin typeface="Symbol" charset="0"/>
              </a:rPr>
              <a:t>b</a:t>
            </a:r>
            <a:r>
              <a:rPr lang="en-US" sz="2000" baseline="-25000" dirty="0" err="1">
                <a:latin typeface="Calibri" charset="0"/>
              </a:rPr>
              <a:t>c</a:t>
            </a:r>
            <a:r>
              <a:rPr lang="en-US" sz="2000" dirty="0">
                <a:latin typeface="Calibri" charset="0"/>
              </a:rPr>
              <a:t> &amp; </a:t>
            </a:r>
            <a:r>
              <a:rPr lang="en-US" sz="2000" i="1" dirty="0">
                <a:latin typeface="Symbol" charset="0"/>
              </a:rPr>
              <a:t>b</a:t>
            </a:r>
            <a:r>
              <a:rPr lang="en-US" sz="2000" baseline="-25000" dirty="0">
                <a:latin typeface="Calibri" charset="0"/>
              </a:rPr>
              <a:t>e</a:t>
            </a:r>
            <a:r>
              <a:rPr lang="en-US" sz="2000" dirty="0">
                <a:latin typeface="Calibri" charset="0"/>
              </a:rPr>
              <a:t>: weighting coefficients for </a:t>
            </a:r>
            <a:r>
              <a:rPr lang="en-US" sz="2000" dirty="0" err="1">
                <a:latin typeface="Calibri" charset="0"/>
              </a:rPr>
              <a:t>clim</a:t>
            </a:r>
            <a:r>
              <a:rPr lang="en-US" sz="2000" dirty="0">
                <a:latin typeface="Calibri" charset="0"/>
              </a:rPr>
              <a:t>. (</a:t>
            </a:r>
            <a:r>
              <a:rPr lang="en-US" sz="2000" dirty="0" err="1">
                <a:latin typeface="Calibri" charset="0"/>
              </a:rPr>
              <a:t>var</a:t>
            </a:r>
            <a:r>
              <a:rPr lang="en-US" sz="2000" dirty="0">
                <a:latin typeface="Calibri" charset="0"/>
              </a:rPr>
              <a:t>) and ensemble covariance respectively</a:t>
            </a:r>
          </a:p>
          <a:p>
            <a:pPr marL="342900" indent="-342900">
              <a:spcBef>
                <a:spcPct val="20000"/>
              </a:spcBef>
            </a:pPr>
            <a:r>
              <a:rPr lang="en-US" sz="2000" b="1" dirty="0" err="1">
                <a:latin typeface="Calibri" charset="0"/>
              </a:rPr>
              <a:t>x</a:t>
            </a:r>
            <a:r>
              <a:rPr lang="en-US" sz="2000" baseline="-25000" dirty="0" err="1">
                <a:latin typeface="Calibri" charset="0"/>
              </a:rPr>
              <a:t>t</a:t>
            </a:r>
            <a:r>
              <a:rPr lang="ja-JP" altLang="en-US" sz="2000" dirty="0">
                <a:latin typeface="Calibri" charset="0"/>
              </a:rPr>
              <a:t>’</a:t>
            </a:r>
            <a:r>
              <a:rPr lang="en-US" altLang="ja-JP" sz="2000" dirty="0">
                <a:latin typeface="Calibri" charset="0"/>
              </a:rPr>
              <a:t>: (total increment) sum of increment from fixed/static </a:t>
            </a:r>
            <a:r>
              <a:rPr lang="en-US" altLang="ja-JP" sz="2000" b="1" dirty="0">
                <a:latin typeface="Calibri" charset="0"/>
              </a:rPr>
              <a:t>B</a:t>
            </a:r>
            <a:r>
              <a:rPr lang="en-US" altLang="ja-JP" sz="2000" dirty="0">
                <a:latin typeface="Calibri" charset="0"/>
              </a:rPr>
              <a:t> (</a:t>
            </a:r>
            <a:r>
              <a:rPr lang="en-US" altLang="ja-JP" sz="2000" b="1" dirty="0">
                <a:latin typeface="Calibri" charset="0"/>
              </a:rPr>
              <a:t>x</a:t>
            </a:r>
            <a:r>
              <a:rPr lang="en-US" altLang="ja-JP" sz="2000" baseline="-25000" dirty="0">
                <a:latin typeface="Calibri" charset="0"/>
              </a:rPr>
              <a:t>c</a:t>
            </a:r>
            <a:r>
              <a:rPr lang="ja-JP" altLang="en-US" sz="2000" dirty="0">
                <a:latin typeface="Calibri" charset="0"/>
              </a:rPr>
              <a:t>’</a:t>
            </a:r>
            <a:r>
              <a:rPr lang="en-US" altLang="ja-JP" sz="2000" dirty="0">
                <a:latin typeface="Calibri" charset="0"/>
              </a:rPr>
              <a:t>) and ensemble </a:t>
            </a:r>
            <a:r>
              <a:rPr lang="en-US" altLang="ja-JP" sz="2000" b="1" dirty="0">
                <a:latin typeface="Calibri" charset="0"/>
              </a:rPr>
              <a:t>B </a:t>
            </a:r>
            <a:endParaRPr lang="en-US" altLang="ja-JP" sz="2000" b="1" dirty="0" smtClean="0">
              <a:latin typeface="Calibri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sz="2000" b="1" dirty="0" err="1" smtClean="0">
                <a:latin typeface="Calibri" charset="0"/>
              </a:rPr>
              <a:t>y</a:t>
            </a:r>
            <a:r>
              <a:rPr lang="en-US" sz="2000" baseline="-25000" dirty="0" err="1">
                <a:latin typeface="Calibri" charset="0"/>
              </a:rPr>
              <a:t>o</a:t>
            </a:r>
            <a:r>
              <a:rPr lang="ja-JP" altLang="en-US" sz="2000" dirty="0" smtClean="0">
                <a:latin typeface="Calibri" charset="0"/>
              </a:rPr>
              <a:t>’</a:t>
            </a:r>
            <a:r>
              <a:rPr lang="en-US" altLang="ja-JP" sz="2000" dirty="0">
                <a:latin typeface="Calibri" charset="0"/>
              </a:rPr>
              <a:t>: </a:t>
            </a:r>
            <a:r>
              <a:rPr lang="en-US" altLang="ja-JP" sz="2000" dirty="0" smtClean="0">
                <a:latin typeface="Calibri" charset="0"/>
              </a:rPr>
              <a:t>observation departures</a:t>
            </a:r>
            <a:endParaRPr lang="en-US" altLang="ja-JP" sz="2000" dirty="0">
              <a:latin typeface="Calibri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sz="2000" b="1" dirty="0" smtClean="0">
                <a:latin typeface="Calibri" charset="0"/>
              </a:rPr>
              <a:t>a</a:t>
            </a:r>
            <a:r>
              <a:rPr lang="en-US" sz="2000" dirty="0" smtClean="0">
                <a:latin typeface="Calibri" charset="0"/>
              </a:rPr>
              <a:t>: </a:t>
            </a:r>
            <a:r>
              <a:rPr lang="en-US" sz="2000" dirty="0">
                <a:latin typeface="Calibri" charset="0"/>
              </a:rPr>
              <a:t>extended control variable;        :ensemble perturbations</a:t>
            </a:r>
          </a:p>
          <a:p>
            <a:pPr marL="342900" indent="-342900">
              <a:spcBef>
                <a:spcPct val="20000"/>
              </a:spcBef>
            </a:pPr>
            <a:r>
              <a:rPr lang="en-US" sz="2000" dirty="0">
                <a:latin typeface="Calibri" charset="0"/>
              </a:rPr>
              <a:t>	- analogous to the weights in the LETKF </a:t>
            </a:r>
            <a:r>
              <a:rPr lang="en-US" sz="2000" dirty="0" smtClean="0">
                <a:latin typeface="Calibri" charset="0"/>
              </a:rPr>
              <a:t>formulation</a:t>
            </a:r>
          </a:p>
          <a:p>
            <a:pPr marL="342900" indent="-342900">
              <a:spcBef>
                <a:spcPct val="20000"/>
              </a:spcBef>
            </a:pPr>
            <a:r>
              <a:rPr lang="en-US" sz="2000" b="1" dirty="0" smtClean="0">
                <a:latin typeface="Calibri" charset="0"/>
              </a:rPr>
              <a:t>T</a:t>
            </a:r>
            <a:r>
              <a:rPr lang="en-US" sz="2000" dirty="0" smtClean="0">
                <a:latin typeface="Calibri" charset="0"/>
              </a:rPr>
              <a:t>: transformation/interpolation for dual-resolution capability</a:t>
            </a:r>
            <a:endParaRPr lang="en-US" sz="2000" dirty="0">
              <a:latin typeface="Calibri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sz="2000" b="1" dirty="0">
                <a:latin typeface="Calibri" charset="0"/>
              </a:rPr>
              <a:t>L</a:t>
            </a:r>
            <a:r>
              <a:rPr lang="en-US" sz="2000" dirty="0">
                <a:latin typeface="Calibri" charset="0"/>
              </a:rPr>
              <a:t>: correlation matrix [effectively </a:t>
            </a:r>
            <a:r>
              <a:rPr lang="en-US" sz="2000" dirty="0" smtClean="0">
                <a:latin typeface="Calibri" charset="0"/>
              </a:rPr>
              <a:t>enforces </a:t>
            </a:r>
            <a:r>
              <a:rPr lang="en-US" sz="2000" b="1" i="1" dirty="0" smtClean="0">
                <a:latin typeface="Calibri" charset="0"/>
              </a:rPr>
              <a:t>localization</a:t>
            </a:r>
            <a:r>
              <a:rPr lang="en-US" sz="2000" dirty="0" smtClean="0">
                <a:latin typeface="Calibri" charset="0"/>
              </a:rPr>
              <a:t>]</a:t>
            </a:r>
            <a:endParaRPr lang="en-US" sz="2000" dirty="0">
              <a:latin typeface="Calibri" charset="0"/>
            </a:endParaRPr>
          </a:p>
        </p:txBody>
      </p:sp>
      <p:graphicFrame>
        <p:nvGraphicFramePr>
          <p:cNvPr id="14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0204098"/>
              </p:ext>
            </p:extLst>
          </p:nvPr>
        </p:nvGraphicFramePr>
        <p:xfrm>
          <a:off x="3574579" y="4542515"/>
          <a:ext cx="366713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3" name="Equation" r:id="rId7" imgW="203200" imgH="266700" progId="Equation.3">
                  <p:embed/>
                </p:oleObj>
              </mc:Choice>
              <mc:Fallback>
                <p:oleObj name="Equation" r:id="rId7" imgW="203200" imgH="266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4579" y="4542515"/>
                        <a:ext cx="366713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11012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 Summary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Kleist - 6 May 2016 - ECMWF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3FF0-A747-304F-8AA9-36DBABE317D1}" type="slidenum">
              <a:rPr lang="en-US" smtClean="0"/>
              <a:t>50</a:t>
            </a:fld>
            <a:endParaRPr lang="en-US" dirty="0"/>
          </a:p>
        </p:txBody>
      </p:sp>
      <p:pic>
        <p:nvPicPr>
          <p:cNvPr id="6" name="Picture 5" descr="AVNO_al112015_track_2015-09-27-0000_2015-10-05-0000_168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62" y="1165480"/>
            <a:ext cx="4157663" cy="3429000"/>
          </a:xfrm>
          <a:prstGeom prst="rect">
            <a:avLst/>
          </a:prstGeom>
        </p:spPr>
      </p:pic>
      <p:pic>
        <p:nvPicPr>
          <p:cNvPr id="7" name="Picture 6" descr="PRJO_al112015_track_2015-09-27-0000_2015-10-05-0000_168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693" y="1191400"/>
            <a:ext cx="4157663" cy="3429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49011" y="4731744"/>
            <a:ext cx="276346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With Relocation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51627" y="4737233"/>
            <a:ext cx="303252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Without Relocation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14222" y="5643407"/>
            <a:ext cx="325421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7F7F7F"/>
                </a:solidFill>
              </a:rPr>
              <a:t>Figures courtesy Andrew Penny/NHC</a:t>
            </a:r>
          </a:p>
        </p:txBody>
      </p:sp>
    </p:spTree>
    <p:extLst>
      <p:ext uri="{BB962C8B-B14F-4D97-AF65-F5344CB8AC3E}">
        <p14:creationId xmlns:p14="http://schemas.microsoft.com/office/powerpoint/2010/main" val="1774648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Individual Tracks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Kleist - 6 May 2016 - ECMWF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3FF0-A747-304F-8AA9-36DBABE317D1}" type="slidenum">
              <a:rPr lang="en-US" smtClean="0"/>
              <a:t>51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766980" y="1409892"/>
            <a:ext cx="4429958" cy="4375560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b="1" i="1" dirty="0" smtClean="0">
                <a:solidFill>
                  <a:schemeClr val="accent2"/>
                </a:solidFill>
              </a:rPr>
              <a:t>No-relocation runs generally better beyond 24 hours</a:t>
            </a:r>
            <a:endParaRPr lang="en-US" sz="1800" dirty="0"/>
          </a:p>
          <a:p>
            <a:pPr>
              <a:spcBef>
                <a:spcPts val="600"/>
              </a:spcBef>
            </a:pPr>
            <a:r>
              <a:rPr lang="en-US" sz="1800" dirty="0" smtClean="0"/>
              <a:t>092800-092912 – Forecast to 3 days better in no-relocation experiment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600" dirty="0" smtClean="0"/>
              <a:t>Captures initial SW track toward Bahamas that operational GFS does not</a:t>
            </a:r>
          </a:p>
          <a:p>
            <a:pPr>
              <a:spcBef>
                <a:spcPts val="600"/>
              </a:spcBef>
            </a:pPr>
            <a:r>
              <a:rPr lang="en-US" sz="1800" dirty="0" smtClean="0"/>
              <a:t>093000</a:t>
            </a:r>
            <a:r>
              <a:rPr lang="en-US" sz="1800" dirty="0"/>
              <a:t>-100200 – </a:t>
            </a:r>
            <a:r>
              <a:rPr lang="en-US" sz="1800" dirty="0" smtClean="0"/>
              <a:t>Forecasts considerably better in no-relocation experiment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600" dirty="0" smtClean="0"/>
              <a:t>This despite slightly larger initial errors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dirty="0" smtClean="0"/>
              <a:t>100206 and beyond </a:t>
            </a:r>
            <a:r>
              <a:rPr lang="en-US" sz="1800" dirty="0"/>
              <a:t>– </a:t>
            </a:r>
            <a:r>
              <a:rPr lang="en-US" sz="1800" dirty="0" smtClean="0"/>
              <a:t>similar with NE track well predicted</a:t>
            </a:r>
            <a:endParaRPr lang="en-US" sz="1600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800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1800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71" y="1409892"/>
            <a:ext cx="4320773" cy="432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739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Mean Track Errors (small sample)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Kleist - 6 May 2016 - ECMWF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3FF0-A747-304F-8AA9-36DBABE317D1}" type="slidenum">
              <a:rPr lang="en-US" smtClean="0"/>
              <a:t>52</a:t>
            </a:fld>
            <a:endParaRPr lang="en-US" dirty="0"/>
          </a:p>
        </p:txBody>
      </p:sp>
      <p:pic>
        <p:nvPicPr>
          <p:cNvPr id="6" name="Picture 5" descr="gfs_track_err_Joaqu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948" y="1064082"/>
            <a:ext cx="6552102" cy="4914076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 rot="20779987">
            <a:off x="2032012" y="5088798"/>
            <a:ext cx="989315" cy="483840"/>
          </a:xfrm>
          <a:prstGeom prst="ellipse">
            <a:avLst/>
          </a:prstGeom>
          <a:noFill/>
          <a:ln w="28575">
            <a:solidFill>
              <a:schemeClr val="tx2">
                <a:lumMod val="75000"/>
                <a:alpha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79695" y="4824882"/>
            <a:ext cx="7300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-15.7%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607951" y="4635694"/>
            <a:ext cx="6190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-2.2%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981078" y="4484290"/>
            <a:ext cx="6190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7.9%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401744" y="4325054"/>
            <a:ext cx="6190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22%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131957" y="4160947"/>
            <a:ext cx="6190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36%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837859" y="3445996"/>
            <a:ext cx="6190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45%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567539" y="2988194"/>
            <a:ext cx="6190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39%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302805" y="2335919"/>
            <a:ext cx="6190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43%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958149" y="1372123"/>
            <a:ext cx="6190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35%</a:t>
            </a:r>
            <a:endParaRPr lang="en-US" dirty="0"/>
          </a:p>
        </p:txBody>
      </p:sp>
      <p:sp>
        <p:nvSpPr>
          <p:cNvPr id="17" name="Oval 16"/>
          <p:cNvSpPr/>
          <p:nvPr/>
        </p:nvSpPr>
        <p:spPr>
          <a:xfrm rot="19199379">
            <a:off x="2556007" y="2432308"/>
            <a:ext cx="5964181" cy="2148417"/>
          </a:xfrm>
          <a:prstGeom prst="ellipse">
            <a:avLst/>
          </a:prstGeom>
          <a:noFill/>
          <a:ln w="28575">
            <a:solidFill>
              <a:srgbClr val="FF0000">
                <a:alpha val="35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64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1200 UTC 29 September Cycle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Kleist - 6 May 2016 - ECMWF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3FF0-A747-304F-8AA9-36DBABE317D1}" type="slidenum">
              <a:rPr lang="en-US" smtClean="0"/>
              <a:t>53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987" y="2013962"/>
            <a:ext cx="4213863" cy="33343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73" y="1124460"/>
            <a:ext cx="3657600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073" y="3560940"/>
            <a:ext cx="3657600" cy="22860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5810420" y="4552740"/>
            <a:ext cx="362866" cy="302400"/>
          </a:xfrm>
          <a:prstGeom prst="straightConnector1">
            <a:avLst/>
          </a:prstGeom>
          <a:ln w="47625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5810420" y="4369173"/>
            <a:ext cx="515266" cy="77760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6331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More cases/periods</a:t>
            </a:r>
          </a:p>
          <a:p>
            <a:endParaRPr lang="en-US" dirty="0"/>
          </a:p>
          <a:p>
            <a:r>
              <a:rPr lang="en-US" dirty="0" smtClean="0"/>
              <a:t>Further evaluation of Joaquin case to assign attribution</a:t>
            </a:r>
          </a:p>
          <a:p>
            <a:endParaRPr lang="en-US" dirty="0"/>
          </a:p>
          <a:p>
            <a:r>
              <a:rPr lang="en-US" dirty="0" smtClean="0"/>
              <a:t>Short term solutions being pursued</a:t>
            </a:r>
          </a:p>
          <a:p>
            <a:pPr lvl="1"/>
            <a:r>
              <a:rPr lang="en-US" dirty="0" smtClean="0"/>
              <a:t>Turn off altogether</a:t>
            </a:r>
          </a:p>
          <a:p>
            <a:pPr lvl="1"/>
            <a:r>
              <a:rPr lang="en-US" dirty="0" smtClean="0"/>
              <a:t>Adjust filter domain and minimum distance threshold</a:t>
            </a:r>
          </a:p>
          <a:p>
            <a:pPr lvl="1"/>
            <a:r>
              <a:rPr lang="en-US" dirty="0" smtClean="0"/>
              <a:t>Move everything including tracker to native grid</a:t>
            </a:r>
          </a:p>
          <a:p>
            <a:pPr lvl="1"/>
            <a:endParaRPr lang="en-US" dirty="0"/>
          </a:p>
          <a:p>
            <a:r>
              <a:rPr lang="en-US" dirty="0" smtClean="0"/>
              <a:t>Longer term</a:t>
            </a:r>
          </a:p>
          <a:p>
            <a:pPr lvl="1"/>
            <a:r>
              <a:rPr lang="en-US" sz="1700" dirty="0">
                <a:latin typeface="Calibri" charset="0"/>
                <a:ea typeface="MS PGothic" charset="0"/>
              </a:rPr>
              <a:t>Position assimilation directly in the hybrid-</a:t>
            </a:r>
            <a:r>
              <a:rPr lang="en-US" sz="1700" dirty="0" err="1">
                <a:latin typeface="Calibri" charset="0"/>
                <a:ea typeface="MS PGothic" charset="0"/>
              </a:rPr>
              <a:t>variational</a:t>
            </a:r>
            <a:r>
              <a:rPr lang="en-US" sz="1700" dirty="0">
                <a:latin typeface="Calibri" charset="0"/>
                <a:ea typeface="MS PGothic" charset="0"/>
              </a:rPr>
              <a:t> </a:t>
            </a:r>
            <a:r>
              <a:rPr lang="en-US" sz="1700" dirty="0" smtClean="0">
                <a:latin typeface="Calibri" charset="0"/>
                <a:ea typeface="MS PGothic" charset="0"/>
              </a:rPr>
              <a:t>solver</a:t>
            </a:r>
            <a:endParaRPr lang="en-US" sz="1700" dirty="0">
              <a:latin typeface="Calibri" charset="0"/>
              <a:ea typeface="MS PGothic" charset="0"/>
            </a:endParaRPr>
          </a:p>
          <a:p>
            <a:pPr lvl="1"/>
            <a:r>
              <a:rPr lang="en-US" sz="1700" dirty="0">
                <a:latin typeface="Calibri" charset="0"/>
                <a:ea typeface="MS PGothic" charset="0"/>
              </a:rPr>
              <a:t>Position assimilation in the </a:t>
            </a:r>
            <a:r>
              <a:rPr lang="en-US" sz="1700" dirty="0" err="1">
                <a:latin typeface="Calibri" charset="0"/>
                <a:ea typeface="MS PGothic" charset="0"/>
              </a:rPr>
              <a:t>EnKF</a:t>
            </a:r>
            <a:r>
              <a:rPr lang="en-US" sz="1700" dirty="0">
                <a:latin typeface="Calibri" charset="0"/>
                <a:ea typeface="MS PGothic" charset="0"/>
              </a:rPr>
              <a:t> to improve covariance </a:t>
            </a:r>
            <a:r>
              <a:rPr lang="en-US" sz="1700" dirty="0" smtClean="0">
                <a:latin typeface="Calibri" charset="0"/>
                <a:ea typeface="MS PGothic" charset="0"/>
              </a:rPr>
              <a:t>representation</a:t>
            </a:r>
            <a:endParaRPr lang="en-US" sz="1700" dirty="0">
              <a:latin typeface="Calibri" charset="0"/>
              <a:ea typeface="MS PGothic" charset="0"/>
            </a:endParaRPr>
          </a:p>
          <a:p>
            <a:pPr lvl="1"/>
            <a:r>
              <a:rPr lang="en-US" sz="1700" dirty="0">
                <a:latin typeface="Calibri" charset="0"/>
                <a:ea typeface="MS PGothic" charset="0"/>
              </a:rPr>
              <a:t>Feature Calibration and Alignment (FCA) in </a:t>
            </a:r>
            <a:r>
              <a:rPr lang="en-US" sz="1700" dirty="0" smtClean="0">
                <a:latin typeface="Calibri" charset="0"/>
                <a:ea typeface="MS PGothic" charset="0"/>
              </a:rPr>
              <a:t>GSI</a:t>
            </a:r>
            <a:endParaRPr lang="en-US" sz="1700" dirty="0">
              <a:latin typeface="Calibri" charset="0"/>
              <a:ea typeface="MS PGothic" charset="0"/>
            </a:endParaRPr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Kleist - 6 May 2016 - ECMWF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3FF0-A747-304F-8AA9-36DBABE317D1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550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Hybrid with Preconditioned Double Conjugate Gradient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Kleist - 6 May 2016 - ECMWF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3FF0-A747-304F-8AA9-36DBABE317D1}" type="slidenum">
              <a:rPr lang="en-US" smtClean="0"/>
              <a:t>6</a:t>
            </a:fld>
            <a:endParaRPr lang="en-US" dirty="0"/>
          </a:p>
        </p:txBody>
      </p:sp>
      <p:graphicFrame>
        <p:nvGraphicFramePr>
          <p:cNvPr id="7" name="Object 25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101388267"/>
              </p:ext>
            </p:extLst>
          </p:nvPr>
        </p:nvGraphicFramePr>
        <p:xfrm>
          <a:off x="1320800" y="1194133"/>
          <a:ext cx="6694488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6" name="Equation" r:id="rId3" imgW="3606800" imgH="419100" progId="Equation.3">
                  <p:embed/>
                </p:oleObj>
              </mc:Choice>
              <mc:Fallback>
                <p:oleObj name="Equation" r:id="rId3" imgW="36068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0800" y="1194133"/>
                        <a:ext cx="6694488" cy="777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457200" y="2686444"/>
            <a:ext cx="8229600" cy="242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dirty="0" smtClean="0">
                <a:latin typeface="Calibri" charset="0"/>
              </a:rPr>
              <a:t>The NCEP data assimilation code has multiple minimization algorithm options, but default has been double CG (</a:t>
            </a:r>
            <a:r>
              <a:rPr lang="en-US" sz="2000" dirty="0" err="1" smtClean="0">
                <a:latin typeface="Calibri" charset="0"/>
              </a:rPr>
              <a:t>Derber</a:t>
            </a:r>
            <a:r>
              <a:rPr lang="en-US" sz="2000" dirty="0" smtClean="0">
                <a:latin typeface="Calibri" charset="0"/>
              </a:rPr>
              <a:t> and </a:t>
            </a:r>
            <a:r>
              <a:rPr lang="en-US" sz="2000" dirty="0" err="1" smtClean="0">
                <a:latin typeface="Calibri" charset="0"/>
              </a:rPr>
              <a:t>Rosati</a:t>
            </a:r>
            <a:r>
              <a:rPr lang="en-US" sz="2000" dirty="0" smtClean="0">
                <a:latin typeface="Calibri" charset="0"/>
              </a:rPr>
              <a:t> 1989)</a:t>
            </a:r>
          </a:p>
          <a:p>
            <a:pPr marL="342900" indent="-342900">
              <a:spcBef>
                <a:spcPct val="20000"/>
              </a:spcBef>
            </a:pPr>
            <a:endParaRPr lang="en-US" sz="2000" dirty="0">
              <a:latin typeface="Calibri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latin typeface="Calibri" charset="0"/>
              </a:rPr>
              <a:t>Utilizes full B preconditioning (not square root).  Installed by Parrish and Kleist.</a:t>
            </a:r>
          </a:p>
          <a:p>
            <a:pPr marL="342900" indent="-342900">
              <a:spcBef>
                <a:spcPct val="20000"/>
              </a:spcBef>
            </a:pPr>
            <a:endParaRPr lang="en-US" sz="2000" b="1" dirty="0" smtClean="0">
              <a:solidFill>
                <a:schemeClr val="accent2">
                  <a:lumMod val="50000"/>
                </a:schemeClr>
              </a:solidFill>
              <a:latin typeface="Calibri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sz="2000" dirty="0" smtClean="0">
                <a:latin typeface="Calibri" charset="0"/>
              </a:rPr>
              <a:t>More details on specifics can be found in Wang (2010).</a:t>
            </a:r>
          </a:p>
        </p:txBody>
      </p:sp>
      <p:graphicFrame>
        <p:nvGraphicFramePr>
          <p:cNvPr id="11" name="Object 25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112194727"/>
              </p:ext>
            </p:extLst>
          </p:nvPr>
        </p:nvGraphicFramePr>
        <p:xfrm>
          <a:off x="5242963" y="2201056"/>
          <a:ext cx="955675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7" name="Equation" r:id="rId5" imgW="482600" imgH="254000" progId="Equation.3">
                  <p:embed/>
                </p:oleObj>
              </mc:Choice>
              <mc:Fallback>
                <p:oleObj name="Equation" r:id="rId5" imgW="4826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42963" y="2201056"/>
                        <a:ext cx="955675" cy="50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25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4151170551"/>
              </p:ext>
            </p:extLst>
          </p:nvPr>
        </p:nvGraphicFramePr>
        <p:xfrm>
          <a:off x="2912358" y="2201056"/>
          <a:ext cx="1028934" cy="5026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8" name="Equation" r:id="rId7" imgW="546100" imgH="266700" progId="Equation.3">
                  <p:embed/>
                </p:oleObj>
              </mc:Choice>
              <mc:Fallback>
                <p:oleObj name="Equation" r:id="rId7" imgW="546100" imgH="266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2358" y="2201056"/>
                        <a:ext cx="1028934" cy="5026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traight Arrow Connector 5"/>
          <p:cNvCxnSpPr/>
          <p:nvPr/>
        </p:nvCxnSpPr>
        <p:spPr>
          <a:xfrm>
            <a:off x="3374075" y="1821537"/>
            <a:ext cx="39921" cy="418003"/>
          </a:xfrm>
          <a:prstGeom prst="straightConnector1">
            <a:avLst/>
          </a:prstGeom>
          <a:ln w="3492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604126" y="1841881"/>
            <a:ext cx="771302" cy="397659"/>
          </a:xfrm>
          <a:prstGeom prst="straightConnector1">
            <a:avLst/>
          </a:prstGeom>
          <a:ln w="34925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7482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Hybrid GSI details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4726"/>
            <a:ext cx="8229600" cy="4263107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Localization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Horizontal: Spectral operator to enforce Gaussian (not yet doing spectral/waveband/scale-dependent localization of </a:t>
            </a:r>
            <a:r>
              <a:rPr lang="en-US" dirty="0" err="1" smtClean="0"/>
              <a:t>Beuhner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Vertical: Recursive filter</a:t>
            </a:r>
          </a:p>
          <a:p>
            <a:pPr lvl="1"/>
            <a:endParaRPr lang="en-US" dirty="0"/>
          </a:p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Ensemble variables</a:t>
            </a:r>
            <a:r>
              <a:rPr lang="en-US" dirty="0" smtClean="0"/>
              <a:t>: Can be different than standard control variable for </a:t>
            </a:r>
            <a:r>
              <a:rPr lang="en-US" b="1" dirty="0" err="1" smtClean="0"/>
              <a:t>B</a:t>
            </a:r>
            <a:r>
              <a:rPr lang="en-US" dirty="0" err="1" smtClean="0"/>
              <a:t>c</a:t>
            </a:r>
            <a:r>
              <a:rPr lang="en-US" dirty="0" smtClean="0"/>
              <a:t> (Default u, v, T, </a:t>
            </a:r>
            <a:r>
              <a:rPr lang="en-US" dirty="0" err="1" smtClean="0"/>
              <a:t>ps</a:t>
            </a:r>
            <a:r>
              <a:rPr lang="en-US" dirty="0" smtClean="0"/>
              <a:t>, </a:t>
            </a:r>
            <a:r>
              <a:rPr lang="en-US" dirty="0" err="1" smtClean="0"/>
              <a:t>q</a:t>
            </a:r>
            <a:r>
              <a:rPr lang="en-US" baseline="-25000" dirty="0" err="1" smtClean="0"/>
              <a:t>wv</a:t>
            </a:r>
            <a:r>
              <a:rPr lang="en-US" dirty="0" smtClean="0"/>
              <a:t>, </a:t>
            </a:r>
            <a:r>
              <a:rPr lang="en-US" dirty="0" err="1" smtClean="0"/>
              <a:t>q</a:t>
            </a:r>
            <a:r>
              <a:rPr lang="en-US" baseline="-25000" dirty="0" err="1" smtClean="0"/>
              <a:t>oz</a:t>
            </a:r>
            <a:r>
              <a:rPr lang="en-US" dirty="0" smtClean="0"/>
              <a:t>, </a:t>
            </a:r>
            <a:r>
              <a:rPr lang="en-US" dirty="0" err="1" smtClean="0"/>
              <a:t>q</a:t>
            </a:r>
            <a:r>
              <a:rPr lang="en-US" baseline="-25000" dirty="0" err="1" smtClean="0"/>
              <a:t>cw</a:t>
            </a:r>
            <a:r>
              <a:rPr lang="en-US" dirty="0" smtClean="0"/>
              <a:t>)</a:t>
            </a:r>
          </a:p>
          <a:p>
            <a:pPr lvl="1"/>
            <a:endParaRPr lang="en-US" dirty="0"/>
          </a:p>
          <a:p>
            <a:r>
              <a:rPr lang="en-US" b="1" dirty="0" smtClean="0">
                <a:solidFill>
                  <a:srgbClr val="632523"/>
                </a:solidFill>
              </a:rPr>
              <a:t>Dual Resolution</a:t>
            </a:r>
            <a:r>
              <a:rPr lang="en-US" dirty="0" smtClean="0">
                <a:solidFill>
                  <a:srgbClr val="632523"/>
                </a:solidFill>
              </a:rPr>
              <a:t>: </a:t>
            </a:r>
            <a:r>
              <a:rPr lang="en-US" dirty="0" smtClean="0"/>
              <a:t>If ensemble at lower resolution, interpolation (and </a:t>
            </a:r>
            <a:r>
              <a:rPr lang="en-US" dirty="0" err="1" smtClean="0"/>
              <a:t>adjoint</a:t>
            </a:r>
            <a:r>
              <a:rPr lang="en-US" dirty="0" smtClean="0"/>
              <a:t>) between ensemble/analysis grids*</a:t>
            </a:r>
          </a:p>
          <a:p>
            <a:endParaRPr lang="en-US" dirty="0">
              <a:solidFill>
                <a:srgbClr val="632523"/>
              </a:solidFill>
            </a:endParaRPr>
          </a:p>
          <a:p>
            <a:r>
              <a:rPr lang="en-US" b="1" dirty="0" smtClean="0">
                <a:solidFill>
                  <a:srgbClr val="632523"/>
                </a:solidFill>
              </a:rPr>
              <a:t>Initialization</a:t>
            </a:r>
            <a:r>
              <a:rPr lang="en-US" dirty="0" smtClean="0">
                <a:solidFill>
                  <a:srgbClr val="632523"/>
                </a:solidFill>
              </a:rPr>
              <a:t>: </a:t>
            </a:r>
            <a:r>
              <a:rPr lang="en-US" dirty="0" smtClean="0"/>
              <a:t>Option for Tangent Linear Normal Mode Constraint</a:t>
            </a:r>
            <a:endParaRPr lang="en-US" dirty="0" smtClean="0">
              <a:solidFill>
                <a:srgbClr val="632523"/>
              </a:solidFill>
            </a:endParaRPr>
          </a:p>
          <a:p>
            <a:pPr lvl="1"/>
            <a:endParaRPr lang="en-US" dirty="0">
              <a:solidFill>
                <a:srgbClr val="632523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Kleist - 6 May 2016 - ECMWF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3FF0-A747-304F-8AA9-36DBABE317D1}" type="slidenum">
              <a:rPr lang="en-US" smtClean="0"/>
              <a:t>7</a:t>
            </a:fld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4458430"/>
              </p:ext>
            </p:extLst>
          </p:nvPr>
        </p:nvGraphicFramePr>
        <p:xfrm>
          <a:off x="1573213" y="5135563"/>
          <a:ext cx="2800350" cy="941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3" name="Equation" r:id="rId3" imgW="1549400" imgH="520700" progId="Equation.3">
                  <p:embed/>
                </p:oleObj>
              </mc:Choice>
              <mc:Fallback>
                <p:oleObj name="Equation" r:id="rId3" imgW="1549400" imgH="520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3213" y="5135563"/>
                        <a:ext cx="2800350" cy="941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1500089"/>
              </p:ext>
            </p:extLst>
          </p:nvPr>
        </p:nvGraphicFramePr>
        <p:xfrm>
          <a:off x="5024438" y="5181600"/>
          <a:ext cx="2593975" cy="849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" name="Equation" r:id="rId5" imgW="1435100" imgH="469900" progId="Equation.3">
                  <p:embed/>
                </p:oleObj>
              </mc:Choice>
              <mc:Fallback>
                <p:oleObj name="Equation" r:id="rId5" imgW="14351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4438" y="5181600"/>
                        <a:ext cx="2593975" cy="849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1488186" y="5127700"/>
            <a:ext cx="3053346" cy="94925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144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379"/>
            <a:ext cx="8229600" cy="59170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Tangent Linear Normal Mode Constraint</a:t>
            </a:r>
            <a:br>
              <a:rPr lang="en-US" dirty="0" smtClean="0"/>
            </a:br>
            <a:r>
              <a:rPr lang="en-US" dirty="0" smtClean="0"/>
              <a:t>Kleist et al. (2009)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7571967"/>
              </p:ext>
            </p:extLst>
          </p:nvPr>
        </p:nvGraphicFramePr>
        <p:xfrm>
          <a:off x="114300" y="4857700"/>
          <a:ext cx="4529138" cy="1330325"/>
        </p:xfrm>
        <a:graphic>
          <a:graphicData uri="http://schemas.openxmlformats.org/drawingml/2006/table">
            <a:tbl>
              <a:tblPr/>
              <a:tblGrid>
                <a:gridCol w="1133475"/>
                <a:gridCol w="1131888"/>
                <a:gridCol w="1130300"/>
                <a:gridCol w="1133475"/>
              </a:tblGrid>
              <a:tr h="498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S</a:t>
                      </a:r>
                      <a:r>
                        <a:rPr kumimoji="0" lang="en-US" sz="1800" b="0" i="0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uf</a:t>
                      </a:r>
                      <a:endParaRPr kumimoji="0" lang="en-US" sz="18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S</a:t>
                      </a:r>
                      <a:r>
                        <a:rPr kumimoji="0" lang="en-US" sz="1800" b="0" i="0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uf_g</a:t>
                      </a:r>
                      <a:endParaRPr kumimoji="0" lang="en-US" sz="18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%_g</a:t>
                      </a:r>
                      <a:endParaRPr kumimoji="0" lang="en-US" sz="18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5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NOINIT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1.45x10</a:t>
                      </a:r>
                      <a:r>
                        <a:rPr kumimoji="0" lang="en-US" sz="18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-7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1.34x10</a:t>
                      </a:r>
                      <a:r>
                        <a:rPr kumimoji="0" lang="en-US" sz="18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-7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92.4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5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TLNMC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2.04x10</a:t>
                      </a:r>
                      <a:r>
                        <a:rPr kumimoji="0" lang="en-US" sz="18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-8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6.02x10</a:t>
                      </a:r>
                      <a:r>
                        <a:rPr kumimoji="0" lang="en-US" sz="18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-9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650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29.5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1650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Kleist - 6 May 2016 - ECMWF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3FF0-A747-304F-8AA9-36DBABE317D1}" type="slidenum">
              <a:rPr lang="en-US" smtClean="0"/>
              <a:t>8</a:t>
            </a:fld>
            <a:endParaRPr lang="en-US" dirty="0"/>
          </a:p>
        </p:txBody>
      </p:sp>
      <p:pic>
        <p:nvPicPr>
          <p:cNvPr id="6" name="Picture 4" descr="pste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2" r="4562"/>
          <a:stretch>
            <a:fillRect/>
          </a:stretch>
        </p:blipFill>
        <p:spPr>
          <a:xfrm>
            <a:off x="0" y="910766"/>
            <a:ext cx="4383459" cy="3117127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5054697" y="1129972"/>
            <a:ext cx="3773223" cy="5103518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Times New Roman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j-lt"/>
                <a:ea typeface="+mn-ea"/>
                <a:cs typeface="Times New Roman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Times New Roman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j-lt"/>
                <a:ea typeface="+mn-ea"/>
                <a:cs typeface="Times New Roman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j-lt"/>
                <a:ea typeface="+mn-ea"/>
                <a:cs typeface="Times New Roman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</a:rPr>
              <a:t>C – </a:t>
            </a:r>
            <a:r>
              <a:rPr lang="en-US" sz="2000" dirty="0" smtClean="0"/>
              <a:t>correction after incremental NMI procedure (based on </a:t>
            </a:r>
            <a:r>
              <a:rPr lang="en-US" sz="2000" dirty="0" err="1" smtClean="0"/>
              <a:t>Temperton</a:t>
            </a:r>
            <a:r>
              <a:rPr lang="en-US" sz="2000" dirty="0" smtClean="0"/>
              <a:t> 1989)</a:t>
            </a:r>
          </a:p>
          <a:p>
            <a:endParaRPr lang="en-US" sz="2000" dirty="0"/>
          </a:p>
          <a:p>
            <a:r>
              <a:rPr lang="en-US" sz="2000" dirty="0" smtClean="0"/>
              <a:t>Requires incremental tendencies, projection onto vertical modes, and spherical harmonics (and </a:t>
            </a:r>
            <a:r>
              <a:rPr lang="en-US" sz="2000" dirty="0" err="1" smtClean="0"/>
              <a:t>adjoint</a:t>
            </a:r>
            <a:r>
              <a:rPr lang="en-US" sz="2000" dirty="0" smtClean="0"/>
              <a:t> thereof)</a:t>
            </a:r>
          </a:p>
          <a:p>
            <a:endParaRPr lang="en-US" sz="2000" dirty="0"/>
          </a:p>
          <a:p>
            <a:r>
              <a:rPr lang="en-US" sz="2000" dirty="0" smtClean="0"/>
              <a:t>Implemented as “strong constraint” on increment</a:t>
            </a:r>
          </a:p>
          <a:p>
            <a:endParaRPr lang="en-US" sz="2000" dirty="0"/>
          </a:p>
          <a:p>
            <a:r>
              <a:rPr lang="en-US" sz="2000" dirty="0" smtClean="0"/>
              <a:t>Since operating on increment, single iteration (within each loop of minimization) found sufficient</a:t>
            </a:r>
          </a:p>
          <a:p>
            <a:endParaRPr lang="en-US" sz="20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-436192" y="4331766"/>
            <a:ext cx="5259965" cy="500278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Times New Roman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j-lt"/>
                <a:ea typeface="+mn-ea"/>
                <a:cs typeface="Times New Roman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Times New Roman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j-lt"/>
                <a:ea typeface="+mn-ea"/>
                <a:cs typeface="Times New Roman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j-lt"/>
                <a:ea typeface="+mn-ea"/>
                <a:cs typeface="Times New Roman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0" algn="ctr">
              <a:buFont typeface="Arial"/>
              <a:buNone/>
            </a:pPr>
            <a:r>
              <a:rPr lang="en-US" sz="1400" dirty="0" smtClean="0"/>
              <a:t>RMS Sum of Analysis Incremental Tendencies in Spectral Space</a:t>
            </a:r>
          </a:p>
          <a:p>
            <a:pPr marL="457200" indent="0" algn="ctr">
              <a:buFont typeface="Arial"/>
              <a:buNone/>
            </a:pPr>
            <a:r>
              <a:rPr lang="en-US" sz="1400" dirty="0" smtClean="0"/>
              <a:t> (total, projections onto gravity modes, and percentage)</a:t>
            </a:r>
          </a:p>
          <a:p>
            <a:pPr marL="0" indent="0">
              <a:buFont typeface="Arial"/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683050" y="1192436"/>
            <a:ext cx="2370295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Background </a:t>
            </a:r>
            <a:r>
              <a:rPr lang="en-US" b="1" dirty="0" smtClean="0">
                <a:solidFill>
                  <a:srgbClr val="6600CC"/>
                </a:solidFill>
                <a:latin typeface="+mn-lt"/>
                <a:cs typeface="+mn-cs"/>
              </a:rPr>
              <a:t>     </a:t>
            </a:r>
            <a:r>
              <a:rPr lang="en-US" b="1" dirty="0" smtClean="0">
                <a:solidFill>
                  <a:srgbClr val="FF0000"/>
                </a:solidFill>
                <a:latin typeface="+mn-lt"/>
                <a:cs typeface="+mn-cs"/>
              </a:rPr>
              <a:t>No Constraint</a:t>
            </a:r>
          </a:p>
          <a:p>
            <a:pPr>
              <a:spcBef>
                <a:spcPct val="50000"/>
              </a:spcBef>
              <a:defRPr/>
            </a:pPr>
            <a:r>
              <a:rPr lang="en-US" b="1" dirty="0" smtClean="0">
                <a:solidFill>
                  <a:srgbClr val="6600CC"/>
                </a:solidFill>
                <a:latin typeface="+mn-lt"/>
                <a:cs typeface="+mn-cs"/>
              </a:rPr>
              <a:t>TLNMC</a:t>
            </a:r>
            <a:endParaRPr lang="en-US" b="1" dirty="0">
              <a:solidFill>
                <a:srgbClr val="6600CC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239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379"/>
            <a:ext cx="8229600" cy="59170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TLNMC impact on hybrid</a:t>
            </a:r>
            <a:br>
              <a:rPr lang="en-US" dirty="0" smtClean="0"/>
            </a:br>
            <a:r>
              <a:rPr lang="en-US" dirty="0" smtClean="0"/>
              <a:t>Wang et al. (2013)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Kleist - 6 May 2016 - ECMWF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3FF0-A747-304F-8AA9-36DBABE317D1}" type="slidenum">
              <a:rPr lang="en-US" smtClean="0"/>
              <a:t>9</a:t>
            </a:fld>
            <a:endParaRPr lang="en-US" dirty="0"/>
          </a:p>
        </p:txBody>
      </p:sp>
      <p:pic>
        <p:nvPicPr>
          <p:cNvPr id="6" name="Picture 6" descr="mwr-d-12-00141.1-f7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07" y="1177551"/>
            <a:ext cx="3299731" cy="5069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mwr-d-12-00141.1-f9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596" y="1333691"/>
            <a:ext cx="5014913" cy="251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44371" y="839820"/>
            <a:ext cx="2811620" cy="50027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Times New Roman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j-lt"/>
                <a:ea typeface="+mn-ea"/>
                <a:cs typeface="Times New Roman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Times New Roman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j-lt"/>
                <a:ea typeface="+mn-ea"/>
                <a:cs typeface="Times New Roman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j-lt"/>
                <a:ea typeface="+mn-ea"/>
                <a:cs typeface="Times New Roman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0" algn="ctr">
              <a:buFont typeface="Arial"/>
              <a:buNone/>
            </a:pPr>
            <a:r>
              <a:rPr lang="en-US" sz="1400" dirty="0" smtClean="0"/>
              <a:t>Forecast Impact (</a:t>
            </a:r>
            <a:r>
              <a:rPr lang="en-US" sz="1400" dirty="0" err="1" smtClean="0"/>
              <a:t>Obs</a:t>
            </a:r>
            <a:r>
              <a:rPr lang="en-US" sz="1400" dirty="0" smtClean="0"/>
              <a:t>)</a:t>
            </a:r>
          </a:p>
          <a:p>
            <a:pPr marL="0" indent="0">
              <a:buFont typeface="Arial"/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322420" y="876384"/>
            <a:ext cx="4364380" cy="50027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Times New Roman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j-lt"/>
                <a:ea typeface="+mn-ea"/>
                <a:cs typeface="Times New Roman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Times New Roman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j-lt"/>
                <a:ea typeface="+mn-ea"/>
                <a:cs typeface="Times New Roman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j-lt"/>
                <a:ea typeface="+mn-ea"/>
                <a:cs typeface="Times New Roman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0" algn="ctr">
              <a:buFont typeface="Arial"/>
              <a:buNone/>
            </a:pPr>
            <a:r>
              <a:rPr lang="en-US" sz="1400" dirty="0" smtClean="0"/>
              <a:t>Surface Pressure Tendency (single forecast) for various configurations</a:t>
            </a:r>
          </a:p>
          <a:p>
            <a:pPr marL="0" indent="0">
              <a:buFont typeface="Arial"/>
              <a:buNone/>
            </a:pPr>
            <a:endParaRPr lang="en-US" dirty="0" smtClean="0"/>
          </a:p>
          <a:p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3681975" y="1177551"/>
            <a:ext cx="38488" cy="4864288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/>
          <p:cNvSpPr txBox="1">
            <a:spLocks/>
          </p:cNvSpPr>
          <p:nvPr/>
        </p:nvSpPr>
        <p:spPr>
          <a:xfrm>
            <a:off x="3872597" y="3989406"/>
            <a:ext cx="4955324" cy="2141459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10000"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Times New Roman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j-lt"/>
                <a:ea typeface="+mn-ea"/>
                <a:cs typeface="Times New Roman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Times New Roman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j-lt"/>
                <a:ea typeface="+mn-ea"/>
                <a:cs typeface="Times New Roman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j-lt"/>
                <a:ea typeface="+mn-ea"/>
                <a:cs typeface="Times New Roman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</a:rPr>
              <a:t>TLNMC results in better forecasts in 3DVAR and hybrid 3DEnVar</a:t>
            </a:r>
            <a:endParaRPr lang="en-US" sz="2000" dirty="0" smtClean="0">
              <a:solidFill>
                <a:srgbClr val="000000"/>
              </a:solidFill>
            </a:endParaRPr>
          </a:p>
          <a:p>
            <a:endParaRPr lang="en-US" sz="2000" dirty="0"/>
          </a:p>
          <a:p>
            <a:r>
              <a:rPr lang="en-US" sz="2000" dirty="0" smtClean="0"/>
              <a:t>TLNMC improves balance</a:t>
            </a:r>
          </a:p>
          <a:p>
            <a:endParaRPr lang="en-US" sz="2000" dirty="0"/>
          </a:p>
          <a:p>
            <a:r>
              <a:rPr lang="en-US" sz="2000" dirty="0" err="1" smtClean="0"/>
              <a:t>EnVar</a:t>
            </a:r>
            <a:r>
              <a:rPr lang="en-US" sz="2000" dirty="0" smtClean="0"/>
              <a:t> has larger tendencies (more imbalance) in 3DEnVar than 3DVar (localization?)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28461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3073</TotalTime>
  <Words>3777</Words>
  <Application>Microsoft Macintosh PowerPoint</Application>
  <PresentationFormat>On-screen Show (4:3)</PresentationFormat>
  <Paragraphs>640</Paragraphs>
  <Slides>54</Slides>
  <Notes>3</Notes>
  <HiddenSlides>0</HiddenSlides>
  <MMClips>1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7" baseType="lpstr">
      <vt:lpstr>Custom Design</vt:lpstr>
      <vt:lpstr>Office Theme</vt:lpstr>
      <vt:lpstr>Equation</vt:lpstr>
      <vt:lpstr>PowerPoint Presentation</vt:lpstr>
      <vt:lpstr>NCEP Global Forecast System (and GDAS)</vt:lpstr>
      <vt:lpstr>Historical Context: Annual Mean Day5, 500 hPa AC versus CFSR (2005 DA/modeling)</vt:lpstr>
      <vt:lpstr>Hybrid/EnVar Nomenclature (Following Lorenc 2013): </vt:lpstr>
      <vt:lpstr> Hybrid 3DEnVar (no preconditioning)</vt:lpstr>
      <vt:lpstr>Hybrid with Preconditioned Double Conjugate Gradient</vt:lpstr>
      <vt:lpstr>Hybrid GSI details</vt:lpstr>
      <vt:lpstr>Tangent Linear Normal Mode Constraint Kleist et al. (2009)</vt:lpstr>
      <vt:lpstr>TLNMC impact on hybrid Wang et al. (2013)</vt:lpstr>
      <vt:lpstr>PowerPoint Presentation</vt:lpstr>
      <vt:lpstr>Ensemble Details</vt:lpstr>
      <vt:lpstr>Member 1 increments, single cycle</vt:lpstr>
      <vt:lpstr>Hybrid 3DEnVar Operational Configuration and Testing Implemented: May 2012</vt:lpstr>
      <vt:lpstr>Impact from pre-implementation trials (% change RMSE, self-analysis)</vt:lpstr>
      <vt:lpstr>Impact from pre-implementation trials (Mean TC Track Errors, 3 Basins)</vt:lpstr>
      <vt:lpstr>Behavior of ensemble spread in assimilation window</vt:lpstr>
      <vt:lpstr>Replacement for additive inflation</vt:lpstr>
      <vt:lpstr>Additive Inflation Off, Stoch. Physics On</vt:lpstr>
      <vt:lpstr>January 2015 GFS Upgrade (Resolution)</vt:lpstr>
      <vt:lpstr>Temporal distribution of observations (NASA MERRA) Courtesy of Will McCarty (NASA GMAO)</vt:lpstr>
      <vt:lpstr>Hybrid 4DEnVar</vt:lpstr>
      <vt:lpstr>Single Temperature Observation (-3h) Example  From Kleist and Ide (2015)</vt:lpstr>
      <vt:lpstr>Initialization within context of 4DEnVar</vt:lpstr>
      <vt:lpstr>Impact on analysis error (OSSE) Kleist and Ide 2015</vt:lpstr>
      <vt:lpstr>Hybrid 4DEnVar Trials and Configuration Details</vt:lpstr>
      <vt:lpstr>T670L64/T254L64 Prototype Trials Self-Analysis RMSE %Change, July-October 2013 </vt:lpstr>
      <vt:lpstr>Low Resolution Summary</vt:lpstr>
      <vt:lpstr>May 2016 GFS Upgrade</vt:lpstr>
      <vt:lpstr>Pre-Implementation Trials (Operational Resolution) Courtesy: V. Tallapagrada (NCEP)</vt:lpstr>
      <vt:lpstr>Summary Scorecard (20130501-20160228) 4DEnVar Package versus Operational GFS </vt:lpstr>
      <vt:lpstr>Example Summary Plot (4D Package minus Current Ops)</vt:lpstr>
      <vt:lpstr>Current work in progress or future directions</vt:lpstr>
      <vt:lpstr>Impact of 4DIAU versus DFI in 4DEnVar context</vt:lpstr>
      <vt:lpstr>Impact of DFI on ps/1000 hPa heights</vt:lpstr>
      <vt:lpstr>Testing of scale-dependence with toy model</vt:lpstr>
      <vt:lpstr>PowerPoint Presentation</vt:lpstr>
      <vt:lpstr>PowerPoint Presentation</vt:lpstr>
      <vt:lpstr>References</vt:lpstr>
      <vt:lpstr>References (continued)</vt:lpstr>
      <vt:lpstr>Backup Slides</vt:lpstr>
      <vt:lpstr>All-Sky MW AMSU-A Radiances Courtesy: Y. Zhu, E. Liu, and A. Collard</vt:lpstr>
      <vt:lpstr>Clear Sky v/s All Sky CLW Increment Courtesy Y. Zhu, E. Liu, and A. Collard</vt:lpstr>
      <vt:lpstr>Aircraft Bias Correction Courtesy: Yanqiu Zhu</vt:lpstr>
      <vt:lpstr>TC initialization for the GDAS/GFS</vt:lpstr>
      <vt:lpstr>How does mechanic relocation work?</vt:lpstr>
      <vt:lpstr>Relocation example for Joaquin (2015093000) sea level pressure (contour) &amp; 850 hPa vorticity (filled)</vt:lpstr>
      <vt:lpstr>Hurricane Joaquin (2015)</vt:lpstr>
      <vt:lpstr>Joaquin Relocation Experiment Design</vt:lpstr>
      <vt:lpstr>Relocation distance in control</vt:lpstr>
      <vt:lpstr>Track Summary</vt:lpstr>
      <vt:lpstr>Individual Tracks</vt:lpstr>
      <vt:lpstr>Mean Track Errors (small sample)</vt:lpstr>
      <vt:lpstr>1200 UTC 29 September Cycle</vt:lpstr>
      <vt:lpstr>Next Steps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Cliff Mass</dc:creator>
  <cp:lastModifiedBy>Daryl Kleist</cp:lastModifiedBy>
  <cp:revision>201</cp:revision>
  <dcterms:created xsi:type="dcterms:W3CDTF">2016-02-26T15:14:15Z</dcterms:created>
  <dcterms:modified xsi:type="dcterms:W3CDTF">2016-05-05T13:27:51Z</dcterms:modified>
</cp:coreProperties>
</file>