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Lst>
  <p:notesMasterIdLst>
    <p:notesMasterId r:id="rId79"/>
  </p:notesMasterIdLst>
  <p:sldIdLst>
    <p:sldId id="381" r:id="rId2"/>
    <p:sldId id="362" r:id="rId3"/>
    <p:sldId id="276" r:id="rId4"/>
    <p:sldId id="390" r:id="rId5"/>
    <p:sldId id="376" r:id="rId6"/>
    <p:sldId id="364" r:id="rId7"/>
    <p:sldId id="375" r:id="rId8"/>
    <p:sldId id="347" r:id="rId9"/>
    <p:sldId id="355" r:id="rId10"/>
    <p:sldId id="346" r:id="rId11"/>
    <p:sldId id="356" r:id="rId12"/>
    <p:sldId id="387" r:id="rId13"/>
    <p:sldId id="384" r:id="rId14"/>
    <p:sldId id="385" r:id="rId15"/>
    <p:sldId id="393" r:id="rId16"/>
    <p:sldId id="394" r:id="rId17"/>
    <p:sldId id="395" r:id="rId18"/>
    <p:sldId id="396" r:id="rId19"/>
    <p:sldId id="354" r:id="rId20"/>
    <p:sldId id="369" r:id="rId21"/>
    <p:sldId id="270" r:id="rId22"/>
    <p:sldId id="358" r:id="rId23"/>
    <p:sldId id="350" r:id="rId24"/>
    <p:sldId id="366" r:id="rId25"/>
    <p:sldId id="371" r:id="rId26"/>
    <p:sldId id="277" r:id="rId27"/>
    <p:sldId id="397" r:id="rId28"/>
    <p:sldId id="367" r:id="rId29"/>
    <p:sldId id="296" r:id="rId30"/>
    <p:sldId id="317" r:id="rId31"/>
    <p:sldId id="382" r:id="rId32"/>
    <p:sldId id="278" r:id="rId33"/>
    <p:sldId id="280" r:id="rId34"/>
    <p:sldId id="281" r:id="rId35"/>
    <p:sldId id="283" r:id="rId36"/>
    <p:sldId id="322" r:id="rId37"/>
    <p:sldId id="323" r:id="rId38"/>
    <p:sldId id="324" r:id="rId39"/>
    <p:sldId id="325" r:id="rId40"/>
    <p:sldId id="326" r:id="rId41"/>
    <p:sldId id="286" r:id="rId42"/>
    <p:sldId id="343" r:id="rId43"/>
    <p:sldId id="389" r:id="rId44"/>
    <p:sldId id="327" r:id="rId45"/>
    <p:sldId id="285" r:id="rId46"/>
    <p:sldId id="287" r:id="rId47"/>
    <p:sldId id="293" r:id="rId48"/>
    <p:sldId id="298" r:id="rId49"/>
    <p:sldId id="353" r:id="rId50"/>
    <p:sldId id="301" r:id="rId51"/>
    <p:sldId id="303" r:id="rId52"/>
    <p:sldId id="307" r:id="rId53"/>
    <p:sldId id="330" r:id="rId54"/>
    <p:sldId id="331" r:id="rId55"/>
    <p:sldId id="333" r:id="rId56"/>
    <p:sldId id="273" r:id="rId57"/>
    <p:sldId id="274" r:id="rId58"/>
    <p:sldId id="308" r:id="rId59"/>
    <p:sldId id="388" r:id="rId60"/>
    <p:sldId id="319" r:id="rId61"/>
    <p:sldId id="320" r:id="rId62"/>
    <p:sldId id="309" r:id="rId63"/>
    <p:sldId id="372" r:id="rId64"/>
    <p:sldId id="336" r:id="rId65"/>
    <p:sldId id="359" r:id="rId66"/>
    <p:sldId id="337" r:id="rId67"/>
    <p:sldId id="360" r:id="rId68"/>
    <p:sldId id="386" r:id="rId69"/>
    <p:sldId id="340" r:id="rId70"/>
    <p:sldId id="391" r:id="rId71"/>
    <p:sldId id="341" r:id="rId72"/>
    <p:sldId id="335" r:id="rId73"/>
    <p:sldId id="392" r:id="rId74"/>
    <p:sldId id="380" r:id="rId75"/>
    <p:sldId id="378" r:id="rId76"/>
    <p:sldId id="361" r:id="rId77"/>
    <p:sldId id="275" r:id="rId78"/>
  </p:sldIdLst>
  <p:sldSz cx="10058400" cy="6858000"/>
  <p:notesSz cx="7315200" cy="96012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ugenia Kalna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DEBD"/>
    <a:srgbClr val="FFE6CD"/>
    <a:srgbClr val="FEECBE"/>
    <a:srgbClr val="FF0000"/>
    <a:srgbClr val="760000"/>
    <a:srgbClr val="FF5050"/>
    <a:srgbClr val="D882AD"/>
    <a:srgbClr val="FF7C8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756" autoAdjust="0"/>
    <p:restoredTop sz="94621" autoAdjust="0"/>
  </p:normalViewPr>
  <p:slideViewPr>
    <p:cSldViewPr>
      <p:cViewPr varScale="1">
        <p:scale>
          <a:sx n="147" d="100"/>
          <a:sy n="147" d="100"/>
        </p:scale>
        <p:origin x="2724" y="120"/>
      </p:cViewPr>
      <p:guideLst>
        <p:guide orient="horz" pos="2160"/>
        <p:guide pos="3168"/>
      </p:guideLst>
    </p:cSldViewPr>
  </p:slideViewPr>
  <p:notesTextViewPr>
    <p:cViewPr>
      <p:scale>
        <a:sx n="100" d="100"/>
        <a:sy n="100" d="100"/>
      </p:scale>
      <p:origin x="0" y="0"/>
    </p:cViewPr>
  </p:notesTextViewPr>
  <p:sorterViewPr>
    <p:cViewPr>
      <p:scale>
        <a:sx n="100" d="100"/>
        <a:sy n="100" d="100"/>
      </p:scale>
      <p:origin x="0" y="9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 Id="rId4" Type="http://schemas.openxmlformats.org/officeDocument/2006/relationships/image" Target="../media/image7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endParaRPr lang="en-US"/>
          </a:p>
        </p:txBody>
      </p:sp>
      <p:sp>
        <p:nvSpPr>
          <p:cNvPr id="4099"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endParaRPr lang="en-US"/>
          </a:p>
        </p:txBody>
      </p:sp>
      <p:sp>
        <p:nvSpPr>
          <p:cNvPr id="4100" name="Rectangle 4"/>
          <p:cNvSpPr>
            <a:spLocks noGrp="1" noRot="1" noChangeAspect="1" noChangeArrowheads="1" noTextEdit="1"/>
          </p:cNvSpPr>
          <p:nvPr>
            <p:ph type="sldImg" idx="2"/>
          </p:nvPr>
        </p:nvSpPr>
        <p:spPr bwMode="auto">
          <a:xfrm>
            <a:off x="1017588" y="720725"/>
            <a:ext cx="5280025"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endParaRPr lang="en-US"/>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fld id="{A9104B4C-B63A-40F3-8BD3-03638C7EF559}" type="slidenum">
              <a:rPr lang="en-US"/>
              <a:pPr/>
              <a:t>‹#›</a:t>
            </a:fld>
            <a:endParaRPr lang="en-US"/>
          </a:p>
        </p:txBody>
      </p:sp>
    </p:spTree>
    <p:extLst>
      <p:ext uri="{BB962C8B-B14F-4D97-AF65-F5344CB8AC3E}">
        <p14:creationId xmlns:p14="http://schemas.microsoft.com/office/powerpoint/2010/main" val="30177654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clear whether the crosses in the third panel (logistic</a:t>
            </a:r>
            <a:r>
              <a:rPr lang="en-US" baseline="0" dirty="0" smtClean="0"/>
              <a:t> fit) are related to the 10 </a:t>
            </a:r>
            <a:r>
              <a:rPr lang="en-US" baseline="0" dirty="0" err="1" smtClean="0"/>
              <a:t>memberes</a:t>
            </a:r>
            <a:r>
              <a:rPr lang="en-US" baseline="0" dirty="0" smtClean="0"/>
              <a:t>. Id the histogram related to the 10 members?</a:t>
            </a:r>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22</a:t>
            </a:fld>
            <a:endParaRPr lang="en-US"/>
          </a:p>
        </p:txBody>
      </p:sp>
    </p:spTree>
    <p:extLst>
      <p:ext uri="{BB962C8B-B14F-4D97-AF65-F5344CB8AC3E}">
        <p14:creationId xmlns:p14="http://schemas.microsoft.com/office/powerpoint/2010/main" val="1050684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41</a:t>
            </a:fld>
            <a:endParaRPr lang="en-US"/>
          </a:p>
        </p:txBody>
      </p:sp>
    </p:spTree>
    <p:extLst>
      <p:ext uri="{BB962C8B-B14F-4D97-AF65-F5344CB8AC3E}">
        <p14:creationId xmlns:p14="http://schemas.microsoft.com/office/powerpoint/2010/main" val="1938681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show this twice (after 31)</a:t>
            </a:r>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42</a:t>
            </a:fld>
            <a:endParaRPr lang="en-US"/>
          </a:p>
        </p:txBody>
      </p:sp>
    </p:spTree>
    <p:extLst>
      <p:ext uri="{BB962C8B-B14F-4D97-AF65-F5344CB8AC3E}">
        <p14:creationId xmlns:p14="http://schemas.microsoft.com/office/powerpoint/2010/main" val="399784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51</a:t>
            </a:fld>
            <a:endParaRPr lang="en-US"/>
          </a:p>
        </p:txBody>
      </p:sp>
    </p:spTree>
    <p:extLst>
      <p:ext uri="{BB962C8B-B14F-4D97-AF65-F5344CB8AC3E}">
        <p14:creationId xmlns:p14="http://schemas.microsoft.com/office/powerpoint/2010/main" val="1491700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53</a:t>
            </a:fld>
            <a:endParaRPr lang="en-US"/>
          </a:p>
        </p:txBody>
      </p:sp>
    </p:spTree>
    <p:extLst>
      <p:ext uri="{BB962C8B-B14F-4D97-AF65-F5344CB8AC3E}">
        <p14:creationId xmlns:p14="http://schemas.microsoft.com/office/powerpoint/2010/main" val="623915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54</a:t>
            </a:fld>
            <a:endParaRPr lang="en-US"/>
          </a:p>
        </p:txBody>
      </p:sp>
    </p:spTree>
    <p:extLst>
      <p:ext uri="{BB962C8B-B14F-4D97-AF65-F5344CB8AC3E}">
        <p14:creationId xmlns:p14="http://schemas.microsoft.com/office/powerpoint/2010/main" val="4246912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reference?</a:t>
            </a:r>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57</a:t>
            </a:fld>
            <a:endParaRPr lang="en-US"/>
          </a:p>
        </p:txBody>
      </p:sp>
    </p:spTree>
    <p:extLst>
      <p:ext uri="{BB962C8B-B14F-4D97-AF65-F5344CB8AC3E}">
        <p14:creationId xmlns:p14="http://schemas.microsoft.com/office/powerpoint/2010/main" val="4198602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60</a:t>
            </a:fld>
            <a:endParaRPr lang="en-US"/>
          </a:p>
        </p:txBody>
      </p:sp>
    </p:spTree>
    <p:extLst>
      <p:ext uri="{BB962C8B-B14F-4D97-AF65-F5344CB8AC3E}">
        <p14:creationId xmlns:p14="http://schemas.microsoft.com/office/powerpoint/2010/main" val="44977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little spread: forecast is overconfident?</a:t>
            </a:r>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61</a:t>
            </a:fld>
            <a:endParaRPr lang="en-US"/>
          </a:p>
        </p:txBody>
      </p:sp>
    </p:spTree>
    <p:extLst>
      <p:ext uri="{BB962C8B-B14F-4D97-AF65-F5344CB8AC3E}">
        <p14:creationId xmlns:p14="http://schemas.microsoft.com/office/powerpoint/2010/main" val="4230975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Corrected </a:t>
            </a:r>
            <a:r>
              <a:rPr lang="en-US" i="1" dirty="0" err="1" smtClean="0"/>
              <a:t>sk</a:t>
            </a:r>
            <a:endParaRPr lang="en-US" i="1"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62</a:t>
            </a:fld>
            <a:endParaRPr lang="en-US"/>
          </a:p>
        </p:txBody>
      </p:sp>
    </p:spTree>
    <p:extLst>
      <p:ext uri="{BB962C8B-B14F-4D97-AF65-F5344CB8AC3E}">
        <p14:creationId xmlns:p14="http://schemas.microsoft.com/office/powerpoint/2010/main" val="2354327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64</a:t>
            </a:fld>
            <a:endParaRPr lang="en-US"/>
          </a:p>
        </p:txBody>
      </p:sp>
    </p:spTree>
    <p:extLst>
      <p:ext uri="{BB962C8B-B14F-4D97-AF65-F5344CB8AC3E}">
        <p14:creationId xmlns:p14="http://schemas.microsoft.com/office/powerpoint/2010/main" val="197364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23</a:t>
            </a:fld>
            <a:endParaRPr lang="en-US"/>
          </a:p>
        </p:txBody>
      </p:sp>
    </p:spTree>
    <p:extLst>
      <p:ext uri="{BB962C8B-B14F-4D97-AF65-F5344CB8AC3E}">
        <p14:creationId xmlns:p14="http://schemas.microsoft.com/office/powerpoint/2010/main" val="2436160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66</a:t>
            </a:fld>
            <a:endParaRPr lang="en-US"/>
          </a:p>
        </p:txBody>
      </p:sp>
    </p:spTree>
    <p:extLst>
      <p:ext uri="{BB962C8B-B14F-4D97-AF65-F5344CB8AC3E}">
        <p14:creationId xmlns:p14="http://schemas.microsoft.com/office/powerpoint/2010/main" val="1771404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Nice, reference?</a:t>
            </a:r>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67</a:t>
            </a:fld>
            <a:endParaRPr lang="en-US"/>
          </a:p>
        </p:txBody>
      </p:sp>
    </p:spTree>
    <p:extLst>
      <p:ext uri="{BB962C8B-B14F-4D97-AF65-F5344CB8AC3E}">
        <p14:creationId xmlns:p14="http://schemas.microsoft.com/office/powerpoint/2010/main" val="1359173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68</a:t>
            </a:fld>
            <a:endParaRPr lang="en-US"/>
          </a:p>
        </p:txBody>
      </p:sp>
    </p:spTree>
    <p:extLst>
      <p:ext uri="{BB962C8B-B14F-4D97-AF65-F5344CB8AC3E}">
        <p14:creationId xmlns:p14="http://schemas.microsoft.com/office/powerpoint/2010/main" val="1771404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a:t>
            </a:r>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69</a:t>
            </a:fld>
            <a:endParaRPr lang="en-US"/>
          </a:p>
        </p:txBody>
      </p:sp>
    </p:spTree>
    <p:extLst>
      <p:ext uri="{BB962C8B-B14F-4D97-AF65-F5344CB8AC3E}">
        <p14:creationId xmlns:p14="http://schemas.microsoft.com/office/powerpoint/2010/main" val="1158332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Consolidation?</a:t>
            </a:r>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75</a:t>
            </a:fld>
            <a:endParaRPr lang="en-US"/>
          </a:p>
        </p:txBody>
      </p:sp>
    </p:spTree>
    <p:extLst>
      <p:ext uri="{BB962C8B-B14F-4D97-AF65-F5344CB8AC3E}">
        <p14:creationId xmlns:p14="http://schemas.microsoft.com/office/powerpoint/2010/main" val="3480666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CV-3RE? D1…D7</a:t>
            </a:r>
          </a:p>
          <a:p>
            <a:endParaRPr lang="en-US" dirty="0" smtClean="0"/>
          </a:p>
          <a:p>
            <a:r>
              <a:rPr lang="en-US" dirty="0" smtClean="0"/>
              <a:t>Write a conclusion…</a:t>
            </a:r>
          </a:p>
          <a:p>
            <a:r>
              <a:rPr lang="en-US" dirty="0" smtClean="0"/>
              <a:t>Interesting!</a:t>
            </a:r>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76</a:t>
            </a:fld>
            <a:endParaRPr lang="en-US"/>
          </a:p>
        </p:txBody>
      </p:sp>
    </p:spTree>
    <p:extLst>
      <p:ext uri="{BB962C8B-B14F-4D97-AF65-F5344CB8AC3E}">
        <p14:creationId xmlns:p14="http://schemas.microsoft.com/office/powerpoint/2010/main" val="1751590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77</a:t>
            </a:fld>
            <a:endParaRPr lang="en-US"/>
          </a:p>
        </p:txBody>
      </p:sp>
    </p:spTree>
    <p:extLst>
      <p:ext uri="{BB962C8B-B14F-4D97-AF65-F5344CB8AC3E}">
        <p14:creationId xmlns:p14="http://schemas.microsoft.com/office/powerpoint/2010/main" val="183123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24</a:t>
            </a:fld>
            <a:endParaRPr lang="en-US"/>
          </a:p>
        </p:txBody>
      </p:sp>
    </p:spTree>
    <p:extLst>
      <p:ext uri="{BB962C8B-B14F-4D97-AF65-F5344CB8AC3E}">
        <p14:creationId xmlns:p14="http://schemas.microsoft.com/office/powerpoint/2010/main" val="283390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26</a:t>
            </a:fld>
            <a:endParaRPr lang="en-US"/>
          </a:p>
        </p:txBody>
      </p:sp>
    </p:spTree>
    <p:extLst>
      <p:ext uri="{BB962C8B-B14F-4D97-AF65-F5344CB8AC3E}">
        <p14:creationId xmlns:p14="http://schemas.microsoft.com/office/powerpoint/2010/main" val="229691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1FC365-3873-A747-96D0-6FED8D6D5AB1}" type="slidenum">
              <a:rPr lang="en-US"/>
              <a:pPr/>
              <a:t>27</a:t>
            </a:fld>
            <a:endParaRPr lang="en-US"/>
          </a:p>
        </p:txBody>
      </p:sp>
      <p:sp>
        <p:nvSpPr>
          <p:cNvPr id="1497090" name="Rectangle 2"/>
          <p:cNvSpPr>
            <a:spLocks noGrp="1" noRot="1" noChangeAspect="1" noChangeArrowheads="1" noTextEdit="1"/>
          </p:cNvSpPr>
          <p:nvPr>
            <p:ph type="sldImg"/>
          </p:nvPr>
        </p:nvSpPr>
        <p:spPr>
          <a:xfrm>
            <a:off x="1017588" y="720725"/>
            <a:ext cx="5280025" cy="3600450"/>
          </a:xfrm>
          <a:ln/>
          <a:extLst>
            <a:ext uri="{FAA26D3D-D897-4be2-8F04-BA451C77F1D7}">
              <ma14:placeholderFlag xmlns:ma14="http://schemas.microsoft.com/office/mac/drawingml/2011/main" xmlns="" val="1"/>
            </a:ext>
          </a:extLst>
        </p:spPr>
      </p:sp>
      <p:sp>
        <p:nvSpPr>
          <p:cNvPr id="1497091" name="Rectangle 3"/>
          <p:cNvSpPr>
            <a:spLocks noGrp="1" noChangeArrowheads="1"/>
          </p:cNvSpPr>
          <p:nvPr>
            <p:ph type="body" idx="1"/>
          </p:nvPr>
        </p:nvSpPr>
        <p:spPr/>
        <p:txBody>
          <a:bodyPr/>
          <a:lstStyle/>
          <a:p>
            <a:pPr marL="241653" indent="-241653"/>
            <a:r>
              <a:rPr lang="en-US"/>
              <a:t>But what is an event.? It is important to define what we call event first to make sure that forecasts are understood properly and second for verification purposes. An event is « something » happening « somewhere » over a given time period. Where the phenomena is happening can be a point, a city, a location, an area or a forecast region. But all these must be well defined. The phenomena can be defined with threshold values (more than 25 mm of precipitation or temperature below 0</a:t>
            </a:r>
            <a:r>
              <a:rPr lang="en-US">
                <a:sym typeface="Symbol" charset="0"/>
              </a:rPr>
              <a:t></a:t>
            </a:r>
            <a:r>
              <a:rPr lang="en-US"/>
              <a:t>C for examples), with ranges of values (winds 15 to 30 km/h for example).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mn-ea"/>
                <a:cs typeface="+mn-cs"/>
              </a:rPr>
              <a:t>Accuracy refers to the closeness of a measured value to a standard or known value. For example, if in lab you obtain a weight measurement of 3.2 kg for a given substance, but the actual or known weight is 10 kg, then your measurement is not accurate. In this case, your measurement is not close to the known value.</a:t>
            </a:r>
          </a:p>
          <a:p>
            <a:r>
              <a:rPr lang="en-US" sz="1200" kern="1200" dirty="0" smtClean="0">
                <a:solidFill>
                  <a:schemeClr val="tx1"/>
                </a:solidFill>
                <a:latin typeface="Arial" charset="0"/>
                <a:ea typeface="+mn-ea"/>
                <a:cs typeface="+mn-cs"/>
              </a:rPr>
              <a:t>Precision refers to the closeness of two or more measurements to each other. Using the example above, if you weigh a given substance five times, and get 3.2 kg each time, then your measurement is very precise. Precision is independent of accuracy. You can be very precise but inaccurate, as described above. You can also be accurate but imprecise.</a:t>
            </a:r>
          </a:p>
          <a:p>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29</a:t>
            </a:fld>
            <a:endParaRPr lang="en-US"/>
          </a:p>
        </p:txBody>
      </p:sp>
    </p:spTree>
    <p:extLst>
      <p:ext uri="{BB962C8B-B14F-4D97-AF65-F5344CB8AC3E}">
        <p14:creationId xmlns:p14="http://schemas.microsoft.com/office/powerpoint/2010/main" val="2918609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Evaluation can help figure out what works and what does not. Evaluation takes time and is costly. Performance Measurement on the other hand is less time-consuming and can provide information in time for day to day decisions. While both evaluation and performance measurement are necessary they each have their own advantages and disadvantages. A con of performance measurement is that the validity of the results can be questioned and it is not clear as to whether or not positive outcomes were due to a specific cause.</a:t>
            </a:r>
          </a:p>
          <a:p>
            <a:r>
              <a:rPr lang="en-US" dirty="0" smtClean="0"/>
              <a:t>In meteorology. In other engineering scientific</a:t>
            </a:r>
            <a:r>
              <a:rPr lang="en-US" baseline="0" dirty="0" smtClean="0"/>
              <a:t> </a:t>
            </a:r>
            <a:r>
              <a:rPr lang="en-US" dirty="0" smtClean="0"/>
              <a:t>areas: </a:t>
            </a:r>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30</a:t>
            </a:fld>
            <a:endParaRPr lang="en-US"/>
          </a:p>
        </p:txBody>
      </p:sp>
    </p:spTree>
    <p:extLst>
      <p:ext uri="{BB962C8B-B14F-4D97-AF65-F5344CB8AC3E}">
        <p14:creationId xmlns:p14="http://schemas.microsoft.com/office/powerpoint/2010/main" val="51859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32</a:t>
            </a:fld>
            <a:endParaRPr lang="en-US"/>
          </a:p>
        </p:txBody>
      </p:sp>
    </p:spTree>
    <p:extLst>
      <p:ext uri="{BB962C8B-B14F-4D97-AF65-F5344CB8AC3E}">
        <p14:creationId xmlns:p14="http://schemas.microsoft.com/office/powerpoint/2010/main" val="104974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04B4C-B63A-40F3-8BD3-03638C7EF559}" type="slidenum">
              <a:rPr lang="en-US" smtClean="0"/>
              <a:pPr/>
              <a:t>35</a:t>
            </a:fld>
            <a:endParaRPr lang="en-US"/>
          </a:p>
        </p:txBody>
      </p:sp>
    </p:spTree>
    <p:extLst>
      <p:ext uri="{BB962C8B-B14F-4D97-AF65-F5344CB8AC3E}">
        <p14:creationId xmlns:p14="http://schemas.microsoft.com/office/powerpoint/2010/main" val="1520753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130436"/>
            <a:ext cx="85496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3886200"/>
            <a:ext cx="704088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F1766-2C50-4DC7-BB13-57BD95FB5793}" type="slidenum">
              <a:rPr lang="en-US" smtClean="0"/>
              <a:pPr/>
              <a:t>‹#›</a:t>
            </a:fld>
            <a:endParaRPr lang="en-US"/>
          </a:p>
        </p:txBody>
      </p:sp>
    </p:spTree>
    <p:extLst>
      <p:ext uri="{BB962C8B-B14F-4D97-AF65-F5344CB8AC3E}">
        <p14:creationId xmlns:p14="http://schemas.microsoft.com/office/powerpoint/2010/main" val="3355678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7291E1-1BC7-4600-BF6C-51E42C06B574}" type="slidenum">
              <a:rPr lang="en-US" smtClean="0"/>
              <a:pPr/>
              <a:t>‹#›</a:t>
            </a:fld>
            <a:endParaRPr lang="en-US"/>
          </a:p>
        </p:txBody>
      </p:sp>
    </p:spTree>
    <p:extLst>
      <p:ext uri="{BB962C8B-B14F-4D97-AF65-F5344CB8AC3E}">
        <p14:creationId xmlns:p14="http://schemas.microsoft.com/office/powerpoint/2010/main" val="37912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74649"/>
            <a:ext cx="22631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274649"/>
            <a:ext cx="66217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C56E6-9828-4414-BF3B-D6B6EECA4964}" type="slidenum">
              <a:rPr lang="en-US" smtClean="0"/>
              <a:pPr/>
              <a:t>‹#›</a:t>
            </a:fld>
            <a:endParaRPr lang="en-US"/>
          </a:p>
        </p:txBody>
      </p:sp>
    </p:spTree>
    <p:extLst>
      <p:ext uri="{BB962C8B-B14F-4D97-AF65-F5344CB8AC3E}">
        <p14:creationId xmlns:p14="http://schemas.microsoft.com/office/powerpoint/2010/main" val="34749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651" y="274638"/>
            <a:ext cx="90551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1650" y="1600206"/>
            <a:ext cx="44513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6"/>
            <a:ext cx="44513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1651" y="6245225"/>
            <a:ext cx="2349500" cy="476250"/>
          </a:xfrm>
        </p:spPr>
        <p:txBody>
          <a:bodyPr/>
          <a:lstStyle>
            <a:lvl1pPr>
              <a:defRPr/>
            </a:lvl1pPr>
          </a:lstStyle>
          <a:p>
            <a:endParaRPr lang="en-US"/>
          </a:p>
        </p:txBody>
      </p:sp>
      <p:sp>
        <p:nvSpPr>
          <p:cNvPr id="6" name="Footer Placeholder 5"/>
          <p:cNvSpPr>
            <a:spLocks noGrp="1"/>
          </p:cNvSpPr>
          <p:nvPr>
            <p:ph type="ftr" sz="quarter" idx="11"/>
          </p:nvPr>
        </p:nvSpPr>
        <p:spPr>
          <a:xfrm>
            <a:off x="3435351" y="6245225"/>
            <a:ext cx="31877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7207251" y="6245225"/>
            <a:ext cx="2349500" cy="476250"/>
          </a:xfrm>
        </p:spPr>
        <p:txBody>
          <a:bodyPr/>
          <a:lstStyle>
            <a:lvl1pPr>
              <a:defRPr/>
            </a:lvl1pPr>
          </a:lstStyle>
          <a:p>
            <a:fld id="{AAD023A7-F6E8-4E30-8B83-E88582D4604F}" type="slidenum">
              <a:rPr lang="en-US"/>
              <a:pPr/>
              <a:t>‹#›</a:t>
            </a:fld>
            <a:endParaRPr lang="en-US"/>
          </a:p>
        </p:txBody>
      </p:sp>
    </p:spTree>
    <p:extLst>
      <p:ext uri="{BB962C8B-B14F-4D97-AF65-F5344CB8AC3E}">
        <p14:creationId xmlns:p14="http://schemas.microsoft.com/office/powerpoint/2010/main" val="3768750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1651" y="274638"/>
            <a:ext cx="90551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1650" y="1600206"/>
            <a:ext cx="44513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600200"/>
            <a:ext cx="44513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00" y="3938606"/>
            <a:ext cx="44513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01651" y="6245225"/>
            <a:ext cx="2349500" cy="476250"/>
          </a:xfrm>
        </p:spPr>
        <p:txBody>
          <a:bodyPr/>
          <a:lstStyle>
            <a:lvl1pPr>
              <a:defRPr/>
            </a:lvl1pPr>
          </a:lstStyle>
          <a:p>
            <a:endParaRPr lang="en-US"/>
          </a:p>
        </p:txBody>
      </p:sp>
      <p:sp>
        <p:nvSpPr>
          <p:cNvPr id="7" name="Footer Placeholder 6"/>
          <p:cNvSpPr>
            <a:spLocks noGrp="1"/>
          </p:cNvSpPr>
          <p:nvPr>
            <p:ph type="ftr" sz="quarter" idx="11"/>
          </p:nvPr>
        </p:nvSpPr>
        <p:spPr>
          <a:xfrm>
            <a:off x="3435351" y="6245225"/>
            <a:ext cx="31877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7207251" y="6245225"/>
            <a:ext cx="2349500" cy="476250"/>
          </a:xfrm>
        </p:spPr>
        <p:txBody>
          <a:bodyPr/>
          <a:lstStyle>
            <a:lvl1pPr>
              <a:defRPr/>
            </a:lvl1pPr>
          </a:lstStyle>
          <a:p>
            <a:fld id="{FC1C09C2-E4A1-4D2F-836C-C014EFEC8C7C}" type="slidenum">
              <a:rPr lang="en-US"/>
              <a:pPr/>
              <a:t>‹#›</a:t>
            </a:fld>
            <a:endParaRPr lang="en-US"/>
          </a:p>
        </p:txBody>
      </p:sp>
    </p:spTree>
    <p:extLst>
      <p:ext uri="{BB962C8B-B14F-4D97-AF65-F5344CB8AC3E}">
        <p14:creationId xmlns:p14="http://schemas.microsoft.com/office/powerpoint/2010/main" val="3083468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1651" y="274638"/>
            <a:ext cx="90551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1651" y="1600206"/>
            <a:ext cx="9055100" cy="4525963"/>
          </a:xfrm>
        </p:spPr>
        <p:txBody>
          <a:bodyPr/>
          <a:lstStyle/>
          <a:p>
            <a:endParaRPr lang="en-US"/>
          </a:p>
        </p:txBody>
      </p:sp>
      <p:sp>
        <p:nvSpPr>
          <p:cNvPr id="4" name="Date Placeholder 3"/>
          <p:cNvSpPr>
            <a:spLocks noGrp="1"/>
          </p:cNvSpPr>
          <p:nvPr>
            <p:ph type="dt" sz="half" idx="10"/>
          </p:nvPr>
        </p:nvSpPr>
        <p:spPr>
          <a:xfrm>
            <a:off x="501651" y="6245225"/>
            <a:ext cx="2349500" cy="476250"/>
          </a:xfrm>
        </p:spPr>
        <p:txBody>
          <a:bodyPr/>
          <a:lstStyle>
            <a:lvl1pPr>
              <a:defRPr/>
            </a:lvl1pPr>
          </a:lstStyle>
          <a:p>
            <a:endParaRPr lang="en-US"/>
          </a:p>
        </p:txBody>
      </p:sp>
      <p:sp>
        <p:nvSpPr>
          <p:cNvPr id="5" name="Footer Placeholder 4"/>
          <p:cNvSpPr>
            <a:spLocks noGrp="1"/>
          </p:cNvSpPr>
          <p:nvPr>
            <p:ph type="ftr" sz="quarter" idx="11"/>
          </p:nvPr>
        </p:nvSpPr>
        <p:spPr>
          <a:xfrm>
            <a:off x="3435351" y="6245225"/>
            <a:ext cx="31877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7207251" y="6245225"/>
            <a:ext cx="2349500" cy="476250"/>
          </a:xfrm>
        </p:spPr>
        <p:txBody>
          <a:bodyPr/>
          <a:lstStyle>
            <a:lvl1pPr>
              <a:defRPr/>
            </a:lvl1pPr>
          </a:lstStyle>
          <a:p>
            <a:fld id="{9A7B3957-CBA9-401E-AA8D-3383B828E9DA}" type="slidenum">
              <a:rPr lang="en-US"/>
              <a:pPr/>
              <a:t>‹#›</a:t>
            </a:fld>
            <a:endParaRPr lang="en-US"/>
          </a:p>
        </p:txBody>
      </p:sp>
    </p:spTree>
    <p:extLst>
      <p:ext uri="{BB962C8B-B14F-4D97-AF65-F5344CB8AC3E}">
        <p14:creationId xmlns:p14="http://schemas.microsoft.com/office/powerpoint/2010/main" val="8720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A96C2-0F6D-4BF5-A399-8B75D5BF1C91}" type="slidenum">
              <a:rPr lang="en-US" smtClean="0"/>
              <a:pPr/>
              <a:t>‹#›</a:t>
            </a:fld>
            <a:endParaRPr lang="en-US"/>
          </a:p>
        </p:txBody>
      </p:sp>
    </p:spTree>
    <p:extLst>
      <p:ext uri="{BB962C8B-B14F-4D97-AF65-F5344CB8AC3E}">
        <p14:creationId xmlns:p14="http://schemas.microsoft.com/office/powerpoint/2010/main" val="173415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406911"/>
            <a:ext cx="854964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2906713"/>
            <a:ext cx="854964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6054A-6FCB-4ACA-AC3A-E97492BA4109}" type="slidenum">
              <a:rPr lang="en-US" smtClean="0"/>
              <a:pPr/>
              <a:t>‹#›</a:t>
            </a:fld>
            <a:endParaRPr lang="en-US"/>
          </a:p>
        </p:txBody>
      </p:sp>
    </p:spTree>
    <p:extLst>
      <p:ext uri="{BB962C8B-B14F-4D97-AF65-F5344CB8AC3E}">
        <p14:creationId xmlns:p14="http://schemas.microsoft.com/office/powerpoint/2010/main" val="23054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600206"/>
            <a:ext cx="4442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600206"/>
            <a:ext cx="4442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F2DA9-69F0-4A48-AFE4-43CF9D6A8646}" type="slidenum">
              <a:rPr lang="en-US" smtClean="0"/>
              <a:pPr/>
              <a:t>‹#›</a:t>
            </a:fld>
            <a:endParaRPr lang="en-US"/>
          </a:p>
        </p:txBody>
      </p:sp>
    </p:spTree>
    <p:extLst>
      <p:ext uri="{BB962C8B-B14F-4D97-AF65-F5344CB8AC3E}">
        <p14:creationId xmlns:p14="http://schemas.microsoft.com/office/powerpoint/2010/main" val="174408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535113"/>
            <a:ext cx="44442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921" y="2174875"/>
            <a:ext cx="44442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3" y="1535113"/>
            <a:ext cx="44459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33" y="2174875"/>
            <a:ext cx="44459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388E2-F0C4-470D-9081-B39596FD2676}" type="slidenum">
              <a:rPr lang="en-US" smtClean="0"/>
              <a:pPr/>
              <a:t>‹#›</a:t>
            </a:fld>
            <a:endParaRPr lang="en-US"/>
          </a:p>
        </p:txBody>
      </p:sp>
    </p:spTree>
    <p:extLst>
      <p:ext uri="{BB962C8B-B14F-4D97-AF65-F5344CB8AC3E}">
        <p14:creationId xmlns:p14="http://schemas.microsoft.com/office/powerpoint/2010/main" val="341367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B7E08-25B5-447F-9976-91A5D9482871}" type="slidenum">
              <a:rPr lang="en-US" smtClean="0"/>
              <a:pPr/>
              <a:t>‹#›</a:t>
            </a:fld>
            <a:endParaRPr lang="en-US"/>
          </a:p>
        </p:txBody>
      </p:sp>
    </p:spTree>
    <p:extLst>
      <p:ext uri="{BB962C8B-B14F-4D97-AF65-F5344CB8AC3E}">
        <p14:creationId xmlns:p14="http://schemas.microsoft.com/office/powerpoint/2010/main" val="88227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89D82-A233-41F0-9B36-627FFBFEFE17}" type="slidenum">
              <a:rPr lang="en-US" smtClean="0"/>
              <a:pPr/>
              <a:t>‹#›</a:t>
            </a:fld>
            <a:endParaRPr lang="en-US"/>
          </a:p>
        </p:txBody>
      </p:sp>
    </p:spTree>
    <p:extLst>
      <p:ext uri="{BB962C8B-B14F-4D97-AF65-F5344CB8AC3E}">
        <p14:creationId xmlns:p14="http://schemas.microsoft.com/office/powerpoint/2010/main" val="243879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273050"/>
            <a:ext cx="330914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555" y="273061"/>
            <a:ext cx="5622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5" y="1435103"/>
            <a:ext cx="330914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5031C-8A26-4F18-A8F6-AB94234F9B18}" type="slidenum">
              <a:rPr lang="en-US" smtClean="0"/>
              <a:pPr/>
              <a:t>‹#›</a:t>
            </a:fld>
            <a:endParaRPr lang="en-US"/>
          </a:p>
        </p:txBody>
      </p:sp>
    </p:spTree>
    <p:extLst>
      <p:ext uri="{BB962C8B-B14F-4D97-AF65-F5344CB8AC3E}">
        <p14:creationId xmlns:p14="http://schemas.microsoft.com/office/powerpoint/2010/main" val="63020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4800600"/>
            <a:ext cx="603504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517" y="612775"/>
            <a:ext cx="60350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517" y="5367338"/>
            <a:ext cx="60350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92167-139A-4B53-8AE0-15D2A0ED7E06}" type="slidenum">
              <a:rPr lang="en-US" smtClean="0"/>
              <a:pPr/>
              <a:t>‹#›</a:t>
            </a:fld>
            <a:endParaRPr lang="en-US"/>
          </a:p>
        </p:txBody>
      </p:sp>
    </p:spTree>
    <p:extLst>
      <p:ext uri="{BB962C8B-B14F-4D97-AF65-F5344CB8AC3E}">
        <p14:creationId xmlns:p14="http://schemas.microsoft.com/office/powerpoint/2010/main" val="363153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74638"/>
            <a:ext cx="905256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600206"/>
            <a:ext cx="905256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6356361"/>
            <a:ext cx="23469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6620" y="6356361"/>
            <a:ext cx="31851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6356361"/>
            <a:ext cx="23469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09489-7326-41FF-86B3-63C41A674508}" type="slidenum">
              <a:rPr lang="en-US" smtClean="0"/>
              <a:pPr/>
              <a:t>‹#›</a:t>
            </a:fld>
            <a:endParaRPr lang="en-US"/>
          </a:p>
        </p:txBody>
      </p:sp>
    </p:spTree>
    <p:extLst>
      <p:ext uri="{BB962C8B-B14F-4D97-AF65-F5344CB8AC3E}">
        <p14:creationId xmlns:p14="http://schemas.microsoft.com/office/powerpoint/2010/main" val="381054509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4.bin"/><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5.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0.emf"/><Relationship Id="rId4" Type="http://schemas.openxmlformats.org/officeDocument/2006/relationships/image" Target="../media/image18.emf"/><Relationship Id="rId9"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30.png"/><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6.wmf"/><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38.wmf"/><Relationship Id="rId5" Type="http://schemas.openxmlformats.org/officeDocument/2006/relationships/oleObject" Target="../embeddings/oleObject12.bin"/><Relationship Id="rId4" Type="http://schemas.openxmlformats.org/officeDocument/2006/relationships/image" Target="../media/image37.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1.wmf"/><Relationship Id="rId5" Type="http://schemas.openxmlformats.org/officeDocument/2006/relationships/oleObject" Target="../embeddings/oleObject15.bin"/><Relationship Id="rId4" Type="http://schemas.openxmlformats.org/officeDocument/2006/relationships/image" Target="../media/image40.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47.emf"/><Relationship Id="rId5" Type="http://schemas.openxmlformats.org/officeDocument/2006/relationships/oleObject" Target="../embeddings/oleObject17.bin"/><Relationship Id="rId4" Type="http://schemas.openxmlformats.org/officeDocument/2006/relationships/image" Target="../media/image46.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6.wmf"/><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55.emf"/><Relationship Id="rId4" Type="http://schemas.openxmlformats.org/officeDocument/2006/relationships/oleObject" Target="../embeddings/oleObject18.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58.png"/><Relationship Id="rId4" Type="http://schemas.openxmlformats.org/officeDocument/2006/relationships/image" Target="../media/image57.w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0.png"/><Relationship Id="rId5" Type="http://schemas.openxmlformats.org/officeDocument/2006/relationships/image" Target="../media/image59.wmf"/><Relationship Id="rId4" Type="http://schemas.openxmlformats.org/officeDocument/2006/relationships/oleObject" Target="../embeddings/oleObject21.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65.wmf"/><Relationship Id="rId4" Type="http://schemas.openxmlformats.org/officeDocument/2006/relationships/oleObject" Target="../embeddings/oleObject22.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wmf"/></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69.wmf"/><Relationship Id="rId4" Type="http://schemas.openxmlformats.org/officeDocument/2006/relationships/oleObject" Target="../embeddings/oleObject24.bin"/></Relationships>
</file>

<file path=ppt/slides/_rels/slide67.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notesSlide" Target="../notesSlides/notesSlide21.xml"/><Relationship Id="rId7" Type="http://schemas.openxmlformats.org/officeDocument/2006/relationships/oleObject" Target="../embeddings/oleObject26.bin"/><Relationship Id="rId12" Type="http://schemas.openxmlformats.org/officeDocument/2006/relationships/image" Target="../media/image73.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70.e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72.emf"/><Relationship Id="rId4" Type="http://schemas.openxmlformats.org/officeDocument/2006/relationships/image" Target="../media/image74.png"/><Relationship Id="rId9" Type="http://schemas.openxmlformats.org/officeDocument/2006/relationships/oleObject" Target="../embeddings/oleObject27.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75.emf"/><Relationship Id="rId5" Type="http://schemas.openxmlformats.org/officeDocument/2006/relationships/oleObject" Target="../embeddings/oleObject29.bin"/><Relationship Id="rId4" Type="http://schemas.openxmlformats.org/officeDocument/2006/relationships/image" Target="../media/image7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image" Target="../media/image81.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oleObject" Target="../embeddings/oleObject34.bin"/><Relationship Id="rId17" Type="http://schemas.openxmlformats.org/officeDocument/2006/relationships/image" Target="../media/image83.wmf"/><Relationship Id="rId2" Type="http://schemas.openxmlformats.org/officeDocument/2006/relationships/slideLayout" Target="../slideLayouts/slideLayout7.xml"/><Relationship Id="rId16" Type="http://schemas.openxmlformats.org/officeDocument/2006/relationships/oleObject" Target="../embeddings/oleObject36.bin"/><Relationship Id="rId1" Type="http://schemas.openxmlformats.org/officeDocument/2006/relationships/vmlDrawing" Target="../drawings/vmlDrawing18.vml"/><Relationship Id="rId6" Type="http://schemas.openxmlformats.org/officeDocument/2006/relationships/image" Target="../media/image78.wmf"/><Relationship Id="rId11" Type="http://schemas.openxmlformats.org/officeDocument/2006/relationships/image" Target="../media/image84.png"/><Relationship Id="rId5" Type="http://schemas.openxmlformats.org/officeDocument/2006/relationships/oleObject" Target="../embeddings/oleObject31.bin"/><Relationship Id="rId15" Type="http://schemas.openxmlformats.org/officeDocument/2006/relationships/image" Target="../media/image82.wmf"/><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33.bin"/><Relationship Id="rId14" Type="http://schemas.openxmlformats.org/officeDocument/2006/relationships/oleObject" Target="../embeddings/oleObject35.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86.wmf"/></Relationships>
</file>

<file path=ppt/slides/_rels/slide7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88.emf"/><Relationship Id="rId4" Type="http://schemas.openxmlformats.org/officeDocument/2006/relationships/oleObject" Target="../embeddings/oleObject38.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1600200"/>
            <a:ext cx="8549640" cy="1470025"/>
          </a:xfrm>
        </p:spPr>
        <p:txBody>
          <a:bodyPr/>
          <a:lstStyle/>
          <a:p>
            <a:r>
              <a:rPr lang="en-US" b="1" dirty="0" smtClean="0">
                <a:effectLst>
                  <a:outerShdw blurRad="38100" dist="38100" dir="2700000" algn="tl">
                    <a:srgbClr val="000000">
                      <a:alpha val="43137"/>
                    </a:srgbClr>
                  </a:outerShdw>
                </a:effectLst>
              </a:rPr>
              <a:t>Ensemble Forecasting and </a:t>
            </a:r>
            <a:r>
              <a:rPr lang="en-US" b="1" dirty="0" smtClean="0">
                <a:effectLst>
                  <a:outerShdw blurRad="38100" dist="38100" dir="2700000" algn="tl">
                    <a:srgbClr val="000000">
                      <a:alpha val="43137"/>
                    </a:srgbClr>
                  </a:outerShdw>
                </a:effectLst>
              </a:rPr>
              <a:t>its</a:t>
            </a:r>
            <a:r>
              <a:rPr lang="en-US"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Verification</a:t>
            </a:r>
            <a:endParaRPr lang="en-US" dirty="0"/>
          </a:p>
        </p:txBody>
      </p:sp>
      <p:sp>
        <p:nvSpPr>
          <p:cNvPr id="6" name="Subtitle 5"/>
          <p:cNvSpPr>
            <a:spLocks noGrp="1"/>
          </p:cNvSpPr>
          <p:nvPr>
            <p:ph type="subTitle" idx="1"/>
          </p:nvPr>
        </p:nvSpPr>
        <p:spPr>
          <a:xfrm>
            <a:off x="1524000" y="3276600"/>
            <a:ext cx="7040880" cy="1295400"/>
          </a:xfrm>
        </p:spPr>
        <p:txBody>
          <a:bodyPr>
            <a:normAutofit/>
          </a:bodyPr>
          <a:lstStyle/>
          <a:p>
            <a:r>
              <a:rPr lang="en-US" sz="2800" dirty="0" err="1" smtClean="0"/>
              <a:t>Malaquías</a:t>
            </a:r>
            <a:r>
              <a:rPr lang="en-US" sz="2800" dirty="0" smtClean="0"/>
              <a:t> Peña</a:t>
            </a:r>
          </a:p>
          <a:p>
            <a:r>
              <a:rPr lang="en-US" sz="2800" dirty="0" smtClean="0">
                <a:cs typeface="Arial" charset="0"/>
              </a:rPr>
              <a:t>Environmental Modeling Center, NCEP/NOAA</a:t>
            </a:r>
          </a:p>
        </p:txBody>
      </p:sp>
      <p:sp>
        <p:nvSpPr>
          <p:cNvPr id="4" name="Slide Number Placeholder 3"/>
          <p:cNvSpPr>
            <a:spLocks noGrp="1"/>
          </p:cNvSpPr>
          <p:nvPr>
            <p:ph type="sldNum" sz="quarter" idx="12"/>
          </p:nvPr>
        </p:nvSpPr>
        <p:spPr/>
        <p:txBody>
          <a:bodyPr/>
          <a:lstStyle/>
          <a:p>
            <a:fld id="{A6CA96C2-0F6D-4BF5-A399-8B75D5BF1C91}" type="slidenum">
              <a:rPr lang="en-US" smtClean="0"/>
              <a:pPr/>
              <a:t>1</a:t>
            </a:fld>
            <a:endParaRPr lang="en-US" dirty="0"/>
          </a:p>
        </p:txBody>
      </p:sp>
      <p:sp>
        <p:nvSpPr>
          <p:cNvPr id="7" name="Rectangle 6"/>
          <p:cNvSpPr/>
          <p:nvPr/>
        </p:nvSpPr>
        <p:spPr>
          <a:xfrm>
            <a:off x="914400" y="5410200"/>
            <a:ext cx="8458200" cy="430887"/>
          </a:xfrm>
          <a:prstGeom prst="rect">
            <a:avLst/>
          </a:prstGeom>
        </p:spPr>
        <p:txBody>
          <a:bodyPr wrap="square">
            <a:spAutoFit/>
          </a:bodyPr>
          <a:lstStyle/>
          <a:p>
            <a:r>
              <a:rPr lang="en-US" sz="1050" dirty="0" smtClean="0"/>
              <a:t>Material comprises Sects</a:t>
            </a:r>
            <a:r>
              <a:rPr lang="en-US" sz="1050" dirty="0"/>
              <a:t>. </a:t>
            </a:r>
            <a:r>
              <a:rPr lang="en-US" sz="1050" dirty="0" smtClean="0"/>
              <a:t>6.6, 7.4 and 7.7 in </a:t>
            </a:r>
            <a:r>
              <a:rPr lang="en-US" sz="1050" dirty="0" err="1" smtClean="0"/>
              <a:t>Wilks</a:t>
            </a:r>
            <a:r>
              <a:rPr lang="en-US" sz="1050" dirty="0" smtClean="0"/>
              <a:t> (2</a:t>
            </a:r>
            <a:r>
              <a:rPr lang="en-US" sz="1050" baseline="30000" dirty="0" smtClean="0"/>
              <a:t>nd</a:t>
            </a:r>
            <a:r>
              <a:rPr lang="en-US" sz="1050" dirty="0" smtClean="0"/>
              <a:t> Edition). Additional material and notes from </a:t>
            </a:r>
            <a:r>
              <a:rPr lang="en-US" sz="1100" dirty="0" err="1" smtClean="0"/>
              <a:t>Zoltan</a:t>
            </a:r>
            <a:r>
              <a:rPr lang="en-US" sz="1100" dirty="0" smtClean="0"/>
              <a:t> </a:t>
            </a:r>
            <a:r>
              <a:rPr lang="en-US" sz="1100" dirty="0" err="1"/>
              <a:t>Toth</a:t>
            </a:r>
            <a:r>
              <a:rPr lang="en-US" sz="1100" dirty="0"/>
              <a:t> </a:t>
            </a:r>
            <a:r>
              <a:rPr lang="en-US" sz="1100" dirty="0" smtClean="0"/>
              <a:t>(NOAA) </a:t>
            </a:r>
            <a:r>
              <a:rPr lang="en-US" sz="1050" dirty="0" smtClean="0"/>
              <a:t>and</a:t>
            </a:r>
            <a:r>
              <a:rPr lang="en-US" sz="1100" dirty="0" smtClean="0"/>
              <a:t> </a:t>
            </a:r>
            <a:r>
              <a:rPr lang="en-US" sz="1100" dirty="0" err="1"/>
              <a:t>Yuejian</a:t>
            </a:r>
            <a:r>
              <a:rPr lang="en-US" sz="1100" dirty="0"/>
              <a:t> Zhu</a:t>
            </a:r>
            <a:r>
              <a:rPr lang="en-US" sz="1050" dirty="0"/>
              <a:t> (NOAA), </a:t>
            </a:r>
            <a:r>
              <a:rPr lang="en-US" sz="1100" dirty="0"/>
              <a:t>Renate </a:t>
            </a:r>
            <a:r>
              <a:rPr lang="en-US" sz="1100" dirty="0" err="1"/>
              <a:t>Hagedorn</a:t>
            </a:r>
            <a:r>
              <a:rPr lang="en-US" sz="1050" dirty="0"/>
              <a:t> (ECMWF), and </a:t>
            </a:r>
            <a:r>
              <a:rPr lang="en-US" sz="1100" dirty="0"/>
              <a:t>Laurence Wilson</a:t>
            </a:r>
            <a:r>
              <a:rPr lang="en-US" sz="1050" dirty="0"/>
              <a:t> (EC</a:t>
            </a:r>
            <a:r>
              <a:rPr lang="en-US" sz="1050" dirty="0" smtClean="0"/>
              <a:t>)</a:t>
            </a:r>
            <a:endParaRPr lang="en-US" sz="1050" dirty="0"/>
          </a:p>
        </p:txBody>
      </p:sp>
      <p:sp>
        <p:nvSpPr>
          <p:cNvPr id="8" name="Rectangle 3"/>
          <p:cNvSpPr txBox="1">
            <a:spLocks noChangeArrowheads="1"/>
          </p:cNvSpPr>
          <p:nvPr/>
        </p:nvSpPr>
        <p:spPr>
          <a:xfrm>
            <a:off x="0" y="6927"/>
            <a:ext cx="4648200" cy="3810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smtClean="0">
                <a:latin typeface="Verdana" pitchFamily="34" charset="0"/>
              </a:rPr>
              <a:t>AOSC630 Guest Class</a:t>
            </a:r>
            <a:endParaRPr lang="en-US" sz="1600" dirty="0">
              <a:latin typeface="Verdana" pitchFamily="34" charset="0"/>
            </a:endParaRPr>
          </a:p>
        </p:txBody>
      </p:sp>
      <p:sp>
        <p:nvSpPr>
          <p:cNvPr id="9" name="Text Box 4"/>
          <p:cNvSpPr txBox="1">
            <a:spLocks noChangeArrowheads="1"/>
          </p:cNvSpPr>
          <p:nvPr/>
        </p:nvSpPr>
        <p:spPr bwMode="auto">
          <a:xfrm>
            <a:off x="7620005" y="51377"/>
            <a:ext cx="2438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600" dirty="0" smtClean="0"/>
              <a:t>March 30, 2016</a:t>
            </a:r>
            <a:endParaRPr lang="en-US" sz="1600" dirty="0"/>
          </a:p>
        </p:txBody>
      </p:sp>
    </p:spTree>
    <p:extLst>
      <p:ext uri="{BB962C8B-B14F-4D97-AF65-F5344CB8AC3E}">
        <p14:creationId xmlns:p14="http://schemas.microsoft.com/office/powerpoint/2010/main" val="3789818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0"/>
            <a:ext cx="9055100" cy="1143000"/>
          </a:xfrm>
        </p:spPr>
        <p:txBody>
          <a:bodyPr>
            <a:normAutofit/>
          </a:bodyPr>
          <a:lstStyle/>
          <a:p>
            <a:r>
              <a:rPr lang="en-US" b="1" dirty="0">
                <a:latin typeface="+mn-lt"/>
              </a:rPr>
              <a:t>Visualization of </a:t>
            </a:r>
            <a:r>
              <a:rPr lang="en-US" b="1" dirty="0" smtClean="0">
                <a:latin typeface="+mn-lt"/>
              </a:rPr>
              <a:t>Ensembles</a:t>
            </a:r>
            <a:endParaRPr lang="en-US" b="1" dirty="0">
              <a:latin typeface="+mn-lt"/>
            </a:endParaRPr>
          </a:p>
        </p:txBody>
      </p:sp>
      <p:pic>
        <p:nvPicPr>
          <p:cNvPr id="152581" name="Picture 5" descr="Spaguetti_pl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352550"/>
            <a:ext cx="8058150" cy="3219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 name="Slide Number Placeholder 5"/>
          <p:cNvSpPr>
            <a:spLocks noGrp="1"/>
          </p:cNvSpPr>
          <p:nvPr>
            <p:ph type="sldNum" sz="quarter" idx="12"/>
          </p:nvPr>
        </p:nvSpPr>
        <p:spPr/>
        <p:txBody>
          <a:bodyPr/>
          <a:lstStyle/>
          <a:p>
            <a:fld id="{C661736E-21EF-4F05-9BA5-0109634FA037}" type="slidenum">
              <a:rPr lang="en-US"/>
              <a:pPr/>
              <a:t>10</a:t>
            </a:fld>
            <a:endParaRPr lang="en-US"/>
          </a:p>
        </p:txBody>
      </p:sp>
      <p:sp>
        <p:nvSpPr>
          <p:cNvPr id="152582" name="Text Box 6"/>
          <p:cNvSpPr txBox="1">
            <a:spLocks noChangeArrowheads="1"/>
          </p:cNvSpPr>
          <p:nvPr/>
        </p:nvSpPr>
        <p:spPr bwMode="auto">
          <a:xfrm>
            <a:off x="669935" y="4572013"/>
            <a:ext cx="9159875" cy="1754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Char char="•"/>
            </a:pPr>
            <a:r>
              <a:rPr lang="en-US">
                <a:solidFill>
                  <a:schemeClr val="tx2"/>
                </a:solidFill>
              </a:rPr>
              <a:t> Contours of ensemble forecasts at specific geopotential heights at 500hPa</a:t>
            </a:r>
          </a:p>
          <a:p>
            <a:pPr>
              <a:buFontTx/>
              <a:buChar char="•"/>
            </a:pPr>
            <a:r>
              <a:rPr lang="en-US">
                <a:solidFill>
                  <a:schemeClr val="tx2"/>
                </a:solidFill>
              </a:rPr>
              <a:t> Visualizing the amount of uncertainty among ensemble members</a:t>
            </a:r>
          </a:p>
          <a:p>
            <a:pPr lvl="1">
              <a:buFontTx/>
              <a:buChar char="•"/>
            </a:pPr>
            <a:r>
              <a:rPr lang="en-US">
                <a:solidFill>
                  <a:schemeClr val="tx2"/>
                </a:solidFill>
              </a:rPr>
              <a:t> High confidence of the forecast in regions where members tend to coincide</a:t>
            </a:r>
          </a:p>
          <a:p>
            <a:pPr>
              <a:buFontTx/>
              <a:buChar char="•"/>
            </a:pPr>
            <a:r>
              <a:rPr lang="en-US">
                <a:solidFill>
                  <a:schemeClr val="tx2"/>
                </a:solidFill>
              </a:rPr>
              <a:t> Advantages over mean-spread diagrams: keeps features sharp, allows identifying clustering of contours (e.g., bi-modal distributions)  </a:t>
            </a:r>
          </a:p>
        </p:txBody>
      </p:sp>
      <p:sp>
        <p:nvSpPr>
          <p:cNvPr id="152583" name="Line 7"/>
          <p:cNvSpPr>
            <a:spLocks noChangeShapeType="1"/>
          </p:cNvSpPr>
          <p:nvPr/>
        </p:nvSpPr>
        <p:spPr bwMode="auto">
          <a:xfrm flipV="1">
            <a:off x="2209800" y="3048000"/>
            <a:ext cx="520700" cy="3810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2584" name="Text Box 8"/>
          <p:cNvSpPr txBox="1">
            <a:spLocks noChangeArrowheads="1"/>
          </p:cNvSpPr>
          <p:nvPr/>
        </p:nvSpPr>
        <p:spPr bwMode="auto">
          <a:xfrm>
            <a:off x="1584335" y="3384550"/>
            <a:ext cx="123507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200" b="1">
                <a:solidFill>
                  <a:schemeClr val="accent2"/>
                </a:solidFill>
              </a:rPr>
              <a:t>Large uncertainty</a:t>
            </a:r>
          </a:p>
        </p:txBody>
      </p:sp>
      <p:sp>
        <p:nvSpPr>
          <p:cNvPr id="9" name="Rectangle 8"/>
          <p:cNvSpPr/>
          <p:nvPr/>
        </p:nvSpPr>
        <p:spPr>
          <a:xfrm>
            <a:off x="304800" y="848380"/>
            <a:ext cx="3257648" cy="523220"/>
          </a:xfrm>
          <a:prstGeom prst="rect">
            <a:avLst/>
          </a:prstGeom>
        </p:spPr>
        <p:txBody>
          <a:bodyPr wrap="none">
            <a:spAutoFit/>
          </a:bodyPr>
          <a:lstStyle/>
          <a:p>
            <a:r>
              <a:rPr lang="en-US" sz="2800" b="1" dirty="0" smtClean="0">
                <a:solidFill>
                  <a:schemeClr val="accent2"/>
                </a:solidFill>
              </a:rPr>
              <a:t>Spaghetti Plots</a:t>
            </a:r>
            <a:endParaRPr lang="en-US" sz="2800" b="1"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533400" y="0"/>
            <a:ext cx="9052560" cy="1143000"/>
          </a:xfrm>
        </p:spPr>
        <p:txBody>
          <a:bodyPr>
            <a:normAutofit/>
          </a:bodyPr>
          <a:lstStyle/>
          <a:p>
            <a:r>
              <a:rPr lang="en-US" b="1" dirty="0"/>
              <a:t>Visualization of Ensembles</a:t>
            </a:r>
          </a:p>
        </p:txBody>
      </p:sp>
      <p:sp>
        <p:nvSpPr>
          <p:cNvPr id="7" name="Slide Number Placeholder 4"/>
          <p:cNvSpPr>
            <a:spLocks noGrp="1"/>
          </p:cNvSpPr>
          <p:nvPr>
            <p:ph type="sldNum" sz="quarter" idx="12"/>
          </p:nvPr>
        </p:nvSpPr>
        <p:spPr/>
        <p:txBody>
          <a:bodyPr/>
          <a:lstStyle/>
          <a:p>
            <a:fld id="{F14E1A73-D2CD-4028-AF8B-C025C662DBF3}" type="slidenum">
              <a:rPr lang="en-US"/>
              <a:pPr/>
              <a:t>11</a:t>
            </a:fld>
            <a:endParaRPr lang="en-US" dirty="0"/>
          </a:p>
        </p:txBody>
      </p:sp>
      <p:pic>
        <p:nvPicPr>
          <p:cNvPr id="163844" name="Picture 4" descr="wp082010"/>
          <p:cNvPicPr>
            <a:picLocks noChangeAspect="1" noChangeArrowheads="1"/>
          </p:cNvPicPr>
          <p:nvPr/>
        </p:nvPicPr>
        <p:blipFill rotWithShape="1">
          <a:blip r:embed="rId2">
            <a:extLst>
              <a:ext uri="{28A0092B-C50C-407E-A947-70E740481C1C}">
                <a14:useLocalDpi xmlns:a14="http://schemas.microsoft.com/office/drawing/2010/main" val="0"/>
              </a:ext>
            </a:extLst>
          </a:blip>
          <a:srcRect l="19129"/>
          <a:stretch/>
        </p:blipFill>
        <p:spPr bwMode="auto">
          <a:xfrm>
            <a:off x="5715000" y="1595803"/>
            <a:ext cx="4074418" cy="388778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317381" y="1109990"/>
            <a:ext cx="3617246" cy="523220"/>
          </a:xfrm>
          <a:prstGeom prst="rect">
            <a:avLst/>
          </a:prstGeom>
        </p:spPr>
        <p:txBody>
          <a:bodyPr wrap="none">
            <a:spAutoFit/>
          </a:bodyPr>
          <a:lstStyle/>
          <a:p>
            <a:r>
              <a:rPr lang="en-US" sz="2800" b="1" dirty="0" smtClean="0">
                <a:solidFill>
                  <a:schemeClr val="accent2"/>
                </a:solidFill>
              </a:rPr>
              <a:t>Hurricane Tracks</a:t>
            </a:r>
            <a:endParaRPr lang="en-US" sz="2800" b="1" dirty="0">
              <a:solidFill>
                <a:schemeClr val="accent2"/>
              </a:solidFill>
            </a:endParaRPr>
          </a:p>
        </p:txBody>
      </p:sp>
      <p:pic>
        <p:nvPicPr>
          <p:cNvPr id="1925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81200"/>
            <a:ext cx="3301279" cy="26410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381000" y="4622223"/>
            <a:ext cx="5029200" cy="646331"/>
          </a:xfrm>
          <a:prstGeom prst="rect">
            <a:avLst/>
          </a:prstGeom>
        </p:spPr>
        <p:txBody>
          <a:bodyPr>
            <a:spAutoFit/>
          </a:bodyPr>
          <a:lstStyle/>
          <a:p>
            <a:r>
              <a:rPr lang="en-US" dirty="0" smtClean="0"/>
              <a:t>Based on historical </a:t>
            </a:r>
            <a:r>
              <a:rPr lang="en-US" dirty="0"/>
              <a:t>official forecast errors over a 5-year </a:t>
            </a:r>
            <a:r>
              <a:rPr lang="en-US" dirty="0" smtClean="0"/>
              <a:t>sample.</a:t>
            </a:r>
            <a:endParaRPr lang="en-US" dirty="0"/>
          </a:p>
        </p:txBody>
      </p:sp>
      <p:sp>
        <p:nvSpPr>
          <p:cNvPr id="3" name="Rectangle 2"/>
          <p:cNvSpPr/>
          <p:nvPr/>
        </p:nvSpPr>
        <p:spPr>
          <a:xfrm>
            <a:off x="4720040" y="5410199"/>
            <a:ext cx="5105400" cy="646331"/>
          </a:xfrm>
          <a:prstGeom prst="rect">
            <a:avLst/>
          </a:prstGeom>
        </p:spPr>
        <p:txBody>
          <a:bodyPr wrap="square">
            <a:spAutoFit/>
          </a:bodyPr>
          <a:lstStyle/>
          <a:p>
            <a:r>
              <a:rPr lang="en-US" dirty="0" smtClean="0"/>
              <a:t>Forecast runs from slightly different initial conditions</a:t>
            </a:r>
            <a:endParaRPr lang="en-US" dirty="0"/>
          </a:p>
        </p:txBody>
      </p:sp>
      <p:sp>
        <p:nvSpPr>
          <p:cNvPr id="4" name="TextBox 3"/>
          <p:cNvSpPr txBox="1"/>
          <p:nvPr/>
        </p:nvSpPr>
        <p:spPr>
          <a:xfrm>
            <a:off x="609600" y="6216134"/>
            <a:ext cx="7433638" cy="369332"/>
          </a:xfrm>
          <a:prstGeom prst="rect">
            <a:avLst/>
          </a:prstGeom>
          <a:noFill/>
        </p:spPr>
        <p:txBody>
          <a:bodyPr wrap="none" rtlCol="0">
            <a:spAutoFit/>
          </a:bodyPr>
          <a:lstStyle/>
          <a:p>
            <a:r>
              <a:rPr lang="en-US" dirty="0" smtClean="0"/>
              <a:t>Can you tell advantages and disadvantages of each approach?</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533400" y="0"/>
            <a:ext cx="9052560" cy="1143000"/>
          </a:xfrm>
        </p:spPr>
        <p:txBody>
          <a:bodyPr>
            <a:normAutofit/>
          </a:bodyPr>
          <a:lstStyle/>
          <a:p>
            <a:r>
              <a:rPr lang="en-US" b="1" dirty="0"/>
              <a:t>Visualization of Ensembles</a:t>
            </a:r>
          </a:p>
        </p:txBody>
      </p:sp>
      <p:sp>
        <p:nvSpPr>
          <p:cNvPr id="7" name="Slide Number Placeholder 4"/>
          <p:cNvSpPr>
            <a:spLocks noGrp="1"/>
          </p:cNvSpPr>
          <p:nvPr>
            <p:ph type="sldNum" sz="quarter" idx="12"/>
          </p:nvPr>
        </p:nvSpPr>
        <p:spPr/>
        <p:txBody>
          <a:bodyPr/>
          <a:lstStyle/>
          <a:p>
            <a:fld id="{F14E1A73-D2CD-4028-AF8B-C025C662DBF3}" type="slidenum">
              <a:rPr lang="en-US"/>
              <a:pPr/>
              <a:t>12</a:t>
            </a:fld>
            <a:endParaRPr lang="en-US" dirty="0"/>
          </a:p>
        </p:txBody>
      </p:sp>
      <p:sp>
        <p:nvSpPr>
          <p:cNvPr id="9" name="Rectangle 8"/>
          <p:cNvSpPr/>
          <p:nvPr/>
        </p:nvSpPr>
        <p:spPr>
          <a:xfrm>
            <a:off x="317381" y="1109990"/>
            <a:ext cx="2169910" cy="523220"/>
          </a:xfrm>
          <a:prstGeom prst="rect">
            <a:avLst/>
          </a:prstGeom>
        </p:spPr>
        <p:txBody>
          <a:bodyPr wrap="none">
            <a:spAutoFit/>
          </a:bodyPr>
          <a:lstStyle/>
          <a:p>
            <a:r>
              <a:rPr lang="en-US" sz="2800" b="1" dirty="0" smtClean="0">
                <a:solidFill>
                  <a:schemeClr val="accent2"/>
                </a:solidFill>
              </a:rPr>
              <a:t>EPS-gram</a:t>
            </a:r>
            <a:endParaRPr lang="en-US" sz="2800" b="1" dirty="0">
              <a:solidFill>
                <a:schemeClr val="accent2"/>
              </a:solidFill>
            </a:endParaRPr>
          </a:p>
        </p:txBody>
      </p:sp>
      <p:grpSp>
        <p:nvGrpSpPr>
          <p:cNvPr id="8" name="Group 7"/>
          <p:cNvGrpSpPr/>
          <p:nvPr/>
        </p:nvGrpSpPr>
        <p:grpSpPr>
          <a:xfrm>
            <a:off x="2057400" y="1828800"/>
            <a:ext cx="5638800" cy="3647573"/>
            <a:chOff x="2057400" y="1828800"/>
            <a:chExt cx="5638800" cy="3647573"/>
          </a:xfrm>
        </p:grpSpPr>
        <p:pic>
          <p:nvPicPr>
            <p:cNvPr id="5" name="Picture 4" descr="Screen Shot 2014-04-15 at 12.27.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828800"/>
              <a:ext cx="5486400" cy="2690333"/>
            </a:xfrm>
            <a:prstGeom prst="rect">
              <a:avLst/>
            </a:prstGeom>
          </p:spPr>
        </p:pic>
        <p:pic>
          <p:nvPicPr>
            <p:cNvPr id="6" name="Picture 5" descr="Screen Shot 2014-04-15 at 12.27.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4495800"/>
              <a:ext cx="5486400" cy="980573"/>
            </a:xfrm>
            <a:prstGeom prst="rect">
              <a:avLst/>
            </a:prstGeom>
          </p:spPr>
        </p:pic>
      </p:grpSp>
    </p:spTree>
    <p:extLst>
      <p:ext uri="{BB962C8B-B14F-4D97-AF65-F5344CB8AC3E}">
        <p14:creationId xmlns:p14="http://schemas.microsoft.com/office/powerpoint/2010/main" val="675858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53935" y="0"/>
            <a:ext cx="9052560" cy="1143000"/>
          </a:xfrm>
        </p:spPr>
        <p:txBody>
          <a:bodyPr>
            <a:normAutofit/>
          </a:bodyPr>
          <a:lstStyle/>
          <a:p>
            <a:r>
              <a:rPr lang="en-US" b="1" dirty="0"/>
              <a:t>Quantitative </a:t>
            </a:r>
            <a:r>
              <a:rPr lang="en-US" b="1" dirty="0" smtClean="0"/>
              <a:t>description: The Mean</a:t>
            </a:r>
            <a:endParaRPr lang="en-US" b="1" dirty="0"/>
          </a:p>
        </p:txBody>
      </p:sp>
      <p:sp>
        <p:nvSpPr>
          <p:cNvPr id="17" name="Slide Number Placeholder 6"/>
          <p:cNvSpPr>
            <a:spLocks noGrp="1"/>
          </p:cNvSpPr>
          <p:nvPr>
            <p:ph type="sldNum" sz="quarter" idx="12"/>
          </p:nvPr>
        </p:nvSpPr>
        <p:spPr/>
        <p:txBody>
          <a:bodyPr/>
          <a:lstStyle/>
          <a:p>
            <a:fld id="{4B7E482E-3077-4236-9842-747F1C641A1D}" type="slidenum">
              <a:rPr lang="en-US"/>
              <a:pPr/>
              <a:t>13</a:t>
            </a:fld>
            <a:endParaRPr lang="en-US" dirty="0"/>
          </a:p>
        </p:txBody>
      </p:sp>
      <p:sp>
        <p:nvSpPr>
          <p:cNvPr id="19459" name="Rectangle 3"/>
          <p:cNvSpPr>
            <a:spLocks noGrp="1" noChangeArrowheads="1"/>
          </p:cNvSpPr>
          <p:nvPr>
            <p:ph type="body" sz="half" idx="4294967295"/>
          </p:nvPr>
        </p:nvSpPr>
        <p:spPr>
          <a:xfrm>
            <a:off x="504825" y="1219200"/>
            <a:ext cx="8867775" cy="1676400"/>
          </a:xfrm>
        </p:spPr>
        <p:txBody>
          <a:bodyPr>
            <a:normAutofit/>
          </a:bodyPr>
          <a:lstStyle/>
          <a:p>
            <a:r>
              <a:rPr lang="en-US" sz="2000" dirty="0" smtClean="0"/>
              <a:t>Approach to convert from probabilistic to deterministic and simplify the interpretation and the evaluation of ensemble. </a:t>
            </a:r>
            <a:r>
              <a:rPr lang="en-US" sz="1600" dirty="0" smtClean="0"/>
              <a:t>The PDF described by the ensemble is then reduced into a single number</a:t>
            </a:r>
          </a:p>
        </p:txBody>
      </p:sp>
      <p:sp>
        <p:nvSpPr>
          <p:cNvPr id="8" name="Rectangle 3"/>
          <p:cNvSpPr txBox="1">
            <a:spLocks noChangeArrowheads="1"/>
          </p:cNvSpPr>
          <p:nvPr/>
        </p:nvSpPr>
        <p:spPr>
          <a:xfrm>
            <a:off x="457200" y="5181600"/>
            <a:ext cx="9448800" cy="6096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90000"/>
              </a:lnSpc>
              <a:spcAft>
                <a:spcPts val="0"/>
              </a:spcAft>
            </a:pPr>
            <a:r>
              <a:rPr lang="en-US" sz="2000" dirty="0" smtClean="0"/>
              <a:t>Average removes short-lived variations retaining slowly-varying patterns</a:t>
            </a:r>
          </a:p>
          <a:p>
            <a:pPr fontAlgn="auto">
              <a:lnSpc>
                <a:spcPct val="90000"/>
              </a:lnSpc>
              <a:spcAft>
                <a:spcPts val="0"/>
              </a:spcAft>
            </a:pPr>
            <a:r>
              <a:rPr lang="en-US" sz="2000" dirty="0" smtClean="0"/>
              <a:t>Median or mode could also work to reduce the full PDF into a single number</a:t>
            </a:r>
            <a:endParaRPr lang="en-US" sz="2000" dirty="0"/>
          </a:p>
        </p:txBody>
      </p:sp>
      <p:graphicFrame>
        <p:nvGraphicFramePr>
          <p:cNvPr id="3" name="Object 2"/>
          <p:cNvGraphicFramePr>
            <a:graphicFrameLocks noChangeAspect="1"/>
          </p:cNvGraphicFramePr>
          <p:nvPr>
            <p:extLst>
              <p:ext uri="{D42A27DB-BD31-4B8C-83A1-F6EECF244321}">
                <p14:modId xmlns:p14="http://schemas.microsoft.com/office/powerpoint/2010/main" val="986534221"/>
              </p:ext>
            </p:extLst>
          </p:nvPr>
        </p:nvGraphicFramePr>
        <p:xfrm>
          <a:off x="3581400" y="3429000"/>
          <a:ext cx="2151062" cy="660400"/>
        </p:xfrm>
        <a:graphic>
          <a:graphicData uri="http://schemas.openxmlformats.org/presentationml/2006/ole">
            <mc:AlternateContent xmlns:mc="http://schemas.openxmlformats.org/markup-compatibility/2006">
              <mc:Choice xmlns:v="urn:schemas-microsoft-com:vml" Requires="v">
                <p:oleObj spid="_x0000_s193734" name="Equation" r:id="rId3" imgW="1422360" imgH="431640" progId="Equation.3">
                  <p:embed/>
                </p:oleObj>
              </mc:Choice>
              <mc:Fallback>
                <p:oleObj name="Equation" r:id="rId3" imgW="1422360" imgH="431640" progId="Equation.3">
                  <p:embed/>
                  <p:pic>
                    <p:nvPicPr>
                      <p:cNvPr id="0" name="Object 5"/>
                      <p:cNvPicPr>
                        <a:picLocks noChangeAspect="1" noChangeArrowheads="1"/>
                      </p:cNvPicPr>
                      <p:nvPr/>
                    </p:nvPicPr>
                    <p:blipFill>
                      <a:blip r:embed="rId4"/>
                      <a:srcRect/>
                      <a:stretch>
                        <a:fillRect/>
                      </a:stretch>
                    </p:blipFill>
                    <p:spPr bwMode="auto">
                      <a:xfrm>
                        <a:off x="3581400" y="3429000"/>
                        <a:ext cx="2151062"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32620272"/>
              </p:ext>
            </p:extLst>
          </p:nvPr>
        </p:nvGraphicFramePr>
        <p:xfrm>
          <a:off x="3790950" y="2286000"/>
          <a:ext cx="1114425" cy="661988"/>
        </p:xfrm>
        <a:graphic>
          <a:graphicData uri="http://schemas.openxmlformats.org/presentationml/2006/ole">
            <mc:AlternateContent xmlns:mc="http://schemas.openxmlformats.org/markup-compatibility/2006">
              <mc:Choice xmlns:v="urn:schemas-microsoft-com:vml" Requires="v">
                <p:oleObj spid="_x0000_s193735" name="Equation" r:id="rId5" imgW="736560" imgH="431640" progId="Equation.3">
                  <p:embed/>
                </p:oleObj>
              </mc:Choice>
              <mc:Fallback>
                <p:oleObj name="Equation" r:id="rId5" imgW="736560" imgH="431640" progId="Equation.3">
                  <p:embed/>
                  <p:pic>
                    <p:nvPicPr>
                      <p:cNvPr id="0" name="Object 2"/>
                      <p:cNvPicPr>
                        <a:picLocks noChangeAspect="1" noChangeArrowheads="1"/>
                      </p:cNvPicPr>
                      <p:nvPr/>
                    </p:nvPicPr>
                    <p:blipFill>
                      <a:blip r:embed="rId6"/>
                      <a:srcRect/>
                      <a:stretch>
                        <a:fillRect/>
                      </a:stretch>
                    </p:blipFill>
                    <p:spPr bwMode="auto">
                      <a:xfrm>
                        <a:off x="3790950" y="2286000"/>
                        <a:ext cx="1114425" cy="66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838200" y="3048000"/>
            <a:ext cx="8153400" cy="338554"/>
          </a:xfrm>
          <a:prstGeom prst="rect">
            <a:avLst/>
          </a:prstGeom>
          <a:noFill/>
        </p:spPr>
        <p:txBody>
          <a:bodyPr wrap="square" rtlCol="0">
            <a:spAutoFit/>
          </a:bodyPr>
          <a:lstStyle/>
          <a:p>
            <a:r>
              <a:rPr lang="en-US" sz="1600" dirty="0" smtClean="0">
                <a:latin typeface="+mn-lt"/>
              </a:rPr>
              <a:t>Example: Forecast ensemble mean of the </a:t>
            </a:r>
            <a:r>
              <a:rPr lang="en-US" sz="1600" dirty="0" err="1" smtClean="0">
                <a:latin typeface="+mn-lt"/>
              </a:rPr>
              <a:t>geopotential</a:t>
            </a:r>
            <a:r>
              <a:rPr lang="en-US" sz="1600" dirty="0" smtClean="0">
                <a:latin typeface="+mn-lt"/>
              </a:rPr>
              <a:t> height at a model grid point (</a:t>
            </a:r>
            <a:r>
              <a:rPr lang="el-GR" sz="1600" i="1" dirty="0" smtClean="0">
                <a:latin typeface="Times New Roman" panose="02020603050405020304" pitchFamily="18" charset="0"/>
                <a:cs typeface="Times New Roman" panose="02020603050405020304" pitchFamily="18" charset="0"/>
              </a:rPr>
              <a:t>λ</a:t>
            </a:r>
            <a:r>
              <a:rPr lang="en-US" sz="1600" i="1" dirty="0" smtClean="0">
                <a:latin typeface="Times New Roman" panose="02020603050405020304" pitchFamily="18" charset="0"/>
                <a:cs typeface="Times New Roman" panose="02020603050405020304" pitchFamily="18" charset="0"/>
              </a:rPr>
              <a:t>,</a:t>
            </a:r>
            <a:r>
              <a:rPr lang="el-GR" sz="1600" i="1" dirty="0" smtClean="0">
                <a:latin typeface="Times New Roman" panose="02020603050405020304" pitchFamily="18" charset="0"/>
                <a:cs typeface="Times New Roman" panose="02020603050405020304" pitchFamily="18" charset="0"/>
              </a:rPr>
              <a:t>θ</a:t>
            </a:r>
            <a:r>
              <a:rPr lang="en-US" sz="1600" dirty="0" smtClean="0">
                <a:latin typeface="+mn-lt"/>
              </a:rPr>
              <a:t>) </a:t>
            </a:r>
            <a:endParaRPr lang="en-US" sz="1600" dirty="0">
              <a:latin typeface="+mn-lt"/>
            </a:endParaRPr>
          </a:p>
        </p:txBody>
      </p:sp>
      <p:sp>
        <p:nvSpPr>
          <p:cNvPr id="12" name="TextBox 11"/>
          <p:cNvSpPr txBox="1"/>
          <p:nvPr/>
        </p:nvSpPr>
        <p:spPr>
          <a:xfrm>
            <a:off x="914400" y="4343400"/>
            <a:ext cx="8153400" cy="338554"/>
          </a:xfrm>
          <a:prstGeom prst="rect">
            <a:avLst/>
          </a:prstGeom>
          <a:noFill/>
        </p:spPr>
        <p:txBody>
          <a:bodyPr wrap="square" rtlCol="0">
            <a:spAutoFit/>
          </a:bodyPr>
          <a:lstStyle/>
          <a:p>
            <a:r>
              <a:rPr lang="en-US" sz="1600" dirty="0" smtClean="0">
                <a:latin typeface="+mn-lt"/>
              </a:rPr>
              <a:t>What assumption was made to replace the mean by an average?</a:t>
            </a:r>
            <a:endParaRPr lang="en-US" sz="1600" dirty="0">
              <a:latin typeface="+mn-lt"/>
            </a:endParaRPr>
          </a:p>
        </p:txBody>
      </p:sp>
    </p:spTree>
    <p:extLst>
      <p:ext uri="{BB962C8B-B14F-4D97-AF65-F5344CB8AC3E}">
        <p14:creationId xmlns:p14="http://schemas.microsoft.com/office/powerpoint/2010/main" val="3775079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53935" y="0"/>
            <a:ext cx="9052560" cy="1143000"/>
          </a:xfrm>
        </p:spPr>
        <p:txBody>
          <a:bodyPr>
            <a:normAutofit/>
          </a:bodyPr>
          <a:lstStyle/>
          <a:p>
            <a:r>
              <a:rPr lang="en-US" b="1" dirty="0"/>
              <a:t>Quantitative </a:t>
            </a:r>
            <a:r>
              <a:rPr lang="en-US" b="1" dirty="0" smtClean="0"/>
              <a:t>description: The Spread</a:t>
            </a:r>
            <a:endParaRPr lang="en-US" b="1" dirty="0"/>
          </a:p>
        </p:txBody>
      </p:sp>
      <p:sp>
        <p:nvSpPr>
          <p:cNvPr id="17" name="Slide Number Placeholder 6"/>
          <p:cNvSpPr>
            <a:spLocks noGrp="1"/>
          </p:cNvSpPr>
          <p:nvPr>
            <p:ph type="sldNum" sz="quarter" idx="12"/>
          </p:nvPr>
        </p:nvSpPr>
        <p:spPr/>
        <p:txBody>
          <a:bodyPr/>
          <a:lstStyle/>
          <a:p>
            <a:fld id="{4B7E482E-3077-4236-9842-747F1C641A1D}" type="slidenum">
              <a:rPr lang="en-US"/>
              <a:pPr/>
              <a:t>14</a:t>
            </a:fld>
            <a:endParaRPr lang="en-US" dirty="0"/>
          </a:p>
        </p:txBody>
      </p:sp>
      <p:sp>
        <p:nvSpPr>
          <p:cNvPr id="19459" name="Rectangle 3"/>
          <p:cNvSpPr>
            <a:spLocks noGrp="1" noChangeArrowheads="1"/>
          </p:cNvSpPr>
          <p:nvPr>
            <p:ph type="body" sz="half" idx="4294967295"/>
          </p:nvPr>
        </p:nvSpPr>
        <p:spPr>
          <a:xfrm>
            <a:off x="504825" y="1219200"/>
            <a:ext cx="8867775" cy="990600"/>
          </a:xfrm>
        </p:spPr>
        <p:txBody>
          <a:bodyPr>
            <a:normAutofit lnSpcReduction="10000"/>
          </a:bodyPr>
          <a:lstStyle/>
          <a:p>
            <a:r>
              <a:rPr lang="en-US" sz="2000" dirty="0" smtClean="0"/>
              <a:t>A measure of the separation among ensemble members. It is the Standard Deviation with respect to the Ensemble Mean</a:t>
            </a:r>
          </a:p>
          <a:p>
            <a:pPr lvl="1"/>
            <a:r>
              <a:rPr lang="en-US" sz="1600" dirty="0" smtClean="0"/>
              <a:t>In principle, small spread implies less uncertain forecast</a:t>
            </a:r>
          </a:p>
        </p:txBody>
      </p:sp>
      <p:sp>
        <p:nvSpPr>
          <p:cNvPr id="8" name="Rectangle 3"/>
          <p:cNvSpPr txBox="1">
            <a:spLocks noChangeArrowheads="1"/>
          </p:cNvSpPr>
          <p:nvPr/>
        </p:nvSpPr>
        <p:spPr>
          <a:xfrm>
            <a:off x="457200" y="5181600"/>
            <a:ext cx="9448800" cy="9144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90000"/>
              </a:lnSpc>
              <a:spcAft>
                <a:spcPts val="0"/>
              </a:spcAft>
            </a:pPr>
            <a:r>
              <a:rPr lang="en-US" sz="2000" dirty="0" smtClean="0"/>
              <a:t>If the distribution created by 100 members ensemble were normally distributed around the ensemble mean, approximately how many members on average would fall outside the (orange shade in the above schematic) </a:t>
            </a:r>
            <a:r>
              <a:rPr lang="en-US" sz="2000" dirty="0"/>
              <a:t>spread </a:t>
            </a:r>
            <a:r>
              <a:rPr lang="en-US" sz="2000" dirty="0" smtClean="0"/>
              <a:t>line?</a:t>
            </a:r>
          </a:p>
        </p:txBody>
      </p:sp>
      <p:sp>
        <p:nvSpPr>
          <p:cNvPr id="5" name="TextBox 4"/>
          <p:cNvSpPr txBox="1"/>
          <p:nvPr/>
        </p:nvSpPr>
        <p:spPr>
          <a:xfrm>
            <a:off x="838200" y="3048000"/>
            <a:ext cx="5257800" cy="584775"/>
          </a:xfrm>
          <a:prstGeom prst="rect">
            <a:avLst/>
          </a:prstGeom>
          <a:noFill/>
        </p:spPr>
        <p:txBody>
          <a:bodyPr wrap="square" rtlCol="0">
            <a:spAutoFit/>
          </a:bodyPr>
          <a:lstStyle/>
          <a:p>
            <a:r>
              <a:rPr lang="en-US" sz="1600" dirty="0" smtClean="0">
                <a:latin typeface="+mn-lt"/>
              </a:rPr>
              <a:t>Example: Forecast ensemble spread of the </a:t>
            </a:r>
            <a:r>
              <a:rPr lang="en-US" sz="1600" dirty="0" err="1" smtClean="0">
                <a:latin typeface="+mn-lt"/>
              </a:rPr>
              <a:t>geopotential</a:t>
            </a:r>
            <a:r>
              <a:rPr lang="en-US" sz="1600" dirty="0" smtClean="0">
                <a:latin typeface="+mn-lt"/>
              </a:rPr>
              <a:t> height at a model grid point (</a:t>
            </a:r>
            <a:r>
              <a:rPr lang="el-GR" sz="1600" i="1" dirty="0" smtClean="0">
                <a:latin typeface="Times New Roman" panose="02020603050405020304" pitchFamily="18" charset="0"/>
                <a:cs typeface="Times New Roman" panose="02020603050405020304" pitchFamily="18" charset="0"/>
              </a:rPr>
              <a:t>λ</a:t>
            </a:r>
            <a:r>
              <a:rPr lang="en-US" sz="1600" i="1" dirty="0" smtClean="0">
                <a:latin typeface="Times New Roman" panose="02020603050405020304" pitchFamily="18" charset="0"/>
                <a:cs typeface="Times New Roman" panose="02020603050405020304" pitchFamily="18" charset="0"/>
              </a:rPr>
              <a:t>,</a:t>
            </a:r>
            <a:r>
              <a:rPr lang="el-GR" sz="1600" i="1" dirty="0" smtClean="0">
                <a:latin typeface="Times New Roman" panose="02020603050405020304" pitchFamily="18" charset="0"/>
                <a:cs typeface="Times New Roman" panose="02020603050405020304" pitchFamily="18" charset="0"/>
              </a:rPr>
              <a:t>θ</a:t>
            </a:r>
            <a:r>
              <a:rPr lang="en-US" sz="1600" dirty="0" smtClean="0">
                <a:latin typeface="+mn-lt"/>
              </a:rPr>
              <a:t>) </a:t>
            </a:r>
            <a:endParaRPr lang="en-US" sz="1600" dirty="0">
              <a:latin typeface="+mn-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67569260"/>
              </p:ext>
            </p:extLst>
          </p:nvPr>
        </p:nvGraphicFramePr>
        <p:xfrm>
          <a:off x="1564813" y="3962400"/>
          <a:ext cx="3641725" cy="744537"/>
        </p:xfrm>
        <a:graphic>
          <a:graphicData uri="http://schemas.openxmlformats.org/presentationml/2006/ole">
            <mc:AlternateContent xmlns:mc="http://schemas.openxmlformats.org/markup-compatibility/2006">
              <mc:Choice xmlns:v="urn:schemas-microsoft-com:vml" Requires="v">
                <p:oleObj spid="_x0000_s194757" name="Equation" r:id="rId3" imgW="2412720" imgH="482400" progId="Equation.3">
                  <p:embed/>
                </p:oleObj>
              </mc:Choice>
              <mc:Fallback>
                <p:oleObj name="Equation" r:id="rId3" imgW="2412720" imgH="482400" progId="Equation.3">
                  <p:embed/>
                  <p:pic>
                    <p:nvPicPr>
                      <p:cNvPr id="0" name="Object 11"/>
                      <p:cNvPicPr>
                        <a:picLocks noChangeAspect="1" noChangeArrowheads="1"/>
                      </p:cNvPicPr>
                      <p:nvPr/>
                    </p:nvPicPr>
                    <p:blipFill>
                      <a:blip r:embed="rId4"/>
                      <a:srcRect/>
                      <a:stretch>
                        <a:fillRect/>
                      </a:stretch>
                    </p:blipFill>
                    <p:spPr bwMode="auto">
                      <a:xfrm>
                        <a:off x="1564813" y="3962400"/>
                        <a:ext cx="3641725" cy="744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71464411"/>
              </p:ext>
            </p:extLst>
          </p:nvPr>
        </p:nvGraphicFramePr>
        <p:xfrm>
          <a:off x="2057400" y="2209800"/>
          <a:ext cx="2151063" cy="739775"/>
        </p:xfrm>
        <a:graphic>
          <a:graphicData uri="http://schemas.openxmlformats.org/presentationml/2006/ole">
            <mc:AlternateContent xmlns:mc="http://schemas.openxmlformats.org/markup-compatibility/2006">
              <mc:Choice xmlns:v="urn:schemas-microsoft-com:vml" Requires="v">
                <p:oleObj spid="_x0000_s194758" name="Equation" r:id="rId5" imgW="1422360" imgH="482400" progId="Equation.3">
                  <p:embed/>
                </p:oleObj>
              </mc:Choice>
              <mc:Fallback>
                <p:oleObj name="Equation" r:id="rId5" imgW="1422360" imgH="482400" progId="Equation.3">
                  <p:embed/>
                  <p:pic>
                    <p:nvPicPr>
                      <p:cNvPr id="0" name="Object 3"/>
                      <p:cNvPicPr>
                        <a:picLocks noChangeAspect="1" noChangeArrowheads="1"/>
                      </p:cNvPicPr>
                      <p:nvPr/>
                    </p:nvPicPr>
                    <p:blipFill>
                      <a:blip r:embed="rId6"/>
                      <a:srcRect/>
                      <a:stretch>
                        <a:fillRect/>
                      </a:stretch>
                    </p:blipFill>
                    <p:spPr bwMode="auto">
                      <a:xfrm>
                        <a:off x="2057400" y="2209800"/>
                        <a:ext cx="2151063"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pic>
        <p:nvPicPr>
          <p:cNvPr id="194575" name="Picture 15"/>
          <p:cNvPicPr>
            <a:picLocks noChangeAspect="1" noChangeArrowheads="1"/>
          </p:cNvPicPr>
          <p:nvPr/>
        </p:nvPicPr>
        <p:blipFill rotWithShape="1">
          <a:blip r:embed="rId7">
            <a:extLst>
              <a:ext uri="{28A0092B-C50C-407E-A947-70E740481C1C}">
                <a14:useLocalDpi xmlns:a14="http://schemas.microsoft.com/office/drawing/2010/main" val="0"/>
              </a:ext>
            </a:extLst>
          </a:blip>
          <a:srcRect r="39216"/>
          <a:stretch/>
        </p:blipFill>
        <p:spPr bwMode="auto">
          <a:xfrm>
            <a:off x="6400800" y="2286000"/>
            <a:ext cx="2913325" cy="23344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0" name="Straight Arrow Connector 9"/>
          <p:cNvCxnSpPr/>
          <p:nvPr/>
        </p:nvCxnSpPr>
        <p:spPr>
          <a:xfrm flipV="1">
            <a:off x="7924800" y="26670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857462" y="2684903"/>
            <a:ext cx="304892" cy="369332"/>
          </a:xfrm>
          <a:prstGeom prst="rect">
            <a:avLst/>
          </a:prstGeom>
          <a:noFill/>
        </p:spPr>
        <p:txBody>
          <a:bodyPr wrap="none" rtlCol="0">
            <a:spAutoFit/>
          </a:bodyPr>
          <a:lstStyle/>
          <a:p>
            <a:r>
              <a:rPr lang="en-US" dirty="0" smtClean="0"/>
              <a:t>s</a:t>
            </a:r>
            <a:endParaRPr lang="en-US" dirty="0"/>
          </a:p>
        </p:txBody>
      </p:sp>
    </p:spTree>
    <p:extLst>
      <p:ext uri="{BB962C8B-B14F-4D97-AF65-F5344CB8AC3E}">
        <p14:creationId xmlns:p14="http://schemas.microsoft.com/office/powerpoint/2010/main" val="2806269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533400" y="0"/>
            <a:ext cx="9052560" cy="1143000"/>
          </a:xfrm>
        </p:spPr>
        <p:txBody>
          <a:bodyPr>
            <a:normAutofit/>
          </a:bodyPr>
          <a:lstStyle/>
          <a:p>
            <a:r>
              <a:rPr lang="en-US" b="1" dirty="0" smtClean="0"/>
              <a:t>Predictability estimates</a:t>
            </a:r>
            <a:endParaRPr lang="en-US" b="1" dirty="0"/>
          </a:p>
        </p:txBody>
      </p:sp>
      <p:sp>
        <p:nvSpPr>
          <p:cNvPr id="9" name="Slide Number Placeholder 5"/>
          <p:cNvSpPr>
            <a:spLocks noGrp="1"/>
          </p:cNvSpPr>
          <p:nvPr>
            <p:ph type="sldNum" sz="quarter" idx="12"/>
          </p:nvPr>
        </p:nvSpPr>
        <p:spPr/>
        <p:txBody>
          <a:bodyPr/>
          <a:lstStyle/>
          <a:p>
            <a:fld id="{809F59EB-A98E-4F3B-805F-20CB15D7180B}" type="slidenum">
              <a:rPr lang="en-US"/>
              <a:pPr/>
              <a:t>15</a:t>
            </a:fld>
            <a:endParaRPr lang="en-US" dirty="0"/>
          </a:p>
        </p:txBody>
      </p:sp>
      <p:sp>
        <p:nvSpPr>
          <p:cNvPr id="11" name="Text Placeholder 10"/>
          <p:cNvSpPr>
            <a:spLocks noGrp="1"/>
          </p:cNvSpPr>
          <p:nvPr>
            <p:ph type="body" sz="half" idx="4294967295"/>
          </p:nvPr>
        </p:nvSpPr>
        <p:spPr>
          <a:xfrm>
            <a:off x="762000" y="1524000"/>
            <a:ext cx="4451350" cy="4525963"/>
          </a:xfrm>
        </p:spPr>
        <p:txBody>
          <a:bodyPr/>
          <a:lstStyle/>
          <a:p>
            <a:r>
              <a:rPr lang="en-US" sz="2000" dirty="0" smtClean="0"/>
              <a:t>The variance of the ensemble mean is a measure of the signal variability:</a:t>
            </a:r>
          </a:p>
          <a:p>
            <a:endParaRPr lang="en-US" sz="2000" dirty="0"/>
          </a:p>
          <a:p>
            <a:r>
              <a:rPr lang="en-US" sz="2000" dirty="0"/>
              <a:t>Variability of the ensemble spread is a measure of the </a:t>
            </a:r>
            <a:r>
              <a:rPr lang="en-US" sz="2000" dirty="0" smtClean="0"/>
              <a:t>noise. Define the variance of individual members </a:t>
            </a:r>
            <a:r>
              <a:rPr lang="en-US" sz="2000" dirty="0" err="1" smtClean="0"/>
              <a:t>wrt</a:t>
            </a:r>
            <a:r>
              <a:rPr lang="en-US" sz="2000" dirty="0" smtClean="0"/>
              <a:t> the ensemble mean (squared spread):</a:t>
            </a:r>
          </a:p>
          <a:p>
            <a:pPr marL="0" indent="0">
              <a:buNone/>
            </a:pPr>
            <a:endParaRPr lang="en-US" sz="2000" dirty="0"/>
          </a:p>
          <a:p>
            <a:r>
              <a:rPr lang="en-US" sz="2000" dirty="0" smtClean="0"/>
              <a:t>Then, the Signal </a:t>
            </a:r>
            <a:r>
              <a:rPr lang="en-US" sz="2000" dirty="0"/>
              <a:t>to Noise </a:t>
            </a:r>
            <a:r>
              <a:rPr lang="en-US" sz="2000" dirty="0" smtClean="0"/>
              <a:t>Ratio for a particular initial condition is given as:</a:t>
            </a:r>
            <a:endParaRPr lang="en-US" sz="2000" dirty="0"/>
          </a:p>
          <a:p>
            <a:pPr marL="0" indent="0">
              <a:buNone/>
            </a:pPr>
            <a:endParaRPr lang="en-US" dirty="0"/>
          </a:p>
        </p:txBody>
      </p:sp>
      <p:sp>
        <p:nvSpPr>
          <p:cNvPr id="5" name="Content Placeholder 4"/>
          <p:cNvSpPr>
            <a:spLocks noGrp="1"/>
          </p:cNvSpPr>
          <p:nvPr>
            <p:ph sz="quarter" idx="4294967295"/>
          </p:nvPr>
        </p:nvSpPr>
        <p:spPr>
          <a:xfrm>
            <a:off x="5607050" y="1600200"/>
            <a:ext cx="4451350" cy="2185988"/>
          </a:xfrm>
        </p:spPr>
        <p:txBody>
          <a:bodyPr>
            <a:normAutofit/>
          </a:bodyPr>
          <a:lstStyle/>
          <a:p>
            <a:pPr marL="0" indent="0">
              <a:buNone/>
            </a:pPr>
            <a:endParaRPr lang="en-US"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539070884"/>
              </p:ext>
            </p:extLst>
          </p:nvPr>
        </p:nvGraphicFramePr>
        <p:xfrm>
          <a:off x="2286000" y="5029200"/>
          <a:ext cx="1905000" cy="1106129"/>
        </p:xfrm>
        <a:graphic>
          <a:graphicData uri="http://schemas.openxmlformats.org/presentationml/2006/ole">
            <mc:AlternateContent xmlns:mc="http://schemas.openxmlformats.org/markup-compatibility/2006">
              <mc:Choice xmlns:v="urn:schemas-microsoft-com:vml" Requires="v">
                <p:oleObj spid="_x0000_s214072" name="Equation" r:id="rId3" imgW="787400" imgH="457200" progId="Equation.3">
                  <p:embed/>
                </p:oleObj>
              </mc:Choice>
              <mc:Fallback>
                <p:oleObj name="Equation" r:id="rId3" imgW="787400" imgH="457200" progId="Equation.3">
                  <p:embed/>
                  <p:pic>
                    <p:nvPicPr>
                      <p:cNvPr id="0" name=""/>
                      <p:cNvPicPr/>
                      <p:nvPr/>
                    </p:nvPicPr>
                    <p:blipFill>
                      <a:blip r:embed="rId4"/>
                      <a:stretch>
                        <a:fillRect/>
                      </a:stretch>
                    </p:blipFill>
                    <p:spPr>
                      <a:xfrm>
                        <a:off x="2286000" y="5029200"/>
                        <a:ext cx="1905000" cy="1106129"/>
                      </a:xfrm>
                      <a:prstGeom prst="rect">
                        <a:avLst/>
                      </a:prstGeom>
                    </p:spPr>
                  </p:pic>
                </p:oleObj>
              </mc:Fallback>
            </mc:AlternateContent>
          </a:graphicData>
        </a:graphic>
      </p:graphicFrame>
      <p:pic>
        <p:nvPicPr>
          <p:cNvPr id="14" name="Picture 13" descr="nino34.CMC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1645920"/>
            <a:ext cx="3195963" cy="2468880"/>
          </a:xfrm>
          <a:prstGeom prst="rect">
            <a:avLst/>
          </a:prstGeom>
        </p:spPr>
      </p:pic>
      <p:pic>
        <p:nvPicPr>
          <p:cNvPr id="15" name="Picture 14" descr="nino34.CMC2_ja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2610" y="4008120"/>
            <a:ext cx="3195961" cy="2468880"/>
          </a:xfrm>
          <a:prstGeom prst="rect">
            <a:avLst/>
          </a:prstGeom>
        </p:spPr>
      </p:pic>
      <p:cxnSp>
        <p:nvCxnSpPr>
          <p:cNvPr id="17" name="Straight Connector 16"/>
          <p:cNvCxnSpPr/>
          <p:nvPr/>
        </p:nvCxnSpPr>
        <p:spPr>
          <a:xfrm>
            <a:off x="6400800" y="1295400"/>
            <a:ext cx="609600" cy="0"/>
          </a:xfrm>
          <a:prstGeom prst="line">
            <a:avLst/>
          </a:prstGeom>
          <a:ln w="63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086600" y="1156156"/>
            <a:ext cx="1201020" cy="215444"/>
          </a:xfrm>
          <a:prstGeom prst="rect">
            <a:avLst/>
          </a:prstGeom>
          <a:noFill/>
        </p:spPr>
        <p:txBody>
          <a:bodyPr wrap="none" rtlCol="0">
            <a:spAutoFit/>
          </a:bodyPr>
          <a:lstStyle/>
          <a:p>
            <a:r>
              <a:rPr lang="en-US" sz="800" dirty="0" smtClean="0"/>
              <a:t>Ensemble members</a:t>
            </a:r>
            <a:endParaRPr lang="en-US" sz="800" dirty="0"/>
          </a:p>
        </p:txBody>
      </p:sp>
      <p:cxnSp>
        <p:nvCxnSpPr>
          <p:cNvPr id="24" name="Straight Connector 23"/>
          <p:cNvCxnSpPr/>
          <p:nvPr/>
        </p:nvCxnSpPr>
        <p:spPr>
          <a:xfrm>
            <a:off x="6400800" y="1524000"/>
            <a:ext cx="609600" cy="0"/>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086600" y="1384756"/>
            <a:ext cx="1005504" cy="215444"/>
          </a:xfrm>
          <a:prstGeom prst="rect">
            <a:avLst/>
          </a:prstGeom>
          <a:noFill/>
        </p:spPr>
        <p:txBody>
          <a:bodyPr wrap="none" rtlCol="0">
            <a:spAutoFit/>
          </a:bodyPr>
          <a:lstStyle/>
          <a:p>
            <a:r>
              <a:rPr lang="en-US" sz="800" dirty="0" smtClean="0"/>
              <a:t>Ensemble mean</a:t>
            </a:r>
            <a:endParaRPr lang="en-US" sz="800" dirty="0"/>
          </a:p>
        </p:txBody>
      </p:sp>
      <p:graphicFrame>
        <p:nvGraphicFramePr>
          <p:cNvPr id="20" name="Object 19"/>
          <p:cNvGraphicFramePr>
            <a:graphicFrameLocks noChangeAspect="1"/>
          </p:cNvGraphicFramePr>
          <p:nvPr>
            <p:extLst>
              <p:ext uri="{D42A27DB-BD31-4B8C-83A1-F6EECF244321}">
                <p14:modId xmlns:p14="http://schemas.microsoft.com/office/powerpoint/2010/main" val="3539852164"/>
              </p:ext>
            </p:extLst>
          </p:nvPr>
        </p:nvGraphicFramePr>
        <p:xfrm>
          <a:off x="2590800" y="2286000"/>
          <a:ext cx="285750" cy="304800"/>
        </p:xfrm>
        <a:graphic>
          <a:graphicData uri="http://schemas.openxmlformats.org/presentationml/2006/ole">
            <mc:AlternateContent xmlns:mc="http://schemas.openxmlformats.org/markup-compatibility/2006">
              <mc:Choice xmlns:v="urn:schemas-microsoft-com:vml" Requires="v">
                <p:oleObj spid="_x0000_s214073" name="Equation" r:id="rId7" imgW="190500" imgH="203200" progId="Equation.3">
                  <p:embed/>
                </p:oleObj>
              </mc:Choice>
              <mc:Fallback>
                <p:oleObj name="Equation" r:id="rId7" imgW="190500" imgH="203200" progId="Equation.3">
                  <p:embed/>
                  <p:pic>
                    <p:nvPicPr>
                      <p:cNvPr id="0" name=""/>
                      <p:cNvPicPr/>
                      <p:nvPr/>
                    </p:nvPicPr>
                    <p:blipFill>
                      <a:blip r:embed="rId8"/>
                      <a:stretch>
                        <a:fillRect/>
                      </a:stretch>
                    </p:blipFill>
                    <p:spPr>
                      <a:xfrm>
                        <a:off x="2590800" y="2286000"/>
                        <a:ext cx="285750" cy="304800"/>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218718666"/>
              </p:ext>
            </p:extLst>
          </p:nvPr>
        </p:nvGraphicFramePr>
        <p:xfrm>
          <a:off x="2590800" y="3886200"/>
          <a:ext cx="342900" cy="304800"/>
        </p:xfrm>
        <a:graphic>
          <a:graphicData uri="http://schemas.openxmlformats.org/presentationml/2006/ole">
            <mc:AlternateContent xmlns:mc="http://schemas.openxmlformats.org/markup-compatibility/2006">
              <mc:Choice xmlns:v="urn:schemas-microsoft-com:vml" Requires="v">
                <p:oleObj spid="_x0000_s214074" name="Equation" r:id="rId9" imgW="228600" imgH="203200" progId="Equation.3">
                  <p:embed/>
                </p:oleObj>
              </mc:Choice>
              <mc:Fallback>
                <p:oleObj name="Equation" r:id="rId9" imgW="228600" imgH="203200" progId="Equation.3">
                  <p:embed/>
                  <p:pic>
                    <p:nvPicPr>
                      <p:cNvPr id="0" name=""/>
                      <p:cNvPicPr/>
                      <p:nvPr/>
                    </p:nvPicPr>
                    <p:blipFill>
                      <a:blip r:embed="rId10"/>
                      <a:stretch>
                        <a:fillRect/>
                      </a:stretch>
                    </p:blipFill>
                    <p:spPr>
                      <a:xfrm>
                        <a:off x="2590800" y="3886200"/>
                        <a:ext cx="342900" cy="304800"/>
                      </a:xfrm>
                      <a:prstGeom prst="rect">
                        <a:avLst/>
                      </a:prstGeom>
                    </p:spPr>
                  </p:pic>
                </p:oleObj>
              </mc:Fallback>
            </mc:AlternateContent>
          </a:graphicData>
        </a:graphic>
      </p:graphicFrame>
      <p:sp>
        <p:nvSpPr>
          <p:cNvPr id="21" name="TextBox 20"/>
          <p:cNvSpPr txBox="1"/>
          <p:nvPr/>
        </p:nvSpPr>
        <p:spPr>
          <a:xfrm>
            <a:off x="8534400" y="2438400"/>
            <a:ext cx="1415772" cy="369332"/>
          </a:xfrm>
          <a:prstGeom prst="rect">
            <a:avLst/>
          </a:prstGeom>
          <a:noFill/>
        </p:spPr>
        <p:txBody>
          <a:bodyPr wrap="none" rtlCol="0">
            <a:spAutoFit/>
          </a:bodyPr>
          <a:lstStyle/>
          <a:p>
            <a:r>
              <a:rPr lang="en-US" dirty="0" smtClean="0"/>
              <a:t>Large SNR</a:t>
            </a:r>
            <a:endParaRPr lang="en-US" dirty="0"/>
          </a:p>
        </p:txBody>
      </p:sp>
      <p:sp>
        <p:nvSpPr>
          <p:cNvPr id="30" name="TextBox 29"/>
          <p:cNvSpPr txBox="1"/>
          <p:nvPr/>
        </p:nvSpPr>
        <p:spPr>
          <a:xfrm>
            <a:off x="8534400" y="4724400"/>
            <a:ext cx="1415772" cy="369332"/>
          </a:xfrm>
          <a:prstGeom prst="rect">
            <a:avLst/>
          </a:prstGeom>
          <a:noFill/>
        </p:spPr>
        <p:txBody>
          <a:bodyPr wrap="none" rtlCol="0">
            <a:spAutoFit/>
          </a:bodyPr>
          <a:lstStyle/>
          <a:p>
            <a:r>
              <a:rPr lang="en-US" dirty="0" smtClean="0"/>
              <a:t>Small SNR</a:t>
            </a:r>
            <a:endParaRPr lang="en-US" dirty="0"/>
          </a:p>
        </p:txBody>
      </p:sp>
    </p:spTree>
    <p:extLst>
      <p:ext uri="{BB962C8B-B14F-4D97-AF65-F5344CB8AC3E}">
        <p14:creationId xmlns:p14="http://schemas.microsoft.com/office/powerpoint/2010/main" val="937924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779"/>
            <a:ext cx="9052560" cy="1143000"/>
          </a:xfrm>
        </p:spPr>
        <p:txBody>
          <a:bodyPr/>
          <a:lstStyle/>
          <a:p>
            <a:r>
              <a:rPr lang="en-US" dirty="0" smtClean="0"/>
              <a:t>Example of use of SNR: MJO signal</a:t>
            </a:r>
            <a:endParaRPr lang="en-US" dirty="0"/>
          </a:p>
        </p:txBody>
      </p:sp>
      <p:sp>
        <p:nvSpPr>
          <p:cNvPr id="3" name="Slide Number Placeholder 2"/>
          <p:cNvSpPr>
            <a:spLocks noGrp="1"/>
          </p:cNvSpPr>
          <p:nvPr>
            <p:ph type="sldNum" sz="quarter" idx="12"/>
          </p:nvPr>
        </p:nvSpPr>
        <p:spPr/>
        <p:txBody>
          <a:bodyPr/>
          <a:lstStyle/>
          <a:p>
            <a:fld id="{4F2B7E08-25B5-447F-9976-91A5D9482871}" type="slidenum">
              <a:rPr lang="en-US" smtClean="0"/>
              <a:pPr/>
              <a:t>16</a:t>
            </a:fld>
            <a:endParaRPr lang="en-US"/>
          </a:p>
        </p:txBody>
      </p:sp>
      <p:pic>
        <p:nvPicPr>
          <p:cNvPr id="4" name="Picture 3" descr="Screen Shot 2015-03-31 at 8.29.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2392"/>
            <a:ext cx="10058400" cy="5473476"/>
          </a:xfrm>
          <a:prstGeom prst="rect">
            <a:avLst/>
          </a:prstGeom>
        </p:spPr>
      </p:pic>
      <p:sp>
        <p:nvSpPr>
          <p:cNvPr id="5" name="TextBox 4"/>
          <p:cNvSpPr txBox="1"/>
          <p:nvPr/>
        </p:nvSpPr>
        <p:spPr>
          <a:xfrm>
            <a:off x="5715000" y="6488668"/>
            <a:ext cx="2914530" cy="369332"/>
          </a:xfrm>
          <a:prstGeom prst="rect">
            <a:avLst/>
          </a:prstGeom>
          <a:noFill/>
        </p:spPr>
        <p:txBody>
          <a:bodyPr wrap="none" rtlCol="0">
            <a:spAutoFit/>
          </a:bodyPr>
          <a:lstStyle/>
          <a:p>
            <a:r>
              <a:rPr lang="en-US" dirty="0" smtClean="0"/>
              <a:t>Duane et al 2003 QJRM</a:t>
            </a:r>
            <a:endParaRPr lang="en-US" dirty="0"/>
          </a:p>
        </p:txBody>
      </p:sp>
    </p:spTree>
    <p:extLst>
      <p:ext uri="{BB962C8B-B14F-4D97-AF65-F5344CB8AC3E}">
        <p14:creationId xmlns:p14="http://schemas.microsoft.com/office/powerpoint/2010/main" val="138837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779"/>
            <a:ext cx="9052560" cy="1143000"/>
          </a:xfrm>
        </p:spPr>
        <p:txBody>
          <a:bodyPr/>
          <a:lstStyle/>
          <a:p>
            <a:r>
              <a:rPr lang="en-US" dirty="0" smtClean="0"/>
              <a:t>Example of use of SNR: MJO signal</a:t>
            </a:r>
            <a:endParaRPr lang="en-US" dirty="0"/>
          </a:p>
        </p:txBody>
      </p:sp>
      <p:sp>
        <p:nvSpPr>
          <p:cNvPr id="3" name="Slide Number Placeholder 2"/>
          <p:cNvSpPr>
            <a:spLocks noGrp="1"/>
          </p:cNvSpPr>
          <p:nvPr>
            <p:ph type="sldNum" sz="quarter" idx="12"/>
          </p:nvPr>
        </p:nvSpPr>
        <p:spPr/>
        <p:txBody>
          <a:bodyPr/>
          <a:lstStyle/>
          <a:p>
            <a:fld id="{4F2B7E08-25B5-447F-9976-91A5D9482871}" type="slidenum">
              <a:rPr lang="en-US" smtClean="0"/>
              <a:pPr/>
              <a:t>17</a:t>
            </a:fld>
            <a:endParaRPr lang="en-US"/>
          </a:p>
        </p:txBody>
      </p:sp>
      <p:pic>
        <p:nvPicPr>
          <p:cNvPr id="6" name="Picture 5" descr="Screen Shot 2015-03-31 at 8.32.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7955785" cy="5943600"/>
          </a:xfrm>
          <a:prstGeom prst="rect">
            <a:avLst/>
          </a:prstGeom>
        </p:spPr>
      </p:pic>
      <p:sp>
        <p:nvSpPr>
          <p:cNvPr id="7" name="TextBox 6"/>
          <p:cNvSpPr txBox="1"/>
          <p:nvPr/>
        </p:nvSpPr>
        <p:spPr>
          <a:xfrm>
            <a:off x="609600" y="2743200"/>
            <a:ext cx="1615985" cy="369332"/>
          </a:xfrm>
          <a:prstGeom prst="rect">
            <a:avLst/>
          </a:prstGeom>
          <a:noFill/>
        </p:spPr>
        <p:txBody>
          <a:bodyPr wrap="none" rtlCol="0">
            <a:spAutoFit/>
          </a:bodyPr>
          <a:lstStyle/>
          <a:p>
            <a:r>
              <a:rPr lang="en-US" dirty="0" err="1" smtClean="0"/>
              <a:t>Waliser</a:t>
            </a:r>
            <a:r>
              <a:rPr lang="en-US" dirty="0" smtClean="0"/>
              <a:t> et al</a:t>
            </a:r>
            <a:endParaRPr lang="en-US" dirty="0"/>
          </a:p>
        </p:txBody>
      </p:sp>
    </p:spTree>
    <p:extLst>
      <p:ext uri="{BB962C8B-B14F-4D97-AF65-F5344CB8AC3E}">
        <p14:creationId xmlns:p14="http://schemas.microsoft.com/office/powerpoint/2010/main" val="615234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31 at 8.34.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14400"/>
            <a:ext cx="7863674" cy="5943600"/>
          </a:xfrm>
          <a:prstGeom prst="rect">
            <a:avLst/>
          </a:prstGeom>
        </p:spPr>
      </p:pic>
      <p:sp>
        <p:nvSpPr>
          <p:cNvPr id="2" name="Title 1"/>
          <p:cNvSpPr>
            <a:spLocks noGrp="1"/>
          </p:cNvSpPr>
          <p:nvPr>
            <p:ph type="title"/>
          </p:nvPr>
        </p:nvSpPr>
        <p:spPr>
          <a:xfrm>
            <a:off x="533400" y="17779"/>
            <a:ext cx="9052560" cy="1143000"/>
          </a:xfrm>
        </p:spPr>
        <p:txBody>
          <a:bodyPr/>
          <a:lstStyle/>
          <a:p>
            <a:r>
              <a:rPr lang="en-US" dirty="0" smtClean="0"/>
              <a:t>Example of use of SNR: MJO signal</a:t>
            </a:r>
            <a:endParaRPr lang="en-US" dirty="0"/>
          </a:p>
        </p:txBody>
      </p:sp>
      <p:sp>
        <p:nvSpPr>
          <p:cNvPr id="3" name="Slide Number Placeholder 2"/>
          <p:cNvSpPr>
            <a:spLocks noGrp="1"/>
          </p:cNvSpPr>
          <p:nvPr>
            <p:ph type="sldNum" sz="quarter" idx="12"/>
          </p:nvPr>
        </p:nvSpPr>
        <p:spPr/>
        <p:txBody>
          <a:bodyPr/>
          <a:lstStyle/>
          <a:p>
            <a:fld id="{4F2B7E08-25B5-447F-9976-91A5D9482871}" type="slidenum">
              <a:rPr lang="en-US" smtClean="0"/>
              <a:pPr/>
              <a:t>18</a:t>
            </a:fld>
            <a:endParaRPr lang="en-US"/>
          </a:p>
        </p:txBody>
      </p:sp>
      <p:sp>
        <p:nvSpPr>
          <p:cNvPr id="7" name="TextBox 6"/>
          <p:cNvSpPr txBox="1"/>
          <p:nvPr/>
        </p:nvSpPr>
        <p:spPr>
          <a:xfrm>
            <a:off x="381000" y="1447800"/>
            <a:ext cx="1615985" cy="369332"/>
          </a:xfrm>
          <a:prstGeom prst="rect">
            <a:avLst/>
          </a:prstGeom>
          <a:noFill/>
        </p:spPr>
        <p:txBody>
          <a:bodyPr wrap="none" rtlCol="0">
            <a:spAutoFit/>
          </a:bodyPr>
          <a:lstStyle/>
          <a:p>
            <a:r>
              <a:rPr lang="en-US" dirty="0" err="1" smtClean="0"/>
              <a:t>Waliser</a:t>
            </a:r>
            <a:r>
              <a:rPr lang="en-US" dirty="0" smtClean="0"/>
              <a:t> et al</a:t>
            </a:r>
            <a:endParaRPr lang="en-US" dirty="0"/>
          </a:p>
        </p:txBody>
      </p:sp>
    </p:spTree>
    <p:extLst>
      <p:ext uri="{BB962C8B-B14F-4D97-AF65-F5344CB8AC3E}">
        <p14:creationId xmlns:p14="http://schemas.microsoft.com/office/powerpoint/2010/main" val="2827582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a:bodyPr>
          <a:lstStyle/>
          <a:p>
            <a:r>
              <a:rPr lang="en-US" b="1" dirty="0" smtClean="0"/>
              <a:t>Ensemble Mean Performance</a:t>
            </a:r>
            <a:endParaRPr lang="en-US" b="1" dirty="0"/>
          </a:p>
        </p:txBody>
      </p:sp>
      <p:sp>
        <p:nvSpPr>
          <p:cNvPr id="9" name="Slide Number Placeholder 5"/>
          <p:cNvSpPr>
            <a:spLocks noGrp="1"/>
          </p:cNvSpPr>
          <p:nvPr>
            <p:ph type="sldNum" sz="quarter" idx="12"/>
          </p:nvPr>
        </p:nvSpPr>
        <p:spPr/>
        <p:txBody>
          <a:bodyPr/>
          <a:lstStyle/>
          <a:p>
            <a:fld id="{809F59EB-A98E-4F3B-805F-20CB15D7180B}" type="slidenum">
              <a:rPr lang="en-US"/>
              <a:pPr/>
              <a:t>19</a:t>
            </a:fld>
            <a:endParaRPr lang="en-US" dirty="0"/>
          </a:p>
        </p:txBody>
      </p:sp>
      <p:pic>
        <p:nvPicPr>
          <p:cNvPr id="161796" name="Picture 4" descr="nh500h_ac_die_win06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65344"/>
            <a:ext cx="4591050" cy="3571875"/>
          </a:xfrm>
          <a:prstGeom prst="rect">
            <a:avLst/>
          </a:prstGeom>
          <a:noFill/>
          <a:extLst>
            <a:ext uri="{909E8E84-426E-40dd-AFC4-6F175D3DCCD1}">
              <a14:hiddenFill xmlns:a14="http://schemas.microsoft.com/office/drawing/2010/main" xmlns="">
                <a:solidFill>
                  <a:srgbClr val="FFFFFF"/>
                </a:solidFill>
              </a14:hiddenFill>
            </a:ext>
          </a:extLst>
        </p:spPr>
      </p:pic>
      <p:pic>
        <p:nvPicPr>
          <p:cNvPr id="161797" name="Picture 5" descr="nh500h_rms_die_win06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57404"/>
            <a:ext cx="4591050" cy="3571875"/>
          </a:xfrm>
          <a:prstGeom prst="rect">
            <a:avLst/>
          </a:prstGeom>
          <a:noFill/>
          <a:extLst>
            <a:ext uri="{909E8E84-426E-40dd-AFC4-6F175D3DCCD1}">
              <a14:hiddenFill xmlns:a14="http://schemas.microsoft.com/office/drawing/2010/main" xmlns="">
                <a:solidFill>
                  <a:srgbClr val="FFFFFF"/>
                </a:solidFill>
              </a14:hiddenFill>
            </a:ext>
          </a:extLst>
        </p:spPr>
      </p:pic>
      <p:sp>
        <p:nvSpPr>
          <p:cNvPr id="161799" name="Text Box 7"/>
          <p:cNvSpPr txBox="1">
            <a:spLocks noChangeArrowheads="1"/>
          </p:cNvSpPr>
          <p:nvPr/>
        </p:nvSpPr>
        <p:spPr bwMode="auto">
          <a:xfrm>
            <a:off x="685810" y="5562601"/>
            <a:ext cx="413067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400" dirty="0"/>
              <a:t>Ensemble mean (green) more skillful than single forecasts after day 4</a:t>
            </a:r>
          </a:p>
        </p:txBody>
      </p:sp>
      <p:sp>
        <p:nvSpPr>
          <p:cNvPr id="161800" name="Text Box 8"/>
          <p:cNvSpPr txBox="1">
            <a:spLocks noChangeArrowheads="1"/>
          </p:cNvSpPr>
          <p:nvPr/>
        </p:nvSpPr>
        <p:spPr bwMode="auto">
          <a:xfrm>
            <a:off x="5622925" y="5562609"/>
            <a:ext cx="4130675"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400" dirty="0" smtClean="0"/>
              <a:t>At long leads, the RMSE of the ensemble </a:t>
            </a:r>
            <a:r>
              <a:rPr lang="en-US" sz="1400" dirty="0"/>
              <a:t>mean (green) approach climatology </a:t>
            </a:r>
            <a:r>
              <a:rPr lang="en-US" sz="1400" dirty="0" smtClean="0"/>
              <a:t>(cyan). RMSE  of individual forecast members (red and black) grow much faster.</a:t>
            </a:r>
            <a:endParaRPr lang="en-US" sz="1400" dirty="0"/>
          </a:p>
        </p:txBody>
      </p:sp>
      <p:sp>
        <p:nvSpPr>
          <p:cNvPr id="3" name="TextBox 2"/>
          <p:cNvSpPr txBox="1"/>
          <p:nvPr/>
        </p:nvSpPr>
        <p:spPr>
          <a:xfrm>
            <a:off x="1371600" y="1524000"/>
            <a:ext cx="3283271" cy="369332"/>
          </a:xfrm>
          <a:prstGeom prst="rect">
            <a:avLst/>
          </a:prstGeom>
          <a:noFill/>
        </p:spPr>
        <p:txBody>
          <a:bodyPr wrap="none" rtlCol="0">
            <a:spAutoFit/>
          </a:bodyPr>
          <a:lstStyle/>
          <a:p>
            <a:r>
              <a:rPr lang="en-US" dirty="0" smtClean="0"/>
              <a:t>Anomaly Correlation Score</a:t>
            </a:r>
            <a:endParaRPr lang="en-US" dirty="0"/>
          </a:p>
        </p:txBody>
      </p:sp>
      <p:sp>
        <p:nvSpPr>
          <p:cNvPr id="4" name="TextBox 3"/>
          <p:cNvSpPr txBox="1"/>
          <p:nvPr/>
        </p:nvSpPr>
        <p:spPr>
          <a:xfrm>
            <a:off x="6172200" y="1524000"/>
            <a:ext cx="2969852" cy="369332"/>
          </a:xfrm>
          <a:prstGeom prst="rect">
            <a:avLst/>
          </a:prstGeom>
          <a:noFill/>
        </p:spPr>
        <p:txBody>
          <a:bodyPr wrap="none" rtlCol="0">
            <a:spAutoFit/>
          </a:bodyPr>
          <a:lstStyle/>
          <a:p>
            <a:r>
              <a:rPr lang="en-US" dirty="0" smtClean="0"/>
              <a:t>Root Mean Square Error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Outline</a:t>
            </a:r>
          </a:p>
        </p:txBody>
      </p:sp>
      <p:sp>
        <p:nvSpPr>
          <p:cNvPr id="165891" name="Rectangle 3"/>
          <p:cNvSpPr>
            <a:spLocks noGrp="1" noChangeArrowheads="1"/>
          </p:cNvSpPr>
          <p:nvPr>
            <p:ph idx="1"/>
          </p:nvPr>
        </p:nvSpPr>
        <p:spPr>
          <a:xfrm>
            <a:off x="501651" y="1219205"/>
            <a:ext cx="9055100" cy="4906963"/>
          </a:xfrm>
        </p:spPr>
        <p:txBody>
          <a:bodyPr/>
          <a:lstStyle/>
          <a:p>
            <a:pPr marL="514350" indent="-514350">
              <a:buFont typeface="+mj-lt"/>
              <a:buAutoNum type="arabicPeriod"/>
            </a:pPr>
            <a:r>
              <a:rPr lang="en-US" dirty="0" smtClean="0">
                <a:solidFill>
                  <a:schemeClr val="accent2">
                    <a:lumMod val="75000"/>
                  </a:schemeClr>
                </a:solidFill>
              </a:rPr>
              <a:t>Key concepts</a:t>
            </a:r>
            <a:endParaRPr lang="en-US" dirty="0">
              <a:solidFill>
                <a:schemeClr val="accent2">
                  <a:lumMod val="75000"/>
                </a:schemeClr>
              </a:solidFill>
            </a:endParaRPr>
          </a:p>
          <a:p>
            <a:pPr lvl="1">
              <a:buFont typeface="Arial" pitchFamily="34" charset="0"/>
              <a:buChar char="•"/>
            </a:pPr>
            <a:r>
              <a:rPr lang="en-US" sz="2400" dirty="0">
                <a:solidFill>
                  <a:schemeClr val="accent2">
                    <a:lumMod val="75000"/>
                  </a:schemeClr>
                </a:solidFill>
              </a:rPr>
              <a:t>Uncertainty in NWP </a:t>
            </a:r>
            <a:r>
              <a:rPr lang="en-US" sz="2400" dirty="0" smtClean="0">
                <a:solidFill>
                  <a:schemeClr val="accent2">
                    <a:lumMod val="75000"/>
                  </a:schemeClr>
                </a:solidFill>
              </a:rPr>
              <a:t>systems</a:t>
            </a:r>
          </a:p>
          <a:p>
            <a:pPr lvl="1">
              <a:buFont typeface="Arial" pitchFamily="34" charset="0"/>
              <a:buChar char="•"/>
            </a:pPr>
            <a:r>
              <a:rPr lang="en-US" sz="2400" dirty="0" smtClean="0">
                <a:solidFill>
                  <a:schemeClr val="accent2">
                    <a:lumMod val="75000"/>
                  </a:schemeClr>
                </a:solidFill>
              </a:rPr>
              <a:t>Ensemble Forecasting</a:t>
            </a:r>
            <a:endParaRPr lang="en-US" sz="2400" dirty="0">
              <a:solidFill>
                <a:schemeClr val="accent2">
                  <a:lumMod val="75000"/>
                </a:schemeClr>
              </a:solidFill>
            </a:endParaRPr>
          </a:p>
          <a:p>
            <a:pPr marL="514350" indent="-514350">
              <a:buFont typeface="+mj-lt"/>
              <a:buAutoNum type="arabicPeriod"/>
            </a:pPr>
            <a:r>
              <a:rPr lang="en-US" dirty="0" smtClean="0">
                <a:solidFill>
                  <a:schemeClr val="accent2">
                    <a:lumMod val="75000"/>
                  </a:schemeClr>
                </a:solidFill>
              </a:rPr>
              <a:t>Probabilistic </a:t>
            </a:r>
            <a:r>
              <a:rPr lang="en-US" dirty="0">
                <a:solidFill>
                  <a:schemeClr val="accent2">
                    <a:lumMod val="75000"/>
                  </a:schemeClr>
                </a:solidFill>
              </a:rPr>
              <a:t>forecast verification</a:t>
            </a:r>
          </a:p>
          <a:p>
            <a:pPr lvl="1">
              <a:buFont typeface="Arial" pitchFamily="34" charset="0"/>
              <a:buChar char="•"/>
            </a:pPr>
            <a:r>
              <a:rPr lang="en-US" sz="2400" dirty="0" smtClean="0">
                <a:solidFill>
                  <a:schemeClr val="accent2">
                    <a:lumMod val="75000"/>
                  </a:schemeClr>
                </a:solidFill>
              </a:rPr>
              <a:t>Attributes of forecast quality</a:t>
            </a:r>
          </a:p>
          <a:p>
            <a:pPr lvl="1">
              <a:buFont typeface="Arial" pitchFamily="34" charset="0"/>
              <a:buChar char="•"/>
            </a:pPr>
            <a:r>
              <a:rPr lang="en-US" sz="2400" dirty="0" smtClean="0">
                <a:solidFill>
                  <a:schemeClr val="accent2">
                    <a:lumMod val="75000"/>
                  </a:schemeClr>
                </a:solidFill>
              </a:rPr>
              <a:t>Performance metrics</a:t>
            </a:r>
            <a:endParaRPr lang="en-US" dirty="0">
              <a:solidFill>
                <a:schemeClr val="accent2">
                  <a:lumMod val="75000"/>
                </a:schemeClr>
              </a:solidFill>
            </a:endParaRPr>
          </a:p>
          <a:p>
            <a:pPr marL="514350" indent="-514350">
              <a:buFont typeface="+mj-lt"/>
              <a:buAutoNum type="arabicPeriod"/>
            </a:pPr>
            <a:r>
              <a:rPr lang="en-US" dirty="0" smtClean="0">
                <a:solidFill>
                  <a:schemeClr val="accent2">
                    <a:lumMod val="75000"/>
                  </a:schemeClr>
                </a:solidFill>
              </a:rPr>
              <a:t>Post-processing ensembles</a:t>
            </a:r>
            <a:endParaRPr lang="en-US" dirty="0">
              <a:solidFill>
                <a:schemeClr val="accent2">
                  <a:lumMod val="75000"/>
                </a:schemeClr>
              </a:solidFill>
            </a:endParaRPr>
          </a:p>
        </p:txBody>
      </p:sp>
      <p:sp>
        <p:nvSpPr>
          <p:cNvPr id="4" name="Slide Number Placeholder 5"/>
          <p:cNvSpPr>
            <a:spLocks noGrp="1"/>
          </p:cNvSpPr>
          <p:nvPr>
            <p:ph type="sldNum" sz="quarter" idx="12"/>
          </p:nvPr>
        </p:nvSpPr>
        <p:spPr/>
        <p:txBody>
          <a:bodyPr/>
          <a:lstStyle/>
          <a:p>
            <a:fld id="{9F0446B0-119E-45A8-9696-EBAD50049077}" type="slidenum">
              <a:rPr lang="en-US"/>
              <a:pPr/>
              <a:t>2</a:t>
            </a:fld>
            <a:endParaRPr lang="en-US"/>
          </a:p>
        </p:txBody>
      </p:sp>
    </p:spTree>
    <p:extLst>
      <p:ext uri="{BB962C8B-B14F-4D97-AF65-F5344CB8AC3E}">
        <p14:creationId xmlns:p14="http://schemas.microsoft.com/office/powerpoint/2010/main" val="3714510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10058400" cy="1143000"/>
          </a:xfrm>
        </p:spPr>
        <p:txBody>
          <a:bodyPr>
            <a:normAutofit/>
          </a:bodyPr>
          <a:lstStyle/>
          <a:p>
            <a:r>
              <a:rPr lang="en-US" b="1" dirty="0"/>
              <a:t>Quantitative description</a:t>
            </a:r>
          </a:p>
        </p:txBody>
      </p:sp>
      <p:sp>
        <p:nvSpPr>
          <p:cNvPr id="19459" name="Rectangle 3"/>
          <p:cNvSpPr>
            <a:spLocks noGrp="1" noChangeArrowheads="1"/>
          </p:cNvSpPr>
          <p:nvPr>
            <p:ph type="body" sz="half" idx="1"/>
          </p:nvPr>
        </p:nvSpPr>
        <p:spPr>
          <a:xfrm>
            <a:off x="336550" y="1219200"/>
            <a:ext cx="9553575" cy="1828800"/>
          </a:xfrm>
        </p:spPr>
        <p:txBody>
          <a:bodyPr>
            <a:normAutofit/>
          </a:bodyPr>
          <a:lstStyle/>
          <a:p>
            <a:r>
              <a:rPr lang="en-US" sz="2000" dirty="0"/>
              <a:t>Assume each deterministic forecast in the ensemble is an independent realizations of the same random process</a:t>
            </a:r>
          </a:p>
          <a:p>
            <a:r>
              <a:rPr lang="en-US" sz="2000" dirty="0"/>
              <a:t>Forecast probability of an event is estimated as the fraction of the forecasts predicting the event among all forecasts considered (relative frequency of occurrence)</a:t>
            </a:r>
          </a:p>
          <a:p>
            <a:pPr>
              <a:buFontTx/>
              <a:buNone/>
            </a:pPr>
            <a:r>
              <a:rPr lang="en-US" sz="2000" dirty="0"/>
              <a:t>	</a:t>
            </a:r>
          </a:p>
        </p:txBody>
      </p:sp>
      <p:graphicFrame>
        <p:nvGraphicFramePr>
          <p:cNvPr id="19496" name="Object 40"/>
          <p:cNvGraphicFramePr>
            <a:graphicFrameLocks noGrp="1" noChangeAspect="1"/>
          </p:cNvGraphicFramePr>
          <p:nvPr>
            <p:ph sz="half" idx="2"/>
            <p:extLst>
              <p:ext uri="{D42A27DB-BD31-4B8C-83A1-F6EECF244321}">
                <p14:modId xmlns:p14="http://schemas.microsoft.com/office/powerpoint/2010/main" val="1733918709"/>
              </p:ext>
            </p:extLst>
          </p:nvPr>
        </p:nvGraphicFramePr>
        <p:xfrm>
          <a:off x="4114800" y="4419600"/>
          <a:ext cx="1714500" cy="1143000"/>
        </p:xfrm>
        <a:graphic>
          <a:graphicData uri="http://schemas.openxmlformats.org/presentationml/2006/ole">
            <mc:AlternateContent xmlns:mc="http://schemas.openxmlformats.org/markup-compatibility/2006">
              <mc:Choice xmlns:v="urn:schemas-microsoft-com:vml" Requires="v">
                <p:oleObj spid="_x0000_s175363" name="Equation" r:id="rId3" imgW="647640" imgH="431640" progId="Equation.3">
                  <p:embed/>
                </p:oleObj>
              </mc:Choice>
              <mc:Fallback>
                <p:oleObj name="Equation" r:id="rId3" imgW="6476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419600"/>
                        <a:ext cx="1714500" cy="1143000"/>
                      </a:xfrm>
                      <a:prstGeom prst="rect">
                        <a:avLst/>
                      </a:prstGeom>
                      <a:noFill/>
                      <a:ln>
                        <a:noFill/>
                      </a:ln>
                      <a:effectLst/>
                    </p:spPr>
                  </p:pic>
                </p:oleObj>
              </mc:Fallback>
            </mc:AlternateContent>
          </a:graphicData>
        </a:graphic>
      </p:graphicFrame>
      <p:sp>
        <p:nvSpPr>
          <p:cNvPr id="17" name="Slide Number Placeholder 6"/>
          <p:cNvSpPr>
            <a:spLocks noGrp="1"/>
          </p:cNvSpPr>
          <p:nvPr>
            <p:ph type="sldNum" sz="quarter" idx="12"/>
          </p:nvPr>
        </p:nvSpPr>
        <p:spPr/>
        <p:txBody>
          <a:bodyPr/>
          <a:lstStyle/>
          <a:p>
            <a:fld id="{4B7E482E-3077-4236-9842-747F1C641A1D}" type="slidenum">
              <a:rPr lang="en-US"/>
              <a:pPr/>
              <a:t>20</a:t>
            </a:fld>
            <a:endParaRPr lang="en-US" dirty="0"/>
          </a:p>
        </p:txBody>
      </p:sp>
      <p:sp>
        <p:nvSpPr>
          <p:cNvPr id="19500" name="Rectangle 44"/>
          <p:cNvSpPr>
            <a:spLocks noChangeArrowheads="1"/>
          </p:cNvSpPr>
          <p:nvPr/>
        </p:nvSpPr>
        <p:spPr bwMode="auto">
          <a:xfrm>
            <a:off x="685800" y="2895600"/>
            <a:ext cx="7999413"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800" i="1" dirty="0" err="1" smtClean="0">
                <a:latin typeface="Times New Roman" pitchFamily="18" charset="0"/>
                <a:cs typeface="Times New Roman" pitchFamily="18" charset="0"/>
              </a:rPr>
              <a:t>n</a:t>
            </a:r>
            <a:r>
              <a:rPr lang="en-US" sz="2800" i="1" baseline="-25000" dirty="0" err="1" smtClean="0">
                <a:latin typeface="Times New Roman" pitchFamily="18" charset="0"/>
                <a:cs typeface="Times New Roman" pitchFamily="18" charset="0"/>
              </a:rPr>
              <a:t>t</a:t>
            </a:r>
            <a:r>
              <a:rPr lang="en-US" sz="2800" dirty="0" smtClean="0"/>
              <a:t>    </a:t>
            </a:r>
            <a:r>
              <a:rPr lang="en-US" dirty="0" smtClean="0"/>
              <a:t>= ensemble size</a:t>
            </a:r>
          </a:p>
          <a:p>
            <a:r>
              <a:rPr lang="en-US" sz="2800" i="1" dirty="0" err="1" smtClean="0">
                <a:latin typeface="Times New Roman" pitchFamily="18" charset="0"/>
                <a:cs typeface="Times New Roman" pitchFamily="18" charset="0"/>
              </a:rPr>
              <a:t>n</a:t>
            </a:r>
            <a:r>
              <a:rPr lang="en-US" sz="2800" i="1" baseline="-25000" dirty="0" err="1" smtClean="0">
                <a:latin typeface="Times New Roman" pitchFamily="18" charset="0"/>
                <a:cs typeface="Times New Roman" pitchFamily="18" charset="0"/>
              </a:rPr>
              <a:t>x</a:t>
            </a:r>
            <a:r>
              <a:rPr lang="en-US" sz="2800" dirty="0" smtClean="0"/>
              <a:t>    </a:t>
            </a:r>
            <a:r>
              <a:rPr lang="en-US" dirty="0" smtClean="0"/>
              <a:t>= </a:t>
            </a:r>
            <a:r>
              <a:rPr lang="en-US" dirty="0"/>
              <a:t>number of </a:t>
            </a:r>
            <a:r>
              <a:rPr lang="en-US" dirty="0" smtClean="0"/>
              <a:t>ensemble members </a:t>
            </a:r>
            <a:r>
              <a:rPr lang="en-US" dirty="0"/>
              <a:t>that predict </a:t>
            </a:r>
            <a:r>
              <a:rPr lang="en-US" dirty="0" smtClean="0"/>
              <a:t>an </a:t>
            </a:r>
            <a:r>
              <a:rPr lang="en-US" dirty="0"/>
              <a:t>event </a:t>
            </a:r>
            <a:r>
              <a:rPr lang="en-US" sz="2400" i="1" dirty="0" smtClean="0">
                <a:latin typeface="Times New Roman" pitchFamily="18" charset="0"/>
                <a:cs typeface="Times New Roman" pitchFamily="18" charset="0"/>
              </a:rPr>
              <a:t>x</a:t>
            </a:r>
            <a:r>
              <a:rPr lang="en-US" dirty="0" smtClean="0"/>
              <a:t> </a:t>
            </a:r>
          </a:p>
          <a:p>
            <a:r>
              <a:rPr lang="en-US" sz="2800" i="1" dirty="0" smtClean="0">
                <a:latin typeface="Times New Roman" pitchFamily="18" charset="0"/>
                <a:cs typeface="Times New Roman" pitchFamily="18" charset="0"/>
              </a:rPr>
              <a:t>P(x)</a:t>
            </a:r>
            <a:r>
              <a:rPr lang="en-US" sz="2800" i="1" dirty="0" smtClean="0"/>
              <a:t> </a:t>
            </a:r>
            <a:r>
              <a:rPr lang="en-US" i="1" dirty="0" smtClean="0"/>
              <a:t>= </a:t>
            </a:r>
            <a:r>
              <a:rPr lang="en-US" dirty="0" smtClean="0"/>
              <a:t>probability </a:t>
            </a:r>
            <a:r>
              <a:rPr lang="en-US" dirty="0"/>
              <a:t>that </a:t>
            </a:r>
            <a:r>
              <a:rPr lang="en-US" dirty="0" smtClean="0"/>
              <a:t>event </a:t>
            </a:r>
            <a:r>
              <a:rPr lang="en-US" sz="2400" i="1" dirty="0" smtClean="0">
                <a:latin typeface="Times New Roman" pitchFamily="18" charset="0"/>
                <a:cs typeface="Times New Roman" pitchFamily="18" charset="0"/>
              </a:rPr>
              <a:t>x</a:t>
            </a:r>
            <a:r>
              <a:rPr lang="en-US" dirty="0" smtClean="0"/>
              <a:t> will happen</a:t>
            </a:r>
            <a:endParaRPr lang="en-US" dirty="0"/>
          </a:p>
        </p:txBody>
      </p:sp>
    </p:spTree>
    <p:extLst>
      <p:ext uri="{BB962C8B-B14F-4D97-AF65-F5344CB8AC3E}">
        <p14:creationId xmlns:p14="http://schemas.microsoft.com/office/powerpoint/2010/main" val="872250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5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50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20918"/>
            <a:ext cx="9052560" cy="1143000"/>
          </a:xfrm>
        </p:spPr>
        <p:txBody>
          <a:bodyPr>
            <a:normAutofit/>
          </a:bodyPr>
          <a:lstStyle/>
          <a:p>
            <a:r>
              <a:rPr lang="en-US" b="1" dirty="0"/>
              <a:t>Quantitative description</a:t>
            </a:r>
          </a:p>
        </p:txBody>
      </p:sp>
      <p:sp>
        <p:nvSpPr>
          <p:cNvPr id="17" name="Slide Number Placeholder 6"/>
          <p:cNvSpPr>
            <a:spLocks noGrp="1"/>
          </p:cNvSpPr>
          <p:nvPr>
            <p:ph type="sldNum" sz="quarter" idx="12"/>
          </p:nvPr>
        </p:nvSpPr>
        <p:spPr/>
        <p:txBody>
          <a:bodyPr/>
          <a:lstStyle/>
          <a:p>
            <a:fld id="{4B7E482E-3077-4236-9842-747F1C641A1D}" type="slidenum">
              <a:rPr lang="en-US"/>
              <a:pPr/>
              <a:t>21</a:t>
            </a:fld>
            <a:endParaRPr lang="en-US" dirty="0"/>
          </a:p>
        </p:txBody>
      </p:sp>
      <p:graphicFrame>
        <p:nvGraphicFramePr>
          <p:cNvPr id="19496" name="Object 40"/>
          <p:cNvGraphicFramePr>
            <a:graphicFrameLocks noGrp="1" noChangeAspect="1"/>
          </p:cNvGraphicFramePr>
          <p:nvPr>
            <p:ph sz="half" idx="4294967295"/>
            <p:extLst>
              <p:ext uri="{D42A27DB-BD31-4B8C-83A1-F6EECF244321}">
                <p14:modId xmlns:p14="http://schemas.microsoft.com/office/powerpoint/2010/main" val="527061311"/>
              </p:ext>
            </p:extLst>
          </p:nvPr>
        </p:nvGraphicFramePr>
        <p:xfrm>
          <a:off x="5257800" y="5486400"/>
          <a:ext cx="1592262" cy="703263"/>
        </p:xfrm>
        <a:graphic>
          <a:graphicData uri="http://schemas.openxmlformats.org/presentationml/2006/ole">
            <mc:AlternateContent xmlns:mc="http://schemas.openxmlformats.org/markup-compatibility/2006">
              <mc:Choice xmlns:v="urn:schemas-microsoft-com:vml" Requires="v">
                <p:oleObj spid="_x0000_s19787" name="Equation" r:id="rId3" imgW="977760" imgH="431640" progId="Equation.3">
                  <p:embed/>
                </p:oleObj>
              </mc:Choice>
              <mc:Fallback>
                <p:oleObj name="Equation" r:id="rId3" imgW="977760" imgH="431640" progId="Equation.3">
                  <p:embed/>
                  <p:pic>
                    <p:nvPicPr>
                      <p:cNvPr id="0" name="Object 40"/>
                      <p:cNvPicPr>
                        <a:picLocks noChangeAspect="1" noChangeArrowheads="1"/>
                      </p:cNvPicPr>
                      <p:nvPr/>
                    </p:nvPicPr>
                    <p:blipFill>
                      <a:blip r:embed="rId4"/>
                      <a:srcRect/>
                      <a:stretch>
                        <a:fillRect/>
                      </a:stretch>
                    </p:blipFill>
                    <p:spPr bwMode="auto">
                      <a:xfrm>
                        <a:off x="5257800" y="5486400"/>
                        <a:ext cx="1592262" cy="703263"/>
                      </a:xfrm>
                      <a:prstGeom prst="rect">
                        <a:avLst/>
                      </a:prstGeom>
                      <a:noFill/>
                      <a:ln>
                        <a:noFill/>
                      </a:ln>
                      <a:effectLst/>
                    </p:spPr>
                  </p:pic>
                </p:oleObj>
              </mc:Fallback>
            </mc:AlternateContent>
          </a:graphicData>
        </a:graphic>
      </p:graphicFrame>
      <p:grpSp>
        <p:nvGrpSpPr>
          <p:cNvPr id="19513" name="Group 57"/>
          <p:cNvGrpSpPr>
            <a:grpSpLocks/>
          </p:cNvGrpSpPr>
          <p:nvPr/>
        </p:nvGrpSpPr>
        <p:grpSpPr bwMode="auto">
          <a:xfrm>
            <a:off x="144468" y="3200400"/>
            <a:ext cx="9785350" cy="2127250"/>
            <a:chOff x="-295" y="436"/>
            <a:chExt cx="6164" cy="1340"/>
          </a:xfrm>
        </p:grpSpPr>
        <p:pic>
          <p:nvPicPr>
            <p:cNvPr id="19503" name="Picture 47" descr="pdf1"/>
            <p:cNvPicPr>
              <a:picLocks noChangeAspect="1" noChangeArrowheads="1"/>
            </p:cNvPicPr>
            <p:nvPr/>
          </p:nvPicPr>
          <p:blipFill>
            <a:blip r:embed="rId5">
              <a:extLst>
                <a:ext uri="{28A0092B-C50C-407E-A947-70E740481C1C}">
                  <a14:useLocalDpi xmlns:a14="http://schemas.microsoft.com/office/drawing/2010/main" val="0"/>
                </a:ext>
              </a:extLst>
            </a:blip>
            <a:srcRect b="63754"/>
            <a:stretch>
              <a:fillRect/>
            </a:stretch>
          </p:blipFill>
          <p:spPr bwMode="auto">
            <a:xfrm>
              <a:off x="-295" y="436"/>
              <a:ext cx="6164" cy="1340"/>
            </a:xfrm>
            <a:prstGeom prst="rect">
              <a:avLst/>
            </a:prstGeom>
            <a:noFill/>
            <a:extLst>
              <a:ext uri="{909E8E84-426E-40dd-AFC4-6F175D3DCCD1}">
                <a14:hiddenFill xmlns:a14="http://schemas.microsoft.com/office/drawing/2010/main" xmlns="">
                  <a:solidFill>
                    <a:srgbClr val="FFFFFF"/>
                  </a:solidFill>
                </a14:hiddenFill>
              </a:ext>
            </a:extLst>
          </p:spPr>
        </p:pic>
        <p:sp>
          <p:nvSpPr>
            <p:cNvPr id="19504" name="Line 48"/>
            <p:cNvSpPr>
              <a:spLocks noChangeShapeType="1"/>
            </p:cNvSpPr>
            <p:nvPr/>
          </p:nvSpPr>
          <p:spPr bwMode="auto">
            <a:xfrm flipH="1">
              <a:off x="3765" y="845"/>
              <a:ext cx="204"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505" name="Text Box 49"/>
            <p:cNvSpPr txBox="1">
              <a:spLocks noChangeArrowheads="1"/>
            </p:cNvSpPr>
            <p:nvPr/>
          </p:nvSpPr>
          <p:spPr bwMode="auto">
            <a:xfrm>
              <a:off x="3920" y="754"/>
              <a:ext cx="666" cy="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200" b="1">
                  <a:latin typeface="Arial" charset="0"/>
                </a:rPr>
                <a:t>observation</a:t>
              </a:r>
            </a:p>
          </p:txBody>
        </p:sp>
        <p:sp>
          <p:nvSpPr>
            <p:cNvPr id="19506" name="Text Box 50"/>
            <p:cNvSpPr txBox="1">
              <a:spLocks noChangeArrowheads="1"/>
            </p:cNvSpPr>
            <p:nvPr/>
          </p:nvSpPr>
          <p:spPr bwMode="auto">
            <a:xfrm>
              <a:off x="2288" y="890"/>
              <a:ext cx="305" cy="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200" b="1">
                  <a:latin typeface="Arial" charset="0"/>
                </a:rPr>
                <a:t>3/81</a:t>
              </a:r>
            </a:p>
          </p:txBody>
        </p:sp>
        <p:sp>
          <p:nvSpPr>
            <p:cNvPr id="19507" name="Text Box 51"/>
            <p:cNvSpPr txBox="1">
              <a:spLocks noChangeArrowheads="1"/>
            </p:cNvSpPr>
            <p:nvPr/>
          </p:nvSpPr>
          <p:spPr bwMode="auto">
            <a:xfrm>
              <a:off x="2712" y="876"/>
              <a:ext cx="354" cy="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200" b="1" dirty="0">
                  <a:latin typeface="Arial" charset="0"/>
                </a:rPr>
                <a:t>11/81</a:t>
              </a:r>
            </a:p>
          </p:txBody>
        </p:sp>
        <p:sp>
          <p:nvSpPr>
            <p:cNvPr id="19508" name="Text Box 52"/>
            <p:cNvSpPr txBox="1">
              <a:spLocks noChangeArrowheads="1"/>
            </p:cNvSpPr>
            <p:nvPr/>
          </p:nvSpPr>
          <p:spPr bwMode="auto">
            <a:xfrm>
              <a:off x="3182" y="890"/>
              <a:ext cx="367" cy="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200" b="1">
                  <a:latin typeface="Arial" charset="0"/>
                </a:rPr>
                <a:t>67/81</a:t>
              </a:r>
            </a:p>
          </p:txBody>
        </p:sp>
        <p:sp>
          <p:nvSpPr>
            <p:cNvPr id="19509" name="Line 53"/>
            <p:cNvSpPr>
              <a:spLocks noChangeShapeType="1"/>
            </p:cNvSpPr>
            <p:nvPr/>
          </p:nvSpPr>
          <p:spPr bwMode="auto">
            <a:xfrm flipH="1">
              <a:off x="3991" y="1125"/>
              <a:ext cx="225" cy="1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510" name="Text Box 54"/>
            <p:cNvSpPr txBox="1">
              <a:spLocks noChangeArrowheads="1"/>
            </p:cNvSpPr>
            <p:nvPr/>
          </p:nvSpPr>
          <p:spPr bwMode="auto">
            <a:xfrm>
              <a:off x="4171" y="1026"/>
              <a:ext cx="574" cy="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200" b="1" dirty="0">
                  <a:latin typeface="Arial" charset="0"/>
                </a:rPr>
                <a:t>Forecasts</a:t>
              </a:r>
            </a:p>
          </p:txBody>
        </p:sp>
        <p:sp>
          <p:nvSpPr>
            <p:cNvPr id="19511" name="Text Box 55"/>
            <p:cNvSpPr txBox="1">
              <a:spLocks noChangeArrowheads="1"/>
            </p:cNvSpPr>
            <p:nvPr/>
          </p:nvSpPr>
          <p:spPr bwMode="auto">
            <a:xfrm>
              <a:off x="1111" y="1117"/>
              <a:ext cx="871" cy="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200">
                  <a:solidFill>
                    <a:srgbClr val="FF0000"/>
                  </a:solidFill>
                  <a:latin typeface="Arial" charset="0"/>
                </a:rPr>
                <a:t>Observed climate</a:t>
              </a:r>
            </a:p>
          </p:txBody>
        </p:sp>
        <p:sp>
          <p:nvSpPr>
            <p:cNvPr id="19512" name="Line 56"/>
            <p:cNvSpPr>
              <a:spLocks noChangeShapeType="1"/>
            </p:cNvSpPr>
            <p:nvPr/>
          </p:nvSpPr>
          <p:spPr bwMode="auto">
            <a:xfrm>
              <a:off x="1950" y="1229"/>
              <a:ext cx="2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3" name="TextBox 2"/>
          <p:cNvSpPr txBox="1"/>
          <p:nvPr/>
        </p:nvSpPr>
        <p:spPr>
          <a:xfrm>
            <a:off x="838200" y="1371600"/>
            <a:ext cx="8229599" cy="1292662"/>
          </a:xfrm>
          <a:prstGeom prst="rect">
            <a:avLst/>
          </a:prstGeom>
          <a:noFill/>
        </p:spPr>
        <p:txBody>
          <a:bodyPr wrap="square" rtlCol="0">
            <a:spAutoFit/>
          </a:bodyPr>
          <a:lstStyle/>
          <a:p>
            <a:r>
              <a:rPr lang="en-US" dirty="0" smtClean="0">
                <a:latin typeface="+mn-lt"/>
              </a:rPr>
              <a:t>Example: An 81-members ensemble forecast is issued to predict the likelihood that a variable will verify in the upper </a:t>
            </a:r>
            <a:r>
              <a:rPr lang="en-US" dirty="0" err="1" smtClean="0">
                <a:latin typeface="+mn-lt"/>
              </a:rPr>
              <a:t>tercile</a:t>
            </a:r>
            <a:r>
              <a:rPr lang="en-US" dirty="0" smtClean="0">
                <a:latin typeface="+mn-lt"/>
              </a:rPr>
              <a:t> of the historical distribution (variable’s climate). Let’s call this event </a:t>
            </a:r>
            <a:r>
              <a:rPr lang="en-US" sz="2400" i="1" dirty="0" smtClean="0">
                <a:latin typeface="Times New Roman"/>
                <a:cs typeface="Times New Roman"/>
              </a:rPr>
              <a:t>x</a:t>
            </a:r>
            <a:r>
              <a:rPr lang="en-US" i="1" dirty="0" smtClean="0">
                <a:latin typeface="+mn-lt"/>
                <a:cs typeface="Times New Roman" pitchFamily="18" charset="0"/>
              </a:rPr>
              <a:t>.</a:t>
            </a:r>
            <a:r>
              <a:rPr lang="en-US" dirty="0" smtClean="0">
                <a:latin typeface="+mn-lt"/>
              </a:rPr>
              <a:t> Looking at the diagram below we simply count the number of members falling in that </a:t>
            </a:r>
            <a:r>
              <a:rPr lang="en-US" dirty="0" err="1" smtClean="0">
                <a:latin typeface="+mn-lt"/>
              </a:rPr>
              <a:t>tercile</a:t>
            </a:r>
            <a:r>
              <a:rPr lang="en-US" dirty="0" smtClean="0">
                <a:latin typeface="+mn-lt"/>
              </a:rPr>
              <a:t>. </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501651" y="76218"/>
            <a:ext cx="9055100" cy="620713"/>
          </a:xfrm>
        </p:spPr>
        <p:txBody>
          <a:bodyPr>
            <a:normAutofit fontScale="90000"/>
          </a:bodyPr>
          <a:lstStyle/>
          <a:p>
            <a:r>
              <a:rPr lang="en-US" sz="4000" b="1" dirty="0" smtClean="0">
                <a:latin typeface="+mn-lt"/>
              </a:rPr>
              <a:t>Cumulative Distribution Function</a:t>
            </a:r>
            <a:endParaRPr lang="en-US" sz="4000" b="1" dirty="0">
              <a:latin typeface="+mn-lt"/>
            </a:endParaRPr>
          </a:p>
        </p:txBody>
      </p:sp>
      <p:sp>
        <p:nvSpPr>
          <p:cNvPr id="26" name="Slide Number Placeholder 4"/>
          <p:cNvSpPr>
            <a:spLocks noGrp="1"/>
          </p:cNvSpPr>
          <p:nvPr>
            <p:ph type="sldNum" sz="quarter" idx="12"/>
          </p:nvPr>
        </p:nvSpPr>
        <p:spPr/>
        <p:txBody>
          <a:bodyPr/>
          <a:lstStyle/>
          <a:p>
            <a:fld id="{6A3A2231-2EA1-4F04-8DEA-C3F36A3FEA59}" type="slidenum">
              <a:rPr lang="en-US"/>
              <a:pPr/>
              <a:t>22</a:t>
            </a:fld>
            <a:endParaRPr lang="en-US"/>
          </a:p>
        </p:txBody>
      </p:sp>
      <p:pic>
        <p:nvPicPr>
          <p:cNvPr id="166915" name="Picture 3" descr="discrete_distri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838200"/>
            <a:ext cx="3581400" cy="2686050"/>
          </a:xfrm>
          <a:prstGeom prst="rect">
            <a:avLst/>
          </a:prstGeom>
          <a:noFill/>
          <a:extLst>
            <a:ext uri="{909E8E84-426E-40dd-AFC4-6F175D3DCCD1}">
              <a14:hiddenFill xmlns:a14="http://schemas.microsoft.com/office/drawing/2010/main" xmlns="">
                <a:solidFill>
                  <a:srgbClr val="FFFFFF"/>
                </a:solidFill>
              </a14:hiddenFill>
            </a:ext>
          </a:extLst>
        </p:spPr>
      </p:pic>
      <p:pic>
        <p:nvPicPr>
          <p:cNvPr id="166916" name="Picture 4" descr="discrete_cd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86200"/>
            <a:ext cx="3581400" cy="2686050"/>
          </a:xfrm>
          <a:prstGeom prst="rect">
            <a:avLst/>
          </a:prstGeom>
          <a:noFill/>
          <a:extLst>
            <a:ext uri="{909E8E84-426E-40dd-AFC4-6F175D3DCCD1}">
              <a14:hiddenFill xmlns:a14="http://schemas.microsoft.com/office/drawing/2010/main" xmlns="">
                <a:solidFill>
                  <a:srgbClr val="FFFFFF"/>
                </a:solidFill>
              </a14:hiddenFill>
            </a:ext>
          </a:extLst>
        </p:spPr>
      </p:pic>
      <p:pic>
        <p:nvPicPr>
          <p:cNvPr id="166917" name="Picture 5" descr="fit_cd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886200"/>
            <a:ext cx="3581400" cy="2686050"/>
          </a:xfrm>
          <a:prstGeom prst="rect">
            <a:avLst/>
          </a:prstGeom>
          <a:noFill/>
          <a:extLst>
            <a:ext uri="{909E8E84-426E-40dd-AFC4-6F175D3DCCD1}">
              <a14:hiddenFill xmlns:a14="http://schemas.microsoft.com/office/drawing/2010/main" xmlns="">
                <a:solidFill>
                  <a:srgbClr val="FFFFFF"/>
                </a:solidFill>
              </a14:hiddenFill>
            </a:ext>
          </a:extLst>
        </p:spPr>
      </p:pic>
      <p:sp>
        <p:nvSpPr>
          <p:cNvPr id="166918" name="Text Box 6"/>
          <p:cNvSpPr txBox="1">
            <a:spLocks noChangeArrowheads="1"/>
          </p:cNvSpPr>
          <p:nvPr/>
        </p:nvSpPr>
        <p:spPr bwMode="auto">
          <a:xfrm>
            <a:off x="2514600" y="4038618"/>
            <a:ext cx="762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5050"/>
                </a:solidFill>
                <a:ea typeface="新細明體" pitchFamily="18" charset="-120"/>
              </a:rPr>
              <a:t>cdf</a:t>
            </a:r>
          </a:p>
        </p:txBody>
      </p:sp>
      <p:sp>
        <p:nvSpPr>
          <p:cNvPr id="166919" name="Text Box 7"/>
          <p:cNvSpPr txBox="1">
            <a:spLocks noChangeArrowheads="1"/>
          </p:cNvSpPr>
          <p:nvPr/>
        </p:nvSpPr>
        <p:spPr bwMode="auto">
          <a:xfrm>
            <a:off x="6934200" y="4038618"/>
            <a:ext cx="762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folHlink"/>
                </a:solidFill>
                <a:ea typeface="新細明體" pitchFamily="18" charset="-120"/>
              </a:rPr>
              <a:t>cdf</a:t>
            </a:r>
          </a:p>
        </p:txBody>
      </p:sp>
      <p:sp>
        <p:nvSpPr>
          <p:cNvPr id="166920" name="Text Box 8"/>
          <p:cNvSpPr txBox="1">
            <a:spLocks noChangeArrowheads="1"/>
          </p:cNvSpPr>
          <p:nvPr/>
        </p:nvSpPr>
        <p:spPr bwMode="auto">
          <a:xfrm>
            <a:off x="457200" y="1905000"/>
            <a:ext cx="2971800" cy="160043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1400" b="1" dirty="0" smtClean="0">
                <a:latin typeface="+mn-lt"/>
              </a:rPr>
              <a:t>Consider a 10-members ensemble, each with equal (</a:t>
            </a:r>
            <a:r>
              <a:rPr lang="en-US" sz="1400" b="1" dirty="0">
                <a:latin typeface="+mn-lt"/>
              </a:rPr>
              <a:t>1/</a:t>
            </a:r>
            <a:r>
              <a:rPr lang="en-US" sz="1400" b="1" dirty="0" smtClean="0">
                <a:latin typeface="+mn-lt"/>
              </a:rPr>
              <a:t>10) likelihood of occurrence.</a:t>
            </a:r>
          </a:p>
          <a:p>
            <a:endParaRPr lang="en-US" sz="1400" b="1" dirty="0">
              <a:latin typeface="+mn-lt"/>
            </a:endParaRPr>
          </a:p>
          <a:p>
            <a:r>
              <a:rPr lang="en-US" sz="1400" b="1" dirty="0" smtClean="0">
                <a:latin typeface="+mn-lt"/>
              </a:rPr>
              <a:t>A CDF can be constructed using a discrete (left) or a continuous (right) function</a:t>
            </a:r>
            <a:endParaRPr lang="en-US" sz="1400" b="1" dirty="0">
              <a:latin typeface="+mn-lt"/>
            </a:endParaRPr>
          </a:p>
        </p:txBody>
      </p:sp>
      <p:sp>
        <p:nvSpPr>
          <p:cNvPr id="166921" name="Text Box 9"/>
          <p:cNvSpPr txBox="1">
            <a:spLocks noChangeArrowheads="1"/>
          </p:cNvSpPr>
          <p:nvPr/>
        </p:nvSpPr>
        <p:spPr bwMode="auto">
          <a:xfrm>
            <a:off x="1219200" y="3733800"/>
            <a:ext cx="1066800" cy="30777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1400" b="1" dirty="0">
                <a:ea typeface="新細明體" pitchFamily="18" charset="-120"/>
              </a:rPr>
              <a:t>Discrete</a:t>
            </a:r>
          </a:p>
        </p:txBody>
      </p:sp>
      <p:sp>
        <p:nvSpPr>
          <p:cNvPr id="166922" name="Text Box 10"/>
          <p:cNvSpPr txBox="1">
            <a:spLocks noChangeArrowheads="1"/>
          </p:cNvSpPr>
          <p:nvPr/>
        </p:nvSpPr>
        <p:spPr bwMode="auto">
          <a:xfrm>
            <a:off x="5562600" y="3733800"/>
            <a:ext cx="3200400" cy="30777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1400" b="1" dirty="0">
                <a:ea typeface="新細明體" pitchFamily="18" charset="-120"/>
              </a:rPr>
              <a:t>Continuous </a:t>
            </a:r>
            <a:r>
              <a:rPr lang="en-US" sz="1400" b="1" dirty="0" smtClean="0">
                <a:ea typeface="新細明體" pitchFamily="18" charset="-120"/>
              </a:rPr>
              <a:t>(e.g. Logistic </a:t>
            </a:r>
            <a:r>
              <a:rPr lang="en-US" sz="1400" b="1" dirty="0">
                <a:ea typeface="新細明體" pitchFamily="18" charset="-120"/>
              </a:rPr>
              <a:t>fit)</a:t>
            </a:r>
          </a:p>
        </p:txBody>
      </p:sp>
      <p:sp>
        <p:nvSpPr>
          <p:cNvPr id="166923" name="Text Box 11"/>
          <p:cNvSpPr txBox="1">
            <a:spLocks noChangeArrowheads="1"/>
          </p:cNvSpPr>
          <p:nvPr/>
        </p:nvSpPr>
        <p:spPr bwMode="auto">
          <a:xfrm rot="16200000">
            <a:off x="1790700" y="4761757"/>
            <a:ext cx="838200"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0" bIns="0">
            <a:spAutoFit/>
          </a:bodyPr>
          <a:lstStyle/>
          <a:p>
            <a:pPr>
              <a:spcBef>
                <a:spcPct val="50000"/>
              </a:spcBef>
            </a:pPr>
            <a:r>
              <a:rPr lang="en-US" sz="1000">
                <a:ea typeface="新細明體" pitchFamily="18" charset="-120"/>
              </a:rPr>
              <a:t>P (x) &lt; X</a:t>
            </a:r>
          </a:p>
        </p:txBody>
      </p:sp>
      <p:sp>
        <p:nvSpPr>
          <p:cNvPr id="166924" name="Text Box 12"/>
          <p:cNvSpPr txBox="1">
            <a:spLocks noChangeArrowheads="1"/>
          </p:cNvSpPr>
          <p:nvPr/>
        </p:nvSpPr>
        <p:spPr bwMode="auto">
          <a:xfrm rot="16200000">
            <a:off x="6019800" y="4723656"/>
            <a:ext cx="1219200"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0" bIns="0">
            <a:spAutoFit/>
          </a:bodyPr>
          <a:lstStyle/>
          <a:p>
            <a:pPr>
              <a:spcBef>
                <a:spcPct val="50000"/>
              </a:spcBef>
            </a:pPr>
            <a:r>
              <a:rPr lang="en-US" sz="1000">
                <a:ea typeface="新細明體" pitchFamily="18" charset="-120"/>
              </a:rPr>
              <a:t>P (x) &lt; X</a:t>
            </a:r>
          </a:p>
        </p:txBody>
      </p:sp>
      <p:sp>
        <p:nvSpPr>
          <p:cNvPr id="166925" name="Text Box 13"/>
          <p:cNvSpPr txBox="1">
            <a:spLocks noChangeArrowheads="1"/>
          </p:cNvSpPr>
          <p:nvPr/>
        </p:nvSpPr>
        <p:spPr bwMode="auto">
          <a:xfrm>
            <a:off x="7010400" y="6262688"/>
            <a:ext cx="349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ea typeface="新細明體" pitchFamily="18" charset="-120"/>
              </a:rPr>
              <a:t>x</a:t>
            </a:r>
          </a:p>
        </p:txBody>
      </p:sp>
      <p:sp>
        <p:nvSpPr>
          <p:cNvPr id="166926" name="Line 14"/>
          <p:cNvSpPr>
            <a:spLocks noChangeShapeType="1"/>
          </p:cNvSpPr>
          <p:nvPr/>
        </p:nvSpPr>
        <p:spPr bwMode="auto">
          <a:xfrm flipV="1">
            <a:off x="7380288" y="6484938"/>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6927" name="Text Box 15"/>
          <p:cNvSpPr txBox="1">
            <a:spLocks noChangeArrowheads="1"/>
          </p:cNvSpPr>
          <p:nvPr/>
        </p:nvSpPr>
        <p:spPr bwMode="auto">
          <a:xfrm>
            <a:off x="2601913" y="6248401"/>
            <a:ext cx="349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ea typeface="新細明體" pitchFamily="18" charset="-120"/>
              </a:rPr>
              <a:t>x</a:t>
            </a:r>
          </a:p>
        </p:txBody>
      </p:sp>
      <p:sp>
        <p:nvSpPr>
          <p:cNvPr id="166928" name="Line 16"/>
          <p:cNvSpPr>
            <a:spLocks noChangeShapeType="1"/>
          </p:cNvSpPr>
          <p:nvPr/>
        </p:nvSpPr>
        <p:spPr bwMode="auto">
          <a:xfrm flipV="1">
            <a:off x="2971800" y="647065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6929" name="Text Box 17"/>
          <p:cNvSpPr txBox="1">
            <a:spLocks noChangeArrowheads="1"/>
          </p:cNvSpPr>
          <p:nvPr/>
        </p:nvSpPr>
        <p:spPr bwMode="auto">
          <a:xfrm>
            <a:off x="4876800" y="3200400"/>
            <a:ext cx="349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dirty="0">
                <a:ea typeface="新細明體" pitchFamily="18" charset="-120"/>
              </a:rPr>
              <a:t>x</a:t>
            </a:r>
          </a:p>
        </p:txBody>
      </p:sp>
      <p:sp>
        <p:nvSpPr>
          <p:cNvPr id="166930" name="Line 18"/>
          <p:cNvSpPr>
            <a:spLocks noChangeShapeType="1"/>
          </p:cNvSpPr>
          <p:nvPr/>
        </p:nvSpPr>
        <p:spPr bwMode="auto">
          <a:xfrm flipV="1">
            <a:off x="5246688" y="3422649"/>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501651" y="0"/>
            <a:ext cx="9055100" cy="1143000"/>
          </a:xfrm>
        </p:spPr>
        <p:txBody>
          <a:bodyPr>
            <a:normAutofit/>
          </a:bodyPr>
          <a:lstStyle/>
          <a:p>
            <a:r>
              <a:rPr lang="en-US" sz="3200" b="1" dirty="0"/>
              <a:t>C</a:t>
            </a:r>
            <a:r>
              <a:rPr lang="en-US" sz="3200" b="1" dirty="0" smtClean="0"/>
              <a:t>ontinuous CDF</a:t>
            </a:r>
            <a:endParaRPr lang="en-US" sz="3200" b="1" dirty="0"/>
          </a:p>
        </p:txBody>
      </p:sp>
      <p:sp>
        <p:nvSpPr>
          <p:cNvPr id="5" name="Slide Number Placeholder 4"/>
          <p:cNvSpPr>
            <a:spLocks noGrp="1"/>
          </p:cNvSpPr>
          <p:nvPr>
            <p:ph type="sldNum" sz="quarter" idx="12"/>
          </p:nvPr>
        </p:nvSpPr>
        <p:spPr/>
        <p:txBody>
          <a:bodyPr/>
          <a:lstStyle/>
          <a:p>
            <a:fld id="{06514042-3640-428C-8FCD-1AD11431A9CB}" type="slidenum">
              <a:rPr lang="en-US"/>
              <a:pPr/>
              <a:t>23</a:t>
            </a:fld>
            <a:endParaRPr lang="en-US"/>
          </a:p>
        </p:txBody>
      </p:sp>
      <p:pic>
        <p:nvPicPr>
          <p:cNvPr id="157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19200"/>
            <a:ext cx="4649787" cy="491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7700" name="Text Box 4"/>
          <p:cNvSpPr txBox="1">
            <a:spLocks noChangeArrowheads="1"/>
          </p:cNvSpPr>
          <p:nvPr/>
        </p:nvSpPr>
        <p:spPr bwMode="auto">
          <a:xfrm>
            <a:off x="5638800" y="6172201"/>
            <a:ext cx="251451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From L. Wilson (EC)</a:t>
            </a:r>
          </a:p>
        </p:txBody>
      </p:sp>
      <p:sp>
        <p:nvSpPr>
          <p:cNvPr id="2" name="TextBox 1"/>
          <p:cNvSpPr txBox="1"/>
          <p:nvPr/>
        </p:nvSpPr>
        <p:spPr>
          <a:xfrm>
            <a:off x="457200" y="1219200"/>
            <a:ext cx="4267200" cy="4524316"/>
          </a:xfrm>
          <a:prstGeom prst="rect">
            <a:avLst/>
          </a:prstGeom>
          <a:noFill/>
        </p:spPr>
        <p:txBody>
          <a:bodyPr wrap="square" rtlCol="0">
            <a:spAutoFit/>
          </a:bodyPr>
          <a:lstStyle/>
          <a:p>
            <a:r>
              <a:rPr lang="en-US" dirty="0" smtClean="0"/>
              <a:t>Advantages: </a:t>
            </a:r>
          </a:p>
          <a:p>
            <a:pPr marL="285750" indent="-285750">
              <a:buFont typeface="Arial"/>
              <a:buChar char="•"/>
            </a:pPr>
            <a:r>
              <a:rPr lang="en-US" dirty="0" smtClean="0"/>
              <a:t>For </a:t>
            </a:r>
            <a:r>
              <a:rPr lang="en-US" dirty="0"/>
              <a:t>extreme event prediction, to estimate centile </a:t>
            </a:r>
            <a:r>
              <a:rPr lang="en-US" dirty="0" smtClean="0"/>
              <a:t>thresholds</a:t>
            </a:r>
          </a:p>
          <a:p>
            <a:pPr marL="285750" indent="-285750">
              <a:buFont typeface="Arial"/>
              <a:buChar char="•"/>
            </a:pPr>
            <a:r>
              <a:rPr lang="en-US" dirty="0"/>
              <a:t>Assists with the ROC </a:t>
            </a:r>
            <a:r>
              <a:rPr lang="en-US" dirty="0" smtClean="0"/>
              <a:t>computation</a:t>
            </a:r>
          </a:p>
          <a:p>
            <a:pPr marL="285750" indent="-285750">
              <a:buFont typeface="Arial"/>
              <a:buChar char="•"/>
            </a:pPr>
            <a:r>
              <a:rPr lang="en-US" dirty="0"/>
              <a:t>Simple to compare ensembles with different numbers of </a:t>
            </a:r>
            <a:r>
              <a:rPr lang="en-US" dirty="0" smtClean="0"/>
              <a:t>members</a:t>
            </a:r>
          </a:p>
          <a:p>
            <a:endParaRPr lang="en-US" dirty="0"/>
          </a:p>
          <a:p>
            <a:r>
              <a:rPr lang="en-US" dirty="0" smtClean="0"/>
              <a:t>Many ways to construct a CDF </a:t>
            </a:r>
            <a:r>
              <a:rPr lang="en-US" dirty="0" smtClean="0">
                <a:sym typeface="Wingdings"/>
              </a:rPr>
              <a:t></a:t>
            </a: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smtClean="0"/>
          </a:p>
          <a:p>
            <a:pPr marL="285750" indent="-285750">
              <a:buFont typeface="Arial"/>
              <a:buChar char="•"/>
            </a:pP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Questions</a:t>
            </a:r>
            <a:endParaRPr lang="en-US" b="1" dirty="0"/>
          </a:p>
        </p:txBody>
      </p:sp>
      <p:sp>
        <p:nvSpPr>
          <p:cNvPr id="5" name="Slide Number Placeholder 4"/>
          <p:cNvSpPr>
            <a:spLocks noGrp="1"/>
          </p:cNvSpPr>
          <p:nvPr>
            <p:ph type="sldNum" sz="quarter" idx="12"/>
          </p:nvPr>
        </p:nvSpPr>
        <p:spPr/>
        <p:txBody>
          <a:bodyPr/>
          <a:lstStyle/>
          <a:p>
            <a:fld id="{AAD023A7-F6E8-4E30-8B83-E88582D4604F}" type="slidenum">
              <a:rPr lang="en-US" smtClean="0"/>
              <a:pPr/>
              <a:t>24</a:t>
            </a:fld>
            <a:endParaRPr lang="en-US"/>
          </a:p>
        </p:txBody>
      </p:sp>
      <p:sp>
        <p:nvSpPr>
          <p:cNvPr id="7" name="TextBox 6"/>
          <p:cNvSpPr txBox="1"/>
          <p:nvPr/>
        </p:nvSpPr>
        <p:spPr>
          <a:xfrm>
            <a:off x="685800" y="1524000"/>
            <a:ext cx="8762999" cy="3693319"/>
          </a:xfrm>
          <a:prstGeom prst="rect">
            <a:avLst/>
          </a:prstGeom>
          <a:noFill/>
        </p:spPr>
        <p:txBody>
          <a:bodyPr wrap="square" rtlCol="0">
            <a:spAutoFit/>
          </a:bodyPr>
          <a:lstStyle/>
          <a:p>
            <a:pPr marL="285750" indent="-285750">
              <a:buFont typeface="Arial" pitchFamily="34" charset="0"/>
              <a:buChar char="•"/>
            </a:pPr>
            <a:r>
              <a:rPr lang="en-US" dirty="0" smtClean="0"/>
              <a:t>Provide examples where observations can be accurate but representativeness errors are large</a:t>
            </a:r>
          </a:p>
          <a:p>
            <a:pPr marL="285750" indent="-285750">
              <a:buFont typeface="Arial" pitchFamily="34" charset="0"/>
              <a:buChar char="•"/>
            </a:pPr>
            <a:endParaRPr lang="en-US" dirty="0" smtClean="0"/>
          </a:p>
          <a:p>
            <a:pPr marL="285750" indent="-285750">
              <a:buFont typeface="Arial" pitchFamily="34" charset="0"/>
              <a:buChar char="•"/>
            </a:pPr>
            <a:r>
              <a:rPr lang="en-US" dirty="0" smtClean="0"/>
              <a:t>When is ensemble mean = ensemble average? Why it is used indistinctly for ensemble weather forecasts?</a:t>
            </a:r>
          </a:p>
          <a:p>
            <a:pPr marL="285750" indent="-285750">
              <a:buFont typeface="Arial" pitchFamily="34" charset="0"/>
              <a:buChar char="•"/>
            </a:pPr>
            <a:endParaRPr lang="en-US" dirty="0" smtClean="0"/>
          </a:p>
          <a:p>
            <a:pPr marL="285750" indent="-285750">
              <a:buFont typeface="Arial" pitchFamily="34" charset="0"/>
              <a:buChar char="•"/>
            </a:pPr>
            <a:r>
              <a:rPr lang="en-US" dirty="0" smtClean="0"/>
              <a:t>Why does the ensemble mean forecast tend to have smaller RMSE than individual members?</a:t>
            </a:r>
          </a:p>
          <a:p>
            <a:pPr marL="285750" indent="-285750">
              <a:buFont typeface="Arial" pitchFamily="34" charset="0"/>
              <a:buChar char="•"/>
            </a:pPr>
            <a:endParaRPr lang="en-US" dirty="0" smtClean="0"/>
          </a:p>
          <a:p>
            <a:pPr marL="285750" indent="-285750">
              <a:buFont typeface="Arial" pitchFamily="34" charset="0"/>
              <a:buChar char="•"/>
            </a:pPr>
            <a:r>
              <a:rPr lang="en-US" dirty="0" smtClean="0"/>
              <a:t>What are common approaches in numerical modeling to deal with uncertainties in the initial conditions? What are common approaches to deal with errors due to model limitations?</a:t>
            </a:r>
          </a:p>
          <a:p>
            <a:pPr marL="285750" indent="-285750">
              <a:buFont typeface="Arial" pitchFamily="34" charset="0"/>
              <a:buChar char="•"/>
            </a:pPr>
            <a:endParaRPr lang="en-US" dirty="0"/>
          </a:p>
        </p:txBody>
      </p:sp>
    </p:spTree>
    <p:extLst>
      <p:ext uri="{BB962C8B-B14F-4D97-AF65-F5344CB8AC3E}">
        <p14:creationId xmlns:p14="http://schemas.microsoft.com/office/powerpoint/2010/main" val="3026650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Outline</a:t>
            </a:r>
          </a:p>
        </p:txBody>
      </p:sp>
      <p:sp>
        <p:nvSpPr>
          <p:cNvPr id="165891" name="Rectangle 3"/>
          <p:cNvSpPr>
            <a:spLocks noGrp="1" noChangeArrowheads="1"/>
          </p:cNvSpPr>
          <p:nvPr>
            <p:ph idx="1"/>
          </p:nvPr>
        </p:nvSpPr>
        <p:spPr>
          <a:xfrm>
            <a:off x="501651" y="1219205"/>
            <a:ext cx="9055100" cy="4906963"/>
          </a:xfrm>
        </p:spPr>
        <p:txBody>
          <a:bodyPr/>
          <a:lstStyle/>
          <a:p>
            <a:pPr marL="514350" indent="-514350">
              <a:buFont typeface="+mj-lt"/>
              <a:buAutoNum type="arabicPeriod"/>
            </a:pPr>
            <a:r>
              <a:rPr lang="en-US" dirty="0">
                <a:solidFill>
                  <a:schemeClr val="accent2">
                    <a:lumMod val="40000"/>
                    <a:lumOff val="60000"/>
                  </a:schemeClr>
                </a:solidFill>
              </a:rPr>
              <a:t>Background</a:t>
            </a:r>
          </a:p>
          <a:p>
            <a:pPr lvl="1">
              <a:buFont typeface="Arial" pitchFamily="34" charset="0"/>
              <a:buChar char="•"/>
            </a:pPr>
            <a:r>
              <a:rPr lang="en-US" sz="2400" dirty="0">
                <a:solidFill>
                  <a:schemeClr val="accent2">
                    <a:lumMod val="40000"/>
                    <a:lumOff val="60000"/>
                  </a:schemeClr>
                </a:solidFill>
              </a:rPr>
              <a:t>Uncertainty in NWP </a:t>
            </a:r>
            <a:r>
              <a:rPr lang="en-US" sz="2400" dirty="0" smtClean="0">
                <a:solidFill>
                  <a:schemeClr val="accent2">
                    <a:lumMod val="40000"/>
                    <a:lumOff val="60000"/>
                  </a:schemeClr>
                </a:solidFill>
              </a:rPr>
              <a:t>systems</a:t>
            </a:r>
          </a:p>
          <a:p>
            <a:pPr lvl="1">
              <a:buFont typeface="Arial" pitchFamily="34" charset="0"/>
              <a:buChar char="•"/>
            </a:pPr>
            <a:r>
              <a:rPr lang="en-US" sz="2400" dirty="0" smtClean="0">
                <a:solidFill>
                  <a:schemeClr val="accent2">
                    <a:lumMod val="40000"/>
                    <a:lumOff val="60000"/>
                  </a:schemeClr>
                </a:solidFill>
              </a:rPr>
              <a:t>Ensemble Forecasting</a:t>
            </a:r>
            <a:endParaRPr lang="en-US" sz="2400" dirty="0">
              <a:solidFill>
                <a:schemeClr val="accent2">
                  <a:lumMod val="40000"/>
                  <a:lumOff val="60000"/>
                </a:schemeClr>
              </a:solidFill>
            </a:endParaRPr>
          </a:p>
          <a:p>
            <a:pPr marL="514350" indent="-514350">
              <a:buFont typeface="+mj-lt"/>
              <a:buAutoNum type="arabicPeriod"/>
            </a:pPr>
            <a:r>
              <a:rPr lang="en-US" dirty="0" smtClean="0">
                <a:solidFill>
                  <a:schemeClr val="accent2">
                    <a:lumMod val="75000"/>
                  </a:schemeClr>
                </a:solidFill>
              </a:rPr>
              <a:t>Probabilistic </a:t>
            </a:r>
            <a:r>
              <a:rPr lang="en-US" dirty="0">
                <a:solidFill>
                  <a:schemeClr val="accent2">
                    <a:lumMod val="75000"/>
                  </a:schemeClr>
                </a:solidFill>
              </a:rPr>
              <a:t>forecast verification</a:t>
            </a:r>
          </a:p>
          <a:p>
            <a:pPr lvl="1">
              <a:buFont typeface="Arial" pitchFamily="34" charset="0"/>
              <a:buChar char="•"/>
            </a:pPr>
            <a:r>
              <a:rPr lang="en-US" sz="2400" dirty="0" smtClean="0">
                <a:solidFill>
                  <a:schemeClr val="accent2">
                    <a:lumMod val="75000"/>
                  </a:schemeClr>
                </a:solidFill>
              </a:rPr>
              <a:t>Attributes of forecast quality</a:t>
            </a:r>
          </a:p>
          <a:p>
            <a:pPr lvl="1">
              <a:buFont typeface="Arial" pitchFamily="34" charset="0"/>
              <a:buChar char="•"/>
            </a:pPr>
            <a:r>
              <a:rPr lang="en-US" sz="2400" dirty="0" smtClean="0">
                <a:solidFill>
                  <a:schemeClr val="accent2">
                    <a:lumMod val="75000"/>
                  </a:schemeClr>
                </a:solidFill>
              </a:rPr>
              <a:t>Performance metrics</a:t>
            </a:r>
            <a:endParaRPr lang="en-US" dirty="0">
              <a:solidFill>
                <a:schemeClr val="accent2">
                  <a:lumMod val="75000"/>
                </a:schemeClr>
              </a:solidFill>
            </a:endParaRPr>
          </a:p>
          <a:p>
            <a:pPr marL="514350" indent="-514350">
              <a:buFont typeface="+mj-lt"/>
              <a:buAutoNum type="arabicPeriod"/>
            </a:pPr>
            <a:r>
              <a:rPr lang="en-US" dirty="0" smtClean="0">
                <a:solidFill>
                  <a:schemeClr val="accent2">
                    <a:lumMod val="40000"/>
                    <a:lumOff val="60000"/>
                  </a:schemeClr>
                </a:solidFill>
              </a:rPr>
              <a:t>Post-processing ensembles</a:t>
            </a:r>
            <a:endParaRPr lang="en-US" dirty="0">
              <a:solidFill>
                <a:schemeClr val="accent2">
                  <a:lumMod val="40000"/>
                  <a:lumOff val="60000"/>
                </a:schemeClr>
              </a:solidFill>
            </a:endParaRPr>
          </a:p>
        </p:txBody>
      </p:sp>
      <p:sp>
        <p:nvSpPr>
          <p:cNvPr id="4" name="Slide Number Placeholder 5"/>
          <p:cNvSpPr>
            <a:spLocks noGrp="1"/>
          </p:cNvSpPr>
          <p:nvPr>
            <p:ph type="sldNum" sz="quarter" idx="12"/>
          </p:nvPr>
        </p:nvSpPr>
        <p:spPr/>
        <p:txBody>
          <a:bodyPr/>
          <a:lstStyle/>
          <a:p>
            <a:fld id="{9F0446B0-119E-45A8-9696-EBAD50049077}" type="slidenum">
              <a:rPr lang="en-US"/>
              <a:pPr/>
              <a:t>25</a:t>
            </a:fld>
            <a:endParaRPr lang="en-US"/>
          </a:p>
        </p:txBody>
      </p:sp>
    </p:spTree>
    <p:extLst>
      <p:ext uri="{BB962C8B-B14F-4D97-AF65-F5344CB8AC3E}">
        <p14:creationId xmlns:p14="http://schemas.microsoft.com/office/powerpoint/2010/main" val="3282124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b="1" dirty="0" smtClean="0">
                <a:latin typeface="Verdana" pitchFamily="34" charset="0"/>
              </a:rPr>
              <a:t>Types of </a:t>
            </a:r>
            <a:r>
              <a:rPr lang="en-US" sz="4000" b="1" dirty="0">
                <a:latin typeface="Verdana" pitchFamily="34" charset="0"/>
              </a:rPr>
              <a:t>forecast</a:t>
            </a:r>
          </a:p>
        </p:txBody>
      </p:sp>
      <p:sp>
        <p:nvSpPr>
          <p:cNvPr id="14" name="Slide Number Placeholder 6"/>
          <p:cNvSpPr>
            <a:spLocks noGrp="1"/>
          </p:cNvSpPr>
          <p:nvPr>
            <p:ph type="sldNum" sz="quarter" idx="12"/>
          </p:nvPr>
        </p:nvSpPr>
        <p:spPr/>
        <p:txBody>
          <a:bodyPr/>
          <a:lstStyle/>
          <a:p>
            <a:fld id="{EA6596EB-55FD-42D7-A544-8A07CBE21BEE}" type="slidenum">
              <a:rPr lang="en-US"/>
              <a:pPr/>
              <a:t>26</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13388165"/>
              </p:ext>
            </p:extLst>
          </p:nvPr>
        </p:nvGraphicFramePr>
        <p:xfrm>
          <a:off x="990600" y="1447800"/>
          <a:ext cx="8229600" cy="4335101"/>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26461">
                <a:tc>
                  <a:txBody>
                    <a:bodyPr/>
                    <a:lstStyle/>
                    <a:p>
                      <a:r>
                        <a:rPr lang="es-ES_tradnl" sz="2400" dirty="0" err="1" smtClean="0"/>
                        <a:t>Categorical</a:t>
                      </a:r>
                      <a:endParaRPr lang="es-ES_tradnl" sz="2400" dirty="0"/>
                    </a:p>
                  </a:txBody>
                  <a:tcPr/>
                </a:tc>
                <a:tc>
                  <a:txBody>
                    <a:bodyPr/>
                    <a:lstStyle/>
                    <a:p>
                      <a:r>
                        <a:rPr lang="es-ES_tradnl" sz="2400" dirty="0" err="1" smtClean="0"/>
                        <a:t>Probabilistic</a:t>
                      </a:r>
                      <a:endParaRPr lang="es-ES_tradnl" sz="2400" dirty="0"/>
                    </a:p>
                  </a:txBody>
                  <a:tcPr/>
                </a:tc>
                <a:extLst>
                  <a:ext uri="{0D108BD9-81ED-4DB2-BD59-A6C34878D82A}">
                    <a16:rowId xmlns:a16="http://schemas.microsoft.com/office/drawing/2014/main" val="10000"/>
                  </a:ext>
                </a:extLst>
              </a:tr>
              <a:tr h="526461">
                <a:tc>
                  <a:txBody>
                    <a:bodyPr/>
                    <a:lstStyle/>
                    <a:p>
                      <a:r>
                        <a:rPr lang="es-ES_tradnl" sz="2400" dirty="0" smtClean="0"/>
                        <a:t>Yes/No</a:t>
                      </a:r>
                      <a:endParaRPr lang="es-ES_tradnl" sz="2400" dirty="0"/>
                    </a:p>
                  </a:txBody>
                  <a:tcPr/>
                </a:tc>
                <a:tc>
                  <a:txBody>
                    <a:bodyPr/>
                    <a:lstStyle/>
                    <a:p>
                      <a:r>
                        <a:rPr lang="es-ES_tradnl" sz="2400" dirty="0" err="1" smtClean="0"/>
                        <a:t>Assigns</a:t>
                      </a:r>
                      <a:r>
                        <a:rPr lang="es-ES_tradnl" sz="2400" dirty="0" smtClean="0"/>
                        <a:t> </a:t>
                      </a:r>
                      <a:r>
                        <a:rPr lang="es-ES_tradnl" sz="2400" dirty="0" err="1" smtClean="0"/>
                        <a:t>values</a:t>
                      </a:r>
                      <a:r>
                        <a:rPr lang="es-ES_tradnl" sz="2400" dirty="0" smtClean="0"/>
                        <a:t> </a:t>
                      </a:r>
                      <a:r>
                        <a:rPr lang="es-ES_tradnl" sz="2400" dirty="0" err="1" smtClean="0"/>
                        <a:t>between</a:t>
                      </a:r>
                      <a:r>
                        <a:rPr lang="es-ES_tradnl" sz="2400" dirty="0" smtClean="0"/>
                        <a:t> 0 and 100%</a:t>
                      </a:r>
                      <a:endParaRPr lang="es-ES_tradnl" sz="2400" dirty="0"/>
                    </a:p>
                  </a:txBody>
                  <a:tcPr/>
                </a:tc>
                <a:extLst>
                  <a:ext uri="{0D108BD9-81ED-4DB2-BD59-A6C34878D82A}">
                    <a16:rowId xmlns:a16="http://schemas.microsoft.com/office/drawing/2014/main" val="10001"/>
                  </a:ext>
                </a:extLst>
              </a:tr>
              <a:tr h="1687558">
                <a:tc>
                  <a:txBody>
                    <a:bodyPr/>
                    <a:lstStyle/>
                    <a:p>
                      <a:r>
                        <a:rPr lang="es-ES_tradnl" sz="2400" dirty="0" err="1" smtClean="0"/>
                        <a:t>Verified</a:t>
                      </a:r>
                      <a:r>
                        <a:rPr lang="es-ES_tradnl" sz="2400" dirty="0" smtClean="0"/>
                        <a:t> </a:t>
                      </a:r>
                      <a:r>
                        <a:rPr lang="es-ES_tradnl" sz="2400" dirty="0" err="1" smtClean="0"/>
                        <a:t>with</a:t>
                      </a:r>
                      <a:r>
                        <a:rPr lang="es-ES_tradnl" sz="2400" dirty="0" smtClean="0"/>
                        <a:t> </a:t>
                      </a:r>
                      <a:r>
                        <a:rPr lang="es-ES_tradnl" sz="2400" dirty="0" err="1" smtClean="0"/>
                        <a:t>one</a:t>
                      </a:r>
                      <a:r>
                        <a:rPr lang="es-ES_tradnl" sz="2400" dirty="0" smtClean="0"/>
                        <a:t> single </a:t>
                      </a:r>
                      <a:r>
                        <a:rPr lang="es-ES_tradnl" sz="2400" dirty="0" err="1" smtClean="0"/>
                        <a:t>event</a:t>
                      </a:r>
                      <a:endParaRPr lang="es-ES_tradnl" sz="2400" dirty="0"/>
                    </a:p>
                  </a:txBody>
                  <a:tcPr>
                    <a:lnB w="12700" cap="flat" cmpd="sng" algn="ctr">
                      <a:solidFill>
                        <a:scrgbClr r="0" g="0" b="0"/>
                      </a:solidFill>
                      <a:prstDash val="solid"/>
                      <a:round/>
                      <a:headEnd type="none" w="med" len="med"/>
                      <a:tailEnd type="none" w="med" len="med"/>
                    </a:lnB>
                  </a:tcPr>
                </a:tc>
                <a:tc>
                  <a:txBody>
                    <a:bodyPr/>
                    <a:lstStyle/>
                    <a:p>
                      <a:r>
                        <a:rPr lang="es-ES_tradnl" sz="2400" dirty="0" err="1" smtClean="0"/>
                        <a:t>Requires</a:t>
                      </a:r>
                      <a:r>
                        <a:rPr lang="es-ES_tradnl" sz="2400" dirty="0" smtClean="0"/>
                        <a:t> </a:t>
                      </a:r>
                      <a:r>
                        <a:rPr lang="es-ES_tradnl" sz="2400" dirty="0" err="1" smtClean="0"/>
                        <a:t>many</a:t>
                      </a:r>
                      <a:r>
                        <a:rPr lang="es-ES_tradnl" sz="2400" dirty="0" smtClean="0"/>
                        <a:t> cases</a:t>
                      </a:r>
                      <a:r>
                        <a:rPr lang="es-ES_tradnl" sz="2400" baseline="0" dirty="0" smtClean="0"/>
                        <a:t> in </a:t>
                      </a:r>
                      <a:r>
                        <a:rPr lang="es-ES_tradnl" sz="2400" baseline="0" dirty="0" err="1" smtClean="0"/>
                        <a:t>which</a:t>
                      </a:r>
                      <a:r>
                        <a:rPr lang="es-ES_tradnl" sz="2400" baseline="0" dirty="0" smtClean="0"/>
                        <a:t> </a:t>
                      </a:r>
                      <a:r>
                        <a:rPr lang="es-ES_tradnl" sz="2400" baseline="0" dirty="0" err="1" smtClean="0"/>
                        <a:t>forecasts</a:t>
                      </a:r>
                      <a:r>
                        <a:rPr lang="es-ES_tradnl" sz="2400" baseline="0" dirty="0" smtClean="0"/>
                        <a:t> </a:t>
                      </a:r>
                      <a:r>
                        <a:rPr lang="es-ES_tradnl" sz="2400" baseline="0" dirty="0" err="1" smtClean="0"/>
                        <a:t>with</a:t>
                      </a:r>
                      <a:r>
                        <a:rPr lang="es-ES_tradnl" sz="2400" baseline="0" dirty="0" smtClean="0"/>
                        <a:t> X% </a:t>
                      </a:r>
                      <a:r>
                        <a:rPr lang="es-ES_tradnl" sz="2400" baseline="0" dirty="0" err="1" smtClean="0"/>
                        <a:t>probability</a:t>
                      </a:r>
                      <a:r>
                        <a:rPr lang="es-ES_tradnl" sz="2400" baseline="0" dirty="0" smtClean="0"/>
                        <a:t> are </a:t>
                      </a:r>
                      <a:r>
                        <a:rPr lang="es-ES_tradnl" sz="2400" baseline="0" dirty="0" err="1" smtClean="0"/>
                        <a:t>issued</a:t>
                      </a:r>
                      <a:r>
                        <a:rPr lang="es-ES_tradnl" sz="2400" baseline="0" dirty="0" smtClean="0"/>
                        <a:t> </a:t>
                      </a:r>
                      <a:r>
                        <a:rPr lang="es-ES_tradnl" sz="2400" baseline="0" dirty="0" err="1" smtClean="0"/>
                        <a:t>to</a:t>
                      </a:r>
                      <a:r>
                        <a:rPr lang="es-ES_tradnl" sz="2400" baseline="0" dirty="0" smtClean="0"/>
                        <a:t> be </a:t>
                      </a:r>
                      <a:r>
                        <a:rPr lang="es-ES_tradnl" sz="2400" baseline="0" dirty="0" err="1" smtClean="0"/>
                        <a:t>verified</a:t>
                      </a:r>
                      <a:endParaRPr lang="es-ES_tradnl" sz="2400" baseline="0" dirty="0" smtClean="0"/>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1298122">
                <a:tc>
                  <a:txBody>
                    <a:bodyPr/>
                    <a:lstStyle/>
                    <a:p>
                      <a:r>
                        <a:rPr lang="es-ES_tradnl" sz="2400" dirty="0" err="1" smtClean="0"/>
                        <a:t>Example</a:t>
                      </a:r>
                      <a:r>
                        <a:rPr lang="es-ES_tradnl" sz="2400" dirty="0" smtClean="0"/>
                        <a:t>: </a:t>
                      </a:r>
                      <a:r>
                        <a:rPr lang="es-ES_tradnl" sz="2400" i="1" dirty="0" err="1" smtClean="0"/>
                        <a:t>Tomorrow’s</a:t>
                      </a:r>
                      <a:r>
                        <a:rPr lang="es-ES_tradnl" sz="2400" i="1" dirty="0" smtClean="0"/>
                        <a:t> Max T </a:t>
                      </a:r>
                      <a:r>
                        <a:rPr lang="es-ES_tradnl" sz="2400" i="1" dirty="0" err="1" smtClean="0"/>
                        <a:t>will</a:t>
                      </a:r>
                      <a:r>
                        <a:rPr lang="es-ES_tradnl" sz="2400" i="1" dirty="0" smtClean="0"/>
                        <a:t> be 70F in </a:t>
                      </a:r>
                      <a:r>
                        <a:rPr lang="es-ES_tradnl" sz="2400" i="1" dirty="0" err="1" smtClean="0"/>
                        <a:t>College</a:t>
                      </a:r>
                      <a:r>
                        <a:rPr lang="es-ES_tradnl" sz="2400" i="1" dirty="0" smtClean="0"/>
                        <a:t> Park</a:t>
                      </a:r>
                      <a:r>
                        <a:rPr lang="es-ES_tradnl" sz="2400" dirty="0" smtClean="0"/>
                        <a:t>.</a:t>
                      </a:r>
                      <a:endParaRPr lang="es-ES_tradnl" sz="2400" dirty="0"/>
                    </a:p>
                  </a:txBody>
                  <a:tcPr>
                    <a:lnT w="12700" cap="flat" cmpd="sng" algn="ctr">
                      <a:solidFill>
                        <a:scrgbClr r="0" g="0" b="0"/>
                      </a:solidFill>
                      <a:prstDash val="solid"/>
                      <a:round/>
                      <a:headEnd type="none" w="med" len="med"/>
                      <a:tailEnd type="none" w="med" len="med"/>
                    </a:lnT>
                  </a:tcPr>
                </a:tc>
                <a:tc>
                  <a:txBody>
                    <a:bodyPr/>
                    <a:lstStyle/>
                    <a:p>
                      <a:r>
                        <a:rPr lang="es-ES_tradnl" sz="2400" baseline="0" dirty="0" err="1" smtClean="0"/>
                        <a:t>Example</a:t>
                      </a:r>
                      <a:r>
                        <a:rPr lang="es-ES_tradnl" sz="2400" baseline="0" dirty="0" smtClean="0"/>
                        <a:t>: </a:t>
                      </a:r>
                      <a:r>
                        <a:rPr lang="es-ES_tradnl" sz="2400" i="1" baseline="0" dirty="0" err="1" smtClean="0"/>
                        <a:t>There</a:t>
                      </a:r>
                      <a:r>
                        <a:rPr lang="es-ES_tradnl" sz="2400" i="1" baseline="0" dirty="0" smtClean="0"/>
                        <a:t> </a:t>
                      </a:r>
                      <a:r>
                        <a:rPr lang="es-ES_tradnl" sz="2400" i="1" baseline="0" dirty="0" err="1" smtClean="0"/>
                        <a:t>is</a:t>
                      </a:r>
                      <a:r>
                        <a:rPr lang="es-ES_tradnl" sz="2400" i="1" baseline="0" dirty="0" smtClean="0"/>
                        <a:t> a 30% chance of </a:t>
                      </a:r>
                      <a:r>
                        <a:rPr lang="es-ES_tradnl" sz="2400" i="1" baseline="0" dirty="0" err="1" smtClean="0"/>
                        <a:t>precipitation</a:t>
                      </a:r>
                      <a:r>
                        <a:rPr lang="es-ES_tradnl" sz="2400" i="1" baseline="0" dirty="0" smtClean="0"/>
                        <a:t> </a:t>
                      </a:r>
                      <a:r>
                        <a:rPr lang="es-ES_tradnl" sz="2400" i="1" baseline="0" dirty="0" err="1" smtClean="0"/>
                        <a:t>for</a:t>
                      </a:r>
                      <a:r>
                        <a:rPr lang="es-ES_tradnl" sz="2400" i="1" baseline="0" dirty="0" smtClean="0"/>
                        <a:t> </a:t>
                      </a:r>
                      <a:r>
                        <a:rPr lang="es-ES_tradnl" sz="2400" i="1" baseline="0" dirty="0" err="1" smtClean="0"/>
                        <a:t>tomorrow</a:t>
                      </a:r>
                      <a:r>
                        <a:rPr lang="es-ES_tradnl" sz="2400" i="1" baseline="0" dirty="0" smtClean="0"/>
                        <a:t> in </a:t>
                      </a:r>
                      <a:r>
                        <a:rPr lang="es-ES_tradnl" sz="2400" i="1" baseline="0" dirty="0" err="1" smtClean="0"/>
                        <a:t>College</a:t>
                      </a:r>
                      <a:r>
                        <a:rPr lang="es-ES_tradnl" sz="2400" i="1" baseline="0" dirty="0" smtClean="0"/>
                        <a:t> Park</a:t>
                      </a: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6" name="Rectangle 2"/>
          <p:cNvSpPr>
            <a:spLocks noGrp="1" noChangeArrowheads="1"/>
          </p:cNvSpPr>
          <p:nvPr>
            <p:ph type="title"/>
          </p:nvPr>
        </p:nvSpPr>
        <p:spPr/>
        <p:txBody>
          <a:bodyPr/>
          <a:lstStyle/>
          <a:p>
            <a:r>
              <a:rPr lang="en-CA"/>
              <a:t>Definition of probabilistic forecasts</a:t>
            </a:r>
          </a:p>
        </p:txBody>
      </p:sp>
      <p:sp>
        <p:nvSpPr>
          <p:cNvPr id="1496067" name="Rectangle 3"/>
          <p:cNvSpPr>
            <a:spLocks noGrp="1" noChangeArrowheads="1"/>
          </p:cNvSpPr>
          <p:nvPr>
            <p:ph type="body" idx="1"/>
          </p:nvPr>
        </p:nvSpPr>
        <p:spPr/>
        <p:txBody>
          <a:bodyPr>
            <a:normAutofit/>
          </a:bodyPr>
          <a:lstStyle/>
          <a:p>
            <a:r>
              <a:rPr lang="en-CA" dirty="0"/>
              <a:t>A</a:t>
            </a:r>
            <a:r>
              <a:rPr lang="en-CA" dirty="0" smtClean="0"/>
              <a:t>n event are phenomena </a:t>
            </a:r>
            <a:r>
              <a:rPr lang="en-CA" dirty="0"/>
              <a:t>happening:</a:t>
            </a:r>
          </a:p>
          <a:p>
            <a:pPr lvl="2"/>
            <a:r>
              <a:rPr lang="en-CA" dirty="0"/>
              <a:t>At a location (point, area, region).</a:t>
            </a:r>
          </a:p>
          <a:p>
            <a:pPr lvl="2"/>
            <a:r>
              <a:rPr lang="en-CA" dirty="0"/>
              <a:t>Over a valid time period.</a:t>
            </a:r>
          </a:p>
          <a:p>
            <a:pPr lvl="2"/>
            <a:r>
              <a:rPr lang="en-CA" dirty="0"/>
              <a:t>Can be defined with threshold values.</a:t>
            </a:r>
          </a:p>
          <a:p>
            <a:pPr lvl="2"/>
            <a:r>
              <a:rPr lang="en-CA" dirty="0"/>
              <a:t>Can be defined with ranges of values.</a:t>
            </a:r>
          </a:p>
          <a:p>
            <a:pPr>
              <a:spcBef>
                <a:spcPct val="50000"/>
              </a:spcBef>
            </a:pPr>
            <a:r>
              <a:rPr lang="en-CA" dirty="0"/>
              <a:t>The definition of events is important:</a:t>
            </a:r>
          </a:p>
          <a:p>
            <a:pPr lvl="1"/>
            <a:r>
              <a:rPr lang="en-CA" dirty="0"/>
              <a:t>To avoid confusion in forecasts.</a:t>
            </a:r>
          </a:p>
          <a:p>
            <a:pPr lvl="1"/>
            <a:r>
              <a:rPr lang="en-CA" dirty="0"/>
              <a:t>For verification purposes.</a:t>
            </a:r>
          </a:p>
        </p:txBody>
      </p:sp>
    </p:spTree>
    <p:extLst>
      <p:ext uri="{BB962C8B-B14F-4D97-AF65-F5344CB8AC3E}">
        <p14:creationId xmlns:p14="http://schemas.microsoft.com/office/powerpoint/2010/main" val="178553798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0"/>
            <a:ext cx="9055100" cy="1143000"/>
          </a:xfrm>
        </p:spPr>
        <p:txBody>
          <a:bodyPr>
            <a:normAutofit fontScale="90000"/>
          </a:bodyPr>
          <a:lstStyle/>
          <a:p>
            <a:r>
              <a:rPr lang="en-US" sz="4000" b="1" dirty="0">
                <a:latin typeface="Verdana" pitchFamily="34" charset="0"/>
              </a:rPr>
              <a:t>Probabilistic forecast verification</a:t>
            </a:r>
          </a:p>
        </p:txBody>
      </p:sp>
      <p:sp>
        <p:nvSpPr>
          <p:cNvPr id="50179" name="Rectangle 3"/>
          <p:cNvSpPr>
            <a:spLocks noGrp="1" noChangeArrowheads="1"/>
          </p:cNvSpPr>
          <p:nvPr>
            <p:ph idx="1"/>
          </p:nvPr>
        </p:nvSpPr>
        <p:spPr>
          <a:xfrm>
            <a:off x="381000" y="1066800"/>
            <a:ext cx="9220200" cy="914400"/>
          </a:xfrm>
        </p:spPr>
        <p:txBody>
          <a:bodyPr/>
          <a:lstStyle/>
          <a:p>
            <a:pPr marL="0" indent="0">
              <a:lnSpc>
                <a:spcPct val="90000"/>
              </a:lnSpc>
              <a:buNone/>
            </a:pPr>
            <a:r>
              <a:rPr lang="en-US" sz="2400" dirty="0">
                <a:latin typeface="Verdana" pitchFamily="34" charset="0"/>
              </a:rPr>
              <a:t>Comparison of a distribution of forecasts to a distribution of </a:t>
            </a:r>
            <a:r>
              <a:rPr lang="en-US" sz="2400" dirty="0" smtClean="0">
                <a:latin typeface="Verdana" pitchFamily="34" charset="0"/>
              </a:rPr>
              <a:t>verifying observations</a:t>
            </a:r>
            <a:endParaRPr lang="en-US" sz="2400" dirty="0">
              <a:latin typeface="Verdana" pitchFamily="34" charset="0"/>
            </a:endParaRPr>
          </a:p>
        </p:txBody>
      </p:sp>
      <p:sp>
        <p:nvSpPr>
          <p:cNvPr id="5" name="Slide Number Placeholder 5"/>
          <p:cNvSpPr>
            <a:spLocks noGrp="1"/>
          </p:cNvSpPr>
          <p:nvPr>
            <p:ph type="sldNum" sz="quarter" idx="12"/>
          </p:nvPr>
        </p:nvSpPr>
        <p:spPr/>
        <p:txBody>
          <a:bodyPr/>
          <a:lstStyle/>
          <a:p>
            <a:fld id="{AA5AFF8B-32D6-489F-BCD6-B0359D8A8585}" type="slidenum">
              <a:rPr lang="en-US"/>
              <a:pPr/>
              <a:t>28</a:t>
            </a:fld>
            <a:endParaRPr lang="en-US"/>
          </a:p>
        </p:txBody>
      </p:sp>
      <p:pic>
        <p:nvPicPr>
          <p:cNvPr id="3" name="Picture 2"/>
          <p:cNvPicPr>
            <a:picLocks noChangeAspect="1"/>
          </p:cNvPicPr>
          <p:nvPr/>
        </p:nvPicPr>
        <p:blipFill>
          <a:blip r:embed="rId2"/>
          <a:stretch>
            <a:fillRect/>
          </a:stretch>
        </p:blipFill>
        <p:spPr>
          <a:xfrm>
            <a:off x="2133600" y="2438400"/>
            <a:ext cx="5215890" cy="3946449"/>
          </a:xfrm>
          <a:prstGeom prst="rect">
            <a:avLst/>
          </a:prstGeom>
        </p:spPr>
      </p:pic>
      <p:sp>
        <p:nvSpPr>
          <p:cNvPr id="2" name="TextBox 1"/>
          <p:cNvSpPr txBox="1"/>
          <p:nvPr/>
        </p:nvSpPr>
        <p:spPr>
          <a:xfrm>
            <a:off x="5448657" y="1905000"/>
            <a:ext cx="4633150" cy="646331"/>
          </a:xfrm>
          <a:prstGeom prst="rect">
            <a:avLst/>
          </a:prstGeom>
          <a:noFill/>
        </p:spPr>
        <p:txBody>
          <a:bodyPr wrap="none" rtlCol="0">
            <a:spAutoFit/>
          </a:bodyPr>
          <a:lstStyle/>
          <a:p>
            <a:r>
              <a:rPr lang="es-ES_tradnl" dirty="0" smtClean="0"/>
              <a:t>Y –(Marginal) </a:t>
            </a:r>
            <a:r>
              <a:rPr lang="es-ES_tradnl" dirty="0" err="1" smtClean="0"/>
              <a:t>Forecast</a:t>
            </a:r>
            <a:r>
              <a:rPr lang="es-ES_tradnl" dirty="0" smtClean="0"/>
              <a:t> </a:t>
            </a:r>
            <a:r>
              <a:rPr lang="es-ES_tradnl" dirty="0" err="1" smtClean="0"/>
              <a:t>distribution</a:t>
            </a:r>
            <a:endParaRPr lang="es-ES_tradnl" dirty="0"/>
          </a:p>
          <a:p>
            <a:r>
              <a:rPr lang="es-ES_tradnl" dirty="0" smtClean="0"/>
              <a:t>X –(Marginal) </a:t>
            </a:r>
            <a:r>
              <a:rPr lang="es-ES_tradnl" dirty="0" err="1" smtClean="0"/>
              <a:t>Observation</a:t>
            </a:r>
            <a:r>
              <a:rPr lang="es-ES_tradnl" dirty="0" smtClean="0"/>
              <a:t> </a:t>
            </a:r>
            <a:r>
              <a:rPr lang="es-ES_tradnl" dirty="0" err="1" smtClean="0"/>
              <a:t>distribution</a:t>
            </a:r>
            <a:endParaRPr lang="es-ES_tradnl" dirty="0"/>
          </a:p>
        </p:txBody>
      </p:sp>
      <p:sp>
        <p:nvSpPr>
          <p:cNvPr id="4" name="TextBox 3"/>
          <p:cNvSpPr txBox="1"/>
          <p:nvPr/>
        </p:nvSpPr>
        <p:spPr>
          <a:xfrm>
            <a:off x="6934200" y="2971800"/>
            <a:ext cx="2796747" cy="369332"/>
          </a:xfrm>
          <a:prstGeom prst="rect">
            <a:avLst/>
          </a:prstGeom>
          <a:noFill/>
        </p:spPr>
        <p:txBody>
          <a:bodyPr wrap="none" rtlCol="0">
            <a:spAutoFit/>
          </a:bodyPr>
          <a:lstStyle/>
          <a:p>
            <a:r>
              <a:rPr lang="es-ES_tradnl" dirty="0" smtClean="0"/>
              <a:t>(X,Y) </a:t>
            </a:r>
            <a:r>
              <a:rPr lang="es-ES_tradnl" dirty="0" err="1" smtClean="0"/>
              <a:t>Joint</a:t>
            </a:r>
            <a:r>
              <a:rPr lang="es-ES_tradnl" dirty="0" smtClean="0"/>
              <a:t> </a:t>
            </a:r>
            <a:r>
              <a:rPr lang="es-ES_tradnl" dirty="0" err="1" smtClean="0"/>
              <a:t>distribution</a:t>
            </a:r>
            <a:endParaRPr lang="es-ES_tradnl" dirty="0"/>
          </a:p>
        </p:txBody>
      </p:sp>
    </p:spTree>
    <p:extLst>
      <p:ext uri="{BB962C8B-B14F-4D97-AF65-F5344CB8AC3E}">
        <p14:creationId xmlns:p14="http://schemas.microsoft.com/office/powerpoint/2010/main" val="3952775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0"/>
            <a:ext cx="9055100" cy="1143000"/>
          </a:xfrm>
        </p:spPr>
        <p:txBody>
          <a:bodyPr/>
          <a:lstStyle/>
          <a:p>
            <a:r>
              <a:rPr lang="en-US" sz="4000" b="1" dirty="0" smtClean="0">
                <a:latin typeface="+mn-lt"/>
              </a:rPr>
              <a:t>Attributes of Forecast Quality</a:t>
            </a:r>
            <a:endParaRPr lang="en-US" sz="4000" b="1" dirty="0">
              <a:latin typeface="+mn-lt"/>
            </a:endParaRPr>
          </a:p>
        </p:txBody>
      </p:sp>
      <p:sp>
        <p:nvSpPr>
          <p:cNvPr id="5" name="Slide Number Placeholder 5"/>
          <p:cNvSpPr>
            <a:spLocks noGrp="1"/>
          </p:cNvSpPr>
          <p:nvPr>
            <p:ph type="sldNum" sz="quarter" idx="12"/>
          </p:nvPr>
        </p:nvSpPr>
        <p:spPr/>
        <p:txBody>
          <a:bodyPr/>
          <a:lstStyle/>
          <a:p>
            <a:fld id="{AA5AFF8B-32D6-489F-BCD6-B0359D8A8585}" type="slidenum">
              <a:rPr lang="en-US"/>
              <a:pPr/>
              <a:t>29</a:t>
            </a:fld>
            <a:endParaRPr lang="en-US" dirty="0"/>
          </a:p>
        </p:txBody>
      </p:sp>
      <p:sp>
        <p:nvSpPr>
          <p:cNvPr id="50180" name="Rectangle 4"/>
          <p:cNvSpPr>
            <a:spLocks noChangeArrowheads="1"/>
          </p:cNvSpPr>
          <p:nvPr/>
        </p:nvSpPr>
        <p:spPr bwMode="auto">
          <a:xfrm>
            <a:off x="419100" y="1295400"/>
            <a:ext cx="956310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marL="342900" indent="-342900">
              <a:spcBef>
                <a:spcPct val="50000"/>
              </a:spcBef>
              <a:buFont typeface="Arial" pitchFamily="34" charset="0"/>
              <a:buChar char="•"/>
            </a:pPr>
            <a:r>
              <a:rPr lang="en-GB" sz="2400" b="1" dirty="0" smtClean="0">
                <a:latin typeface="+mn-lt"/>
              </a:rPr>
              <a:t>Accuracy: </a:t>
            </a:r>
            <a:r>
              <a:rPr lang="en-GB" sz="2400" dirty="0" smtClean="0">
                <a:latin typeface="+mn-lt"/>
              </a:rPr>
              <a:t>Was the forecast close to what happened?</a:t>
            </a:r>
          </a:p>
          <a:p>
            <a:pPr marL="342900" indent="-342900">
              <a:spcBef>
                <a:spcPct val="50000"/>
              </a:spcBef>
              <a:buFont typeface="Arial" pitchFamily="34" charset="0"/>
              <a:buChar char="•"/>
            </a:pPr>
            <a:r>
              <a:rPr lang="en-GB" sz="2400" b="1" dirty="0" smtClean="0">
                <a:latin typeface="+mn-lt"/>
              </a:rPr>
              <a:t>Reliability</a:t>
            </a:r>
            <a:r>
              <a:rPr lang="en-GB" sz="2400" dirty="0">
                <a:latin typeface="+mn-lt"/>
              </a:rPr>
              <a:t>: How well the </a:t>
            </a:r>
            <a:r>
              <a:rPr lang="en-GB" sz="2400" i="1" dirty="0">
                <a:latin typeface="+mn-lt"/>
              </a:rPr>
              <a:t>a priori</a:t>
            </a:r>
            <a:r>
              <a:rPr lang="en-GB" sz="2400" dirty="0">
                <a:latin typeface="+mn-lt"/>
              </a:rPr>
              <a:t> predicted probability forecast of an event coincides with the </a:t>
            </a:r>
            <a:r>
              <a:rPr lang="en-GB" sz="2400" i="1" dirty="0">
                <a:latin typeface="+mn-lt"/>
              </a:rPr>
              <a:t>a posteriori</a:t>
            </a:r>
            <a:r>
              <a:rPr lang="en-GB" sz="2400" dirty="0">
                <a:latin typeface="+mn-lt"/>
              </a:rPr>
              <a:t> observed frequency of the event</a:t>
            </a:r>
          </a:p>
          <a:p>
            <a:pPr marL="342900" indent="-342900">
              <a:spcBef>
                <a:spcPct val="50000"/>
              </a:spcBef>
              <a:buFont typeface="Arial" pitchFamily="34" charset="0"/>
              <a:buChar char="•"/>
            </a:pPr>
            <a:r>
              <a:rPr lang="en-GB" sz="2400" b="1" dirty="0">
                <a:latin typeface="+mn-lt"/>
              </a:rPr>
              <a:t>Resolution</a:t>
            </a:r>
            <a:r>
              <a:rPr lang="en-GB" sz="2400" dirty="0">
                <a:latin typeface="+mn-lt"/>
              </a:rPr>
              <a:t>: How much the forecasts differ from the climatological mean probabilities of the event, and the systems gets it right?</a:t>
            </a:r>
          </a:p>
          <a:p>
            <a:pPr marL="342900" indent="-342900">
              <a:spcBef>
                <a:spcPct val="50000"/>
              </a:spcBef>
              <a:buFont typeface="Arial" pitchFamily="34" charset="0"/>
              <a:buChar char="•"/>
            </a:pPr>
            <a:r>
              <a:rPr lang="en-GB" sz="2400" b="1" dirty="0">
                <a:latin typeface="+mn-lt"/>
              </a:rPr>
              <a:t>Sharpness</a:t>
            </a:r>
            <a:r>
              <a:rPr lang="en-GB" sz="2400" dirty="0">
                <a:latin typeface="+mn-lt"/>
              </a:rPr>
              <a:t>: How much do the forecasts differ from the climatological mean probabilities of the event?</a:t>
            </a:r>
          </a:p>
          <a:p>
            <a:pPr marL="342900" indent="-342900">
              <a:spcBef>
                <a:spcPct val="50000"/>
              </a:spcBef>
              <a:buFont typeface="Arial" pitchFamily="34" charset="0"/>
              <a:buChar char="•"/>
            </a:pPr>
            <a:r>
              <a:rPr lang="en-GB" sz="2400" b="1" dirty="0">
                <a:latin typeface="+mn-lt"/>
              </a:rPr>
              <a:t>Skill</a:t>
            </a:r>
            <a:r>
              <a:rPr lang="en-GB" sz="2400" dirty="0">
                <a:latin typeface="+mn-lt"/>
              </a:rPr>
              <a:t>: How much better are the forecasts compared to a reference prediction system </a:t>
            </a:r>
            <a:r>
              <a:rPr lang="en-GB" sz="2400" dirty="0" smtClean="0">
                <a:latin typeface="+mn-lt"/>
              </a:rPr>
              <a:t>(e.g., chance</a:t>
            </a:r>
            <a:r>
              <a:rPr lang="en-GB" sz="2400" dirty="0">
                <a:latin typeface="+mn-lt"/>
              </a:rPr>
              <a:t>, climatology, </a:t>
            </a:r>
            <a:r>
              <a:rPr lang="en-GB" sz="2400" dirty="0" smtClean="0">
                <a:latin typeface="+mn-lt"/>
              </a:rPr>
              <a:t>persistence)</a:t>
            </a:r>
            <a:r>
              <a:rPr lang="en-GB" sz="2400" dirty="0">
                <a:latin typeface="+mn-lt"/>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48640" y="0"/>
            <a:ext cx="9052560" cy="1143000"/>
          </a:xfrm>
        </p:spPr>
        <p:txBody>
          <a:bodyPr>
            <a:normAutofit/>
          </a:bodyPr>
          <a:lstStyle/>
          <a:p>
            <a:r>
              <a:rPr lang="en-US" b="1" dirty="0"/>
              <a:t>Uncertainties in NWP</a:t>
            </a:r>
          </a:p>
        </p:txBody>
      </p:sp>
      <p:sp>
        <p:nvSpPr>
          <p:cNvPr id="9" name="Slide Number Placeholder 5"/>
          <p:cNvSpPr>
            <a:spLocks noGrp="1"/>
          </p:cNvSpPr>
          <p:nvPr>
            <p:ph type="sldNum" sz="quarter" idx="12"/>
          </p:nvPr>
        </p:nvSpPr>
        <p:spPr/>
        <p:txBody>
          <a:bodyPr/>
          <a:lstStyle/>
          <a:p>
            <a:fld id="{10E63BD6-8CD6-45E7-BC47-210CF766A95D}" type="slidenum">
              <a:rPr lang="en-US"/>
              <a:pPr/>
              <a:t>3</a:t>
            </a:fld>
            <a:endParaRPr lang="en-US" dirty="0"/>
          </a:p>
        </p:txBody>
      </p:sp>
      <p:sp>
        <p:nvSpPr>
          <p:cNvPr id="26627" name="Rectangle 3"/>
          <p:cNvSpPr>
            <a:spLocks noGrp="1" noChangeArrowheads="1"/>
          </p:cNvSpPr>
          <p:nvPr>
            <p:ph type="body" idx="4294967295"/>
          </p:nvPr>
        </p:nvSpPr>
        <p:spPr>
          <a:xfrm>
            <a:off x="533400" y="2667000"/>
            <a:ext cx="4724400" cy="3352800"/>
          </a:xfrm>
        </p:spPr>
        <p:txBody>
          <a:bodyPr>
            <a:noAutofit/>
          </a:bodyPr>
          <a:lstStyle/>
          <a:p>
            <a:r>
              <a:rPr lang="en-US" sz="2400" dirty="0" smtClean="0"/>
              <a:t>Precision errors </a:t>
            </a:r>
            <a:endParaRPr lang="en-US" sz="2400" dirty="0"/>
          </a:p>
          <a:p>
            <a:r>
              <a:rPr lang="en-US" sz="2400" dirty="0"/>
              <a:t>B</a:t>
            </a:r>
            <a:r>
              <a:rPr lang="en-US" sz="2400" dirty="0" smtClean="0"/>
              <a:t>ias </a:t>
            </a:r>
            <a:r>
              <a:rPr lang="en-US" sz="2400" dirty="0"/>
              <a:t>in frequency </a:t>
            </a:r>
            <a:r>
              <a:rPr lang="en-US" sz="2400" dirty="0" smtClean="0"/>
              <a:t>of measurements,</a:t>
            </a:r>
          </a:p>
          <a:p>
            <a:pPr>
              <a:lnSpc>
                <a:spcPct val="110000"/>
              </a:lnSpc>
            </a:pPr>
            <a:r>
              <a:rPr lang="en-US" sz="2400" b="1" dirty="0"/>
              <a:t>R</a:t>
            </a:r>
            <a:r>
              <a:rPr lang="en-US" sz="2400" b="1" dirty="0" smtClean="0"/>
              <a:t>epresentativeness </a:t>
            </a:r>
            <a:r>
              <a:rPr lang="en-US" sz="2400" dirty="0" smtClean="0"/>
              <a:t>errors,</a:t>
            </a:r>
          </a:p>
          <a:p>
            <a:pPr>
              <a:lnSpc>
                <a:spcPct val="110000"/>
              </a:lnSpc>
            </a:pPr>
            <a:r>
              <a:rPr lang="en-US" sz="2400" dirty="0"/>
              <a:t>R</a:t>
            </a:r>
            <a:r>
              <a:rPr lang="en-US" sz="2400" dirty="0" smtClean="0"/>
              <a:t>eporting </a:t>
            </a:r>
            <a:r>
              <a:rPr lang="en-US" sz="2400" dirty="0"/>
              <a:t>errors, </a:t>
            </a:r>
            <a:endParaRPr lang="en-US" sz="2400" dirty="0" smtClean="0"/>
          </a:p>
          <a:p>
            <a:pPr>
              <a:lnSpc>
                <a:spcPct val="110000"/>
              </a:lnSpc>
            </a:pPr>
            <a:r>
              <a:rPr lang="en-US" sz="2400" dirty="0"/>
              <a:t>R</a:t>
            </a:r>
            <a:r>
              <a:rPr lang="en-US" sz="2400" dirty="0" smtClean="0"/>
              <a:t>andom errors</a:t>
            </a:r>
          </a:p>
          <a:p>
            <a:pPr>
              <a:lnSpc>
                <a:spcPct val="110000"/>
              </a:lnSpc>
            </a:pPr>
            <a:r>
              <a:rPr lang="en-US" sz="2400" dirty="0" smtClean="0"/>
              <a:t>Conversion errors, etc.</a:t>
            </a:r>
            <a:endParaRPr lang="en-US" sz="2400" dirty="0"/>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9" y="2667000"/>
            <a:ext cx="4410075" cy="3271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6657" name="Text Box 33"/>
          <p:cNvSpPr txBox="1">
            <a:spLocks noChangeArrowheads="1"/>
          </p:cNvSpPr>
          <p:nvPr/>
        </p:nvSpPr>
        <p:spPr bwMode="auto">
          <a:xfrm>
            <a:off x="533400" y="1066800"/>
            <a:ext cx="92202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2800" b="1" dirty="0">
                <a:solidFill>
                  <a:schemeClr val="accent2">
                    <a:lumMod val="75000"/>
                  </a:schemeClr>
                </a:solidFill>
                <a:latin typeface="+mn-lt"/>
              </a:rPr>
              <a:t>I</a:t>
            </a:r>
            <a:r>
              <a:rPr lang="en-US" sz="2800" b="1" dirty="0" smtClean="0">
                <a:solidFill>
                  <a:schemeClr val="accent2">
                    <a:lumMod val="75000"/>
                  </a:schemeClr>
                </a:solidFill>
                <a:latin typeface="+mn-lt"/>
              </a:rPr>
              <a:t>nitial state of the atmosphere</a:t>
            </a:r>
            <a:endParaRPr lang="en-US" sz="2800" b="1" dirty="0">
              <a:solidFill>
                <a:schemeClr val="accent2">
                  <a:lumMod val="75000"/>
                </a:schemeClr>
              </a:solidFill>
              <a:latin typeface="+mn-lt"/>
            </a:endParaRPr>
          </a:p>
        </p:txBody>
      </p:sp>
      <p:sp>
        <p:nvSpPr>
          <p:cNvPr id="2" name="TextBox 1"/>
          <p:cNvSpPr txBox="1"/>
          <p:nvPr/>
        </p:nvSpPr>
        <p:spPr>
          <a:xfrm>
            <a:off x="533400" y="1828800"/>
            <a:ext cx="3476432" cy="461665"/>
          </a:xfrm>
          <a:prstGeom prst="rect">
            <a:avLst/>
          </a:prstGeom>
          <a:noFill/>
        </p:spPr>
        <p:txBody>
          <a:bodyPr wrap="none" rtlCol="0">
            <a:spAutoFit/>
          </a:bodyPr>
          <a:lstStyle/>
          <a:p>
            <a:r>
              <a:rPr lang="es-ES_tradnl" sz="2400" b="1" dirty="0" err="1" smtClean="0">
                <a:latin typeface="+mn-lt"/>
              </a:rPr>
              <a:t>Errors</a:t>
            </a:r>
            <a:r>
              <a:rPr lang="es-ES_tradnl" sz="2400" b="1" dirty="0" smtClean="0">
                <a:latin typeface="+mn-lt"/>
              </a:rPr>
              <a:t> in </a:t>
            </a:r>
            <a:r>
              <a:rPr lang="es-ES_tradnl" sz="2400" b="1" dirty="0" err="1" smtClean="0">
                <a:latin typeface="+mn-lt"/>
              </a:rPr>
              <a:t>the</a:t>
            </a:r>
            <a:r>
              <a:rPr lang="es-ES_tradnl" sz="2400" b="1" dirty="0" smtClean="0">
                <a:latin typeface="+mn-lt"/>
              </a:rPr>
              <a:t> </a:t>
            </a:r>
            <a:r>
              <a:rPr lang="es-ES_tradnl" sz="2400" b="1" dirty="0" err="1" smtClean="0">
                <a:latin typeface="+mn-lt"/>
              </a:rPr>
              <a:t>observations</a:t>
            </a:r>
            <a:endParaRPr lang="es-ES_tradnl" sz="2400" b="1"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ChangeArrowheads="1"/>
          </p:cNvSpPr>
          <p:nvPr>
            <p:ph type="title"/>
          </p:nvPr>
        </p:nvSpPr>
        <p:spPr>
          <a:xfrm>
            <a:off x="533400" y="25400"/>
            <a:ext cx="9055100" cy="1143000"/>
          </a:xfrm>
        </p:spPr>
        <p:txBody>
          <a:bodyPr/>
          <a:lstStyle/>
          <a:p>
            <a:r>
              <a:rPr lang="en-US" sz="4000" b="1" dirty="0" smtClean="0">
                <a:latin typeface="Verdana"/>
                <a:cs typeface="Verdana"/>
              </a:rPr>
              <a:t>Typical performance measures</a:t>
            </a:r>
            <a:endParaRPr lang="en-US" sz="4000" b="1" dirty="0">
              <a:latin typeface="Verdana"/>
              <a:cs typeface="Verdana"/>
            </a:endParaRPr>
          </a:p>
        </p:txBody>
      </p:sp>
      <p:sp>
        <p:nvSpPr>
          <p:cNvPr id="4" name="Slide Number Placeholder 4"/>
          <p:cNvSpPr>
            <a:spLocks noGrp="1"/>
          </p:cNvSpPr>
          <p:nvPr>
            <p:ph type="sldNum" sz="quarter" idx="12"/>
          </p:nvPr>
        </p:nvSpPr>
        <p:spPr/>
        <p:txBody>
          <a:bodyPr/>
          <a:lstStyle/>
          <a:p>
            <a:fld id="{436A30E8-7576-4417-B071-10BE78C38B24}" type="slidenum">
              <a:rPr lang="en-US"/>
              <a:pPr/>
              <a:t>30</a:t>
            </a:fld>
            <a:endParaRPr lang="en-US"/>
          </a:p>
        </p:txBody>
      </p:sp>
      <p:sp>
        <p:nvSpPr>
          <p:cNvPr id="97283" name="Text Box 3"/>
          <p:cNvSpPr txBox="1">
            <a:spLocks noChangeArrowheads="1"/>
          </p:cNvSpPr>
          <p:nvPr/>
        </p:nvSpPr>
        <p:spPr bwMode="auto">
          <a:xfrm>
            <a:off x="609600" y="1066806"/>
            <a:ext cx="9220200" cy="5227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50000"/>
              </a:lnSpc>
            </a:pPr>
            <a:r>
              <a:rPr lang="en-US" sz="2800" dirty="0" smtClean="0">
                <a:solidFill>
                  <a:srgbClr val="262673"/>
                </a:solidFill>
                <a:latin typeface="+mn-lt"/>
              </a:rPr>
              <a:t>Brier Score</a:t>
            </a:r>
          </a:p>
          <a:p>
            <a:pPr>
              <a:lnSpc>
                <a:spcPct val="150000"/>
              </a:lnSpc>
            </a:pPr>
            <a:r>
              <a:rPr lang="en-US" sz="2800" dirty="0" smtClean="0">
                <a:solidFill>
                  <a:srgbClr val="262673"/>
                </a:solidFill>
                <a:latin typeface="+mn-lt"/>
              </a:rPr>
              <a:t>Brier </a:t>
            </a:r>
            <a:r>
              <a:rPr lang="en-US" sz="2800" dirty="0">
                <a:solidFill>
                  <a:srgbClr val="262673"/>
                </a:solidFill>
                <a:latin typeface="+mn-lt"/>
              </a:rPr>
              <a:t>Skill Score (BSS)</a:t>
            </a:r>
          </a:p>
          <a:p>
            <a:pPr>
              <a:lnSpc>
                <a:spcPct val="150000"/>
              </a:lnSpc>
            </a:pPr>
            <a:r>
              <a:rPr lang="en-US" sz="2800" dirty="0">
                <a:solidFill>
                  <a:srgbClr val="262673"/>
                </a:solidFill>
                <a:latin typeface="+mn-lt"/>
              </a:rPr>
              <a:t>Reliability Diagrams </a:t>
            </a:r>
          </a:p>
          <a:p>
            <a:pPr>
              <a:lnSpc>
                <a:spcPct val="150000"/>
              </a:lnSpc>
            </a:pPr>
            <a:r>
              <a:rPr lang="en-US" sz="2800" dirty="0">
                <a:solidFill>
                  <a:srgbClr val="262673"/>
                </a:solidFill>
                <a:latin typeface="+mn-lt"/>
              </a:rPr>
              <a:t>Relative Operating Characteristics (ROC)</a:t>
            </a:r>
          </a:p>
          <a:p>
            <a:pPr>
              <a:lnSpc>
                <a:spcPct val="150000"/>
              </a:lnSpc>
            </a:pPr>
            <a:r>
              <a:rPr lang="en-US" sz="2800" dirty="0">
                <a:solidFill>
                  <a:srgbClr val="262673"/>
                </a:solidFill>
                <a:latin typeface="+mn-lt"/>
              </a:rPr>
              <a:t>Rank Probability Score (RPS)</a:t>
            </a:r>
          </a:p>
          <a:p>
            <a:pPr>
              <a:lnSpc>
                <a:spcPct val="150000"/>
              </a:lnSpc>
            </a:pPr>
            <a:r>
              <a:rPr lang="en-US" sz="2800" dirty="0">
                <a:solidFill>
                  <a:srgbClr val="262673"/>
                </a:solidFill>
                <a:latin typeface="+mn-lt"/>
              </a:rPr>
              <a:t>Continuous RPS (CRPS)</a:t>
            </a:r>
          </a:p>
          <a:p>
            <a:pPr>
              <a:lnSpc>
                <a:spcPct val="150000"/>
              </a:lnSpc>
            </a:pPr>
            <a:r>
              <a:rPr lang="en-US" sz="2800" dirty="0">
                <a:solidFill>
                  <a:srgbClr val="262673"/>
                </a:solidFill>
                <a:latin typeface="+mn-lt"/>
              </a:rPr>
              <a:t>CRP Skill Score (CRPSS) </a:t>
            </a:r>
          </a:p>
          <a:p>
            <a:pPr>
              <a:lnSpc>
                <a:spcPct val="150000"/>
              </a:lnSpc>
            </a:pPr>
            <a:r>
              <a:rPr lang="en-US" sz="2800" dirty="0">
                <a:solidFill>
                  <a:srgbClr val="262673"/>
                </a:solidFill>
                <a:latin typeface="+mn-lt"/>
              </a:rPr>
              <a:t>Rank histogram </a:t>
            </a:r>
            <a:r>
              <a:rPr lang="en-US" sz="2400" dirty="0">
                <a:solidFill>
                  <a:srgbClr val="262673"/>
                </a:solidFill>
                <a:latin typeface="+mn-lt"/>
              </a:rPr>
              <a:t>(</a:t>
            </a:r>
            <a:r>
              <a:rPr lang="en-US" sz="2400" dirty="0" err="1">
                <a:solidFill>
                  <a:srgbClr val="262673"/>
                </a:solidFill>
                <a:latin typeface="+mn-lt"/>
              </a:rPr>
              <a:t>Talagrand</a:t>
            </a:r>
            <a:r>
              <a:rPr lang="en-US" sz="2400" dirty="0">
                <a:solidFill>
                  <a:srgbClr val="262673"/>
                </a:solidFill>
                <a:latin typeface="+mn-lt"/>
              </a:rPr>
              <a:t> diagram)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36A30E8-7576-4417-B071-10BE78C38B24}" type="slidenum">
              <a:rPr lang="en-US"/>
              <a:pPr/>
              <a:t>31</a:t>
            </a:fld>
            <a:endParaRPr lang="en-US"/>
          </a:p>
        </p:txBody>
      </p:sp>
      <p:sp>
        <p:nvSpPr>
          <p:cNvPr id="97284" name="Rectangle 4"/>
          <p:cNvSpPr>
            <a:spLocks noGrp="1" noChangeArrowheads="1"/>
          </p:cNvSpPr>
          <p:nvPr>
            <p:ph type="title" idx="4294967295"/>
          </p:nvPr>
        </p:nvSpPr>
        <p:spPr>
          <a:xfrm>
            <a:off x="533400" y="0"/>
            <a:ext cx="9055100" cy="1143000"/>
          </a:xfrm>
        </p:spPr>
        <p:txBody>
          <a:bodyPr>
            <a:normAutofit fontScale="90000"/>
          </a:bodyPr>
          <a:lstStyle/>
          <a:p>
            <a:r>
              <a:rPr lang="en-US" sz="4000" b="1" dirty="0">
                <a:latin typeface="Verdana"/>
                <a:cs typeface="Verdana"/>
              </a:rPr>
              <a:t>Performance </a:t>
            </a:r>
            <a:r>
              <a:rPr lang="en-US" sz="4000" b="1" dirty="0" smtClean="0">
                <a:latin typeface="Verdana"/>
                <a:cs typeface="Verdana"/>
              </a:rPr>
              <a:t>measures and Forecast attributions</a:t>
            </a:r>
            <a:endParaRPr lang="en-US" sz="4000" b="1" dirty="0">
              <a:latin typeface="Verdana"/>
              <a:cs typeface="Verdana"/>
            </a:endParaRPr>
          </a:p>
        </p:txBody>
      </p:sp>
      <p:graphicFrame>
        <p:nvGraphicFramePr>
          <p:cNvPr id="3" name="Table 2"/>
          <p:cNvGraphicFramePr>
            <a:graphicFrameLocks noGrp="1"/>
          </p:cNvGraphicFramePr>
          <p:nvPr>
            <p:extLst>
              <p:ext uri="{D42A27DB-BD31-4B8C-83A1-F6EECF244321}">
                <p14:modId xmlns:p14="http://schemas.microsoft.com/office/powerpoint/2010/main" val="3427224252"/>
              </p:ext>
            </p:extLst>
          </p:nvPr>
        </p:nvGraphicFramePr>
        <p:xfrm>
          <a:off x="914400" y="1219200"/>
          <a:ext cx="8382000" cy="5216633"/>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626335">
                <a:tc>
                  <a:txBody>
                    <a:bodyPr/>
                    <a:lstStyle/>
                    <a:p>
                      <a:pPr algn="ctr"/>
                      <a:r>
                        <a:rPr lang="es-ES_tradnl" sz="2400" dirty="0" err="1" smtClean="0"/>
                        <a:t>Measures</a:t>
                      </a:r>
                      <a:endParaRPr lang="es-ES_tradnl" sz="2400" dirty="0"/>
                    </a:p>
                  </a:txBody>
                  <a:tcPr/>
                </a:tc>
                <a:tc>
                  <a:txBody>
                    <a:bodyPr/>
                    <a:lstStyle/>
                    <a:p>
                      <a:pPr algn="ctr"/>
                      <a:r>
                        <a:rPr lang="es-ES_tradnl" sz="2400" dirty="0" err="1" smtClean="0"/>
                        <a:t>Attributes</a:t>
                      </a:r>
                      <a:endParaRPr lang="es-ES_tradnl" sz="2400" dirty="0"/>
                    </a:p>
                  </a:txBody>
                  <a:tcPr/>
                </a:tc>
                <a:extLst>
                  <a:ext uri="{0D108BD9-81ED-4DB2-BD59-A6C34878D82A}">
                    <a16:rowId xmlns:a16="http://schemas.microsoft.com/office/drawing/2014/main" val="10000"/>
                  </a:ext>
                </a:extLst>
              </a:tr>
              <a:tr h="626335">
                <a:tc>
                  <a:txBody>
                    <a:bodyPr/>
                    <a:lstStyle/>
                    <a:p>
                      <a:r>
                        <a:rPr lang="es-ES_tradnl" sz="2400" dirty="0" err="1" smtClean="0"/>
                        <a:t>Brier</a:t>
                      </a:r>
                      <a:r>
                        <a:rPr lang="es-ES_tradnl" sz="2400" dirty="0" smtClean="0"/>
                        <a:t> Score, </a:t>
                      </a:r>
                      <a:r>
                        <a:rPr lang="es-ES_tradnl" sz="2400" dirty="0" err="1" smtClean="0"/>
                        <a:t>Brier</a:t>
                      </a:r>
                      <a:r>
                        <a:rPr lang="es-ES_tradnl" sz="2400" dirty="0" smtClean="0"/>
                        <a:t> </a:t>
                      </a:r>
                      <a:r>
                        <a:rPr lang="es-ES_tradnl" sz="2400" dirty="0" err="1" smtClean="0"/>
                        <a:t>Skill</a:t>
                      </a:r>
                      <a:r>
                        <a:rPr lang="es-ES_tradnl" sz="2400" dirty="0" smtClean="0"/>
                        <a:t> Score (BSS)</a:t>
                      </a:r>
                      <a:endParaRPr lang="es-ES_tradnl" sz="2400" dirty="0"/>
                    </a:p>
                  </a:txBody>
                  <a:tcPr/>
                </a:tc>
                <a:tc>
                  <a:txBody>
                    <a:bodyPr/>
                    <a:lstStyle/>
                    <a:p>
                      <a:r>
                        <a:rPr lang="es-ES_tradnl" sz="2400" dirty="0" err="1" smtClean="0"/>
                        <a:t>Accuracy</a:t>
                      </a:r>
                      <a:endParaRPr lang="es-ES_tradnl" sz="2400" dirty="0"/>
                    </a:p>
                  </a:txBody>
                  <a:tcPr/>
                </a:tc>
                <a:extLst>
                  <a:ext uri="{0D108BD9-81ED-4DB2-BD59-A6C34878D82A}">
                    <a16:rowId xmlns:a16="http://schemas.microsoft.com/office/drawing/2014/main" val="10001"/>
                  </a:ext>
                </a:extLst>
              </a:tr>
              <a:tr h="626335">
                <a:tc>
                  <a:txBody>
                    <a:bodyPr/>
                    <a:lstStyle/>
                    <a:p>
                      <a:r>
                        <a:rPr lang="es-ES_tradnl" sz="2400" dirty="0" err="1" smtClean="0"/>
                        <a:t>Reliability</a:t>
                      </a:r>
                      <a:r>
                        <a:rPr lang="es-ES_tradnl" sz="2400" dirty="0" smtClean="0"/>
                        <a:t> </a:t>
                      </a:r>
                      <a:r>
                        <a:rPr lang="es-ES_tradnl" sz="2400" dirty="0" err="1" smtClean="0"/>
                        <a:t>Diagram</a:t>
                      </a:r>
                      <a:r>
                        <a:rPr lang="es-ES_tradnl" sz="2400" dirty="0" smtClean="0"/>
                        <a:t>, </a:t>
                      </a:r>
                      <a:r>
                        <a:rPr lang="es-ES_tradnl" sz="2400" dirty="0" err="1" smtClean="0"/>
                        <a:t>Area</a:t>
                      </a:r>
                      <a:r>
                        <a:rPr lang="es-ES_tradnl" sz="2400" dirty="0" smtClean="0"/>
                        <a:t> of </a:t>
                      </a:r>
                      <a:r>
                        <a:rPr lang="es-ES_tradnl" sz="2400" dirty="0" err="1" smtClean="0"/>
                        <a:t>skill</a:t>
                      </a:r>
                      <a:endParaRPr lang="es-ES_tradnl" sz="2400" dirty="0"/>
                    </a:p>
                  </a:txBody>
                  <a:tcPr/>
                </a:tc>
                <a:tc>
                  <a:txBody>
                    <a:bodyPr/>
                    <a:lstStyle/>
                    <a:p>
                      <a:r>
                        <a:rPr lang="es-ES_tradnl" sz="2400" dirty="0" err="1" smtClean="0"/>
                        <a:t>Reliability</a:t>
                      </a:r>
                      <a:r>
                        <a:rPr lang="es-ES_tradnl" sz="2400" dirty="0" smtClean="0"/>
                        <a:t>, </a:t>
                      </a:r>
                      <a:r>
                        <a:rPr lang="es-ES_tradnl" sz="2400" dirty="0" err="1" smtClean="0"/>
                        <a:t>Resolution</a:t>
                      </a:r>
                      <a:r>
                        <a:rPr lang="es-ES_tradnl" sz="2400" dirty="0" smtClean="0"/>
                        <a:t>,</a:t>
                      </a:r>
                      <a:r>
                        <a:rPr lang="es-ES_tradnl" sz="2400" baseline="0" dirty="0" smtClean="0"/>
                        <a:t> </a:t>
                      </a:r>
                      <a:r>
                        <a:rPr lang="es-ES_tradnl" sz="2400" baseline="0" dirty="0" err="1" smtClean="0"/>
                        <a:t>Sharpness</a:t>
                      </a:r>
                      <a:endParaRPr lang="es-ES_tradnl" sz="2400" dirty="0"/>
                    </a:p>
                  </a:txBody>
                  <a:tcPr/>
                </a:tc>
                <a:extLst>
                  <a:ext uri="{0D108BD9-81ED-4DB2-BD59-A6C34878D82A}">
                    <a16:rowId xmlns:a16="http://schemas.microsoft.com/office/drawing/2014/main" val="10002"/>
                  </a:ext>
                </a:extLst>
              </a:tr>
              <a:tr h="877345">
                <a:tc>
                  <a:txBody>
                    <a:bodyPr/>
                    <a:lstStyle/>
                    <a:p>
                      <a:r>
                        <a:rPr lang="es-ES_tradnl" sz="2400" dirty="0" err="1" smtClean="0"/>
                        <a:t>Relative</a:t>
                      </a:r>
                      <a:r>
                        <a:rPr lang="es-ES_tradnl" sz="2400" dirty="0" smtClean="0"/>
                        <a:t> </a:t>
                      </a:r>
                      <a:r>
                        <a:rPr lang="es-ES_tradnl" sz="2400" dirty="0" err="1" smtClean="0"/>
                        <a:t>Operating</a:t>
                      </a:r>
                      <a:r>
                        <a:rPr lang="es-ES_tradnl" sz="2400" dirty="0" smtClean="0"/>
                        <a:t> </a:t>
                      </a:r>
                      <a:r>
                        <a:rPr lang="es-ES_tradnl" sz="2400" dirty="0" err="1" smtClean="0"/>
                        <a:t>Characteristic</a:t>
                      </a:r>
                      <a:r>
                        <a:rPr lang="es-ES_tradnl" sz="2400" dirty="0" smtClean="0"/>
                        <a:t> (ROC)</a:t>
                      </a:r>
                      <a:endParaRPr lang="es-ES_tradnl" sz="2400" dirty="0"/>
                    </a:p>
                  </a:txBody>
                  <a:tcPr/>
                </a:tc>
                <a:tc>
                  <a:txBody>
                    <a:bodyPr/>
                    <a:lstStyle/>
                    <a:p>
                      <a:r>
                        <a:rPr lang="es-ES_tradnl" sz="2400" dirty="0" err="1" smtClean="0"/>
                        <a:t>Discrimination</a:t>
                      </a:r>
                      <a:endParaRPr lang="es-ES_tradnl" sz="2400" dirty="0"/>
                    </a:p>
                  </a:txBody>
                  <a:tcPr/>
                </a:tc>
                <a:extLst>
                  <a:ext uri="{0D108BD9-81ED-4DB2-BD59-A6C34878D82A}">
                    <a16:rowId xmlns:a16="http://schemas.microsoft.com/office/drawing/2014/main" val="10003"/>
                  </a:ext>
                </a:extLst>
              </a:tr>
              <a:tr h="1244073">
                <a:tc>
                  <a:txBody>
                    <a:bodyPr/>
                    <a:lstStyle/>
                    <a:p>
                      <a:r>
                        <a:rPr lang="es-ES_tradnl" sz="2400" dirty="0" smtClean="0"/>
                        <a:t>Rank </a:t>
                      </a:r>
                      <a:r>
                        <a:rPr lang="es-ES_tradnl" sz="2400" dirty="0" err="1" smtClean="0"/>
                        <a:t>Probability</a:t>
                      </a:r>
                      <a:r>
                        <a:rPr lang="es-ES_tradnl" sz="2400" baseline="0" dirty="0" smtClean="0"/>
                        <a:t> Score, </a:t>
                      </a:r>
                      <a:r>
                        <a:rPr lang="es-ES_tradnl" sz="2400" baseline="0" dirty="0" err="1" smtClean="0"/>
                        <a:t>Continuous</a:t>
                      </a:r>
                      <a:r>
                        <a:rPr lang="es-ES_tradnl" sz="2400" baseline="0" dirty="0" smtClean="0"/>
                        <a:t> Rank </a:t>
                      </a:r>
                      <a:r>
                        <a:rPr lang="es-ES_tradnl" sz="2400" baseline="0" dirty="0" err="1" smtClean="0"/>
                        <a:t>Probability</a:t>
                      </a:r>
                      <a:r>
                        <a:rPr lang="es-ES_tradnl" sz="2400" baseline="0" dirty="0" smtClean="0"/>
                        <a:t> Score (CRPS)</a:t>
                      </a:r>
                      <a:endParaRPr lang="es-ES_tradnl" sz="2400" dirty="0"/>
                    </a:p>
                  </a:txBody>
                  <a:tcPr/>
                </a:tc>
                <a:tc>
                  <a:txBody>
                    <a:bodyPr/>
                    <a:lstStyle/>
                    <a:p>
                      <a:r>
                        <a:rPr lang="es-ES_tradnl" sz="2400" dirty="0" err="1" smtClean="0"/>
                        <a:t>Integrated</a:t>
                      </a:r>
                      <a:r>
                        <a:rPr lang="es-ES_tradnl" sz="2400" dirty="0" smtClean="0"/>
                        <a:t> </a:t>
                      </a:r>
                      <a:r>
                        <a:rPr lang="es-ES_tradnl" sz="2400" dirty="0" err="1" smtClean="0"/>
                        <a:t>accuracy</a:t>
                      </a:r>
                      <a:r>
                        <a:rPr lang="es-ES_tradnl" sz="2400" dirty="0" smtClean="0"/>
                        <a:t> </a:t>
                      </a:r>
                      <a:r>
                        <a:rPr lang="es-ES_tradnl" sz="2400" dirty="0" err="1" smtClean="0"/>
                        <a:t>over</a:t>
                      </a:r>
                      <a:r>
                        <a:rPr lang="es-ES_tradnl" sz="2400" dirty="0" smtClean="0"/>
                        <a:t> </a:t>
                      </a:r>
                      <a:r>
                        <a:rPr lang="es-ES_tradnl" sz="2400" dirty="0" err="1" smtClean="0"/>
                        <a:t>the</a:t>
                      </a:r>
                      <a:r>
                        <a:rPr lang="es-ES_tradnl" sz="2400" dirty="0" smtClean="0"/>
                        <a:t> full PDF</a:t>
                      </a:r>
                      <a:endParaRPr lang="es-ES_tradnl" sz="2400" dirty="0"/>
                    </a:p>
                  </a:txBody>
                  <a:tcPr/>
                </a:tc>
                <a:extLst>
                  <a:ext uri="{0D108BD9-81ED-4DB2-BD59-A6C34878D82A}">
                    <a16:rowId xmlns:a16="http://schemas.microsoft.com/office/drawing/2014/main" val="10004"/>
                  </a:ext>
                </a:extLst>
              </a:tr>
              <a:tr h="626335">
                <a:tc>
                  <a:txBody>
                    <a:bodyPr/>
                    <a:lstStyle/>
                    <a:p>
                      <a:r>
                        <a:rPr lang="es-ES_tradnl" sz="2400" dirty="0" smtClean="0"/>
                        <a:t>Rank (</a:t>
                      </a:r>
                      <a:r>
                        <a:rPr lang="es-ES_tradnl" sz="2400" dirty="0" err="1" smtClean="0"/>
                        <a:t>Talagrand</a:t>
                      </a:r>
                      <a:r>
                        <a:rPr lang="es-ES_tradnl" sz="2400" dirty="0" smtClean="0"/>
                        <a:t>) </a:t>
                      </a:r>
                      <a:r>
                        <a:rPr lang="es-ES_tradnl" sz="2400" dirty="0" err="1" smtClean="0"/>
                        <a:t>Histograms</a:t>
                      </a:r>
                      <a:endParaRPr lang="es-ES_tradnl" sz="2400" dirty="0"/>
                    </a:p>
                  </a:txBody>
                  <a:tcPr/>
                </a:tc>
                <a:tc>
                  <a:txBody>
                    <a:bodyPr/>
                    <a:lstStyle/>
                    <a:p>
                      <a:r>
                        <a:rPr lang="es-ES_tradnl" sz="2400" baseline="0" dirty="0" smtClean="0"/>
                        <a:t>Spread </a:t>
                      </a:r>
                      <a:r>
                        <a:rPr lang="es-ES_tradnl" sz="2400" baseline="0" dirty="0" err="1" smtClean="0"/>
                        <a:t>assessment</a:t>
                      </a:r>
                      <a:r>
                        <a:rPr lang="es-ES_tradnl" sz="2400" baseline="0" dirty="0" smtClean="0"/>
                        <a:t> (</a:t>
                      </a:r>
                      <a:r>
                        <a:rPr lang="es-ES_tradnl" sz="2400" baseline="0" dirty="0" err="1" smtClean="0"/>
                        <a:t>outliers</a:t>
                      </a:r>
                      <a:r>
                        <a:rPr lang="es-ES_tradnl" sz="2400" baseline="0" dirty="0" smtClean="0"/>
                        <a:t>, </a:t>
                      </a:r>
                      <a:r>
                        <a:rPr lang="es-ES_tradnl" sz="2400" baseline="0" dirty="0" err="1" smtClean="0"/>
                        <a:t>biases</a:t>
                      </a:r>
                      <a:r>
                        <a:rPr lang="es-ES_tradnl" sz="2400" baseline="0" dirty="0" smtClean="0"/>
                        <a:t>)</a:t>
                      </a:r>
                      <a:endParaRPr lang="es-ES_tradnl"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28838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01651" y="0"/>
            <a:ext cx="9055100" cy="1143000"/>
          </a:xfrm>
        </p:spPr>
        <p:txBody>
          <a:bodyPr/>
          <a:lstStyle/>
          <a:p>
            <a:r>
              <a:rPr lang="en-US" sz="4000" b="1" dirty="0">
                <a:latin typeface="Verdana" pitchFamily="34" charset="0"/>
              </a:rPr>
              <a:t>The Brier Score</a:t>
            </a:r>
          </a:p>
        </p:txBody>
      </p:sp>
      <p:sp>
        <p:nvSpPr>
          <p:cNvPr id="29699" name="Rectangle 3"/>
          <p:cNvSpPr>
            <a:spLocks noGrp="1" noChangeArrowheads="1"/>
          </p:cNvSpPr>
          <p:nvPr>
            <p:ph idx="1"/>
          </p:nvPr>
        </p:nvSpPr>
        <p:spPr>
          <a:xfrm>
            <a:off x="398253" y="1219200"/>
            <a:ext cx="9410700" cy="685800"/>
          </a:xfrm>
        </p:spPr>
        <p:txBody>
          <a:bodyPr/>
          <a:lstStyle/>
          <a:p>
            <a:r>
              <a:rPr lang="en-US" sz="2800" dirty="0">
                <a:latin typeface="Verdana" pitchFamily="34" charset="0"/>
              </a:rPr>
              <a:t>Mean square error of a probability forecast</a:t>
            </a:r>
          </a:p>
          <a:p>
            <a:pPr>
              <a:buFontTx/>
              <a:buNone/>
            </a:pPr>
            <a:endParaRPr lang="en-US" sz="2800" dirty="0">
              <a:latin typeface="Verdana" pitchFamily="34" charset="0"/>
            </a:endParaRPr>
          </a:p>
        </p:txBody>
      </p:sp>
      <p:sp>
        <p:nvSpPr>
          <p:cNvPr id="7" name="Slide Number Placeholder 5"/>
          <p:cNvSpPr>
            <a:spLocks noGrp="1"/>
          </p:cNvSpPr>
          <p:nvPr>
            <p:ph type="sldNum" sz="quarter" idx="12"/>
          </p:nvPr>
        </p:nvSpPr>
        <p:spPr/>
        <p:txBody>
          <a:bodyPr/>
          <a:lstStyle/>
          <a:p>
            <a:fld id="{774A6778-EC0E-44DE-BB3B-494CD843BC95}" type="slidenum">
              <a:rPr lang="en-US"/>
              <a:pPr/>
              <a:t>32</a:t>
            </a:fld>
            <a:endParaRPr lang="en-US"/>
          </a:p>
        </p:txBody>
      </p:sp>
      <p:graphicFrame>
        <p:nvGraphicFramePr>
          <p:cNvPr id="29700" name="Object 4"/>
          <p:cNvGraphicFramePr>
            <a:graphicFrameLocks noChangeAspect="1"/>
          </p:cNvGraphicFramePr>
          <p:nvPr>
            <p:extLst>
              <p:ext uri="{D42A27DB-BD31-4B8C-83A1-F6EECF244321}">
                <p14:modId xmlns:p14="http://schemas.microsoft.com/office/powerpoint/2010/main" val="3008704363"/>
              </p:ext>
            </p:extLst>
          </p:nvPr>
        </p:nvGraphicFramePr>
        <p:xfrm>
          <a:off x="3352807" y="1828800"/>
          <a:ext cx="3646488" cy="1265238"/>
        </p:xfrm>
        <a:graphic>
          <a:graphicData uri="http://schemas.openxmlformats.org/presentationml/2006/ole">
            <mc:AlternateContent xmlns:mc="http://schemas.openxmlformats.org/markup-compatibility/2006">
              <mc:Choice xmlns:v="urn:schemas-microsoft-com:vml" Requires="v">
                <p:oleObj spid="_x0000_s29983" name="Equation" r:id="rId4" imgW="1244520" imgH="431640" progId="Equation.3">
                  <p:embed/>
                </p:oleObj>
              </mc:Choice>
              <mc:Fallback>
                <p:oleObj name="Equation" r:id="rId4" imgW="1244520" imgH="431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7" y="1828800"/>
                        <a:ext cx="3646488" cy="12652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9708" name="Rectangle 12"/>
          <p:cNvSpPr>
            <a:spLocks noChangeArrowheads="1"/>
          </p:cNvSpPr>
          <p:nvPr/>
        </p:nvSpPr>
        <p:spPr bwMode="auto">
          <a:xfrm>
            <a:off x="381000" y="4495809"/>
            <a:ext cx="8763000" cy="1557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buFontTx/>
              <a:buChar char="•"/>
            </a:pPr>
            <a:r>
              <a:rPr lang="en-US" sz="2800" dirty="0"/>
              <a:t> Measures </a:t>
            </a:r>
            <a:r>
              <a:rPr lang="en-US" sz="2800" dirty="0" smtClean="0"/>
              <a:t>Forecast accuracy of Binary Events. </a:t>
            </a:r>
          </a:p>
          <a:p>
            <a:pPr>
              <a:spcBef>
                <a:spcPct val="20000"/>
              </a:spcBef>
              <a:buFontTx/>
              <a:buChar char="•"/>
            </a:pPr>
            <a:r>
              <a:rPr lang="en-US" sz="2800" dirty="0"/>
              <a:t> </a:t>
            </a:r>
            <a:r>
              <a:rPr lang="en-US" sz="2800" dirty="0" smtClean="0"/>
              <a:t>Range</a:t>
            </a:r>
            <a:r>
              <a:rPr lang="en-US" sz="2800" dirty="0"/>
              <a:t>: 0 to 1. Perfect=0</a:t>
            </a:r>
          </a:p>
          <a:p>
            <a:pPr>
              <a:spcBef>
                <a:spcPct val="20000"/>
              </a:spcBef>
              <a:buFontTx/>
              <a:buChar char="•"/>
            </a:pPr>
            <a:r>
              <a:rPr lang="en-US" sz="2800" dirty="0"/>
              <a:t> </a:t>
            </a:r>
            <a:r>
              <a:rPr lang="en-US" sz="2800" dirty="0" smtClean="0"/>
              <a:t>Weighs </a:t>
            </a:r>
            <a:r>
              <a:rPr lang="en-US" sz="2800" dirty="0"/>
              <a:t>larger errors more than smaller ones</a:t>
            </a:r>
          </a:p>
        </p:txBody>
      </p:sp>
      <p:sp>
        <p:nvSpPr>
          <p:cNvPr id="29709" name="Rectangle 13"/>
          <p:cNvSpPr>
            <a:spLocks noChangeArrowheads="1"/>
          </p:cNvSpPr>
          <p:nvPr/>
        </p:nvSpPr>
        <p:spPr bwMode="auto">
          <a:xfrm>
            <a:off x="973347" y="3243577"/>
            <a:ext cx="81534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pPr>
            <a:r>
              <a:rPr lang="en-US" i="1" dirty="0">
                <a:solidFill>
                  <a:srgbClr val="3333CC"/>
                </a:solidFill>
              </a:rPr>
              <a:t>where N</a:t>
            </a:r>
            <a:r>
              <a:rPr lang="en-US" dirty="0">
                <a:solidFill>
                  <a:srgbClr val="3333CC"/>
                </a:solidFill>
              </a:rPr>
              <a:t> is the number of realizations, </a:t>
            </a:r>
            <a:r>
              <a:rPr lang="en-US" i="1" dirty="0">
                <a:solidFill>
                  <a:srgbClr val="3333CC"/>
                </a:solidFill>
              </a:rPr>
              <a:t>p</a:t>
            </a:r>
            <a:r>
              <a:rPr lang="en-US" i="1" baseline="-25000" dirty="0">
                <a:solidFill>
                  <a:srgbClr val="3333CC"/>
                </a:solidFill>
              </a:rPr>
              <a:t>i</a:t>
            </a:r>
            <a:r>
              <a:rPr lang="en-US" baseline="-25000" dirty="0">
                <a:solidFill>
                  <a:srgbClr val="3333CC"/>
                </a:solidFill>
              </a:rPr>
              <a:t> </a:t>
            </a:r>
            <a:r>
              <a:rPr lang="en-US" dirty="0">
                <a:solidFill>
                  <a:srgbClr val="3333CC"/>
                </a:solidFill>
              </a:rPr>
              <a:t>is the probability forecast of realization </a:t>
            </a:r>
            <a:r>
              <a:rPr lang="en-US" i="1" dirty="0" err="1">
                <a:solidFill>
                  <a:srgbClr val="3333CC"/>
                </a:solidFill>
              </a:rPr>
              <a:t>i</a:t>
            </a:r>
            <a:r>
              <a:rPr lang="en-US" dirty="0">
                <a:solidFill>
                  <a:srgbClr val="3333CC"/>
                </a:solidFill>
              </a:rPr>
              <a:t>. </a:t>
            </a:r>
            <a:r>
              <a:rPr lang="en-US" i="1" dirty="0" err="1">
                <a:solidFill>
                  <a:srgbClr val="3333CC"/>
                </a:solidFill>
              </a:rPr>
              <a:t>O</a:t>
            </a:r>
            <a:r>
              <a:rPr lang="en-US" i="1" baseline="-25000" dirty="0" err="1">
                <a:solidFill>
                  <a:srgbClr val="3333CC"/>
                </a:solidFill>
              </a:rPr>
              <a:t>i</a:t>
            </a:r>
            <a:r>
              <a:rPr lang="en-US" baseline="-25000" dirty="0">
                <a:solidFill>
                  <a:srgbClr val="3333CC"/>
                </a:solidFill>
              </a:rPr>
              <a:t> </a:t>
            </a:r>
            <a:r>
              <a:rPr lang="en-US" dirty="0">
                <a:solidFill>
                  <a:srgbClr val="3333CC"/>
                </a:solidFill>
              </a:rPr>
              <a:t>is equal to 1 or 0 depending on whether the event (of realization </a:t>
            </a:r>
            <a:r>
              <a:rPr lang="en-US" i="1" dirty="0" err="1">
                <a:solidFill>
                  <a:srgbClr val="3333CC"/>
                </a:solidFill>
              </a:rPr>
              <a:t>i</a:t>
            </a:r>
            <a:r>
              <a:rPr lang="en-US" dirty="0">
                <a:solidFill>
                  <a:srgbClr val="3333CC"/>
                </a:solidFill>
              </a:rPr>
              <a:t>) occurred or not.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
            <a:ext cx="9055100" cy="1143000"/>
          </a:xfrm>
        </p:spPr>
        <p:txBody>
          <a:bodyPr/>
          <a:lstStyle/>
          <a:p>
            <a:r>
              <a:rPr lang="en-US" sz="4000" b="1" dirty="0">
                <a:latin typeface="Verdana" pitchFamily="34" charset="0"/>
              </a:rPr>
              <a:t>Components of the Brier Score</a:t>
            </a:r>
          </a:p>
        </p:txBody>
      </p:sp>
      <p:sp>
        <p:nvSpPr>
          <p:cNvPr id="31747" name="Rectangle 3"/>
          <p:cNvSpPr>
            <a:spLocks noGrp="1" noChangeArrowheads="1"/>
          </p:cNvSpPr>
          <p:nvPr>
            <p:ph type="body" sz="half" idx="1"/>
          </p:nvPr>
        </p:nvSpPr>
        <p:spPr>
          <a:xfrm>
            <a:off x="533400" y="1905000"/>
            <a:ext cx="8794750" cy="685800"/>
          </a:xfrm>
        </p:spPr>
        <p:txBody>
          <a:bodyPr>
            <a:normAutofit fontScale="92500" lnSpcReduction="20000"/>
          </a:bodyPr>
          <a:lstStyle/>
          <a:p>
            <a:pPr>
              <a:buFontTx/>
              <a:buNone/>
            </a:pPr>
            <a:r>
              <a:rPr lang="en-US" sz="2400">
                <a:latin typeface="Verdana" pitchFamily="34" charset="0"/>
              </a:rPr>
              <a:t>Decomposed into 3 terms for </a:t>
            </a:r>
            <a:r>
              <a:rPr lang="en-US" sz="2400" i="1">
                <a:latin typeface="Verdana" pitchFamily="34" charset="0"/>
              </a:rPr>
              <a:t>K</a:t>
            </a:r>
            <a:r>
              <a:rPr lang="en-US" sz="2400">
                <a:latin typeface="Verdana" pitchFamily="34" charset="0"/>
              </a:rPr>
              <a:t> probability classes and a sample of size </a:t>
            </a:r>
            <a:r>
              <a:rPr lang="en-US" sz="2400" i="1">
                <a:latin typeface="Verdana" pitchFamily="34" charset="0"/>
              </a:rPr>
              <a:t>N</a:t>
            </a:r>
            <a:r>
              <a:rPr lang="en-US" sz="2400">
                <a:latin typeface="Verdana" pitchFamily="34" charset="0"/>
              </a:rPr>
              <a:t>:</a:t>
            </a:r>
          </a:p>
        </p:txBody>
      </p:sp>
      <p:graphicFrame>
        <p:nvGraphicFramePr>
          <p:cNvPr id="31756" name="Object 12"/>
          <p:cNvGraphicFramePr>
            <a:graphicFrameLocks noGrp="1" noChangeAspect="1"/>
          </p:cNvGraphicFramePr>
          <p:nvPr>
            <p:ph sz="quarter" idx="2"/>
          </p:nvPr>
        </p:nvGraphicFramePr>
        <p:xfrm>
          <a:off x="2133600" y="4953000"/>
          <a:ext cx="482600" cy="228600"/>
        </p:xfrm>
        <a:graphic>
          <a:graphicData uri="http://schemas.openxmlformats.org/presentationml/2006/ole">
            <mc:AlternateContent xmlns:mc="http://schemas.openxmlformats.org/markup-compatibility/2006">
              <mc:Choice xmlns:v="urn:schemas-microsoft-com:vml" Requires="v">
                <p:oleObj spid="_x0000_s32536" name="Equation" r:id="rId3" imgW="482400" imgH="228600" progId="Equation.3">
                  <p:embed/>
                </p:oleObj>
              </mc:Choice>
              <mc:Fallback>
                <p:oleObj name="Equation" r:id="rId3" imgW="482400" imgH="228600"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953000"/>
                        <a:ext cx="482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31762" name="Object 18"/>
          <p:cNvGraphicFramePr>
            <a:graphicFrameLocks noGrp="1" noChangeAspect="1"/>
          </p:cNvGraphicFramePr>
          <p:nvPr>
            <p:ph sz="quarter" idx="3"/>
          </p:nvPr>
        </p:nvGraphicFramePr>
        <p:xfrm>
          <a:off x="3581400" y="889000"/>
          <a:ext cx="3048000" cy="1016000"/>
        </p:xfrm>
        <a:graphic>
          <a:graphicData uri="http://schemas.openxmlformats.org/presentationml/2006/ole">
            <mc:AlternateContent xmlns:mc="http://schemas.openxmlformats.org/markup-compatibility/2006">
              <mc:Choice xmlns:v="urn:schemas-microsoft-com:vml" Requires="v">
                <p:oleObj spid="_x0000_s32537" name="Equation" r:id="rId5" imgW="1295280" imgH="431640" progId="Equation.3">
                  <p:embed/>
                </p:oleObj>
              </mc:Choice>
              <mc:Fallback>
                <p:oleObj name="Equation" r:id="rId5" imgW="1295280" imgH="431640"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889000"/>
                        <a:ext cx="3048000" cy="1016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2" name="Slide Number Placeholder 7"/>
          <p:cNvSpPr>
            <a:spLocks noGrp="1"/>
          </p:cNvSpPr>
          <p:nvPr>
            <p:ph type="sldNum" sz="quarter" idx="12"/>
          </p:nvPr>
        </p:nvSpPr>
        <p:spPr/>
        <p:txBody>
          <a:bodyPr/>
          <a:lstStyle/>
          <a:p>
            <a:fld id="{E69DF1EA-31AA-49D6-B360-F18AE00C9520}" type="slidenum">
              <a:rPr lang="en-US"/>
              <a:pPr/>
              <a:t>33</a:t>
            </a:fld>
            <a:endParaRPr lang="en-US"/>
          </a:p>
        </p:txBody>
      </p:sp>
      <p:graphicFrame>
        <p:nvGraphicFramePr>
          <p:cNvPr id="31748" name="Object 4"/>
          <p:cNvGraphicFramePr>
            <a:graphicFrameLocks noChangeAspect="1"/>
          </p:cNvGraphicFramePr>
          <p:nvPr/>
        </p:nvGraphicFramePr>
        <p:xfrm>
          <a:off x="685800" y="2743218"/>
          <a:ext cx="8961438" cy="1031875"/>
        </p:xfrm>
        <a:graphic>
          <a:graphicData uri="http://schemas.openxmlformats.org/presentationml/2006/ole">
            <mc:AlternateContent xmlns:mc="http://schemas.openxmlformats.org/markup-compatibility/2006">
              <mc:Choice xmlns:v="urn:schemas-microsoft-com:vml" Requires="v">
                <p:oleObj spid="_x0000_s32538" name="Equation" r:id="rId7" imgW="4419360" imgH="507960" progId="Equation.3">
                  <p:embed/>
                </p:oleObj>
              </mc:Choice>
              <mc:Fallback>
                <p:oleObj name="Equation" r:id="rId7" imgW="4419360" imgH="50796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743218"/>
                        <a:ext cx="8961438" cy="1031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31749" name="Text Box 5"/>
          <p:cNvSpPr txBox="1">
            <a:spLocks noChangeArrowheads="1"/>
          </p:cNvSpPr>
          <p:nvPr/>
        </p:nvSpPr>
        <p:spPr bwMode="auto">
          <a:xfrm>
            <a:off x="1758959" y="3748088"/>
            <a:ext cx="7880351"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2422525" algn="ctr"/>
                <a:tab pos="4032250" algn="ctr"/>
              </a:tabLst>
              <a:defRPr>
                <a:solidFill>
                  <a:schemeClr val="tx1"/>
                </a:solidFill>
                <a:latin typeface="Arial" charset="0"/>
              </a:defRPr>
            </a:lvl1pPr>
            <a:lvl2pPr>
              <a:tabLst>
                <a:tab pos="2422525" algn="ctr"/>
                <a:tab pos="4032250" algn="ctr"/>
              </a:tabLst>
              <a:defRPr>
                <a:solidFill>
                  <a:schemeClr val="tx1"/>
                </a:solidFill>
                <a:latin typeface="Arial" charset="0"/>
              </a:defRPr>
            </a:lvl2pPr>
            <a:lvl3pPr>
              <a:tabLst>
                <a:tab pos="2422525" algn="ctr"/>
                <a:tab pos="4032250" algn="ctr"/>
              </a:tabLst>
              <a:defRPr>
                <a:solidFill>
                  <a:schemeClr val="tx1"/>
                </a:solidFill>
                <a:latin typeface="Arial" charset="0"/>
              </a:defRPr>
            </a:lvl3pPr>
            <a:lvl4pPr>
              <a:tabLst>
                <a:tab pos="2422525" algn="ctr"/>
                <a:tab pos="4032250" algn="ctr"/>
              </a:tabLst>
              <a:defRPr>
                <a:solidFill>
                  <a:schemeClr val="tx1"/>
                </a:solidFill>
                <a:latin typeface="Arial" charset="0"/>
              </a:defRPr>
            </a:lvl4pPr>
            <a:lvl5pPr>
              <a:tabLst>
                <a:tab pos="2422525" algn="ctr"/>
                <a:tab pos="4032250" algn="ctr"/>
              </a:tabLst>
              <a:defRPr>
                <a:solidFill>
                  <a:schemeClr val="tx1"/>
                </a:solidFill>
                <a:latin typeface="Arial" charset="0"/>
              </a:defRPr>
            </a:lvl5pPr>
            <a:lvl6pPr fontAlgn="base">
              <a:spcBef>
                <a:spcPct val="0"/>
              </a:spcBef>
              <a:spcAft>
                <a:spcPct val="0"/>
              </a:spcAft>
              <a:tabLst>
                <a:tab pos="2422525" algn="ctr"/>
                <a:tab pos="4032250" algn="ctr"/>
              </a:tabLst>
              <a:defRPr>
                <a:solidFill>
                  <a:schemeClr val="tx1"/>
                </a:solidFill>
                <a:latin typeface="Arial" charset="0"/>
              </a:defRPr>
            </a:lvl6pPr>
            <a:lvl7pPr fontAlgn="base">
              <a:spcBef>
                <a:spcPct val="0"/>
              </a:spcBef>
              <a:spcAft>
                <a:spcPct val="0"/>
              </a:spcAft>
              <a:tabLst>
                <a:tab pos="2422525" algn="ctr"/>
                <a:tab pos="4032250" algn="ctr"/>
              </a:tabLst>
              <a:defRPr>
                <a:solidFill>
                  <a:schemeClr val="tx1"/>
                </a:solidFill>
                <a:latin typeface="Arial" charset="0"/>
              </a:defRPr>
            </a:lvl7pPr>
            <a:lvl8pPr fontAlgn="base">
              <a:spcBef>
                <a:spcPct val="0"/>
              </a:spcBef>
              <a:spcAft>
                <a:spcPct val="0"/>
              </a:spcAft>
              <a:tabLst>
                <a:tab pos="2422525" algn="ctr"/>
                <a:tab pos="4032250" algn="ctr"/>
              </a:tabLst>
              <a:defRPr>
                <a:solidFill>
                  <a:schemeClr val="tx1"/>
                </a:solidFill>
                <a:latin typeface="Arial" charset="0"/>
              </a:defRPr>
            </a:lvl8pPr>
            <a:lvl9pPr fontAlgn="base">
              <a:spcBef>
                <a:spcPct val="0"/>
              </a:spcBef>
              <a:spcAft>
                <a:spcPct val="0"/>
              </a:spcAft>
              <a:tabLst>
                <a:tab pos="2422525" algn="ctr"/>
                <a:tab pos="4032250" algn="ctr"/>
              </a:tabLst>
              <a:defRPr>
                <a:solidFill>
                  <a:schemeClr val="tx1"/>
                </a:solidFill>
                <a:latin typeface="Arial" charset="0"/>
              </a:defRPr>
            </a:lvl9pPr>
          </a:lstStyle>
          <a:p>
            <a:pPr eaLnBrk="0" hangingPunct="0"/>
            <a:r>
              <a:rPr lang="en-US">
                <a:solidFill>
                  <a:srgbClr val="3333CC"/>
                </a:solidFill>
                <a:latin typeface="Verdana" pitchFamily="34" charset="0"/>
              </a:rPr>
              <a:t>      reliability                 resolution	  	 uncertainty</a:t>
            </a:r>
          </a:p>
        </p:txBody>
      </p:sp>
      <p:sp>
        <p:nvSpPr>
          <p:cNvPr id="31750" name="Text Box 6"/>
          <p:cNvSpPr txBox="1">
            <a:spLocks noChangeArrowheads="1"/>
          </p:cNvSpPr>
          <p:nvPr/>
        </p:nvSpPr>
        <p:spPr bwMode="auto">
          <a:xfrm>
            <a:off x="1371610" y="4013200"/>
            <a:ext cx="2671763" cy="1887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400">
                <a:solidFill>
                  <a:srgbClr val="3333CC"/>
                </a:solidFill>
                <a:latin typeface="Arial" charset="0"/>
              </a:rPr>
              <a:t>If for all occasions when forecast probability p</a:t>
            </a:r>
            <a:r>
              <a:rPr lang="en-US" sz="1400" baseline="-25000">
                <a:solidFill>
                  <a:srgbClr val="3333CC"/>
                </a:solidFill>
                <a:latin typeface="Arial" charset="0"/>
              </a:rPr>
              <a:t>k </a:t>
            </a:r>
            <a:r>
              <a:rPr lang="en-US" sz="1400">
                <a:solidFill>
                  <a:srgbClr val="3333CC"/>
                </a:solidFill>
                <a:latin typeface="Arial" charset="0"/>
              </a:rPr>
              <a:t>is predicted, the observed frequency of the event is</a:t>
            </a:r>
          </a:p>
          <a:p>
            <a:endParaRPr lang="en-US" sz="1400" baseline="-25000">
              <a:solidFill>
                <a:srgbClr val="3333CC"/>
              </a:solidFill>
              <a:latin typeface="Arial" charset="0"/>
            </a:endParaRPr>
          </a:p>
          <a:p>
            <a:endParaRPr lang="en-US" sz="1400" baseline="-25000">
              <a:solidFill>
                <a:srgbClr val="3333CC"/>
              </a:solidFill>
              <a:latin typeface="Arial" charset="0"/>
            </a:endParaRPr>
          </a:p>
          <a:p>
            <a:r>
              <a:rPr lang="en-US" sz="1400">
                <a:solidFill>
                  <a:srgbClr val="3333CC"/>
                </a:solidFill>
                <a:latin typeface="Arial" charset="0"/>
              </a:rPr>
              <a:t>then the forecast is said to be reliable. Similar to bias for a continuous variable</a:t>
            </a:r>
            <a:endParaRPr lang="en-US" sz="1400" baseline="-25000">
              <a:solidFill>
                <a:srgbClr val="3333CC"/>
              </a:solidFill>
              <a:latin typeface="Arial" charset="0"/>
            </a:endParaRPr>
          </a:p>
        </p:txBody>
      </p:sp>
      <p:sp>
        <p:nvSpPr>
          <p:cNvPr id="31752" name="Text Box 8"/>
          <p:cNvSpPr txBox="1">
            <a:spLocks noChangeArrowheads="1"/>
          </p:cNvSpPr>
          <p:nvPr/>
        </p:nvSpPr>
        <p:spPr bwMode="auto">
          <a:xfrm>
            <a:off x="4008448" y="4010043"/>
            <a:ext cx="286543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400">
                <a:solidFill>
                  <a:srgbClr val="3333CC"/>
                </a:solidFill>
                <a:latin typeface="Arial" charset="0"/>
              </a:rPr>
              <a:t>The ability of the forecast to distinguish situations with distinctly different frequencies of occurrence.</a:t>
            </a:r>
          </a:p>
        </p:txBody>
      </p:sp>
      <p:sp>
        <p:nvSpPr>
          <p:cNvPr id="31754" name="Text Box 10"/>
          <p:cNvSpPr txBox="1">
            <a:spLocks noChangeArrowheads="1"/>
          </p:cNvSpPr>
          <p:nvPr/>
        </p:nvSpPr>
        <p:spPr bwMode="auto">
          <a:xfrm>
            <a:off x="7042150" y="3997326"/>
            <a:ext cx="2700338"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400">
                <a:solidFill>
                  <a:srgbClr val="3333CC"/>
                </a:solidFill>
                <a:latin typeface="Arial" charset="0"/>
              </a:rPr>
              <a:t>The variability of the observations. Maximized when the climatological frequency (</a:t>
            </a:r>
            <a:r>
              <a:rPr lang="en-US" sz="1400" i="1">
                <a:solidFill>
                  <a:srgbClr val="3333CC"/>
                </a:solidFill>
                <a:latin typeface="Arial" charset="0"/>
              </a:rPr>
              <a:t>base rate</a:t>
            </a:r>
            <a:r>
              <a:rPr lang="en-US" sz="1400">
                <a:solidFill>
                  <a:srgbClr val="3333CC"/>
                </a:solidFill>
                <a:latin typeface="Arial" charset="0"/>
              </a:rPr>
              <a:t>) =0.5 </a:t>
            </a:r>
          </a:p>
          <a:p>
            <a:r>
              <a:rPr lang="en-US" sz="1400">
                <a:solidFill>
                  <a:srgbClr val="3333CC"/>
                </a:solidFill>
                <a:latin typeface="Arial" charset="0"/>
              </a:rPr>
              <a:t>     Has nothing to do with forecast quality! Use the Brier skill score to overcome this problem.</a:t>
            </a:r>
          </a:p>
        </p:txBody>
      </p:sp>
      <p:sp>
        <p:nvSpPr>
          <p:cNvPr id="31757" name="Text Box 13"/>
          <p:cNvSpPr txBox="1">
            <a:spLocks noChangeArrowheads="1"/>
          </p:cNvSpPr>
          <p:nvPr/>
        </p:nvSpPr>
        <p:spPr bwMode="auto">
          <a:xfrm>
            <a:off x="4419600" y="5867418"/>
            <a:ext cx="43434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baseline="-25000"/>
              <a:t>The presence of the uncertainty term means that Brier Scores should not be compared on different samples.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01651" y="-76200"/>
            <a:ext cx="9055100" cy="1143000"/>
          </a:xfrm>
        </p:spPr>
        <p:txBody>
          <a:bodyPr/>
          <a:lstStyle/>
          <a:p>
            <a:r>
              <a:rPr lang="en-US" sz="4000" b="1" dirty="0">
                <a:latin typeface="Verdana" pitchFamily="34" charset="0"/>
              </a:rPr>
              <a:t>Brier </a:t>
            </a:r>
            <a:r>
              <a:rPr lang="en-US" sz="4000" b="1" dirty="0">
                <a:solidFill>
                  <a:srgbClr val="3333CC"/>
                </a:solidFill>
                <a:latin typeface="Verdana" pitchFamily="34" charset="0"/>
              </a:rPr>
              <a:t>Skill</a:t>
            </a:r>
            <a:r>
              <a:rPr lang="en-US" sz="4000" b="1" dirty="0">
                <a:latin typeface="Verdana" pitchFamily="34" charset="0"/>
              </a:rPr>
              <a:t> Score</a:t>
            </a:r>
          </a:p>
        </p:txBody>
      </p:sp>
      <p:sp>
        <p:nvSpPr>
          <p:cNvPr id="32771" name="Rectangle 3"/>
          <p:cNvSpPr>
            <a:spLocks noGrp="1" noChangeArrowheads="1"/>
          </p:cNvSpPr>
          <p:nvPr>
            <p:ph idx="1"/>
          </p:nvPr>
        </p:nvSpPr>
        <p:spPr>
          <a:xfrm>
            <a:off x="501651" y="2209800"/>
            <a:ext cx="9055100" cy="2286000"/>
          </a:xfrm>
        </p:spPr>
        <p:txBody>
          <a:bodyPr/>
          <a:lstStyle/>
          <a:p>
            <a:r>
              <a:rPr lang="en-US" sz="2400">
                <a:latin typeface="Verdana" pitchFamily="34" charset="0"/>
              </a:rPr>
              <a:t>Brier Skill Score</a:t>
            </a:r>
          </a:p>
          <a:p>
            <a:endParaRPr lang="en-US" sz="2400">
              <a:latin typeface="Verdana" pitchFamily="34" charset="0"/>
            </a:endParaRPr>
          </a:p>
          <a:p>
            <a:endParaRPr lang="en-US" sz="2400">
              <a:latin typeface="Verdana" pitchFamily="34" charset="0"/>
            </a:endParaRPr>
          </a:p>
          <a:p>
            <a:r>
              <a:rPr lang="en-US" sz="2400">
                <a:latin typeface="Verdana" pitchFamily="34" charset="0"/>
              </a:rPr>
              <a:t>If the sample climatology is used, BSS can be expressed as:</a:t>
            </a:r>
          </a:p>
        </p:txBody>
      </p:sp>
      <p:sp>
        <p:nvSpPr>
          <p:cNvPr id="8" name="Slide Number Placeholder 5"/>
          <p:cNvSpPr>
            <a:spLocks noGrp="1"/>
          </p:cNvSpPr>
          <p:nvPr>
            <p:ph type="sldNum" sz="quarter" idx="12"/>
          </p:nvPr>
        </p:nvSpPr>
        <p:spPr/>
        <p:txBody>
          <a:bodyPr/>
          <a:lstStyle/>
          <a:p>
            <a:fld id="{729E061A-A3F4-44BC-8B99-22F4169455FE}" type="slidenum">
              <a:rPr lang="en-US"/>
              <a:pPr/>
              <a:t>34</a:t>
            </a:fld>
            <a:endParaRPr lang="en-US"/>
          </a:p>
        </p:txBody>
      </p:sp>
      <p:graphicFrame>
        <p:nvGraphicFramePr>
          <p:cNvPr id="32772" name="Object 4"/>
          <p:cNvGraphicFramePr>
            <a:graphicFrameLocks noChangeAspect="1"/>
          </p:cNvGraphicFramePr>
          <p:nvPr/>
        </p:nvGraphicFramePr>
        <p:xfrm>
          <a:off x="4419600" y="2563831"/>
          <a:ext cx="2438400" cy="865187"/>
        </p:xfrm>
        <a:graphic>
          <a:graphicData uri="http://schemas.openxmlformats.org/presentationml/2006/ole">
            <mc:AlternateContent xmlns:mc="http://schemas.openxmlformats.org/markup-compatibility/2006">
              <mc:Choice xmlns:v="urn:schemas-microsoft-com:vml" Requires="v">
                <p:oleObj spid="_x0000_s33298" name="Equation" r:id="rId3" imgW="1574640" imgH="558720" progId="Equation.3">
                  <p:embed/>
                </p:oleObj>
              </mc:Choice>
              <mc:Fallback>
                <p:oleObj name="Equation" r:id="rId3" imgW="1574640" imgH="55872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563831"/>
                        <a:ext cx="2438400" cy="865187"/>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4038601" y="4572018"/>
          <a:ext cx="2819400" cy="917575"/>
        </p:xfrm>
        <a:graphic>
          <a:graphicData uri="http://schemas.openxmlformats.org/presentationml/2006/ole">
            <mc:AlternateContent xmlns:mc="http://schemas.openxmlformats.org/markup-compatibility/2006">
              <mc:Choice xmlns:v="urn:schemas-microsoft-com:vml" Requires="v">
                <p:oleObj spid="_x0000_s33299" name="Equation" r:id="rId5" imgW="1307880" imgH="469800" progId="Equation.3">
                  <p:embed/>
                </p:oleObj>
              </mc:Choice>
              <mc:Fallback>
                <p:oleObj name="Equation" r:id="rId5" imgW="1307880" imgH="469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1" y="4572018"/>
                        <a:ext cx="2819400" cy="917575"/>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32774" name="Text Box 6"/>
          <p:cNvSpPr txBox="1">
            <a:spLocks noChangeArrowheads="1"/>
          </p:cNvSpPr>
          <p:nvPr/>
        </p:nvSpPr>
        <p:spPr bwMode="auto">
          <a:xfrm>
            <a:off x="838200" y="1158893"/>
            <a:ext cx="8763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a:solidFill>
                  <a:srgbClr val="3333CC"/>
                </a:solidFill>
              </a:rPr>
              <a:t>Skill: </a:t>
            </a:r>
            <a:r>
              <a:rPr lang="en-US">
                <a:solidFill>
                  <a:srgbClr val="3333CC"/>
                </a:solidFill>
              </a:rPr>
              <a:t>Proportion of improvement of accuracy over the accuracy of a reference forecast (e.g., climatology or persistence)</a:t>
            </a:r>
            <a:r>
              <a:rPr lang="en-US" sz="2400">
                <a:solidFill>
                  <a:srgbClr val="3333CC"/>
                </a:solidFill>
              </a:rPr>
              <a:t> </a:t>
            </a:r>
          </a:p>
        </p:txBody>
      </p:sp>
      <p:sp>
        <p:nvSpPr>
          <p:cNvPr id="32775" name="Text Box 7"/>
          <p:cNvSpPr txBox="1">
            <a:spLocks noChangeArrowheads="1"/>
          </p:cNvSpPr>
          <p:nvPr/>
        </p:nvSpPr>
        <p:spPr bwMode="auto">
          <a:xfrm>
            <a:off x="457204" y="5994401"/>
            <a:ext cx="866134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FontTx/>
              <a:buChar char="•"/>
            </a:pPr>
            <a:r>
              <a:rPr lang="en-US" sz="2000">
                <a:solidFill>
                  <a:srgbClr val="760000"/>
                </a:solidFill>
              </a:rPr>
              <a:t> Range: -Inf to 1; No skill beyond reference=0; Perfect score =1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sz="4000" b="1" dirty="0">
                <a:latin typeface="Verdana" pitchFamily="34" charset="0"/>
              </a:rPr>
              <a:t>Brier Score and </a:t>
            </a:r>
            <a:r>
              <a:rPr lang="en-US" sz="4000" b="1" dirty="0" smtClean="0">
                <a:latin typeface="Verdana" pitchFamily="34" charset="0"/>
              </a:rPr>
              <a:t>Brier Skill Score</a:t>
            </a:r>
            <a:endParaRPr lang="en-US" sz="4000" b="1" dirty="0">
              <a:latin typeface="Verdana" pitchFamily="34" charset="0"/>
            </a:endParaRPr>
          </a:p>
        </p:txBody>
      </p:sp>
      <p:sp>
        <p:nvSpPr>
          <p:cNvPr id="34819" name="Rectangle 3"/>
          <p:cNvSpPr>
            <a:spLocks noGrp="1" noChangeArrowheads="1"/>
          </p:cNvSpPr>
          <p:nvPr>
            <p:ph idx="1"/>
          </p:nvPr>
        </p:nvSpPr>
        <p:spPr/>
        <p:txBody>
          <a:bodyPr/>
          <a:lstStyle/>
          <a:p>
            <a:r>
              <a:rPr lang="en-US" sz="2800" dirty="0">
                <a:latin typeface="Verdana" pitchFamily="34" charset="0"/>
              </a:rPr>
              <a:t>Measures accuracy and skill respectively</a:t>
            </a:r>
          </a:p>
          <a:p>
            <a:r>
              <a:rPr lang="en-US" sz="2800" dirty="0">
                <a:latin typeface="Verdana" pitchFamily="34" charset="0"/>
              </a:rPr>
              <a:t>Cautions: </a:t>
            </a:r>
          </a:p>
          <a:p>
            <a:pPr lvl="1"/>
            <a:r>
              <a:rPr lang="en-US" sz="2400" dirty="0">
                <a:latin typeface="Verdana" pitchFamily="34" charset="0"/>
              </a:rPr>
              <a:t>Cannot compare BS on different samples</a:t>
            </a:r>
          </a:p>
          <a:p>
            <a:pPr lvl="1"/>
            <a:r>
              <a:rPr lang="en-US" sz="2400" dirty="0">
                <a:latin typeface="Verdana" pitchFamily="34" charset="0"/>
              </a:rPr>
              <a:t>BSS – </a:t>
            </a:r>
            <a:r>
              <a:rPr lang="en-US" sz="2400" dirty="0" smtClean="0">
                <a:latin typeface="Verdana" pitchFamily="34" charset="0"/>
              </a:rPr>
              <a:t>Takes care of underlying </a:t>
            </a:r>
            <a:r>
              <a:rPr lang="en-US" sz="2400" dirty="0">
                <a:latin typeface="Verdana" pitchFamily="34" charset="0"/>
              </a:rPr>
              <a:t>climatology</a:t>
            </a:r>
          </a:p>
          <a:p>
            <a:pPr lvl="1"/>
            <a:r>
              <a:rPr lang="en-US" sz="2400" dirty="0">
                <a:latin typeface="Verdana" pitchFamily="34" charset="0"/>
              </a:rPr>
              <a:t>BSS – </a:t>
            </a:r>
            <a:r>
              <a:rPr lang="en-US" sz="2400" dirty="0" smtClean="0">
                <a:latin typeface="Verdana" pitchFamily="34" charset="0"/>
              </a:rPr>
              <a:t>Takes care of </a:t>
            </a:r>
            <a:r>
              <a:rPr lang="en-US" sz="2400" dirty="0">
                <a:latin typeface="Verdana" pitchFamily="34" charset="0"/>
              </a:rPr>
              <a:t>small samples</a:t>
            </a:r>
          </a:p>
        </p:txBody>
      </p:sp>
      <p:sp>
        <p:nvSpPr>
          <p:cNvPr id="4" name="Slide Number Placeholder 5"/>
          <p:cNvSpPr>
            <a:spLocks noGrp="1"/>
          </p:cNvSpPr>
          <p:nvPr>
            <p:ph type="sldNum" sz="quarter" idx="12"/>
          </p:nvPr>
        </p:nvSpPr>
        <p:spPr/>
        <p:txBody>
          <a:bodyPr/>
          <a:lstStyle/>
          <a:p>
            <a:fld id="{D0011E39-30F7-4ABD-892F-306A289942DC}" type="slidenum">
              <a:rPr lang="en-US"/>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501651" y="0"/>
            <a:ext cx="9055100" cy="1143000"/>
          </a:xfrm>
        </p:spPr>
        <p:txBody>
          <a:bodyPr/>
          <a:lstStyle/>
          <a:p>
            <a:r>
              <a:rPr lang="en-GB" sz="4000" b="1" dirty="0">
                <a:latin typeface="Verdana" pitchFamily="34" charset="0"/>
              </a:rPr>
              <a:t>Reliability</a:t>
            </a:r>
          </a:p>
        </p:txBody>
      </p:sp>
      <p:sp>
        <p:nvSpPr>
          <p:cNvPr id="103427" name="Rectangle 3"/>
          <p:cNvSpPr>
            <a:spLocks noGrp="1" noChangeArrowheads="1"/>
          </p:cNvSpPr>
          <p:nvPr>
            <p:ph idx="1"/>
          </p:nvPr>
        </p:nvSpPr>
        <p:spPr>
          <a:xfrm>
            <a:off x="152400" y="1066800"/>
            <a:ext cx="9734550" cy="5334000"/>
          </a:xfrm>
        </p:spPr>
        <p:txBody>
          <a:bodyPr/>
          <a:lstStyle/>
          <a:p>
            <a:pPr>
              <a:lnSpc>
                <a:spcPct val="90000"/>
              </a:lnSpc>
            </a:pPr>
            <a:r>
              <a:rPr lang="en-GB" sz="2400" dirty="0">
                <a:latin typeface="Verdana" pitchFamily="34" charset="0"/>
              </a:rPr>
              <a:t>A forecast system is reliable if:</a:t>
            </a:r>
          </a:p>
          <a:p>
            <a:pPr lvl="1">
              <a:lnSpc>
                <a:spcPct val="90000"/>
              </a:lnSpc>
            </a:pPr>
            <a:r>
              <a:rPr lang="en-GB" sz="2400" dirty="0">
                <a:latin typeface="Verdana" pitchFamily="34" charset="0"/>
              </a:rPr>
              <a:t>statistically the predicted probabilities agree with the observed frequencies, i.e. taking all cases in which the event is predicted to occur with a probability of x%, that event should occur exactly in x% of these cases; not more and not less.</a:t>
            </a:r>
          </a:p>
          <a:p>
            <a:pPr lvl="1">
              <a:lnSpc>
                <a:spcPct val="90000"/>
              </a:lnSpc>
            </a:pPr>
            <a:r>
              <a:rPr lang="en-US" sz="2000" dirty="0">
                <a:solidFill>
                  <a:srgbClr val="3333CC"/>
                </a:solidFill>
              </a:rPr>
              <a:t>Example: Climatological forecast is reliable but does not provide any forecast information beyond climatology</a:t>
            </a:r>
          </a:p>
          <a:p>
            <a:pPr lvl="1">
              <a:lnSpc>
                <a:spcPct val="90000"/>
              </a:lnSpc>
            </a:pPr>
            <a:endParaRPr lang="en-GB" sz="2400" dirty="0">
              <a:latin typeface="Verdana" pitchFamily="34" charset="0"/>
            </a:endParaRPr>
          </a:p>
          <a:p>
            <a:pPr>
              <a:lnSpc>
                <a:spcPct val="90000"/>
              </a:lnSpc>
            </a:pPr>
            <a:r>
              <a:rPr lang="en-GB" sz="2400" dirty="0">
                <a:latin typeface="Verdana" pitchFamily="34" charset="0"/>
              </a:rPr>
              <a:t>A reliability diagram displays whether a forecast system is reliable (unbiased) or produces over-confident / under-confident probability forecasts</a:t>
            </a:r>
          </a:p>
          <a:p>
            <a:pPr>
              <a:lnSpc>
                <a:spcPct val="90000"/>
              </a:lnSpc>
            </a:pPr>
            <a:r>
              <a:rPr lang="en-GB" sz="2400" dirty="0">
                <a:latin typeface="Verdana" pitchFamily="34" charset="0"/>
              </a:rPr>
              <a:t>A reliability diagram also gives information on the resolution (and sharpness) of a forecast system</a:t>
            </a:r>
          </a:p>
        </p:txBody>
      </p:sp>
      <p:sp>
        <p:nvSpPr>
          <p:cNvPr id="4" name="Slide Number Placeholder 5"/>
          <p:cNvSpPr>
            <a:spLocks noGrp="1"/>
          </p:cNvSpPr>
          <p:nvPr>
            <p:ph type="sldNum" sz="quarter" idx="12"/>
          </p:nvPr>
        </p:nvSpPr>
        <p:spPr/>
        <p:txBody>
          <a:bodyPr/>
          <a:lstStyle/>
          <a:p>
            <a:fld id="{DF39F474-08B7-42F9-99A7-4204FCB7CFAD}" type="slidenum">
              <a:rPr lang="en-US"/>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3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501651" y="-304800"/>
            <a:ext cx="9055100" cy="1143000"/>
          </a:xfrm>
        </p:spPr>
        <p:txBody>
          <a:bodyPr/>
          <a:lstStyle/>
          <a:p>
            <a:r>
              <a:rPr lang="en-GB" sz="4000" b="1" dirty="0">
                <a:latin typeface="Verdana" pitchFamily="34" charset="0"/>
              </a:rPr>
              <a:t>Reliability Diagram</a:t>
            </a:r>
          </a:p>
        </p:txBody>
      </p:sp>
      <p:sp>
        <p:nvSpPr>
          <p:cNvPr id="72" name="Slide Number Placeholder 5"/>
          <p:cNvSpPr>
            <a:spLocks noGrp="1"/>
          </p:cNvSpPr>
          <p:nvPr>
            <p:ph type="sldNum" sz="quarter" idx="12"/>
          </p:nvPr>
        </p:nvSpPr>
        <p:spPr/>
        <p:txBody>
          <a:bodyPr/>
          <a:lstStyle/>
          <a:p>
            <a:fld id="{E0383181-06A3-47CE-8968-3384C0347BC2}" type="slidenum">
              <a:rPr lang="en-US"/>
              <a:pPr/>
              <a:t>37</a:t>
            </a:fld>
            <a:endParaRPr lang="en-US"/>
          </a:p>
        </p:txBody>
      </p:sp>
      <p:sp>
        <p:nvSpPr>
          <p:cNvPr id="104451" name="Text Box 3"/>
          <p:cNvSpPr txBox="1">
            <a:spLocks noChangeArrowheads="1"/>
          </p:cNvSpPr>
          <p:nvPr/>
        </p:nvSpPr>
        <p:spPr bwMode="auto">
          <a:xfrm>
            <a:off x="1337370" y="685800"/>
            <a:ext cx="7228098" cy="92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65000"/>
              </a:lnSpc>
              <a:spcBef>
                <a:spcPct val="50000"/>
              </a:spcBef>
              <a:buClr>
                <a:schemeClr val="accent1"/>
              </a:buClr>
            </a:pPr>
            <a:r>
              <a:rPr lang="en-GB"/>
              <a:t>Take a sample of probabilistic forecasts: </a:t>
            </a:r>
          </a:p>
          <a:p>
            <a:pPr algn="ctr">
              <a:lnSpc>
                <a:spcPct val="65000"/>
              </a:lnSpc>
              <a:spcBef>
                <a:spcPct val="50000"/>
              </a:spcBef>
              <a:buClr>
                <a:schemeClr val="accent1"/>
              </a:buClr>
            </a:pPr>
            <a:r>
              <a:rPr lang="en-GB"/>
              <a:t>e.g. 30 days x 2200 GP = 66000 forecasts</a:t>
            </a:r>
          </a:p>
          <a:p>
            <a:pPr algn="ctr">
              <a:lnSpc>
                <a:spcPct val="65000"/>
              </a:lnSpc>
              <a:spcBef>
                <a:spcPct val="50000"/>
              </a:spcBef>
              <a:buClr>
                <a:schemeClr val="accent1"/>
              </a:buClr>
            </a:pPr>
            <a:r>
              <a:rPr lang="en-GB"/>
              <a:t>How often was event (T &gt; 25) forecasted with X probability?</a:t>
            </a:r>
          </a:p>
        </p:txBody>
      </p:sp>
      <p:sp>
        <p:nvSpPr>
          <p:cNvPr id="104579" name="Text Box 131"/>
          <p:cNvSpPr txBox="1">
            <a:spLocks noChangeArrowheads="1"/>
          </p:cNvSpPr>
          <p:nvPr/>
        </p:nvSpPr>
        <p:spPr bwMode="auto">
          <a:xfrm>
            <a:off x="7070735" y="6629417"/>
            <a:ext cx="18955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t>R. Hagedorn, 2007</a:t>
            </a:r>
          </a:p>
        </p:txBody>
      </p:sp>
      <p:graphicFrame>
        <p:nvGraphicFramePr>
          <p:cNvPr id="25" name="Group 144"/>
          <p:cNvGraphicFramePr>
            <a:graphicFrameLocks noGrp="1"/>
          </p:cNvGraphicFramePr>
          <p:nvPr/>
        </p:nvGraphicFramePr>
        <p:xfrm>
          <a:off x="3603625" y="2259013"/>
          <a:ext cx="6164263" cy="3870326"/>
        </p:xfrm>
        <a:graphic>
          <a:graphicData uri="http://schemas.openxmlformats.org/drawingml/2006/table">
            <a:tbl>
              <a:tblPr/>
              <a:tblGrid>
                <a:gridCol w="1235075">
                  <a:extLst>
                    <a:ext uri="{9D8B030D-6E8A-4147-A177-3AD203B41FA5}">
                      <a16:colId xmlns:a16="http://schemas.microsoft.com/office/drawing/2014/main" val="20000"/>
                    </a:ext>
                  </a:extLst>
                </a:gridCol>
                <a:gridCol w="1011238">
                  <a:extLst>
                    <a:ext uri="{9D8B030D-6E8A-4147-A177-3AD203B41FA5}">
                      <a16:colId xmlns:a16="http://schemas.microsoft.com/office/drawing/2014/main" val="20001"/>
                    </a:ext>
                  </a:extLst>
                </a:gridCol>
                <a:gridCol w="1973262">
                  <a:extLst>
                    <a:ext uri="{9D8B030D-6E8A-4147-A177-3AD203B41FA5}">
                      <a16:colId xmlns:a16="http://schemas.microsoft.com/office/drawing/2014/main" val="20002"/>
                    </a:ext>
                  </a:extLst>
                </a:gridCol>
                <a:gridCol w="1944688">
                  <a:extLst>
                    <a:ext uri="{9D8B030D-6E8A-4147-A177-3AD203B41FA5}">
                      <a16:colId xmlns:a16="http://schemas.microsoft.com/office/drawing/2014/main" val="20003"/>
                    </a:ext>
                  </a:extLst>
                </a:gridCol>
              </a:tblGrid>
              <a:tr h="657225">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en-GB" sz="1600" b="1" i="0" u="none" strike="noStrike" cap="none" normalizeH="0" baseline="0" smtClean="0">
                          <a:ln>
                            <a:noFill/>
                          </a:ln>
                          <a:solidFill>
                            <a:schemeClr val="tx1"/>
                          </a:solidFill>
                          <a:effectLst/>
                          <a:latin typeface="Verdana" pitchFamily="34" charset="0"/>
                        </a:rPr>
                        <a:t>FC Prob.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en-GB" sz="1600" b="1" i="0" u="none" strike="noStrike" cap="none" normalizeH="0" baseline="0" smtClean="0">
                          <a:ln>
                            <a:noFill/>
                          </a:ln>
                          <a:solidFill>
                            <a:schemeClr val="tx1"/>
                          </a:solidFill>
                          <a:effectLst/>
                          <a:latin typeface="Verdana" pitchFamily="34" charset="0"/>
                        </a:rPr>
                        <a:t># FC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en-GB" sz="1600" b="1" i="0" u="none" strike="noStrike" cap="none" normalizeH="0" baseline="0" smtClean="0">
                          <a:ln>
                            <a:noFill/>
                          </a:ln>
                          <a:solidFill>
                            <a:schemeClr val="tx1"/>
                          </a:solidFill>
                          <a:effectLst/>
                          <a:latin typeface="Verdana" pitchFamily="34" charset="0"/>
                        </a:rPr>
                        <a:t>OBS-Frequency</a:t>
                      </a:r>
                    </a:p>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GB" sz="1200" b="1" i="0" u="none" strike="noStrike" cap="none" normalizeH="0" baseline="0" smtClean="0">
                          <a:ln>
                            <a:noFill/>
                          </a:ln>
                          <a:solidFill>
                            <a:schemeClr val="tx1"/>
                          </a:solidFill>
                          <a:effectLst/>
                          <a:latin typeface="Verdana" pitchFamily="34" charset="0"/>
                        </a:rPr>
                        <a:t>(perfect model)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en-GB" sz="1600" b="1" i="0" u="none" strike="noStrike" cap="none" normalizeH="0" baseline="0" smtClean="0">
                          <a:ln>
                            <a:noFill/>
                          </a:ln>
                          <a:solidFill>
                            <a:schemeClr val="tx1"/>
                          </a:solidFill>
                          <a:effectLst/>
                          <a:latin typeface="Verdana" pitchFamily="34" charset="0"/>
                        </a:rPr>
                        <a:t>OBS-Frequency</a:t>
                      </a:r>
                    </a:p>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GB" sz="1200" b="1" i="0" u="none" strike="noStrike" cap="none" normalizeH="0" baseline="0" smtClean="0">
                          <a:ln>
                            <a:noFill/>
                          </a:ln>
                          <a:solidFill>
                            <a:schemeClr val="tx1"/>
                          </a:solidFill>
                          <a:effectLst/>
                          <a:latin typeface="Verdana" pitchFamily="34" charset="0"/>
                        </a:rPr>
                        <a:t>(imperfect model)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0050">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8000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7200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1"/>
                  </a:ext>
                </a:extLst>
              </a:tr>
              <a:tr h="403225">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4500 ( 90%)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4000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2"/>
                  </a:ext>
                </a:extLst>
              </a:tr>
              <a:tr h="401638">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4500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3600 ( 80%)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3000 (66%)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3"/>
                  </a:ext>
                </a:extLst>
              </a:tr>
              <a:tr h="400050">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4"/>
                  </a:ext>
                </a:extLst>
              </a:tr>
              <a:tr h="403225">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5"/>
                  </a:ext>
                </a:extLst>
              </a:tr>
              <a:tr h="400050">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6"/>
                  </a:ext>
                </a:extLst>
              </a:tr>
              <a:tr h="401638">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5500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550 ( 10%)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800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7"/>
                  </a:ext>
                </a:extLst>
              </a:tr>
              <a:tr h="403225">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0 (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700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8"/>
                  </a:ext>
                </a:extLst>
              </a:tr>
            </a:tbl>
          </a:graphicData>
        </a:graphic>
      </p:graphicFrame>
      <p:grpSp>
        <p:nvGrpSpPr>
          <p:cNvPr id="26" name="Group 131"/>
          <p:cNvGrpSpPr>
            <a:grpSpLocks/>
          </p:cNvGrpSpPr>
          <p:nvPr/>
        </p:nvGrpSpPr>
        <p:grpSpPr bwMode="auto">
          <a:xfrm>
            <a:off x="301625" y="2474913"/>
            <a:ext cx="2984500" cy="1155700"/>
            <a:chOff x="190" y="1559"/>
            <a:chExt cx="1880" cy="728"/>
          </a:xfrm>
        </p:grpSpPr>
        <p:sp>
          <p:nvSpPr>
            <p:cNvPr id="27" name="Freeform 117"/>
            <p:cNvSpPr>
              <a:spLocks/>
            </p:cNvSpPr>
            <p:nvPr/>
          </p:nvSpPr>
          <p:spPr bwMode="auto">
            <a:xfrm>
              <a:off x="1172" y="1619"/>
              <a:ext cx="743" cy="437"/>
            </a:xfrm>
            <a:custGeom>
              <a:avLst/>
              <a:gdLst/>
              <a:ahLst/>
              <a:cxnLst>
                <a:cxn ang="0">
                  <a:pos x="0" y="437"/>
                </a:cxn>
                <a:cxn ang="0">
                  <a:pos x="142" y="351"/>
                </a:cxn>
                <a:cxn ang="0">
                  <a:pos x="355" y="3"/>
                </a:cxn>
                <a:cxn ang="0">
                  <a:pos x="568" y="335"/>
                </a:cxn>
                <a:cxn ang="0">
                  <a:pos x="686" y="430"/>
                </a:cxn>
              </a:cxnLst>
              <a:rect l="0" t="0" r="r" b="b"/>
              <a:pathLst>
                <a:path w="686" h="437">
                  <a:moveTo>
                    <a:pt x="0" y="437"/>
                  </a:moveTo>
                  <a:cubicBezTo>
                    <a:pt x="41" y="430"/>
                    <a:pt x="83" y="423"/>
                    <a:pt x="142" y="351"/>
                  </a:cubicBezTo>
                  <a:cubicBezTo>
                    <a:pt x="201" y="279"/>
                    <a:pt x="284" y="6"/>
                    <a:pt x="355" y="3"/>
                  </a:cubicBezTo>
                  <a:cubicBezTo>
                    <a:pt x="426" y="0"/>
                    <a:pt x="513" y="264"/>
                    <a:pt x="568" y="335"/>
                  </a:cubicBezTo>
                  <a:cubicBezTo>
                    <a:pt x="623" y="406"/>
                    <a:pt x="654" y="418"/>
                    <a:pt x="686" y="430"/>
                  </a:cubicBezTo>
                </a:path>
              </a:pathLst>
            </a:custGeom>
            <a:noFill/>
            <a:ln w="38100" cap="flat" cmpd="sng">
              <a:solidFill>
                <a:srgbClr val="FF3300"/>
              </a:solidFill>
              <a:prstDash val="solid"/>
              <a:round/>
              <a:headEnd/>
              <a:tailEnd/>
            </a:ln>
            <a:effectLst/>
          </p:spPr>
          <p:txBody>
            <a:bodyPr wrap="none">
              <a:spAutoFit/>
            </a:bodyPr>
            <a:lstStyle/>
            <a:p>
              <a:endParaRPr lang="en-GB"/>
            </a:p>
          </p:txBody>
        </p:sp>
        <p:sp>
          <p:nvSpPr>
            <p:cNvPr id="28" name="Line 118"/>
            <p:cNvSpPr>
              <a:spLocks noChangeShapeType="1"/>
            </p:cNvSpPr>
            <p:nvPr/>
          </p:nvSpPr>
          <p:spPr bwMode="auto">
            <a:xfrm>
              <a:off x="190" y="2064"/>
              <a:ext cx="1880" cy="0"/>
            </a:xfrm>
            <a:prstGeom prst="line">
              <a:avLst/>
            </a:prstGeom>
            <a:noFill/>
            <a:ln w="28575">
              <a:solidFill>
                <a:schemeClr val="tx1"/>
              </a:solidFill>
              <a:round/>
              <a:headEnd/>
              <a:tailEnd type="triangle" w="med" len="med"/>
            </a:ln>
            <a:effectLst/>
          </p:spPr>
          <p:txBody>
            <a:bodyPr>
              <a:spAutoFit/>
            </a:bodyPr>
            <a:lstStyle/>
            <a:p>
              <a:endParaRPr lang="en-GB"/>
            </a:p>
          </p:txBody>
        </p:sp>
        <p:sp>
          <p:nvSpPr>
            <p:cNvPr id="29" name="Line 119"/>
            <p:cNvSpPr>
              <a:spLocks noChangeShapeType="1"/>
            </p:cNvSpPr>
            <p:nvPr/>
          </p:nvSpPr>
          <p:spPr bwMode="auto">
            <a:xfrm flipV="1">
              <a:off x="1137" y="1559"/>
              <a:ext cx="0" cy="505"/>
            </a:xfrm>
            <a:prstGeom prst="line">
              <a:avLst/>
            </a:prstGeom>
            <a:noFill/>
            <a:ln w="28575">
              <a:solidFill>
                <a:schemeClr val="tx1"/>
              </a:solidFill>
              <a:round/>
              <a:headEnd/>
              <a:tailEnd/>
            </a:ln>
            <a:effectLst/>
          </p:spPr>
          <p:txBody>
            <a:bodyPr wrap="none">
              <a:spAutoFit/>
            </a:bodyPr>
            <a:lstStyle/>
            <a:p>
              <a:endParaRPr lang="en-GB"/>
            </a:p>
          </p:txBody>
        </p:sp>
        <p:sp>
          <p:nvSpPr>
            <p:cNvPr id="30" name="Text Box 120"/>
            <p:cNvSpPr txBox="1">
              <a:spLocks noChangeArrowheads="1"/>
            </p:cNvSpPr>
            <p:nvPr/>
          </p:nvSpPr>
          <p:spPr bwMode="auto">
            <a:xfrm>
              <a:off x="1006" y="2056"/>
              <a:ext cx="276" cy="231"/>
            </a:xfrm>
            <a:prstGeom prst="rect">
              <a:avLst/>
            </a:prstGeom>
            <a:noFill/>
            <a:ln w="9525">
              <a:noFill/>
              <a:miter lim="800000"/>
              <a:headEnd/>
              <a:tailEnd/>
            </a:ln>
            <a:effectLst/>
          </p:spPr>
          <p:txBody>
            <a:bodyPr wrap="none">
              <a:spAutoFit/>
            </a:bodyPr>
            <a:lstStyle/>
            <a:p>
              <a:pPr algn="l" eaLnBrk="1" hangingPunct="1">
                <a:spcBef>
                  <a:spcPct val="50000"/>
                </a:spcBef>
                <a:buClr>
                  <a:schemeClr val="accent1"/>
                </a:buClr>
              </a:pPr>
              <a:r>
                <a:rPr lang="en-GB" sz="1800" b="0">
                  <a:latin typeface="AvantGarde Md BT" pitchFamily="34" charset="0"/>
                </a:rPr>
                <a:t>25</a:t>
              </a:r>
            </a:p>
          </p:txBody>
        </p:sp>
      </p:grpSp>
      <p:grpSp>
        <p:nvGrpSpPr>
          <p:cNvPr id="31" name="Group 130"/>
          <p:cNvGrpSpPr>
            <a:grpSpLocks/>
          </p:cNvGrpSpPr>
          <p:nvPr/>
        </p:nvGrpSpPr>
        <p:grpSpPr bwMode="auto">
          <a:xfrm>
            <a:off x="317500" y="5230813"/>
            <a:ext cx="2986088" cy="1155700"/>
            <a:chOff x="200" y="3295"/>
            <a:chExt cx="1881" cy="728"/>
          </a:xfrm>
        </p:grpSpPr>
        <p:sp>
          <p:nvSpPr>
            <p:cNvPr id="32" name="Text Box 115"/>
            <p:cNvSpPr txBox="1">
              <a:spLocks noChangeArrowheads="1"/>
            </p:cNvSpPr>
            <p:nvPr/>
          </p:nvSpPr>
          <p:spPr bwMode="auto">
            <a:xfrm>
              <a:off x="1009" y="3792"/>
              <a:ext cx="276" cy="231"/>
            </a:xfrm>
            <a:prstGeom prst="rect">
              <a:avLst/>
            </a:prstGeom>
            <a:noFill/>
            <a:ln w="9525">
              <a:noFill/>
              <a:miter lim="800000"/>
              <a:headEnd/>
              <a:tailEnd/>
            </a:ln>
            <a:effectLst/>
          </p:spPr>
          <p:txBody>
            <a:bodyPr wrap="none">
              <a:spAutoFit/>
            </a:bodyPr>
            <a:lstStyle/>
            <a:p>
              <a:pPr algn="l" eaLnBrk="1" hangingPunct="1">
                <a:spcBef>
                  <a:spcPct val="50000"/>
                </a:spcBef>
                <a:buClr>
                  <a:schemeClr val="accent1"/>
                </a:buClr>
              </a:pPr>
              <a:r>
                <a:rPr lang="en-GB" sz="1800" b="0">
                  <a:latin typeface="AvantGarde Md BT" pitchFamily="34" charset="0"/>
                </a:rPr>
                <a:t>25</a:t>
              </a:r>
            </a:p>
          </p:txBody>
        </p:sp>
        <p:sp>
          <p:nvSpPr>
            <p:cNvPr id="33" name="Freeform 124"/>
            <p:cNvSpPr>
              <a:spLocks/>
            </p:cNvSpPr>
            <p:nvPr/>
          </p:nvSpPr>
          <p:spPr bwMode="auto">
            <a:xfrm>
              <a:off x="308" y="3363"/>
              <a:ext cx="743" cy="437"/>
            </a:xfrm>
            <a:custGeom>
              <a:avLst/>
              <a:gdLst/>
              <a:ahLst/>
              <a:cxnLst>
                <a:cxn ang="0">
                  <a:pos x="0" y="437"/>
                </a:cxn>
                <a:cxn ang="0">
                  <a:pos x="142" y="351"/>
                </a:cxn>
                <a:cxn ang="0">
                  <a:pos x="355" y="3"/>
                </a:cxn>
                <a:cxn ang="0">
                  <a:pos x="568" y="335"/>
                </a:cxn>
                <a:cxn ang="0">
                  <a:pos x="686" y="430"/>
                </a:cxn>
              </a:cxnLst>
              <a:rect l="0" t="0" r="r" b="b"/>
              <a:pathLst>
                <a:path w="686" h="437">
                  <a:moveTo>
                    <a:pt x="0" y="437"/>
                  </a:moveTo>
                  <a:cubicBezTo>
                    <a:pt x="41" y="430"/>
                    <a:pt x="83" y="423"/>
                    <a:pt x="142" y="351"/>
                  </a:cubicBezTo>
                  <a:cubicBezTo>
                    <a:pt x="201" y="279"/>
                    <a:pt x="284" y="6"/>
                    <a:pt x="355" y="3"/>
                  </a:cubicBezTo>
                  <a:cubicBezTo>
                    <a:pt x="426" y="0"/>
                    <a:pt x="513" y="264"/>
                    <a:pt x="568" y="335"/>
                  </a:cubicBezTo>
                  <a:cubicBezTo>
                    <a:pt x="623" y="406"/>
                    <a:pt x="654" y="418"/>
                    <a:pt x="686" y="430"/>
                  </a:cubicBezTo>
                </a:path>
              </a:pathLst>
            </a:custGeom>
            <a:noFill/>
            <a:ln w="38100" cap="flat" cmpd="sng">
              <a:solidFill>
                <a:srgbClr val="FF3300"/>
              </a:solidFill>
              <a:prstDash val="solid"/>
              <a:round/>
              <a:headEnd/>
              <a:tailEnd/>
            </a:ln>
            <a:effectLst/>
          </p:spPr>
          <p:txBody>
            <a:bodyPr wrap="none">
              <a:spAutoFit/>
            </a:bodyPr>
            <a:lstStyle/>
            <a:p>
              <a:endParaRPr lang="en-GB"/>
            </a:p>
          </p:txBody>
        </p:sp>
        <p:sp>
          <p:nvSpPr>
            <p:cNvPr id="34" name="Line 125"/>
            <p:cNvSpPr>
              <a:spLocks noChangeShapeType="1"/>
            </p:cNvSpPr>
            <p:nvPr/>
          </p:nvSpPr>
          <p:spPr bwMode="auto">
            <a:xfrm>
              <a:off x="200" y="3800"/>
              <a:ext cx="1881" cy="0"/>
            </a:xfrm>
            <a:prstGeom prst="line">
              <a:avLst/>
            </a:prstGeom>
            <a:noFill/>
            <a:ln w="28575">
              <a:solidFill>
                <a:schemeClr val="tx1"/>
              </a:solidFill>
              <a:round/>
              <a:headEnd/>
              <a:tailEnd type="triangle" w="med" len="med"/>
            </a:ln>
            <a:effectLst/>
          </p:spPr>
          <p:txBody>
            <a:bodyPr>
              <a:spAutoFit/>
            </a:bodyPr>
            <a:lstStyle/>
            <a:p>
              <a:endParaRPr lang="en-GB"/>
            </a:p>
          </p:txBody>
        </p:sp>
        <p:sp>
          <p:nvSpPr>
            <p:cNvPr id="35" name="Line 126"/>
            <p:cNvSpPr>
              <a:spLocks noChangeShapeType="1"/>
            </p:cNvSpPr>
            <p:nvPr/>
          </p:nvSpPr>
          <p:spPr bwMode="auto">
            <a:xfrm flipV="1">
              <a:off x="1148" y="3295"/>
              <a:ext cx="0" cy="505"/>
            </a:xfrm>
            <a:prstGeom prst="line">
              <a:avLst/>
            </a:prstGeom>
            <a:noFill/>
            <a:ln w="28575">
              <a:solidFill>
                <a:schemeClr val="tx1"/>
              </a:solidFill>
              <a:round/>
              <a:headEnd/>
              <a:tailEnd/>
            </a:ln>
            <a:effectLst/>
          </p:spPr>
          <p:txBody>
            <a:bodyPr wrap="none">
              <a:spAutoFit/>
            </a:bodyPr>
            <a:lstStyle/>
            <a:p>
              <a:endParaRPr lang="en-GB"/>
            </a:p>
          </p:txBody>
        </p:sp>
      </p:grpSp>
      <p:grpSp>
        <p:nvGrpSpPr>
          <p:cNvPr id="36" name="Group 128"/>
          <p:cNvGrpSpPr>
            <a:grpSpLocks/>
          </p:cNvGrpSpPr>
          <p:nvPr/>
        </p:nvGrpSpPr>
        <p:grpSpPr bwMode="auto">
          <a:xfrm>
            <a:off x="290513" y="3827463"/>
            <a:ext cx="2986087" cy="1155700"/>
            <a:chOff x="183" y="2411"/>
            <a:chExt cx="1881" cy="728"/>
          </a:xfrm>
        </p:grpSpPr>
        <p:sp>
          <p:nvSpPr>
            <p:cNvPr id="37" name="Line 121"/>
            <p:cNvSpPr>
              <a:spLocks noChangeShapeType="1"/>
            </p:cNvSpPr>
            <p:nvPr/>
          </p:nvSpPr>
          <p:spPr bwMode="auto">
            <a:xfrm>
              <a:off x="183" y="2916"/>
              <a:ext cx="1881" cy="0"/>
            </a:xfrm>
            <a:prstGeom prst="line">
              <a:avLst/>
            </a:prstGeom>
            <a:noFill/>
            <a:ln w="28575">
              <a:solidFill>
                <a:schemeClr val="tx1"/>
              </a:solidFill>
              <a:round/>
              <a:headEnd/>
              <a:tailEnd type="triangle" w="med" len="med"/>
            </a:ln>
            <a:effectLst/>
          </p:spPr>
          <p:txBody>
            <a:bodyPr>
              <a:spAutoFit/>
            </a:bodyPr>
            <a:lstStyle/>
            <a:p>
              <a:endParaRPr lang="en-GB"/>
            </a:p>
          </p:txBody>
        </p:sp>
        <p:sp>
          <p:nvSpPr>
            <p:cNvPr id="38" name="Line 122"/>
            <p:cNvSpPr>
              <a:spLocks noChangeShapeType="1"/>
            </p:cNvSpPr>
            <p:nvPr/>
          </p:nvSpPr>
          <p:spPr bwMode="auto">
            <a:xfrm flipV="1">
              <a:off x="1131" y="2411"/>
              <a:ext cx="0" cy="505"/>
            </a:xfrm>
            <a:prstGeom prst="line">
              <a:avLst/>
            </a:prstGeom>
            <a:noFill/>
            <a:ln w="28575">
              <a:solidFill>
                <a:schemeClr val="tx1"/>
              </a:solidFill>
              <a:round/>
              <a:headEnd/>
              <a:tailEnd/>
            </a:ln>
            <a:effectLst/>
          </p:spPr>
          <p:txBody>
            <a:bodyPr wrap="none">
              <a:spAutoFit/>
            </a:bodyPr>
            <a:lstStyle/>
            <a:p>
              <a:endParaRPr lang="en-GB"/>
            </a:p>
          </p:txBody>
        </p:sp>
        <p:sp>
          <p:nvSpPr>
            <p:cNvPr id="39" name="Text Box 123"/>
            <p:cNvSpPr txBox="1">
              <a:spLocks noChangeArrowheads="1"/>
            </p:cNvSpPr>
            <p:nvPr/>
          </p:nvSpPr>
          <p:spPr bwMode="auto">
            <a:xfrm>
              <a:off x="1000" y="2908"/>
              <a:ext cx="276" cy="231"/>
            </a:xfrm>
            <a:prstGeom prst="rect">
              <a:avLst/>
            </a:prstGeom>
            <a:noFill/>
            <a:ln w="9525">
              <a:noFill/>
              <a:miter lim="800000"/>
              <a:headEnd/>
              <a:tailEnd/>
            </a:ln>
            <a:effectLst/>
          </p:spPr>
          <p:txBody>
            <a:bodyPr wrap="none">
              <a:spAutoFit/>
            </a:bodyPr>
            <a:lstStyle/>
            <a:p>
              <a:pPr algn="l" eaLnBrk="1" hangingPunct="1">
                <a:spcBef>
                  <a:spcPct val="50000"/>
                </a:spcBef>
                <a:buClr>
                  <a:schemeClr val="accent1"/>
                </a:buClr>
              </a:pPr>
              <a:r>
                <a:rPr lang="en-GB" sz="1800" b="0">
                  <a:latin typeface="AvantGarde Md BT" pitchFamily="34" charset="0"/>
                </a:rPr>
                <a:t>25</a:t>
              </a:r>
            </a:p>
          </p:txBody>
        </p:sp>
        <p:sp>
          <p:nvSpPr>
            <p:cNvPr id="40" name="Freeform 127"/>
            <p:cNvSpPr>
              <a:spLocks/>
            </p:cNvSpPr>
            <p:nvPr/>
          </p:nvSpPr>
          <p:spPr bwMode="auto">
            <a:xfrm>
              <a:off x="854" y="2471"/>
              <a:ext cx="743" cy="437"/>
            </a:xfrm>
            <a:custGeom>
              <a:avLst/>
              <a:gdLst/>
              <a:ahLst/>
              <a:cxnLst>
                <a:cxn ang="0">
                  <a:pos x="0" y="437"/>
                </a:cxn>
                <a:cxn ang="0">
                  <a:pos x="142" y="351"/>
                </a:cxn>
                <a:cxn ang="0">
                  <a:pos x="355" y="3"/>
                </a:cxn>
                <a:cxn ang="0">
                  <a:pos x="568" y="335"/>
                </a:cxn>
                <a:cxn ang="0">
                  <a:pos x="686" y="430"/>
                </a:cxn>
              </a:cxnLst>
              <a:rect l="0" t="0" r="r" b="b"/>
              <a:pathLst>
                <a:path w="686" h="437">
                  <a:moveTo>
                    <a:pt x="0" y="437"/>
                  </a:moveTo>
                  <a:cubicBezTo>
                    <a:pt x="41" y="430"/>
                    <a:pt x="83" y="423"/>
                    <a:pt x="142" y="351"/>
                  </a:cubicBezTo>
                  <a:cubicBezTo>
                    <a:pt x="201" y="279"/>
                    <a:pt x="284" y="6"/>
                    <a:pt x="355" y="3"/>
                  </a:cubicBezTo>
                  <a:cubicBezTo>
                    <a:pt x="426" y="0"/>
                    <a:pt x="513" y="264"/>
                    <a:pt x="568" y="335"/>
                  </a:cubicBezTo>
                  <a:cubicBezTo>
                    <a:pt x="623" y="406"/>
                    <a:pt x="654" y="418"/>
                    <a:pt x="686" y="430"/>
                  </a:cubicBezTo>
                </a:path>
              </a:pathLst>
            </a:custGeom>
            <a:noFill/>
            <a:ln w="38100" cap="flat" cmpd="sng">
              <a:solidFill>
                <a:srgbClr val="FF3300"/>
              </a:solidFill>
              <a:prstDash val="solid"/>
              <a:round/>
              <a:headEnd/>
              <a:tailEnd/>
            </a:ln>
            <a:effectLst/>
          </p:spPr>
          <p:txBody>
            <a:bodyPr wrap="none">
              <a:spAutoFit/>
            </a:bodyPr>
            <a:lstStyle/>
            <a:p>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501651" y="-304800"/>
            <a:ext cx="9055100" cy="1143000"/>
          </a:xfrm>
        </p:spPr>
        <p:txBody>
          <a:bodyPr/>
          <a:lstStyle/>
          <a:p>
            <a:r>
              <a:rPr lang="en-GB" sz="4000" b="1" dirty="0">
                <a:latin typeface="Verdana" pitchFamily="34" charset="0"/>
              </a:rPr>
              <a:t>Reliability Diagram</a:t>
            </a:r>
          </a:p>
        </p:txBody>
      </p:sp>
      <p:sp>
        <p:nvSpPr>
          <p:cNvPr id="89" name="Slide Number Placeholder 4"/>
          <p:cNvSpPr>
            <a:spLocks noGrp="1"/>
          </p:cNvSpPr>
          <p:nvPr>
            <p:ph type="sldNum" sz="quarter" idx="12"/>
          </p:nvPr>
        </p:nvSpPr>
        <p:spPr/>
        <p:txBody>
          <a:bodyPr/>
          <a:lstStyle/>
          <a:p>
            <a:fld id="{F5327D0F-1C1E-4C4A-94AC-8BE81CB46EE5}" type="slidenum">
              <a:rPr lang="en-US"/>
              <a:pPr/>
              <a:t>38</a:t>
            </a:fld>
            <a:endParaRPr lang="en-US"/>
          </a:p>
        </p:txBody>
      </p:sp>
      <p:sp>
        <p:nvSpPr>
          <p:cNvPr id="105475" name="Text Box 3"/>
          <p:cNvSpPr txBox="1">
            <a:spLocks noChangeArrowheads="1"/>
          </p:cNvSpPr>
          <p:nvPr/>
        </p:nvSpPr>
        <p:spPr bwMode="auto">
          <a:xfrm>
            <a:off x="1342132" y="685800"/>
            <a:ext cx="7228098" cy="92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65000"/>
              </a:lnSpc>
              <a:spcBef>
                <a:spcPct val="50000"/>
              </a:spcBef>
              <a:buClr>
                <a:schemeClr val="accent1"/>
              </a:buClr>
            </a:pPr>
            <a:r>
              <a:rPr lang="en-GB" dirty="0"/>
              <a:t>Take a sample of probabilistic forecasts: </a:t>
            </a:r>
          </a:p>
          <a:p>
            <a:pPr algn="ctr">
              <a:lnSpc>
                <a:spcPct val="65000"/>
              </a:lnSpc>
              <a:spcBef>
                <a:spcPct val="50000"/>
              </a:spcBef>
              <a:buClr>
                <a:schemeClr val="accent1"/>
              </a:buClr>
            </a:pPr>
            <a:r>
              <a:rPr lang="en-GB" dirty="0"/>
              <a:t>e.g. 30 days x 2200 GP = 66000 forecasts</a:t>
            </a:r>
          </a:p>
          <a:p>
            <a:pPr algn="ctr">
              <a:lnSpc>
                <a:spcPct val="65000"/>
              </a:lnSpc>
              <a:spcBef>
                <a:spcPct val="50000"/>
              </a:spcBef>
              <a:buClr>
                <a:schemeClr val="accent1"/>
              </a:buClr>
            </a:pPr>
            <a:r>
              <a:rPr lang="en-GB" dirty="0"/>
              <a:t>How often was event (T &gt; 25) forecasted with X probability?</a:t>
            </a:r>
          </a:p>
        </p:txBody>
      </p:sp>
      <p:sp>
        <p:nvSpPr>
          <p:cNvPr id="105796" name="Text Box 324"/>
          <p:cNvSpPr txBox="1">
            <a:spLocks noChangeArrowheads="1"/>
          </p:cNvSpPr>
          <p:nvPr/>
        </p:nvSpPr>
        <p:spPr bwMode="auto">
          <a:xfrm>
            <a:off x="7070735" y="6553217"/>
            <a:ext cx="18955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t>R. Hagedorn, 2007</a:t>
            </a:r>
          </a:p>
        </p:txBody>
      </p:sp>
      <p:graphicFrame>
        <p:nvGraphicFramePr>
          <p:cNvPr id="40" name="Group 145"/>
          <p:cNvGraphicFramePr>
            <a:graphicFrameLocks noGrp="1"/>
          </p:cNvGraphicFramePr>
          <p:nvPr/>
        </p:nvGraphicFramePr>
        <p:xfrm>
          <a:off x="3603625" y="2259013"/>
          <a:ext cx="6164263" cy="3870326"/>
        </p:xfrm>
        <a:graphic>
          <a:graphicData uri="http://schemas.openxmlformats.org/drawingml/2006/table">
            <a:tbl>
              <a:tblPr/>
              <a:tblGrid>
                <a:gridCol w="1235075">
                  <a:extLst>
                    <a:ext uri="{9D8B030D-6E8A-4147-A177-3AD203B41FA5}">
                      <a16:colId xmlns:a16="http://schemas.microsoft.com/office/drawing/2014/main" val="20000"/>
                    </a:ext>
                  </a:extLst>
                </a:gridCol>
                <a:gridCol w="1011238">
                  <a:extLst>
                    <a:ext uri="{9D8B030D-6E8A-4147-A177-3AD203B41FA5}">
                      <a16:colId xmlns:a16="http://schemas.microsoft.com/office/drawing/2014/main" val="20001"/>
                    </a:ext>
                  </a:extLst>
                </a:gridCol>
                <a:gridCol w="1973262">
                  <a:extLst>
                    <a:ext uri="{9D8B030D-6E8A-4147-A177-3AD203B41FA5}">
                      <a16:colId xmlns:a16="http://schemas.microsoft.com/office/drawing/2014/main" val="20002"/>
                    </a:ext>
                  </a:extLst>
                </a:gridCol>
                <a:gridCol w="1944688">
                  <a:extLst>
                    <a:ext uri="{9D8B030D-6E8A-4147-A177-3AD203B41FA5}">
                      <a16:colId xmlns:a16="http://schemas.microsoft.com/office/drawing/2014/main" val="20003"/>
                    </a:ext>
                  </a:extLst>
                </a:gridCol>
              </a:tblGrid>
              <a:tr h="657225">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en-GB" sz="1600" b="1" i="0" u="none" strike="noStrike" cap="none" normalizeH="0" baseline="0" smtClean="0">
                          <a:ln>
                            <a:noFill/>
                          </a:ln>
                          <a:solidFill>
                            <a:schemeClr val="tx1"/>
                          </a:solidFill>
                          <a:effectLst/>
                          <a:latin typeface="Verdana" pitchFamily="34" charset="0"/>
                        </a:rPr>
                        <a:t>FC Prob.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en-GB" sz="1600" b="1" i="0" u="none" strike="noStrike" cap="none" normalizeH="0" baseline="0" smtClean="0">
                          <a:ln>
                            <a:noFill/>
                          </a:ln>
                          <a:solidFill>
                            <a:schemeClr val="tx1"/>
                          </a:solidFill>
                          <a:effectLst/>
                          <a:latin typeface="Verdana" pitchFamily="34" charset="0"/>
                        </a:rPr>
                        <a:t># FC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en-GB" sz="1600" b="1" i="0" u="none" strike="noStrike" cap="none" normalizeH="0" baseline="0" smtClean="0">
                          <a:ln>
                            <a:noFill/>
                          </a:ln>
                          <a:solidFill>
                            <a:schemeClr val="tx1"/>
                          </a:solidFill>
                          <a:effectLst/>
                          <a:latin typeface="Verdana" pitchFamily="34" charset="0"/>
                        </a:rPr>
                        <a:t>OBS-Frequency</a:t>
                      </a:r>
                    </a:p>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GB" sz="1200" b="1" i="0" u="none" strike="noStrike" cap="none" normalizeH="0" baseline="0" smtClean="0">
                          <a:ln>
                            <a:noFill/>
                          </a:ln>
                          <a:solidFill>
                            <a:schemeClr val="tx1"/>
                          </a:solidFill>
                          <a:effectLst/>
                          <a:latin typeface="Verdana" pitchFamily="34" charset="0"/>
                        </a:rPr>
                        <a:t>(perfect model)</a:t>
                      </a:r>
                      <a:endParaRPr kumimoji="0" lang="en-GB" sz="16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en-GB" sz="1600" b="1" i="0" u="none" strike="noStrike" cap="none" normalizeH="0" baseline="0" smtClean="0">
                          <a:ln>
                            <a:noFill/>
                          </a:ln>
                          <a:solidFill>
                            <a:schemeClr val="tx1"/>
                          </a:solidFill>
                          <a:effectLst/>
                          <a:latin typeface="Verdana" pitchFamily="34" charset="0"/>
                        </a:rPr>
                        <a:t>OBS-Frequency</a:t>
                      </a:r>
                    </a:p>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GB" sz="1200" b="1" i="0" u="none" strike="noStrike" cap="none" normalizeH="0" baseline="0" smtClean="0">
                          <a:ln>
                            <a:noFill/>
                          </a:ln>
                          <a:solidFill>
                            <a:schemeClr val="tx1"/>
                          </a:solidFill>
                          <a:effectLst/>
                          <a:latin typeface="Verdana" pitchFamily="34" charset="0"/>
                        </a:rPr>
                        <a:t>(imperfect model)</a:t>
                      </a:r>
                      <a:endParaRPr kumimoji="0" lang="en-GB" sz="16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0050">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8000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7200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1"/>
                  </a:ext>
                </a:extLst>
              </a:tr>
              <a:tr h="403225">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4500 ( 90%)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4000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2"/>
                  </a:ext>
                </a:extLst>
              </a:tr>
              <a:tr h="401638">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4500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3600 ( 80%)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3000 (66%)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3"/>
                  </a:ext>
                </a:extLst>
              </a:tr>
              <a:tr h="400050">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4"/>
                  </a:ext>
                </a:extLst>
              </a:tr>
              <a:tr h="403225">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5"/>
                  </a:ext>
                </a:extLst>
              </a:tr>
              <a:tr h="400050">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6"/>
                  </a:ext>
                </a:extLst>
              </a:tr>
              <a:tr h="401638">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5500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550 ( 10%)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800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7"/>
                  </a:ext>
                </a:extLst>
              </a:tr>
              <a:tr h="403225">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0 (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0" fontAlgn="base" latinLnBrk="0" hangingPunct="0">
                        <a:lnSpc>
                          <a:spcPct val="100000"/>
                        </a:lnSpc>
                        <a:spcBef>
                          <a:spcPct val="0"/>
                        </a:spcBef>
                        <a:spcAft>
                          <a:spcPct val="0"/>
                        </a:spcAft>
                        <a:buClr>
                          <a:schemeClr val="tx1"/>
                        </a:buClr>
                        <a:buSzTx/>
                        <a:buFontTx/>
                        <a:buNone/>
                        <a:tabLst/>
                      </a:pPr>
                      <a:r>
                        <a:rPr kumimoji="0" lang="en-GB" sz="1600" b="0" i="0" u="none" strike="noStrike" cap="none" normalizeH="0" baseline="0" smtClean="0">
                          <a:ln>
                            <a:noFill/>
                          </a:ln>
                          <a:solidFill>
                            <a:schemeClr val="tx1"/>
                          </a:solidFill>
                          <a:effectLst/>
                          <a:latin typeface="Verdana" pitchFamily="34" charset="0"/>
                        </a:rPr>
                        <a:t>  700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8"/>
                  </a:ext>
                </a:extLst>
              </a:tr>
            </a:tbl>
          </a:graphicData>
        </a:graphic>
      </p:graphicFrame>
      <p:sp>
        <p:nvSpPr>
          <p:cNvPr id="41" name="Text Box 56"/>
          <p:cNvSpPr txBox="1">
            <a:spLocks noChangeArrowheads="1"/>
          </p:cNvSpPr>
          <p:nvPr/>
        </p:nvSpPr>
        <p:spPr bwMode="auto">
          <a:xfrm rot="16200000">
            <a:off x="-631824" y="3748087"/>
            <a:ext cx="1966912" cy="366713"/>
          </a:xfrm>
          <a:prstGeom prst="rect">
            <a:avLst/>
          </a:prstGeom>
          <a:noFill/>
          <a:ln w="9525">
            <a:noFill/>
            <a:miter lim="800000"/>
            <a:headEnd/>
            <a:tailEnd/>
          </a:ln>
          <a:effectLst/>
        </p:spPr>
        <p:txBody>
          <a:bodyPr wrap="none">
            <a:spAutoFit/>
          </a:bodyPr>
          <a:lstStyle/>
          <a:p>
            <a:pPr algn="l" eaLnBrk="1" hangingPunct="1">
              <a:spcBef>
                <a:spcPct val="50000"/>
              </a:spcBef>
              <a:buClr>
                <a:schemeClr val="accent1"/>
              </a:buClr>
            </a:pPr>
            <a:r>
              <a:rPr lang="en-GB" sz="1800" b="0"/>
              <a:t>OBS-Frequency</a:t>
            </a:r>
          </a:p>
        </p:txBody>
      </p:sp>
      <p:sp>
        <p:nvSpPr>
          <p:cNvPr id="42" name="Rectangle 57"/>
          <p:cNvSpPr>
            <a:spLocks noChangeArrowheads="1"/>
          </p:cNvSpPr>
          <p:nvPr/>
        </p:nvSpPr>
        <p:spPr bwMode="auto">
          <a:xfrm>
            <a:off x="631825" y="2633663"/>
            <a:ext cx="2727325" cy="2505075"/>
          </a:xfrm>
          <a:prstGeom prst="rect">
            <a:avLst/>
          </a:prstGeom>
          <a:noFill/>
          <a:ln w="28575">
            <a:solidFill>
              <a:schemeClr val="tx1"/>
            </a:solidFill>
            <a:miter lim="800000"/>
            <a:headEnd/>
            <a:tailEnd/>
          </a:ln>
          <a:effectLst/>
        </p:spPr>
        <p:txBody>
          <a:bodyPr anchor="ctr">
            <a:spAutoFit/>
          </a:bodyPr>
          <a:lstStyle/>
          <a:p>
            <a:endParaRPr lang="en-GB"/>
          </a:p>
        </p:txBody>
      </p:sp>
      <p:sp>
        <p:nvSpPr>
          <p:cNvPr id="43" name="Text Box 58"/>
          <p:cNvSpPr txBox="1">
            <a:spLocks noChangeArrowheads="1"/>
          </p:cNvSpPr>
          <p:nvPr/>
        </p:nvSpPr>
        <p:spPr bwMode="auto">
          <a:xfrm>
            <a:off x="534988" y="5138738"/>
            <a:ext cx="2954337" cy="366712"/>
          </a:xfrm>
          <a:prstGeom prst="rect">
            <a:avLst/>
          </a:prstGeom>
          <a:noFill/>
          <a:ln w="9525">
            <a:noFill/>
            <a:miter lim="800000"/>
            <a:headEnd/>
            <a:tailEnd/>
          </a:ln>
          <a:effectLst/>
        </p:spPr>
        <p:txBody>
          <a:bodyPr wrap="none">
            <a:spAutoFit/>
          </a:bodyPr>
          <a:lstStyle/>
          <a:p>
            <a:pPr algn="l" eaLnBrk="1" hangingPunct="1">
              <a:spcBef>
                <a:spcPct val="50000"/>
              </a:spcBef>
              <a:buClr>
                <a:schemeClr val="accent1"/>
              </a:buClr>
            </a:pPr>
            <a:r>
              <a:rPr lang="en-GB" sz="1800" b="0"/>
              <a:t>0</a:t>
            </a:r>
            <a:r>
              <a:rPr lang="en-GB" sz="1800" b="0">
                <a:solidFill>
                  <a:schemeClr val="bg1"/>
                </a:solidFill>
              </a:rPr>
              <a:t>                           </a:t>
            </a:r>
            <a:r>
              <a:rPr lang="en-GB" sz="1800" b="0"/>
              <a:t>100</a:t>
            </a:r>
          </a:p>
        </p:txBody>
      </p:sp>
      <p:sp>
        <p:nvSpPr>
          <p:cNvPr id="44" name="Text Box 59"/>
          <p:cNvSpPr txBox="1">
            <a:spLocks noChangeArrowheads="1"/>
          </p:cNvSpPr>
          <p:nvPr/>
        </p:nvSpPr>
        <p:spPr bwMode="auto">
          <a:xfrm>
            <a:off x="0" y="2484438"/>
            <a:ext cx="622300" cy="366712"/>
          </a:xfrm>
          <a:prstGeom prst="rect">
            <a:avLst/>
          </a:prstGeom>
          <a:noFill/>
          <a:ln w="9525">
            <a:noFill/>
            <a:miter lim="800000"/>
            <a:headEnd/>
            <a:tailEnd/>
          </a:ln>
          <a:effectLst/>
        </p:spPr>
        <p:txBody>
          <a:bodyPr wrap="none">
            <a:spAutoFit/>
          </a:bodyPr>
          <a:lstStyle/>
          <a:p>
            <a:pPr algn="l" eaLnBrk="1" hangingPunct="1">
              <a:spcBef>
                <a:spcPct val="50000"/>
              </a:spcBef>
              <a:buClr>
                <a:schemeClr val="accent1"/>
              </a:buClr>
            </a:pPr>
            <a:r>
              <a:rPr lang="en-GB" sz="1800" b="0"/>
              <a:t>100</a:t>
            </a:r>
          </a:p>
        </p:txBody>
      </p:sp>
      <p:grpSp>
        <p:nvGrpSpPr>
          <p:cNvPr id="45" name="Group 148"/>
          <p:cNvGrpSpPr>
            <a:grpSpLocks/>
          </p:cNvGrpSpPr>
          <p:nvPr/>
        </p:nvGrpSpPr>
        <p:grpSpPr bwMode="auto">
          <a:xfrm>
            <a:off x="2825750" y="3024188"/>
            <a:ext cx="6865938" cy="692150"/>
            <a:chOff x="1780" y="1905"/>
            <a:chExt cx="4325" cy="436"/>
          </a:xfrm>
        </p:grpSpPr>
        <p:sp>
          <p:nvSpPr>
            <p:cNvPr id="46" name="Text Box 65"/>
            <p:cNvSpPr txBox="1">
              <a:spLocks noChangeArrowheads="1"/>
            </p:cNvSpPr>
            <p:nvPr/>
          </p:nvSpPr>
          <p:spPr bwMode="auto">
            <a:xfrm>
              <a:off x="1780" y="1905"/>
              <a:ext cx="206" cy="365"/>
            </a:xfrm>
            <a:prstGeom prst="rect">
              <a:avLst/>
            </a:prstGeom>
            <a:noFill/>
            <a:ln w="9525">
              <a:noFill/>
              <a:miter lim="800000"/>
              <a:headEnd/>
              <a:tailEnd/>
            </a:ln>
            <a:effectLst/>
          </p:spPr>
          <p:txBody>
            <a:bodyPr wrap="none">
              <a:spAutoFit/>
            </a:bodyPr>
            <a:lstStyle/>
            <a:p>
              <a:pPr algn="l" eaLnBrk="1" hangingPunct="1">
                <a:spcBef>
                  <a:spcPct val="50000"/>
                </a:spcBef>
                <a:buClr>
                  <a:schemeClr val="accent1"/>
                </a:buClr>
              </a:pPr>
              <a:r>
                <a:rPr lang="en-GB" sz="3200" b="0">
                  <a:solidFill>
                    <a:srgbClr val="FF3300"/>
                  </a:solidFill>
                  <a:latin typeface="AvantGarde Md BT" pitchFamily="34" charset="0"/>
                </a:rPr>
                <a:t>•</a:t>
              </a:r>
            </a:p>
          </p:txBody>
        </p:sp>
        <p:sp>
          <p:nvSpPr>
            <p:cNvPr id="47" name="Oval 66"/>
            <p:cNvSpPr>
              <a:spLocks noChangeArrowheads="1"/>
            </p:cNvSpPr>
            <p:nvPr/>
          </p:nvSpPr>
          <p:spPr bwMode="auto">
            <a:xfrm>
              <a:off x="2320" y="2071"/>
              <a:ext cx="688" cy="270"/>
            </a:xfrm>
            <a:prstGeom prst="ellipse">
              <a:avLst/>
            </a:prstGeom>
            <a:noFill/>
            <a:ln w="28575">
              <a:solidFill>
                <a:srgbClr val="FF3300"/>
              </a:solidFill>
              <a:round/>
              <a:headEnd/>
              <a:tailEnd/>
            </a:ln>
            <a:effectLst/>
          </p:spPr>
          <p:txBody>
            <a:bodyPr wrap="none" anchor="ctr"/>
            <a:lstStyle/>
            <a:p>
              <a:endParaRPr lang="en-GB"/>
            </a:p>
          </p:txBody>
        </p:sp>
        <p:sp>
          <p:nvSpPr>
            <p:cNvPr id="48" name="Oval 67"/>
            <p:cNvSpPr>
              <a:spLocks noChangeArrowheads="1"/>
            </p:cNvSpPr>
            <p:nvPr/>
          </p:nvSpPr>
          <p:spPr bwMode="auto">
            <a:xfrm>
              <a:off x="5161" y="2071"/>
              <a:ext cx="944" cy="270"/>
            </a:xfrm>
            <a:prstGeom prst="ellipse">
              <a:avLst/>
            </a:prstGeom>
            <a:noFill/>
            <a:ln w="28575">
              <a:solidFill>
                <a:srgbClr val="FF3300"/>
              </a:solidFill>
              <a:round/>
              <a:headEnd/>
              <a:tailEnd/>
            </a:ln>
            <a:effectLst/>
          </p:spPr>
          <p:txBody>
            <a:bodyPr wrap="none" anchor="ctr"/>
            <a:lstStyle/>
            <a:p>
              <a:endParaRPr lang="en-GB"/>
            </a:p>
          </p:txBody>
        </p:sp>
      </p:grpSp>
      <p:grpSp>
        <p:nvGrpSpPr>
          <p:cNvPr id="49" name="Group 149"/>
          <p:cNvGrpSpPr>
            <a:grpSpLocks/>
          </p:cNvGrpSpPr>
          <p:nvPr/>
        </p:nvGrpSpPr>
        <p:grpSpPr bwMode="auto">
          <a:xfrm>
            <a:off x="2478088" y="3473450"/>
            <a:ext cx="7207250" cy="676275"/>
            <a:chOff x="1561" y="2188"/>
            <a:chExt cx="4540" cy="426"/>
          </a:xfrm>
        </p:grpSpPr>
        <p:sp>
          <p:nvSpPr>
            <p:cNvPr id="50" name="Text Box 69"/>
            <p:cNvSpPr txBox="1">
              <a:spLocks noChangeArrowheads="1"/>
            </p:cNvSpPr>
            <p:nvPr/>
          </p:nvSpPr>
          <p:spPr bwMode="auto">
            <a:xfrm>
              <a:off x="1561" y="2188"/>
              <a:ext cx="206" cy="365"/>
            </a:xfrm>
            <a:prstGeom prst="rect">
              <a:avLst/>
            </a:prstGeom>
            <a:noFill/>
            <a:ln w="9525">
              <a:noFill/>
              <a:miter lim="800000"/>
              <a:headEnd/>
              <a:tailEnd/>
            </a:ln>
            <a:effectLst/>
          </p:spPr>
          <p:txBody>
            <a:bodyPr wrap="none">
              <a:spAutoFit/>
            </a:bodyPr>
            <a:lstStyle/>
            <a:p>
              <a:pPr algn="l" eaLnBrk="1" hangingPunct="1">
                <a:spcBef>
                  <a:spcPct val="50000"/>
                </a:spcBef>
                <a:buClr>
                  <a:schemeClr val="accent1"/>
                </a:buClr>
              </a:pPr>
              <a:r>
                <a:rPr lang="en-GB" sz="3200" b="0">
                  <a:solidFill>
                    <a:srgbClr val="FF3300"/>
                  </a:solidFill>
                  <a:latin typeface="AvantGarde Md BT" pitchFamily="34" charset="0"/>
                </a:rPr>
                <a:t>•</a:t>
              </a:r>
            </a:p>
          </p:txBody>
        </p:sp>
        <p:sp>
          <p:nvSpPr>
            <p:cNvPr id="51" name="Oval 70"/>
            <p:cNvSpPr>
              <a:spLocks noChangeArrowheads="1"/>
            </p:cNvSpPr>
            <p:nvPr/>
          </p:nvSpPr>
          <p:spPr bwMode="auto">
            <a:xfrm>
              <a:off x="2318" y="2344"/>
              <a:ext cx="687" cy="270"/>
            </a:xfrm>
            <a:prstGeom prst="ellipse">
              <a:avLst/>
            </a:prstGeom>
            <a:noFill/>
            <a:ln w="28575">
              <a:solidFill>
                <a:srgbClr val="FF3300"/>
              </a:solidFill>
              <a:round/>
              <a:headEnd/>
              <a:tailEnd/>
            </a:ln>
            <a:effectLst/>
          </p:spPr>
          <p:txBody>
            <a:bodyPr wrap="none" anchor="ctr"/>
            <a:lstStyle/>
            <a:p>
              <a:endParaRPr lang="en-GB"/>
            </a:p>
          </p:txBody>
        </p:sp>
        <p:sp>
          <p:nvSpPr>
            <p:cNvPr id="52" name="Oval 71"/>
            <p:cNvSpPr>
              <a:spLocks noChangeArrowheads="1"/>
            </p:cNvSpPr>
            <p:nvPr/>
          </p:nvSpPr>
          <p:spPr bwMode="auto">
            <a:xfrm>
              <a:off x="5161" y="2344"/>
              <a:ext cx="940" cy="270"/>
            </a:xfrm>
            <a:prstGeom prst="ellipse">
              <a:avLst/>
            </a:prstGeom>
            <a:noFill/>
            <a:ln w="28575">
              <a:solidFill>
                <a:srgbClr val="FF3300"/>
              </a:solidFill>
              <a:round/>
              <a:headEnd/>
              <a:tailEnd/>
            </a:ln>
            <a:effectLst/>
          </p:spPr>
          <p:txBody>
            <a:bodyPr wrap="none" anchor="ctr"/>
            <a:lstStyle/>
            <a:p>
              <a:endParaRPr lang="en-GB"/>
            </a:p>
          </p:txBody>
        </p:sp>
      </p:grpSp>
      <p:grpSp>
        <p:nvGrpSpPr>
          <p:cNvPr id="53" name="Group 150"/>
          <p:cNvGrpSpPr>
            <a:grpSpLocks/>
          </p:cNvGrpSpPr>
          <p:nvPr/>
        </p:nvGrpSpPr>
        <p:grpSpPr bwMode="auto">
          <a:xfrm>
            <a:off x="766763" y="4335463"/>
            <a:ext cx="8945562" cy="1393825"/>
            <a:chOff x="483" y="2731"/>
            <a:chExt cx="5635" cy="878"/>
          </a:xfrm>
        </p:grpSpPr>
        <p:sp>
          <p:nvSpPr>
            <p:cNvPr id="54" name="Text Box 73"/>
            <p:cNvSpPr txBox="1">
              <a:spLocks noChangeArrowheads="1"/>
            </p:cNvSpPr>
            <p:nvPr/>
          </p:nvSpPr>
          <p:spPr bwMode="auto">
            <a:xfrm>
              <a:off x="483" y="2731"/>
              <a:ext cx="206" cy="365"/>
            </a:xfrm>
            <a:prstGeom prst="rect">
              <a:avLst/>
            </a:prstGeom>
            <a:noFill/>
            <a:ln w="9525">
              <a:noFill/>
              <a:miter lim="800000"/>
              <a:headEnd/>
              <a:tailEnd/>
            </a:ln>
            <a:effectLst/>
          </p:spPr>
          <p:txBody>
            <a:bodyPr wrap="none">
              <a:spAutoFit/>
            </a:bodyPr>
            <a:lstStyle/>
            <a:p>
              <a:pPr algn="l" eaLnBrk="1" hangingPunct="1">
                <a:spcBef>
                  <a:spcPct val="50000"/>
                </a:spcBef>
                <a:buClr>
                  <a:schemeClr val="accent1"/>
                </a:buClr>
              </a:pPr>
              <a:r>
                <a:rPr lang="en-GB" sz="3200" b="0">
                  <a:solidFill>
                    <a:srgbClr val="FF3300"/>
                  </a:solidFill>
                  <a:latin typeface="AvantGarde Md BT" pitchFamily="34" charset="0"/>
                </a:rPr>
                <a:t>•</a:t>
              </a:r>
            </a:p>
          </p:txBody>
        </p:sp>
        <p:sp>
          <p:nvSpPr>
            <p:cNvPr id="55" name="Oval 74"/>
            <p:cNvSpPr>
              <a:spLocks noChangeArrowheads="1"/>
            </p:cNvSpPr>
            <p:nvPr/>
          </p:nvSpPr>
          <p:spPr bwMode="auto">
            <a:xfrm>
              <a:off x="2334" y="3339"/>
              <a:ext cx="688" cy="270"/>
            </a:xfrm>
            <a:prstGeom prst="ellipse">
              <a:avLst/>
            </a:prstGeom>
            <a:noFill/>
            <a:ln w="28575">
              <a:solidFill>
                <a:srgbClr val="FF3300"/>
              </a:solidFill>
              <a:round/>
              <a:headEnd/>
              <a:tailEnd/>
            </a:ln>
            <a:effectLst/>
          </p:spPr>
          <p:txBody>
            <a:bodyPr wrap="none" anchor="ctr"/>
            <a:lstStyle/>
            <a:p>
              <a:endParaRPr lang="en-GB"/>
            </a:p>
          </p:txBody>
        </p:sp>
        <p:sp>
          <p:nvSpPr>
            <p:cNvPr id="56" name="Oval 75"/>
            <p:cNvSpPr>
              <a:spLocks noChangeArrowheads="1"/>
            </p:cNvSpPr>
            <p:nvPr/>
          </p:nvSpPr>
          <p:spPr bwMode="auto">
            <a:xfrm>
              <a:off x="5218" y="3339"/>
              <a:ext cx="900" cy="270"/>
            </a:xfrm>
            <a:prstGeom prst="ellipse">
              <a:avLst/>
            </a:prstGeom>
            <a:noFill/>
            <a:ln w="28575">
              <a:solidFill>
                <a:srgbClr val="FF3300"/>
              </a:solidFill>
              <a:round/>
              <a:headEnd/>
              <a:tailEnd/>
            </a:ln>
            <a:effectLst/>
          </p:spPr>
          <p:txBody>
            <a:bodyPr wrap="none" anchor="ctr"/>
            <a:lstStyle/>
            <a:p>
              <a:endParaRPr lang="en-GB"/>
            </a:p>
          </p:txBody>
        </p:sp>
      </p:grpSp>
      <p:grpSp>
        <p:nvGrpSpPr>
          <p:cNvPr id="57" name="Group 151"/>
          <p:cNvGrpSpPr>
            <a:grpSpLocks/>
          </p:cNvGrpSpPr>
          <p:nvPr/>
        </p:nvGrpSpPr>
        <p:grpSpPr bwMode="auto">
          <a:xfrm>
            <a:off x="457200" y="4514850"/>
            <a:ext cx="9255125" cy="1647825"/>
            <a:chOff x="288" y="2844"/>
            <a:chExt cx="5830" cy="1038"/>
          </a:xfrm>
        </p:grpSpPr>
        <p:sp>
          <p:nvSpPr>
            <p:cNvPr id="58" name="Text Box 77"/>
            <p:cNvSpPr txBox="1">
              <a:spLocks noChangeArrowheads="1"/>
            </p:cNvSpPr>
            <p:nvPr/>
          </p:nvSpPr>
          <p:spPr bwMode="auto">
            <a:xfrm>
              <a:off x="288" y="2844"/>
              <a:ext cx="206" cy="365"/>
            </a:xfrm>
            <a:prstGeom prst="rect">
              <a:avLst/>
            </a:prstGeom>
            <a:noFill/>
            <a:ln w="9525">
              <a:noFill/>
              <a:miter lim="800000"/>
              <a:headEnd/>
              <a:tailEnd/>
            </a:ln>
            <a:effectLst/>
          </p:spPr>
          <p:txBody>
            <a:bodyPr wrap="none">
              <a:spAutoFit/>
            </a:bodyPr>
            <a:lstStyle/>
            <a:p>
              <a:pPr algn="l" eaLnBrk="1" hangingPunct="1">
                <a:spcBef>
                  <a:spcPct val="50000"/>
                </a:spcBef>
                <a:buClr>
                  <a:schemeClr val="accent1"/>
                </a:buClr>
              </a:pPr>
              <a:r>
                <a:rPr lang="en-GB" sz="3200" b="0">
                  <a:solidFill>
                    <a:srgbClr val="FF3300"/>
                  </a:solidFill>
                  <a:latin typeface="AvantGarde Md BT" pitchFamily="34" charset="0"/>
                </a:rPr>
                <a:t>•</a:t>
              </a:r>
            </a:p>
          </p:txBody>
        </p:sp>
        <p:sp>
          <p:nvSpPr>
            <p:cNvPr id="59" name="Oval 78"/>
            <p:cNvSpPr>
              <a:spLocks noChangeArrowheads="1"/>
            </p:cNvSpPr>
            <p:nvPr/>
          </p:nvSpPr>
          <p:spPr bwMode="auto">
            <a:xfrm>
              <a:off x="2334" y="3612"/>
              <a:ext cx="688" cy="270"/>
            </a:xfrm>
            <a:prstGeom prst="ellipse">
              <a:avLst/>
            </a:prstGeom>
            <a:noFill/>
            <a:ln w="28575">
              <a:solidFill>
                <a:srgbClr val="FF3300"/>
              </a:solidFill>
              <a:round/>
              <a:headEnd/>
              <a:tailEnd/>
            </a:ln>
            <a:effectLst/>
          </p:spPr>
          <p:txBody>
            <a:bodyPr wrap="none" anchor="ctr"/>
            <a:lstStyle/>
            <a:p>
              <a:endParaRPr lang="en-GB"/>
            </a:p>
          </p:txBody>
        </p:sp>
        <p:sp>
          <p:nvSpPr>
            <p:cNvPr id="60" name="Oval 79"/>
            <p:cNvSpPr>
              <a:spLocks noChangeArrowheads="1"/>
            </p:cNvSpPr>
            <p:nvPr/>
          </p:nvSpPr>
          <p:spPr bwMode="auto">
            <a:xfrm>
              <a:off x="5218" y="3612"/>
              <a:ext cx="900" cy="270"/>
            </a:xfrm>
            <a:prstGeom prst="ellipse">
              <a:avLst/>
            </a:prstGeom>
            <a:noFill/>
            <a:ln w="28575">
              <a:solidFill>
                <a:srgbClr val="FF3300"/>
              </a:solidFill>
              <a:round/>
              <a:headEnd/>
              <a:tailEnd/>
            </a:ln>
            <a:effectLst/>
          </p:spPr>
          <p:txBody>
            <a:bodyPr wrap="none" anchor="ctr"/>
            <a:lstStyle/>
            <a:p>
              <a:endParaRPr lang="en-GB"/>
            </a:p>
          </p:txBody>
        </p:sp>
      </p:grpSp>
      <p:sp>
        <p:nvSpPr>
          <p:cNvPr id="61" name="Line 80"/>
          <p:cNvSpPr>
            <a:spLocks noChangeShapeType="1"/>
          </p:cNvSpPr>
          <p:nvPr/>
        </p:nvSpPr>
        <p:spPr bwMode="auto">
          <a:xfrm flipV="1">
            <a:off x="631825" y="2649538"/>
            <a:ext cx="2740025" cy="2489200"/>
          </a:xfrm>
          <a:prstGeom prst="line">
            <a:avLst/>
          </a:prstGeom>
          <a:noFill/>
          <a:ln w="28575">
            <a:solidFill>
              <a:schemeClr val="tx1"/>
            </a:solidFill>
            <a:round/>
            <a:headEnd/>
            <a:tailEnd/>
          </a:ln>
          <a:effectLst/>
        </p:spPr>
        <p:txBody>
          <a:bodyPr>
            <a:spAutoFit/>
          </a:bodyPr>
          <a:lstStyle/>
          <a:p>
            <a:endParaRPr lang="en-GB"/>
          </a:p>
        </p:txBody>
      </p:sp>
      <p:grpSp>
        <p:nvGrpSpPr>
          <p:cNvPr id="62" name="Group 147"/>
          <p:cNvGrpSpPr>
            <a:grpSpLocks/>
          </p:cNvGrpSpPr>
          <p:nvPr/>
        </p:nvGrpSpPr>
        <p:grpSpPr bwMode="auto">
          <a:xfrm>
            <a:off x="3143250" y="2754313"/>
            <a:ext cx="6569075" cy="608012"/>
            <a:chOff x="1980" y="1735"/>
            <a:chExt cx="4138" cy="383"/>
          </a:xfrm>
        </p:grpSpPr>
        <p:sp>
          <p:nvSpPr>
            <p:cNvPr id="63" name="Text Box 61"/>
            <p:cNvSpPr txBox="1">
              <a:spLocks noChangeArrowheads="1"/>
            </p:cNvSpPr>
            <p:nvPr/>
          </p:nvSpPr>
          <p:spPr bwMode="auto">
            <a:xfrm>
              <a:off x="1980" y="1735"/>
              <a:ext cx="206" cy="365"/>
            </a:xfrm>
            <a:prstGeom prst="rect">
              <a:avLst/>
            </a:prstGeom>
            <a:noFill/>
            <a:ln w="9525">
              <a:noFill/>
              <a:miter lim="800000"/>
              <a:headEnd/>
              <a:tailEnd/>
            </a:ln>
            <a:effectLst/>
          </p:spPr>
          <p:txBody>
            <a:bodyPr wrap="none">
              <a:spAutoFit/>
            </a:bodyPr>
            <a:lstStyle/>
            <a:p>
              <a:pPr algn="l" eaLnBrk="1" hangingPunct="1">
                <a:spcBef>
                  <a:spcPct val="50000"/>
                </a:spcBef>
                <a:buClr>
                  <a:schemeClr val="accent1"/>
                </a:buClr>
              </a:pPr>
              <a:r>
                <a:rPr lang="en-GB" sz="3200" b="0">
                  <a:solidFill>
                    <a:srgbClr val="FF3300"/>
                  </a:solidFill>
                  <a:latin typeface="AvantGarde Md BT" pitchFamily="34" charset="0"/>
                </a:rPr>
                <a:t>•</a:t>
              </a:r>
            </a:p>
          </p:txBody>
        </p:sp>
        <p:sp>
          <p:nvSpPr>
            <p:cNvPr id="64" name="Oval 62"/>
            <p:cNvSpPr>
              <a:spLocks noChangeArrowheads="1"/>
            </p:cNvSpPr>
            <p:nvPr/>
          </p:nvSpPr>
          <p:spPr bwMode="auto">
            <a:xfrm>
              <a:off x="2333" y="1848"/>
              <a:ext cx="688" cy="270"/>
            </a:xfrm>
            <a:prstGeom prst="ellipse">
              <a:avLst/>
            </a:prstGeom>
            <a:noFill/>
            <a:ln w="28575">
              <a:solidFill>
                <a:srgbClr val="FF3300"/>
              </a:solidFill>
              <a:round/>
              <a:headEnd/>
              <a:tailEnd/>
            </a:ln>
            <a:effectLst/>
          </p:spPr>
          <p:txBody>
            <a:bodyPr wrap="none" anchor="ctr"/>
            <a:lstStyle/>
            <a:p>
              <a:endParaRPr lang="en-GB"/>
            </a:p>
          </p:txBody>
        </p:sp>
        <p:sp>
          <p:nvSpPr>
            <p:cNvPr id="65" name="Oval 63"/>
            <p:cNvSpPr>
              <a:spLocks noChangeArrowheads="1"/>
            </p:cNvSpPr>
            <p:nvPr/>
          </p:nvSpPr>
          <p:spPr bwMode="auto">
            <a:xfrm>
              <a:off x="5190" y="1848"/>
              <a:ext cx="928" cy="270"/>
            </a:xfrm>
            <a:prstGeom prst="ellipse">
              <a:avLst/>
            </a:prstGeom>
            <a:noFill/>
            <a:ln w="28575">
              <a:solidFill>
                <a:srgbClr val="FF3300"/>
              </a:solidFill>
              <a:round/>
              <a:headEnd/>
              <a:tailEnd/>
            </a:ln>
            <a:effectLst/>
          </p:spPr>
          <p:txBody>
            <a:bodyPr wrap="none" anchor="ctr"/>
            <a:lstStyle/>
            <a:p>
              <a:endParaRPr lang="en-GB"/>
            </a:p>
          </p:txBody>
        </p:sp>
      </p:grpSp>
      <p:grpSp>
        <p:nvGrpSpPr>
          <p:cNvPr id="66" name="Group 81"/>
          <p:cNvGrpSpPr>
            <a:grpSpLocks/>
          </p:cNvGrpSpPr>
          <p:nvPr/>
        </p:nvGrpSpPr>
        <p:grpSpPr bwMode="auto">
          <a:xfrm>
            <a:off x="631825" y="3024188"/>
            <a:ext cx="2735263" cy="1778000"/>
            <a:chOff x="398" y="1890"/>
            <a:chExt cx="1723" cy="1120"/>
          </a:xfrm>
        </p:grpSpPr>
        <p:sp>
          <p:nvSpPr>
            <p:cNvPr id="67" name="Line 82"/>
            <p:cNvSpPr>
              <a:spLocks noChangeShapeType="1"/>
            </p:cNvSpPr>
            <p:nvPr/>
          </p:nvSpPr>
          <p:spPr bwMode="auto">
            <a:xfrm flipH="1">
              <a:off x="1873" y="1890"/>
              <a:ext cx="248" cy="213"/>
            </a:xfrm>
            <a:prstGeom prst="line">
              <a:avLst/>
            </a:prstGeom>
            <a:noFill/>
            <a:ln w="28575">
              <a:solidFill>
                <a:srgbClr val="FF3300"/>
              </a:solidFill>
              <a:round/>
              <a:headEnd/>
              <a:tailEnd/>
            </a:ln>
            <a:effectLst/>
          </p:spPr>
          <p:txBody>
            <a:bodyPr wrap="none">
              <a:spAutoFit/>
            </a:bodyPr>
            <a:lstStyle/>
            <a:p>
              <a:endParaRPr lang="en-GB"/>
            </a:p>
          </p:txBody>
        </p:sp>
        <p:sp>
          <p:nvSpPr>
            <p:cNvPr id="68" name="Line 83"/>
            <p:cNvSpPr>
              <a:spLocks noChangeShapeType="1"/>
            </p:cNvSpPr>
            <p:nvPr/>
          </p:nvSpPr>
          <p:spPr bwMode="auto">
            <a:xfrm flipH="1">
              <a:off x="1674" y="2075"/>
              <a:ext cx="227" cy="283"/>
            </a:xfrm>
            <a:prstGeom prst="line">
              <a:avLst/>
            </a:prstGeom>
            <a:noFill/>
            <a:ln w="28575">
              <a:solidFill>
                <a:srgbClr val="FF3300"/>
              </a:solidFill>
              <a:round/>
              <a:headEnd/>
              <a:tailEnd/>
            </a:ln>
            <a:effectLst/>
          </p:spPr>
          <p:txBody>
            <a:bodyPr>
              <a:spAutoFit/>
            </a:bodyPr>
            <a:lstStyle/>
            <a:p>
              <a:endParaRPr lang="en-GB"/>
            </a:p>
          </p:txBody>
        </p:sp>
        <p:sp>
          <p:nvSpPr>
            <p:cNvPr id="69" name="Line 84"/>
            <p:cNvSpPr>
              <a:spLocks noChangeShapeType="1"/>
            </p:cNvSpPr>
            <p:nvPr/>
          </p:nvSpPr>
          <p:spPr bwMode="auto">
            <a:xfrm flipH="1">
              <a:off x="589" y="2369"/>
              <a:ext cx="1074" cy="539"/>
            </a:xfrm>
            <a:prstGeom prst="line">
              <a:avLst/>
            </a:prstGeom>
            <a:noFill/>
            <a:ln w="28575">
              <a:solidFill>
                <a:srgbClr val="FF3300"/>
              </a:solidFill>
              <a:round/>
              <a:headEnd/>
              <a:tailEnd/>
            </a:ln>
            <a:effectLst/>
          </p:spPr>
          <p:txBody>
            <a:bodyPr>
              <a:spAutoFit/>
            </a:bodyPr>
            <a:lstStyle/>
            <a:p>
              <a:endParaRPr lang="en-GB"/>
            </a:p>
          </p:txBody>
        </p:sp>
        <p:sp>
          <p:nvSpPr>
            <p:cNvPr id="70" name="Line 85"/>
            <p:cNvSpPr>
              <a:spLocks noChangeShapeType="1"/>
            </p:cNvSpPr>
            <p:nvPr/>
          </p:nvSpPr>
          <p:spPr bwMode="auto">
            <a:xfrm flipH="1">
              <a:off x="398" y="2897"/>
              <a:ext cx="199" cy="113"/>
            </a:xfrm>
            <a:prstGeom prst="line">
              <a:avLst/>
            </a:prstGeom>
            <a:noFill/>
            <a:ln w="28575">
              <a:solidFill>
                <a:srgbClr val="FF3300"/>
              </a:solidFill>
              <a:round/>
              <a:headEnd/>
              <a:tailEnd/>
            </a:ln>
            <a:effectLst/>
          </p:spPr>
          <p:txBody>
            <a:bodyPr>
              <a:spAutoFit/>
            </a:bodyPr>
            <a:lstStyle/>
            <a:p>
              <a:endParaRPr lang="en-GB"/>
            </a:p>
          </p:txBody>
        </p:sp>
      </p:grpSp>
      <p:sp>
        <p:nvSpPr>
          <p:cNvPr id="71" name="Text Box 86"/>
          <p:cNvSpPr txBox="1">
            <a:spLocks noChangeArrowheads="1"/>
          </p:cNvSpPr>
          <p:nvPr/>
        </p:nvSpPr>
        <p:spPr bwMode="auto">
          <a:xfrm>
            <a:off x="1019175" y="5176838"/>
            <a:ext cx="1790700" cy="366712"/>
          </a:xfrm>
          <a:prstGeom prst="rect">
            <a:avLst/>
          </a:prstGeom>
          <a:noFill/>
          <a:ln w="9525">
            <a:noFill/>
            <a:miter lim="800000"/>
            <a:headEnd/>
            <a:tailEnd/>
          </a:ln>
          <a:effectLst/>
        </p:spPr>
        <p:txBody>
          <a:bodyPr wrap="none">
            <a:spAutoFit/>
          </a:bodyPr>
          <a:lstStyle/>
          <a:p>
            <a:pPr algn="l" eaLnBrk="1" hangingPunct="1">
              <a:spcBef>
                <a:spcPct val="50000"/>
              </a:spcBef>
              <a:buClr>
                <a:schemeClr val="accent1"/>
              </a:buClr>
            </a:pPr>
            <a:r>
              <a:rPr lang="en-GB" sz="1800" b="0"/>
              <a:t>FC-Probability</a:t>
            </a:r>
          </a:p>
        </p:txBody>
      </p:sp>
      <p:sp>
        <p:nvSpPr>
          <p:cNvPr id="72" name="Text Box 87"/>
          <p:cNvSpPr txBox="1">
            <a:spLocks noChangeArrowheads="1"/>
          </p:cNvSpPr>
          <p:nvPr/>
        </p:nvSpPr>
        <p:spPr bwMode="auto">
          <a:xfrm>
            <a:off x="301625" y="4862513"/>
            <a:ext cx="330200" cy="366712"/>
          </a:xfrm>
          <a:prstGeom prst="rect">
            <a:avLst/>
          </a:prstGeom>
          <a:noFill/>
          <a:ln w="9525">
            <a:noFill/>
            <a:miter lim="800000"/>
            <a:headEnd/>
            <a:tailEnd/>
          </a:ln>
          <a:effectLst/>
        </p:spPr>
        <p:txBody>
          <a:bodyPr wrap="none">
            <a:spAutoFit/>
          </a:bodyPr>
          <a:lstStyle/>
          <a:p>
            <a:pPr algn="l" eaLnBrk="1" hangingPunct="1">
              <a:spcBef>
                <a:spcPct val="50000"/>
              </a:spcBef>
              <a:buClr>
                <a:schemeClr val="accent1"/>
              </a:buClr>
            </a:pPr>
            <a:r>
              <a:rPr lang="en-GB" sz="1800" b="0"/>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down)">
                                      <p:cBhvr>
                                        <p:cTn id="2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2"/>
          </p:nvPr>
        </p:nvSpPr>
        <p:spPr/>
        <p:txBody>
          <a:bodyPr/>
          <a:lstStyle/>
          <a:p>
            <a:fld id="{CE22BA8D-5A6F-4E68-AA1C-794202FB5C12}" type="slidenum">
              <a:rPr lang="en-US"/>
              <a:pPr/>
              <a:t>39</a:t>
            </a:fld>
            <a:endParaRPr lang="en-US"/>
          </a:p>
        </p:txBody>
      </p:sp>
      <p:pic>
        <p:nvPicPr>
          <p:cNvPr id="106499" name="Picture 3" descr="rel_t_scw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48" y="1660525"/>
            <a:ext cx="4740275" cy="43116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06500" name="Text Box 4"/>
          <p:cNvSpPr txBox="1">
            <a:spLocks noChangeArrowheads="1"/>
          </p:cNvSpPr>
          <p:nvPr/>
        </p:nvSpPr>
        <p:spPr bwMode="auto">
          <a:xfrm>
            <a:off x="242888" y="1190625"/>
            <a:ext cx="4786312" cy="457200"/>
          </a:xfrm>
          <a:prstGeom prst="rect">
            <a:avLst/>
          </a:prstGeom>
          <a:noFill/>
          <a:ln>
            <a:noFill/>
          </a:ln>
          <a:effectLst/>
          <a:extLst>
            <a:ext uri="{909E8E84-426E-40dd-AFC4-6F175D3DCCD1}">
              <a14:hiddenFill xmlns:a14="http://schemas.microsoft.com/office/drawing/2010/main" xmlns="">
                <a:solidFill>
                  <a:srgbClr val="00CC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buClr>
                <a:schemeClr val="accent1"/>
              </a:buClr>
            </a:pPr>
            <a:r>
              <a:rPr lang="en-GB" sz="2400">
                <a:solidFill>
                  <a:srgbClr val="FF3300"/>
                </a:solidFill>
                <a:latin typeface="AvantGarde Md BT" pitchFamily="34" charset="0"/>
              </a:rPr>
              <a:t>over-confident model</a:t>
            </a:r>
          </a:p>
        </p:txBody>
      </p:sp>
      <p:sp>
        <p:nvSpPr>
          <p:cNvPr id="106501" name="Text Box 5"/>
          <p:cNvSpPr txBox="1">
            <a:spLocks noChangeArrowheads="1"/>
          </p:cNvSpPr>
          <p:nvPr/>
        </p:nvSpPr>
        <p:spPr bwMode="auto">
          <a:xfrm>
            <a:off x="6384935" y="1190642"/>
            <a:ext cx="2049359" cy="461665"/>
          </a:xfrm>
          <a:prstGeom prst="rect">
            <a:avLst/>
          </a:prstGeom>
          <a:noFill/>
          <a:ln>
            <a:noFill/>
          </a:ln>
          <a:effectLst/>
          <a:extLst>
            <a:ext uri="{909E8E84-426E-40dd-AFC4-6F175D3DCCD1}">
              <a14:hiddenFill xmlns:a14="http://schemas.microsoft.com/office/drawing/2010/main" xmlns="">
                <a:solidFill>
                  <a:srgbClr val="00CCFF"/>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50000"/>
              </a:spcBef>
              <a:buClr>
                <a:schemeClr val="accent1"/>
              </a:buClr>
            </a:pPr>
            <a:r>
              <a:rPr lang="en-GB" sz="2400">
                <a:solidFill>
                  <a:srgbClr val="FF3300"/>
                </a:solidFill>
                <a:latin typeface="AvantGarde Md BT" pitchFamily="34" charset="0"/>
              </a:rPr>
              <a:t>perfect model</a:t>
            </a:r>
          </a:p>
        </p:txBody>
      </p:sp>
      <p:sp>
        <p:nvSpPr>
          <p:cNvPr id="106502" name="Rectangle 6"/>
          <p:cNvSpPr>
            <a:spLocks noChangeArrowheads="1"/>
          </p:cNvSpPr>
          <p:nvPr/>
        </p:nvSpPr>
        <p:spPr bwMode="auto">
          <a:xfrm>
            <a:off x="768350" y="3549134"/>
            <a:ext cx="3784600" cy="36933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06503" name="Line 7"/>
          <p:cNvSpPr>
            <a:spLocks noChangeShapeType="1"/>
          </p:cNvSpPr>
          <p:nvPr/>
        </p:nvSpPr>
        <p:spPr bwMode="auto">
          <a:xfrm flipV="1">
            <a:off x="768350" y="1993900"/>
            <a:ext cx="3784600" cy="3454400"/>
          </a:xfrm>
          <a:prstGeom prst="line">
            <a:avLst/>
          </a:prstGeom>
          <a:noFill/>
          <a:ln w="190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sp>
        <p:nvSpPr>
          <p:cNvPr id="106504" name="Line 8"/>
          <p:cNvSpPr>
            <a:spLocks noChangeShapeType="1"/>
          </p:cNvSpPr>
          <p:nvPr/>
        </p:nvSpPr>
        <p:spPr bwMode="auto">
          <a:xfrm flipV="1">
            <a:off x="739785" y="2552700"/>
            <a:ext cx="3800475" cy="2374900"/>
          </a:xfrm>
          <a:prstGeom prst="line">
            <a:avLst/>
          </a:prstGeom>
          <a:noFill/>
          <a:ln w="3810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pic>
        <p:nvPicPr>
          <p:cNvPr id="106505" name="Picture 9" descr="rel_t_scw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975" y="1660525"/>
            <a:ext cx="4743450" cy="43116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06506" name="Rectangle 10"/>
          <p:cNvSpPr>
            <a:spLocks noChangeArrowheads="1"/>
          </p:cNvSpPr>
          <p:nvPr/>
        </p:nvSpPr>
        <p:spPr bwMode="auto">
          <a:xfrm>
            <a:off x="5703888" y="3555484"/>
            <a:ext cx="3787775" cy="36933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06507" name="Line 11"/>
          <p:cNvSpPr>
            <a:spLocks noChangeShapeType="1"/>
          </p:cNvSpPr>
          <p:nvPr/>
        </p:nvSpPr>
        <p:spPr bwMode="auto">
          <a:xfrm flipV="1">
            <a:off x="5703888" y="1993900"/>
            <a:ext cx="3787775" cy="3454400"/>
          </a:xfrm>
          <a:prstGeom prst="line">
            <a:avLst/>
          </a:prstGeom>
          <a:noFill/>
          <a:ln w="190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sp>
        <p:nvSpPr>
          <p:cNvPr id="106508" name="Line 12"/>
          <p:cNvSpPr>
            <a:spLocks noChangeShapeType="1"/>
          </p:cNvSpPr>
          <p:nvPr/>
        </p:nvSpPr>
        <p:spPr bwMode="auto">
          <a:xfrm flipV="1">
            <a:off x="5713413" y="2012950"/>
            <a:ext cx="3771900" cy="3448050"/>
          </a:xfrm>
          <a:prstGeom prst="line">
            <a:avLst/>
          </a:prstGeom>
          <a:noFill/>
          <a:ln w="3810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6509" name="Text Box 13"/>
          <p:cNvSpPr txBox="1">
            <a:spLocks noChangeArrowheads="1"/>
          </p:cNvSpPr>
          <p:nvPr/>
        </p:nvSpPr>
        <p:spPr bwMode="auto">
          <a:xfrm>
            <a:off x="7070735" y="6629417"/>
            <a:ext cx="18955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t>R. Hagedorn, 2007</a:t>
            </a:r>
          </a:p>
        </p:txBody>
      </p:sp>
      <p:sp>
        <p:nvSpPr>
          <p:cNvPr id="106511" name="Rectangle 15"/>
          <p:cNvSpPr>
            <a:spLocks noChangeArrowheads="1"/>
          </p:cNvSpPr>
          <p:nvPr/>
        </p:nvSpPr>
        <p:spPr bwMode="auto">
          <a:xfrm>
            <a:off x="501651" y="-76200"/>
            <a:ext cx="90551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GB" sz="4000" b="1" dirty="0">
                <a:solidFill>
                  <a:schemeClr val="tx2"/>
                </a:solidFill>
              </a:rPr>
              <a:t>Reliability Diagram</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48640" y="0"/>
            <a:ext cx="9052560" cy="1143000"/>
          </a:xfrm>
        </p:spPr>
        <p:txBody>
          <a:bodyPr>
            <a:normAutofit/>
          </a:bodyPr>
          <a:lstStyle/>
          <a:p>
            <a:r>
              <a:rPr lang="en-US" b="1" dirty="0"/>
              <a:t>Uncertainties in NWP</a:t>
            </a:r>
          </a:p>
        </p:txBody>
      </p:sp>
      <p:sp>
        <p:nvSpPr>
          <p:cNvPr id="9" name="Slide Number Placeholder 5"/>
          <p:cNvSpPr>
            <a:spLocks noGrp="1"/>
          </p:cNvSpPr>
          <p:nvPr>
            <p:ph type="sldNum" sz="quarter" idx="12"/>
          </p:nvPr>
        </p:nvSpPr>
        <p:spPr/>
        <p:txBody>
          <a:bodyPr/>
          <a:lstStyle/>
          <a:p>
            <a:fld id="{10E63BD6-8CD6-45E7-BC47-210CF766A95D}" type="slidenum">
              <a:rPr lang="en-US"/>
              <a:pPr/>
              <a:t>4</a:t>
            </a:fld>
            <a:endParaRPr lang="en-US" dirty="0"/>
          </a:p>
        </p:txBody>
      </p:sp>
      <p:sp>
        <p:nvSpPr>
          <p:cNvPr id="26627" name="Rectangle 3"/>
          <p:cNvSpPr>
            <a:spLocks noGrp="1" noChangeArrowheads="1"/>
          </p:cNvSpPr>
          <p:nvPr>
            <p:ph type="body" idx="4294967295"/>
          </p:nvPr>
        </p:nvSpPr>
        <p:spPr>
          <a:xfrm>
            <a:off x="5638800" y="2514600"/>
            <a:ext cx="3886200" cy="4191000"/>
          </a:xfrm>
        </p:spPr>
        <p:txBody>
          <a:bodyPr>
            <a:noAutofit/>
          </a:bodyPr>
          <a:lstStyle/>
          <a:p>
            <a:r>
              <a:rPr lang="en-US" sz="2400" dirty="0" smtClean="0"/>
              <a:t>Deficient representation of relevant physical processes </a:t>
            </a:r>
            <a:endParaRPr lang="en-US" sz="2400" dirty="0"/>
          </a:p>
          <a:p>
            <a:r>
              <a:rPr lang="en-US" sz="2400" dirty="0" smtClean="0"/>
              <a:t>Truncation errors</a:t>
            </a:r>
          </a:p>
          <a:p>
            <a:pPr>
              <a:lnSpc>
                <a:spcPct val="110000"/>
              </a:lnSpc>
            </a:pPr>
            <a:r>
              <a:rPr lang="en-US" sz="2400" dirty="0" smtClean="0"/>
              <a:t>Limited approach for data QC: incorrect good </a:t>
            </a:r>
            <a:r>
              <a:rPr lang="en-US" sz="2400" dirty="0" err="1" smtClean="0"/>
              <a:t>vs</a:t>
            </a:r>
            <a:r>
              <a:rPr lang="en-US" sz="2400" dirty="0" smtClean="0"/>
              <a:t> bad  data discrimination</a:t>
            </a:r>
          </a:p>
          <a:p>
            <a:pPr>
              <a:lnSpc>
                <a:spcPct val="110000"/>
              </a:lnSpc>
            </a:pPr>
            <a:r>
              <a:rPr lang="en-US" sz="2400" dirty="0"/>
              <a:t>C</a:t>
            </a:r>
            <a:r>
              <a:rPr lang="en-US" sz="2400" dirty="0" smtClean="0"/>
              <a:t>omputer program bugs!</a:t>
            </a:r>
          </a:p>
        </p:txBody>
      </p:sp>
      <p:sp>
        <p:nvSpPr>
          <p:cNvPr id="26657" name="Text Box 33"/>
          <p:cNvSpPr txBox="1">
            <a:spLocks noChangeArrowheads="1"/>
          </p:cNvSpPr>
          <p:nvPr/>
        </p:nvSpPr>
        <p:spPr bwMode="auto">
          <a:xfrm>
            <a:off x="533400" y="1066800"/>
            <a:ext cx="92202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2800" b="1" dirty="0">
                <a:solidFill>
                  <a:schemeClr val="accent2">
                    <a:lumMod val="75000"/>
                  </a:schemeClr>
                </a:solidFill>
                <a:latin typeface="+mn-lt"/>
              </a:rPr>
              <a:t>I</a:t>
            </a:r>
            <a:r>
              <a:rPr lang="en-US" sz="2800" b="1" dirty="0" smtClean="0">
                <a:solidFill>
                  <a:schemeClr val="accent2">
                    <a:lumMod val="75000"/>
                  </a:schemeClr>
                </a:solidFill>
                <a:latin typeface="+mn-lt"/>
              </a:rPr>
              <a:t>nitial state of the atmosphere</a:t>
            </a:r>
            <a:endParaRPr lang="en-US" sz="2800" b="1" dirty="0">
              <a:solidFill>
                <a:schemeClr val="accent2">
                  <a:lumMod val="75000"/>
                </a:schemeClr>
              </a:solidFill>
              <a:latin typeface="+mn-lt"/>
            </a:endParaRPr>
          </a:p>
        </p:txBody>
      </p:sp>
      <p:sp>
        <p:nvSpPr>
          <p:cNvPr id="2" name="TextBox 1"/>
          <p:cNvSpPr txBox="1"/>
          <p:nvPr/>
        </p:nvSpPr>
        <p:spPr>
          <a:xfrm>
            <a:off x="5791200" y="1752600"/>
            <a:ext cx="2874405" cy="461665"/>
          </a:xfrm>
          <a:prstGeom prst="rect">
            <a:avLst/>
          </a:prstGeom>
          <a:noFill/>
        </p:spPr>
        <p:txBody>
          <a:bodyPr wrap="none" rtlCol="0">
            <a:spAutoFit/>
          </a:bodyPr>
          <a:lstStyle/>
          <a:p>
            <a:r>
              <a:rPr lang="es-ES_tradnl" sz="2400" b="1" dirty="0" err="1" smtClean="0">
                <a:latin typeface="+mn-lt"/>
              </a:rPr>
              <a:t>Bias</a:t>
            </a:r>
            <a:r>
              <a:rPr lang="es-ES_tradnl" sz="2400" b="1" dirty="0" smtClean="0">
                <a:latin typeface="+mn-lt"/>
              </a:rPr>
              <a:t> in </a:t>
            </a:r>
            <a:r>
              <a:rPr lang="es-ES_tradnl" sz="2400" b="1" dirty="0" err="1" smtClean="0">
                <a:latin typeface="+mn-lt"/>
              </a:rPr>
              <a:t>the</a:t>
            </a:r>
            <a:r>
              <a:rPr lang="es-ES_tradnl" sz="2400" b="1" dirty="0" smtClean="0">
                <a:latin typeface="+mn-lt"/>
              </a:rPr>
              <a:t> </a:t>
            </a:r>
            <a:r>
              <a:rPr lang="es-ES_tradnl" sz="2400" b="1" dirty="0" err="1" smtClean="0">
                <a:latin typeface="+mn-lt"/>
              </a:rPr>
              <a:t>first</a:t>
            </a:r>
            <a:r>
              <a:rPr lang="es-ES_tradnl" sz="2400" b="1" dirty="0" smtClean="0">
                <a:latin typeface="+mn-lt"/>
              </a:rPr>
              <a:t> </a:t>
            </a:r>
            <a:r>
              <a:rPr lang="es-ES_tradnl" sz="2400" b="1" dirty="0" err="1" smtClean="0">
                <a:latin typeface="+mn-lt"/>
              </a:rPr>
              <a:t>guess</a:t>
            </a:r>
            <a:endParaRPr lang="es-ES_tradnl" sz="2400" b="1" dirty="0">
              <a:latin typeface="+mn-lt"/>
            </a:endParaRPr>
          </a:p>
        </p:txBody>
      </p:sp>
      <p:pic>
        <p:nvPicPr>
          <p:cNvPr id="3" name="Picture 2" descr="Screen Shot 2014-04-15 at 8.24.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32" y="2590800"/>
            <a:ext cx="5494168" cy="34549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9238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01651" y="-76200"/>
            <a:ext cx="9055100" cy="1143000"/>
          </a:xfrm>
        </p:spPr>
        <p:txBody>
          <a:bodyPr/>
          <a:lstStyle/>
          <a:p>
            <a:r>
              <a:rPr lang="en-GB" sz="4000" b="1" dirty="0">
                <a:solidFill>
                  <a:schemeClr val="tx2">
                    <a:lumMod val="75000"/>
                  </a:schemeClr>
                </a:solidFill>
                <a:latin typeface="Verdana" pitchFamily="34" charset="0"/>
              </a:rPr>
              <a:t>Reliability Diagram</a:t>
            </a:r>
          </a:p>
        </p:txBody>
      </p:sp>
      <p:sp>
        <p:nvSpPr>
          <p:cNvPr id="14" name="Slide Number Placeholder 4"/>
          <p:cNvSpPr>
            <a:spLocks noGrp="1"/>
          </p:cNvSpPr>
          <p:nvPr>
            <p:ph type="sldNum" sz="quarter" idx="12"/>
          </p:nvPr>
        </p:nvSpPr>
        <p:spPr/>
        <p:txBody>
          <a:bodyPr/>
          <a:lstStyle/>
          <a:p>
            <a:fld id="{9BAC7D7F-4D3B-4915-A00B-31774DFEF35C}" type="slidenum">
              <a:rPr lang="en-US"/>
              <a:pPr/>
              <a:t>40</a:t>
            </a:fld>
            <a:endParaRPr lang="en-US"/>
          </a:p>
        </p:txBody>
      </p:sp>
      <p:pic>
        <p:nvPicPr>
          <p:cNvPr id="107523" name="Picture 3" descr="rel_t_scw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48" y="1660525"/>
            <a:ext cx="4740275" cy="43116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07524" name="Text Box 4"/>
          <p:cNvSpPr txBox="1">
            <a:spLocks noChangeArrowheads="1"/>
          </p:cNvSpPr>
          <p:nvPr/>
        </p:nvSpPr>
        <p:spPr bwMode="auto">
          <a:xfrm>
            <a:off x="242888" y="1190625"/>
            <a:ext cx="4786312" cy="457200"/>
          </a:xfrm>
          <a:prstGeom prst="rect">
            <a:avLst/>
          </a:prstGeom>
          <a:noFill/>
          <a:ln>
            <a:noFill/>
          </a:ln>
          <a:effectLst/>
          <a:extLst>
            <a:ext uri="{909E8E84-426E-40dd-AFC4-6F175D3DCCD1}">
              <a14:hiddenFill xmlns:a14="http://schemas.microsoft.com/office/drawing/2010/main" xmlns="">
                <a:solidFill>
                  <a:srgbClr val="00CC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buClr>
                <a:schemeClr val="accent1"/>
              </a:buClr>
            </a:pPr>
            <a:r>
              <a:rPr lang="en-GB" sz="2400">
                <a:solidFill>
                  <a:srgbClr val="FF3300"/>
                </a:solidFill>
                <a:latin typeface="AvantGarde Md BT" pitchFamily="34" charset="0"/>
              </a:rPr>
              <a:t>under-confident model</a:t>
            </a:r>
          </a:p>
        </p:txBody>
      </p:sp>
      <p:sp>
        <p:nvSpPr>
          <p:cNvPr id="107525" name="Text Box 5"/>
          <p:cNvSpPr txBox="1">
            <a:spLocks noChangeArrowheads="1"/>
          </p:cNvSpPr>
          <p:nvPr/>
        </p:nvSpPr>
        <p:spPr bwMode="auto">
          <a:xfrm>
            <a:off x="6384935" y="1190642"/>
            <a:ext cx="2049359" cy="461665"/>
          </a:xfrm>
          <a:prstGeom prst="rect">
            <a:avLst/>
          </a:prstGeom>
          <a:noFill/>
          <a:ln>
            <a:noFill/>
          </a:ln>
          <a:effectLst/>
          <a:extLst>
            <a:ext uri="{909E8E84-426E-40dd-AFC4-6F175D3DCCD1}">
              <a14:hiddenFill xmlns:a14="http://schemas.microsoft.com/office/drawing/2010/main" xmlns="">
                <a:solidFill>
                  <a:srgbClr val="00CCFF"/>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50000"/>
              </a:spcBef>
              <a:buClr>
                <a:schemeClr val="accent1"/>
              </a:buClr>
            </a:pPr>
            <a:r>
              <a:rPr lang="en-GB" sz="2400">
                <a:solidFill>
                  <a:srgbClr val="FF3300"/>
                </a:solidFill>
                <a:latin typeface="AvantGarde Md BT" pitchFamily="34" charset="0"/>
              </a:rPr>
              <a:t>perfect model</a:t>
            </a:r>
          </a:p>
        </p:txBody>
      </p:sp>
      <p:sp>
        <p:nvSpPr>
          <p:cNvPr id="107526" name="Rectangle 6"/>
          <p:cNvSpPr>
            <a:spLocks noChangeArrowheads="1"/>
          </p:cNvSpPr>
          <p:nvPr/>
        </p:nvSpPr>
        <p:spPr bwMode="auto">
          <a:xfrm>
            <a:off x="768350" y="3549134"/>
            <a:ext cx="3784600" cy="36933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07527" name="Line 7"/>
          <p:cNvSpPr>
            <a:spLocks noChangeShapeType="1"/>
          </p:cNvSpPr>
          <p:nvPr/>
        </p:nvSpPr>
        <p:spPr bwMode="auto">
          <a:xfrm flipV="1">
            <a:off x="768350" y="1993900"/>
            <a:ext cx="3784600" cy="3454400"/>
          </a:xfrm>
          <a:prstGeom prst="line">
            <a:avLst/>
          </a:prstGeom>
          <a:noFill/>
          <a:ln w="190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sp>
        <p:nvSpPr>
          <p:cNvPr id="107528" name="Line 8"/>
          <p:cNvSpPr>
            <a:spLocks noChangeShapeType="1"/>
          </p:cNvSpPr>
          <p:nvPr/>
        </p:nvSpPr>
        <p:spPr bwMode="auto">
          <a:xfrm flipV="1">
            <a:off x="1279535" y="2000250"/>
            <a:ext cx="2765425" cy="3452813"/>
          </a:xfrm>
          <a:prstGeom prst="line">
            <a:avLst/>
          </a:prstGeom>
          <a:noFill/>
          <a:ln w="3810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pic>
        <p:nvPicPr>
          <p:cNvPr id="107529" name="Picture 9" descr="rel_t_scw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975" y="1660525"/>
            <a:ext cx="4743450" cy="43116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07530" name="Rectangle 10"/>
          <p:cNvSpPr>
            <a:spLocks noChangeArrowheads="1"/>
          </p:cNvSpPr>
          <p:nvPr/>
        </p:nvSpPr>
        <p:spPr bwMode="auto">
          <a:xfrm>
            <a:off x="5703888" y="3555484"/>
            <a:ext cx="3787775" cy="36933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07531" name="Line 11"/>
          <p:cNvSpPr>
            <a:spLocks noChangeShapeType="1"/>
          </p:cNvSpPr>
          <p:nvPr/>
        </p:nvSpPr>
        <p:spPr bwMode="auto">
          <a:xfrm flipV="1">
            <a:off x="5703888" y="1993900"/>
            <a:ext cx="3787775" cy="3454400"/>
          </a:xfrm>
          <a:prstGeom prst="line">
            <a:avLst/>
          </a:prstGeom>
          <a:noFill/>
          <a:ln w="190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sp>
        <p:nvSpPr>
          <p:cNvPr id="107532" name="Line 12"/>
          <p:cNvSpPr>
            <a:spLocks noChangeShapeType="1"/>
          </p:cNvSpPr>
          <p:nvPr/>
        </p:nvSpPr>
        <p:spPr bwMode="auto">
          <a:xfrm flipV="1">
            <a:off x="5713413" y="2012950"/>
            <a:ext cx="3771900" cy="3448050"/>
          </a:xfrm>
          <a:prstGeom prst="line">
            <a:avLst/>
          </a:prstGeom>
          <a:noFill/>
          <a:ln w="3810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7533" name="Text Box 13"/>
          <p:cNvSpPr txBox="1">
            <a:spLocks noChangeArrowheads="1"/>
          </p:cNvSpPr>
          <p:nvPr/>
        </p:nvSpPr>
        <p:spPr bwMode="auto">
          <a:xfrm>
            <a:off x="7070735" y="6629417"/>
            <a:ext cx="18955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t>R. Hagedorn, 2007</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01651" y="-228600"/>
            <a:ext cx="9055100" cy="1143000"/>
          </a:xfrm>
        </p:spPr>
        <p:txBody>
          <a:bodyPr/>
          <a:lstStyle/>
          <a:p>
            <a:r>
              <a:rPr lang="en-US" sz="4000" b="1" dirty="0">
                <a:latin typeface="Verdana" pitchFamily="34" charset="0"/>
              </a:rPr>
              <a:t>Reliability Diagram</a:t>
            </a:r>
          </a:p>
        </p:txBody>
      </p:sp>
      <p:sp>
        <p:nvSpPr>
          <p:cNvPr id="84" name="Slide Number Placeholder 4"/>
          <p:cNvSpPr>
            <a:spLocks noGrp="1"/>
          </p:cNvSpPr>
          <p:nvPr>
            <p:ph type="sldNum" sz="quarter" idx="12"/>
          </p:nvPr>
        </p:nvSpPr>
        <p:spPr/>
        <p:txBody>
          <a:bodyPr/>
          <a:lstStyle/>
          <a:p>
            <a:fld id="{F4D96303-734F-4B69-9204-701B5AD34C2E}" type="slidenum">
              <a:rPr lang="en-US"/>
              <a:pPr/>
              <a:t>41</a:t>
            </a:fld>
            <a:endParaRPr lang="en-US"/>
          </a:p>
        </p:txBody>
      </p:sp>
      <p:grpSp>
        <p:nvGrpSpPr>
          <p:cNvPr id="37891" name="Group 3"/>
          <p:cNvGrpSpPr>
            <a:grpSpLocks/>
          </p:cNvGrpSpPr>
          <p:nvPr/>
        </p:nvGrpSpPr>
        <p:grpSpPr bwMode="auto">
          <a:xfrm>
            <a:off x="4527555" y="1066818"/>
            <a:ext cx="5114925" cy="4251325"/>
            <a:chOff x="1624" y="960"/>
            <a:chExt cx="3210" cy="2678"/>
          </a:xfrm>
        </p:grpSpPr>
        <p:grpSp>
          <p:nvGrpSpPr>
            <p:cNvPr id="37892" name="Group 4"/>
            <p:cNvGrpSpPr>
              <a:grpSpLocks/>
            </p:cNvGrpSpPr>
            <p:nvPr/>
          </p:nvGrpSpPr>
          <p:grpSpPr bwMode="auto">
            <a:xfrm>
              <a:off x="1624" y="1000"/>
              <a:ext cx="3210" cy="2638"/>
              <a:chOff x="3491" y="2508"/>
              <a:chExt cx="1314" cy="1311"/>
            </a:xfrm>
          </p:grpSpPr>
          <p:sp>
            <p:nvSpPr>
              <p:cNvPr id="37893" name="Freeform 5"/>
              <p:cNvSpPr>
                <a:spLocks/>
              </p:cNvSpPr>
              <p:nvPr/>
            </p:nvSpPr>
            <p:spPr bwMode="auto">
              <a:xfrm>
                <a:off x="3797" y="2508"/>
                <a:ext cx="1008" cy="1003"/>
              </a:xfrm>
              <a:custGeom>
                <a:avLst/>
                <a:gdLst>
                  <a:gd name="T0" fmla="*/ 0 w 1008"/>
                  <a:gd name="T1" fmla="*/ 1003 h 1003"/>
                  <a:gd name="T2" fmla="*/ 1005 w 1008"/>
                  <a:gd name="T3" fmla="*/ 510 h 1003"/>
                  <a:gd name="T4" fmla="*/ 1008 w 1008"/>
                  <a:gd name="T5" fmla="*/ 0 h 1003"/>
                  <a:gd name="T6" fmla="*/ 1 w 1008"/>
                  <a:gd name="T7" fmla="*/ 0 h 1003"/>
                  <a:gd name="T8" fmla="*/ 0 w 1008"/>
                  <a:gd name="T9" fmla="*/ 1003 h 1003"/>
                </a:gdLst>
                <a:ahLst/>
                <a:cxnLst>
                  <a:cxn ang="0">
                    <a:pos x="T0" y="T1"/>
                  </a:cxn>
                  <a:cxn ang="0">
                    <a:pos x="T2" y="T3"/>
                  </a:cxn>
                  <a:cxn ang="0">
                    <a:pos x="T4" y="T5"/>
                  </a:cxn>
                  <a:cxn ang="0">
                    <a:pos x="T6" y="T7"/>
                  </a:cxn>
                  <a:cxn ang="0">
                    <a:pos x="T8" y="T9"/>
                  </a:cxn>
                </a:cxnLst>
                <a:rect l="0" t="0" r="r" b="b"/>
                <a:pathLst>
                  <a:path w="1008" h="1003">
                    <a:moveTo>
                      <a:pt x="0" y="1003"/>
                    </a:moveTo>
                    <a:lnTo>
                      <a:pt x="1005" y="510"/>
                    </a:lnTo>
                    <a:lnTo>
                      <a:pt x="1008" y="0"/>
                    </a:lnTo>
                    <a:lnTo>
                      <a:pt x="1" y="0"/>
                    </a:lnTo>
                    <a:lnTo>
                      <a:pt x="0" y="1003"/>
                    </a:lnTo>
                    <a:close/>
                  </a:path>
                </a:pathLst>
              </a:custGeom>
              <a:solidFill>
                <a:srgbClr val="FF7C80">
                  <a:alpha val="30000"/>
                </a:srgbClr>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894" name="Freeform 6"/>
              <p:cNvSpPr>
                <a:spLocks/>
              </p:cNvSpPr>
              <p:nvPr/>
            </p:nvSpPr>
            <p:spPr bwMode="auto">
              <a:xfrm>
                <a:off x="3491" y="3508"/>
                <a:ext cx="307" cy="311"/>
              </a:xfrm>
              <a:custGeom>
                <a:avLst/>
                <a:gdLst>
                  <a:gd name="T0" fmla="*/ 0 w 307"/>
                  <a:gd name="T1" fmla="*/ 150 h 311"/>
                  <a:gd name="T2" fmla="*/ 0 w 307"/>
                  <a:gd name="T3" fmla="*/ 308 h 311"/>
                  <a:gd name="T4" fmla="*/ 307 w 307"/>
                  <a:gd name="T5" fmla="*/ 311 h 311"/>
                  <a:gd name="T6" fmla="*/ 306 w 307"/>
                  <a:gd name="T7" fmla="*/ 0 h 311"/>
                  <a:gd name="T8" fmla="*/ 0 w 307"/>
                  <a:gd name="T9" fmla="*/ 150 h 311"/>
                </a:gdLst>
                <a:ahLst/>
                <a:cxnLst>
                  <a:cxn ang="0">
                    <a:pos x="T0" y="T1"/>
                  </a:cxn>
                  <a:cxn ang="0">
                    <a:pos x="T2" y="T3"/>
                  </a:cxn>
                  <a:cxn ang="0">
                    <a:pos x="T4" y="T5"/>
                  </a:cxn>
                  <a:cxn ang="0">
                    <a:pos x="T6" y="T7"/>
                  </a:cxn>
                  <a:cxn ang="0">
                    <a:pos x="T8" y="T9"/>
                  </a:cxn>
                </a:cxnLst>
                <a:rect l="0" t="0" r="r" b="b"/>
                <a:pathLst>
                  <a:path w="307" h="311">
                    <a:moveTo>
                      <a:pt x="0" y="150"/>
                    </a:moveTo>
                    <a:lnTo>
                      <a:pt x="0" y="308"/>
                    </a:lnTo>
                    <a:lnTo>
                      <a:pt x="307" y="311"/>
                    </a:lnTo>
                    <a:lnTo>
                      <a:pt x="306" y="0"/>
                    </a:lnTo>
                    <a:lnTo>
                      <a:pt x="0" y="150"/>
                    </a:lnTo>
                    <a:close/>
                  </a:path>
                </a:pathLst>
              </a:custGeom>
              <a:solidFill>
                <a:srgbClr val="FF9999">
                  <a:alpha val="30000"/>
                </a:srgbClr>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37895" name="Text Box 7"/>
            <p:cNvSpPr txBox="1">
              <a:spLocks noChangeArrowheads="1"/>
            </p:cNvSpPr>
            <p:nvPr/>
          </p:nvSpPr>
          <p:spPr bwMode="auto">
            <a:xfrm>
              <a:off x="3601" y="960"/>
              <a:ext cx="304" cy="194"/>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solidFill>
                    <a:srgbClr val="000000"/>
                  </a:solidFill>
                  <a:latin typeface="Arial" charset="0"/>
                </a:rPr>
                <a:t>skill</a:t>
              </a:r>
            </a:p>
          </p:txBody>
        </p:sp>
      </p:grpSp>
      <p:grpSp>
        <p:nvGrpSpPr>
          <p:cNvPr id="37896" name="Group 8"/>
          <p:cNvGrpSpPr>
            <a:grpSpLocks/>
          </p:cNvGrpSpPr>
          <p:nvPr/>
        </p:nvGrpSpPr>
        <p:grpSpPr bwMode="auto">
          <a:xfrm>
            <a:off x="4527554" y="4267217"/>
            <a:ext cx="5111750" cy="307975"/>
            <a:chOff x="1632" y="2976"/>
            <a:chExt cx="3195" cy="194"/>
          </a:xfrm>
        </p:grpSpPr>
        <p:sp>
          <p:nvSpPr>
            <p:cNvPr id="37897" name="Line 9"/>
            <p:cNvSpPr>
              <a:spLocks noChangeShapeType="1"/>
            </p:cNvSpPr>
            <p:nvPr/>
          </p:nvSpPr>
          <p:spPr bwMode="auto">
            <a:xfrm>
              <a:off x="1632" y="3024"/>
              <a:ext cx="3195" cy="0"/>
            </a:xfrm>
            <a:prstGeom prst="line">
              <a:avLst/>
            </a:prstGeom>
            <a:noFill/>
            <a:ln w="9525">
              <a:solidFill>
                <a:srgbClr val="000000"/>
              </a:solidFill>
              <a:prstDash val="lg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898" name="Text Box 10"/>
            <p:cNvSpPr txBox="1">
              <a:spLocks noChangeArrowheads="1"/>
            </p:cNvSpPr>
            <p:nvPr/>
          </p:nvSpPr>
          <p:spPr bwMode="auto">
            <a:xfrm>
              <a:off x="2256" y="2976"/>
              <a:ext cx="685" cy="194"/>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solidFill>
                    <a:srgbClr val="000000"/>
                  </a:solidFill>
                  <a:latin typeface="Arial" charset="0"/>
                </a:rPr>
                <a:t>climatology</a:t>
              </a:r>
            </a:p>
          </p:txBody>
        </p:sp>
      </p:grpSp>
      <p:sp>
        <p:nvSpPr>
          <p:cNvPr id="37899" name="Rectangle 11"/>
          <p:cNvSpPr>
            <a:spLocks noChangeArrowheads="1"/>
          </p:cNvSpPr>
          <p:nvPr/>
        </p:nvSpPr>
        <p:spPr bwMode="auto">
          <a:xfrm>
            <a:off x="4527560" y="1143018"/>
            <a:ext cx="5097463" cy="419417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CC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7900" name="Text Box 12"/>
          <p:cNvSpPr txBox="1">
            <a:spLocks noChangeArrowheads="1"/>
          </p:cNvSpPr>
          <p:nvPr/>
        </p:nvSpPr>
        <p:spPr bwMode="auto">
          <a:xfrm>
            <a:off x="4953007" y="5410217"/>
            <a:ext cx="1762021" cy="307777"/>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solidFill>
                  <a:srgbClr val="000000"/>
                </a:solidFill>
                <a:latin typeface="Arial" charset="0"/>
              </a:rPr>
              <a:t>Forecast probability</a:t>
            </a:r>
          </a:p>
        </p:txBody>
      </p:sp>
      <p:sp>
        <p:nvSpPr>
          <p:cNvPr id="37901" name="Text Box 13"/>
          <p:cNvSpPr txBox="1">
            <a:spLocks noChangeArrowheads="1"/>
          </p:cNvSpPr>
          <p:nvPr/>
        </p:nvSpPr>
        <p:spPr bwMode="auto">
          <a:xfrm rot="-5400000">
            <a:off x="3358166" y="3247348"/>
            <a:ext cx="1813317" cy="307777"/>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solidFill>
                  <a:srgbClr val="000000"/>
                </a:solidFill>
                <a:latin typeface="Arial" charset="0"/>
              </a:rPr>
              <a:t>Observed frequency</a:t>
            </a:r>
          </a:p>
        </p:txBody>
      </p:sp>
      <p:sp>
        <p:nvSpPr>
          <p:cNvPr id="37902" name="Text Box 14"/>
          <p:cNvSpPr txBox="1">
            <a:spLocks noChangeArrowheads="1"/>
          </p:cNvSpPr>
          <p:nvPr/>
        </p:nvSpPr>
        <p:spPr bwMode="auto">
          <a:xfrm>
            <a:off x="4191000" y="5105401"/>
            <a:ext cx="313044" cy="369332"/>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rgbClr val="000000"/>
                </a:solidFill>
                <a:latin typeface="Arial" charset="0"/>
              </a:rPr>
              <a:t>0</a:t>
            </a:r>
          </a:p>
        </p:txBody>
      </p:sp>
      <p:sp>
        <p:nvSpPr>
          <p:cNvPr id="37903" name="Text Box 15"/>
          <p:cNvSpPr txBox="1">
            <a:spLocks noChangeArrowheads="1"/>
          </p:cNvSpPr>
          <p:nvPr/>
        </p:nvSpPr>
        <p:spPr bwMode="auto">
          <a:xfrm>
            <a:off x="4441830" y="5334001"/>
            <a:ext cx="313044" cy="369332"/>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rgbClr val="000000"/>
                </a:solidFill>
                <a:latin typeface="Arial" charset="0"/>
              </a:rPr>
              <a:t>0</a:t>
            </a:r>
          </a:p>
        </p:txBody>
      </p:sp>
      <p:sp>
        <p:nvSpPr>
          <p:cNvPr id="37904" name="Text Box 16"/>
          <p:cNvSpPr txBox="1">
            <a:spLocks noChangeArrowheads="1"/>
          </p:cNvSpPr>
          <p:nvPr/>
        </p:nvSpPr>
        <p:spPr bwMode="auto">
          <a:xfrm>
            <a:off x="4108454" y="990601"/>
            <a:ext cx="313044" cy="369332"/>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rgbClr val="000000"/>
                </a:solidFill>
                <a:latin typeface="Arial" charset="0"/>
              </a:rPr>
              <a:t>1</a:t>
            </a:r>
          </a:p>
        </p:txBody>
      </p:sp>
      <p:sp>
        <p:nvSpPr>
          <p:cNvPr id="37905" name="Text Box 17"/>
          <p:cNvSpPr txBox="1">
            <a:spLocks noChangeArrowheads="1"/>
          </p:cNvSpPr>
          <p:nvPr/>
        </p:nvSpPr>
        <p:spPr bwMode="auto">
          <a:xfrm>
            <a:off x="9388476" y="5334001"/>
            <a:ext cx="313044" cy="369332"/>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rgbClr val="000000"/>
                </a:solidFill>
                <a:latin typeface="Arial" charset="0"/>
              </a:rPr>
              <a:t>1</a:t>
            </a:r>
          </a:p>
        </p:txBody>
      </p:sp>
      <p:sp>
        <p:nvSpPr>
          <p:cNvPr id="37906" name="Line 18"/>
          <p:cNvSpPr>
            <a:spLocks noChangeShapeType="1"/>
          </p:cNvSpPr>
          <p:nvPr/>
        </p:nvSpPr>
        <p:spPr bwMode="auto">
          <a:xfrm flipV="1">
            <a:off x="4527550" y="1143000"/>
            <a:ext cx="5072063" cy="4191000"/>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07" name="Freeform 19"/>
          <p:cNvSpPr>
            <a:spLocks/>
          </p:cNvSpPr>
          <p:nvPr/>
        </p:nvSpPr>
        <p:spPr bwMode="auto">
          <a:xfrm>
            <a:off x="4527554" y="1143000"/>
            <a:ext cx="5111750" cy="4191000"/>
          </a:xfrm>
          <a:custGeom>
            <a:avLst/>
            <a:gdLst>
              <a:gd name="T0" fmla="*/ 0 w 1314"/>
              <a:gd name="T1" fmla="*/ 1256 h 1256"/>
              <a:gd name="T2" fmla="*/ 150 w 1314"/>
              <a:gd name="T3" fmla="*/ 1152 h 1256"/>
              <a:gd name="T4" fmla="*/ 260 w 1314"/>
              <a:gd name="T5" fmla="*/ 1031 h 1256"/>
              <a:gd name="T6" fmla="*/ 363 w 1314"/>
              <a:gd name="T7" fmla="*/ 893 h 1256"/>
              <a:gd name="T8" fmla="*/ 467 w 1314"/>
              <a:gd name="T9" fmla="*/ 749 h 1256"/>
              <a:gd name="T10" fmla="*/ 634 w 1314"/>
              <a:gd name="T11" fmla="*/ 599 h 1256"/>
              <a:gd name="T12" fmla="*/ 812 w 1314"/>
              <a:gd name="T13" fmla="*/ 502 h 1256"/>
              <a:gd name="T14" fmla="*/ 1014 w 1314"/>
              <a:gd name="T15" fmla="*/ 340 h 1256"/>
              <a:gd name="T16" fmla="*/ 1187 w 1314"/>
              <a:gd name="T17" fmla="*/ 162 h 1256"/>
              <a:gd name="T18" fmla="*/ 1314 w 1314"/>
              <a:gd name="T19" fmla="*/ 0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4" h="1256">
                <a:moveTo>
                  <a:pt x="0" y="1256"/>
                </a:moveTo>
                <a:lnTo>
                  <a:pt x="150" y="1152"/>
                </a:lnTo>
                <a:lnTo>
                  <a:pt x="260" y="1031"/>
                </a:lnTo>
                <a:lnTo>
                  <a:pt x="363" y="893"/>
                </a:lnTo>
                <a:lnTo>
                  <a:pt x="467" y="749"/>
                </a:lnTo>
                <a:lnTo>
                  <a:pt x="634" y="599"/>
                </a:lnTo>
                <a:lnTo>
                  <a:pt x="812" y="502"/>
                </a:lnTo>
                <a:lnTo>
                  <a:pt x="1014" y="340"/>
                </a:lnTo>
                <a:lnTo>
                  <a:pt x="1187" y="162"/>
                </a:lnTo>
                <a:lnTo>
                  <a:pt x="1314" y="0"/>
                </a:lnTo>
              </a:path>
            </a:pathLst>
          </a:custGeom>
          <a:noFill/>
          <a:ln w="38100" cmpd="sng">
            <a:solidFill>
              <a:srgbClr val="CC3300"/>
            </a:solidFill>
            <a:round/>
            <a:headEnd/>
            <a:tailEnd/>
          </a:ln>
          <a:effectLst/>
          <a:extLst>
            <a:ext uri="{909E8E84-426E-40dd-AFC4-6F175D3DCCD1}">
              <a14:hiddenFill xmlns:a14="http://schemas.microsoft.com/office/drawing/2010/main" xmlns="">
                <a:solidFill>
                  <a:srgbClr val="FFCC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37908" name="Group 20"/>
          <p:cNvGrpSpPr>
            <a:grpSpLocks/>
          </p:cNvGrpSpPr>
          <p:nvPr/>
        </p:nvGrpSpPr>
        <p:grpSpPr bwMode="auto">
          <a:xfrm>
            <a:off x="7292811" y="3657601"/>
            <a:ext cx="2290920" cy="1665288"/>
            <a:chOff x="3456" y="2533"/>
            <a:chExt cx="1313" cy="1049"/>
          </a:xfrm>
        </p:grpSpPr>
        <p:sp>
          <p:nvSpPr>
            <p:cNvPr id="37909" name="Rectangle 21"/>
            <p:cNvSpPr>
              <a:spLocks noChangeArrowheads="1"/>
            </p:cNvSpPr>
            <p:nvPr/>
          </p:nvSpPr>
          <p:spPr bwMode="auto">
            <a:xfrm>
              <a:off x="3690" y="2533"/>
              <a:ext cx="1079" cy="8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7910" name="Line 22"/>
            <p:cNvSpPr>
              <a:spLocks noChangeShapeType="1"/>
            </p:cNvSpPr>
            <p:nvPr/>
          </p:nvSpPr>
          <p:spPr bwMode="auto">
            <a:xfrm flipV="1">
              <a:off x="3690" y="2746"/>
              <a:ext cx="0" cy="680"/>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11" name="Line 23"/>
            <p:cNvSpPr>
              <a:spLocks noChangeShapeType="1"/>
            </p:cNvSpPr>
            <p:nvPr/>
          </p:nvSpPr>
          <p:spPr bwMode="auto">
            <a:xfrm flipV="1">
              <a:off x="3800" y="2956"/>
              <a:ext cx="0" cy="464"/>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12" name="Line 24"/>
            <p:cNvSpPr>
              <a:spLocks noChangeShapeType="1"/>
            </p:cNvSpPr>
            <p:nvPr/>
          </p:nvSpPr>
          <p:spPr bwMode="auto">
            <a:xfrm flipV="1">
              <a:off x="3907" y="3201"/>
              <a:ext cx="0" cy="219"/>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13" name="Line 25"/>
            <p:cNvSpPr>
              <a:spLocks noChangeShapeType="1"/>
            </p:cNvSpPr>
            <p:nvPr/>
          </p:nvSpPr>
          <p:spPr bwMode="auto">
            <a:xfrm flipV="1">
              <a:off x="4014" y="3277"/>
              <a:ext cx="0" cy="143"/>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14" name="Line 26"/>
            <p:cNvSpPr>
              <a:spLocks noChangeShapeType="1"/>
            </p:cNvSpPr>
            <p:nvPr/>
          </p:nvSpPr>
          <p:spPr bwMode="auto">
            <a:xfrm flipV="1">
              <a:off x="4229" y="3330"/>
              <a:ext cx="0" cy="90"/>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15" name="Line 27"/>
            <p:cNvSpPr>
              <a:spLocks noChangeShapeType="1"/>
            </p:cNvSpPr>
            <p:nvPr/>
          </p:nvSpPr>
          <p:spPr bwMode="auto">
            <a:xfrm flipV="1">
              <a:off x="4337" y="3324"/>
              <a:ext cx="0" cy="96"/>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16" name="Line 28"/>
            <p:cNvSpPr>
              <a:spLocks noChangeShapeType="1"/>
            </p:cNvSpPr>
            <p:nvPr/>
          </p:nvSpPr>
          <p:spPr bwMode="auto">
            <a:xfrm flipV="1">
              <a:off x="4444" y="3314"/>
              <a:ext cx="0" cy="106"/>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17" name="Line 29"/>
            <p:cNvSpPr>
              <a:spLocks noChangeShapeType="1"/>
            </p:cNvSpPr>
            <p:nvPr/>
          </p:nvSpPr>
          <p:spPr bwMode="auto">
            <a:xfrm flipV="1">
              <a:off x="4552" y="3310"/>
              <a:ext cx="0" cy="110"/>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18" name="Line 30"/>
            <p:cNvSpPr>
              <a:spLocks noChangeShapeType="1"/>
            </p:cNvSpPr>
            <p:nvPr/>
          </p:nvSpPr>
          <p:spPr bwMode="auto">
            <a:xfrm flipV="1">
              <a:off x="4662" y="3269"/>
              <a:ext cx="0" cy="151"/>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19" name="Line 31"/>
            <p:cNvSpPr>
              <a:spLocks noChangeShapeType="1"/>
            </p:cNvSpPr>
            <p:nvPr/>
          </p:nvSpPr>
          <p:spPr bwMode="auto">
            <a:xfrm flipV="1">
              <a:off x="4769" y="3207"/>
              <a:ext cx="0" cy="219"/>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20" name="Line 32"/>
            <p:cNvSpPr>
              <a:spLocks noChangeShapeType="1"/>
            </p:cNvSpPr>
            <p:nvPr/>
          </p:nvSpPr>
          <p:spPr bwMode="auto">
            <a:xfrm flipV="1">
              <a:off x="4122" y="3302"/>
              <a:ext cx="0" cy="118"/>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21" name="Text Box 33"/>
            <p:cNvSpPr txBox="1">
              <a:spLocks noChangeArrowheads="1"/>
            </p:cNvSpPr>
            <p:nvPr/>
          </p:nvSpPr>
          <p:spPr bwMode="auto">
            <a:xfrm rot="16200000">
              <a:off x="3336" y="2949"/>
              <a:ext cx="399" cy="159"/>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solidFill>
                    <a:srgbClr val="000000"/>
                  </a:solidFill>
                  <a:latin typeface="Arial" charset="0"/>
                </a:rPr>
                <a:t># fcsts</a:t>
              </a:r>
            </a:p>
          </p:txBody>
        </p:sp>
        <p:sp>
          <p:nvSpPr>
            <p:cNvPr id="37922" name="Text Box 34"/>
            <p:cNvSpPr txBox="1">
              <a:spLocks noChangeArrowheads="1"/>
            </p:cNvSpPr>
            <p:nvPr/>
          </p:nvSpPr>
          <p:spPr bwMode="auto">
            <a:xfrm>
              <a:off x="4128" y="3408"/>
              <a:ext cx="260" cy="174"/>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solidFill>
                    <a:srgbClr val="000000"/>
                  </a:solidFill>
                  <a:latin typeface="Arial" charset="0"/>
                </a:rPr>
                <a:t>P</a:t>
              </a:r>
              <a:r>
                <a:rPr lang="en-US" sz="1200" baseline="-25000">
                  <a:solidFill>
                    <a:srgbClr val="000000"/>
                  </a:solidFill>
                  <a:latin typeface="Arial" charset="0"/>
                </a:rPr>
                <a:t>fcst</a:t>
              </a:r>
            </a:p>
          </p:txBody>
        </p:sp>
      </p:grpSp>
      <p:sp>
        <p:nvSpPr>
          <p:cNvPr id="37923" name="Text Box 35"/>
          <p:cNvSpPr txBox="1">
            <a:spLocks noChangeArrowheads="1"/>
          </p:cNvSpPr>
          <p:nvPr/>
        </p:nvSpPr>
        <p:spPr bwMode="auto">
          <a:xfrm>
            <a:off x="304810" y="1143010"/>
            <a:ext cx="352107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dirty="0">
                <a:latin typeface="Tahoma" pitchFamily="34" charset="0"/>
              </a:rPr>
              <a:t>Reliability: </a:t>
            </a:r>
            <a:r>
              <a:rPr lang="en-US" dirty="0" smtClean="0">
                <a:latin typeface="Tahoma" pitchFamily="34" charset="0"/>
              </a:rPr>
              <a:t>How close to </a:t>
            </a:r>
            <a:r>
              <a:rPr lang="en-US" dirty="0">
                <a:latin typeface="Tahoma" pitchFamily="34" charset="0"/>
              </a:rPr>
              <a:t>diagonal</a:t>
            </a:r>
          </a:p>
        </p:txBody>
      </p:sp>
      <p:grpSp>
        <p:nvGrpSpPr>
          <p:cNvPr id="37924" name="Group 36"/>
          <p:cNvGrpSpPr>
            <a:grpSpLocks/>
          </p:cNvGrpSpPr>
          <p:nvPr/>
        </p:nvGrpSpPr>
        <p:grpSpPr bwMode="auto">
          <a:xfrm>
            <a:off x="761999" y="1985981"/>
            <a:ext cx="2052639" cy="1747837"/>
            <a:chOff x="1592" y="318"/>
            <a:chExt cx="654" cy="673"/>
          </a:xfrm>
        </p:grpSpPr>
        <p:sp>
          <p:nvSpPr>
            <p:cNvPr id="37925" name="Rectangle 37"/>
            <p:cNvSpPr>
              <a:spLocks noChangeArrowheads="1"/>
            </p:cNvSpPr>
            <p:nvPr/>
          </p:nvSpPr>
          <p:spPr bwMode="auto">
            <a:xfrm>
              <a:off x="1753" y="372"/>
              <a:ext cx="493" cy="49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7926" name="Line 38"/>
            <p:cNvSpPr>
              <a:spLocks noChangeShapeType="1"/>
            </p:cNvSpPr>
            <p:nvPr/>
          </p:nvSpPr>
          <p:spPr bwMode="auto">
            <a:xfrm flipV="1">
              <a:off x="1753" y="777"/>
              <a:ext cx="0" cy="9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27" name="Line 39"/>
            <p:cNvSpPr>
              <a:spLocks noChangeShapeType="1"/>
            </p:cNvSpPr>
            <p:nvPr/>
          </p:nvSpPr>
          <p:spPr bwMode="auto">
            <a:xfrm flipV="1">
              <a:off x="1803" y="772"/>
              <a:ext cx="0" cy="4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28" name="Line 40"/>
            <p:cNvSpPr>
              <a:spLocks noChangeShapeType="1"/>
            </p:cNvSpPr>
            <p:nvPr/>
          </p:nvSpPr>
          <p:spPr bwMode="auto">
            <a:xfrm flipV="1">
              <a:off x="1853" y="732"/>
              <a:ext cx="0" cy="3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29" name="Line 41"/>
            <p:cNvSpPr>
              <a:spLocks noChangeShapeType="1"/>
            </p:cNvSpPr>
            <p:nvPr/>
          </p:nvSpPr>
          <p:spPr bwMode="auto">
            <a:xfrm flipV="1">
              <a:off x="1901" y="706"/>
              <a:ext cx="0" cy="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30" name="Line 42"/>
            <p:cNvSpPr>
              <a:spLocks noChangeShapeType="1"/>
            </p:cNvSpPr>
            <p:nvPr/>
          </p:nvSpPr>
          <p:spPr bwMode="auto">
            <a:xfrm flipV="1">
              <a:off x="1999" y="619"/>
              <a:ext cx="0" cy="2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31" name="Line 43"/>
            <p:cNvSpPr>
              <a:spLocks noChangeShapeType="1"/>
            </p:cNvSpPr>
            <p:nvPr/>
          </p:nvSpPr>
          <p:spPr bwMode="auto">
            <a:xfrm flipV="1">
              <a:off x="2048" y="570"/>
              <a:ext cx="0" cy="5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32" name="Line 44"/>
            <p:cNvSpPr>
              <a:spLocks noChangeShapeType="1"/>
            </p:cNvSpPr>
            <p:nvPr/>
          </p:nvSpPr>
          <p:spPr bwMode="auto">
            <a:xfrm flipV="1">
              <a:off x="2098" y="521"/>
              <a:ext cx="0" cy="59"/>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33" name="Line 45"/>
            <p:cNvSpPr>
              <a:spLocks noChangeShapeType="1"/>
            </p:cNvSpPr>
            <p:nvPr/>
          </p:nvSpPr>
          <p:spPr bwMode="auto">
            <a:xfrm flipV="1">
              <a:off x="2147" y="470"/>
              <a:ext cx="0" cy="6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34" name="Line 46"/>
            <p:cNvSpPr>
              <a:spLocks noChangeShapeType="1"/>
            </p:cNvSpPr>
            <p:nvPr/>
          </p:nvSpPr>
          <p:spPr bwMode="auto">
            <a:xfrm flipV="1">
              <a:off x="2197" y="421"/>
              <a:ext cx="0" cy="8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35" name="Line 47"/>
            <p:cNvSpPr>
              <a:spLocks noChangeShapeType="1"/>
            </p:cNvSpPr>
            <p:nvPr/>
          </p:nvSpPr>
          <p:spPr bwMode="auto">
            <a:xfrm flipV="1">
              <a:off x="2246" y="371"/>
              <a:ext cx="0" cy="12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36" name="Line 48"/>
            <p:cNvSpPr>
              <a:spLocks noChangeShapeType="1"/>
            </p:cNvSpPr>
            <p:nvPr/>
          </p:nvSpPr>
          <p:spPr bwMode="auto">
            <a:xfrm>
              <a:off x="1950" y="668"/>
              <a:ext cx="0" cy="9"/>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37" name="Text Box 49"/>
            <p:cNvSpPr txBox="1">
              <a:spLocks noChangeArrowheads="1"/>
            </p:cNvSpPr>
            <p:nvPr/>
          </p:nvSpPr>
          <p:spPr bwMode="auto">
            <a:xfrm>
              <a:off x="1670" y="908"/>
              <a:ext cx="345" cy="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800">
                  <a:latin typeface="Arial" charset="0"/>
                </a:rPr>
                <a:t>Forecast probability</a:t>
              </a:r>
            </a:p>
          </p:txBody>
        </p:sp>
        <p:sp>
          <p:nvSpPr>
            <p:cNvPr id="37938" name="Text Box 50"/>
            <p:cNvSpPr txBox="1">
              <a:spLocks noChangeArrowheads="1"/>
            </p:cNvSpPr>
            <p:nvPr/>
          </p:nvSpPr>
          <p:spPr bwMode="auto">
            <a:xfrm rot="16200000">
              <a:off x="1457" y="704"/>
              <a:ext cx="339" cy="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800">
                  <a:latin typeface="Arial" charset="0"/>
                </a:rPr>
                <a:t>Obs. frequency</a:t>
              </a:r>
            </a:p>
          </p:txBody>
        </p:sp>
        <p:sp>
          <p:nvSpPr>
            <p:cNvPr id="37939" name="Text Box 51"/>
            <p:cNvSpPr txBox="1">
              <a:spLocks noChangeArrowheads="1"/>
            </p:cNvSpPr>
            <p:nvPr/>
          </p:nvSpPr>
          <p:spPr bwMode="auto">
            <a:xfrm>
              <a:off x="1674" y="847"/>
              <a:ext cx="77" cy="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800">
                  <a:latin typeface="Arial" charset="0"/>
                </a:rPr>
                <a:t>0</a:t>
              </a:r>
            </a:p>
          </p:txBody>
        </p:sp>
        <p:sp>
          <p:nvSpPr>
            <p:cNvPr id="37940" name="Text Box 52"/>
            <p:cNvSpPr txBox="1">
              <a:spLocks noChangeArrowheads="1"/>
            </p:cNvSpPr>
            <p:nvPr/>
          </p:nvSpPr>
          <p:spPr bwMode="auto">
            <a:xfrm>
              <a:off x="1650" y="794"/>
              <a:ext cx="77" cy="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800">
                  <a:latin typeface="Arial" charset="0"/>
                </a:rPr>
                <a:t>0</a:t>
              </a:r>
            </a:p>
          </p:txBody>
        </p:sp>
        <p:sp>
          <p:nvSpPr>
            <p:cNvPr id="37941" name="Text Box 53"/>
            <p:cNvSpPr txBox="1">
              <a:spLocks noChangeArrowheads="1"/>
            </p:cNvSpPr>
            <p:nvPr/>
          </p:nvSpPr>
          <p:spPr bwMode="auto">
            <a:xfrm>
              <a:off x="1639" y="318"/>
              <a:ext cx="77" cy="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800">
                  <a:latin typeface="Arial" charset="0"/>
                </a:rPr>
                <a:t>1</a:t>
              </a:r>
            </a:p>
          </p:txBody>
        </p:sp>
        <p:sp>
          <p:nvSpPr>
            <p:cNvPr id="37942" name="Text Box 54"/>
            <p:cNvSpPr txBox="1">
              <a:spLocks noChangeArrowheads="1"/>
            </p:cNvSpPr>
            <p:nvPr/>
          </p:nvSpPr>
          <p:spPr bwMode="auto">
            <a:xfrm>
              <a:off x="2164" y="850"/>
              <a:ext cx="77" cy="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800">
                  <a:latin typeface="Arial" charset="0"/>
                </a:rPr>
                <a:t>1</a:t>
              </a:r>
            </a:p>
          </p:txBody>
        </p:sp>
        <p:sp>
          <p:nvSpPr>
            <p:cNvPr id="37943" name="Line 55"/>
            <p:cNvSpPr>
              <a:spLocks noChangeShapeType="1"/>
            </p:cNvSpPr>
            <p:nvPr/>
          </p:nvSpPr>
          <p:spPr bwMode="auto">
            <a:xfrm flipV="1">
              <a:off x="1756" y="374"/>
              <a:ext cx="489" cy="491"/>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44" name="Freeform 56"/>
            <p:cNvSpPr>
              <a:spLocks/>
            </p:cNvSpPr>
            <p:nvPr/>
          </p:nvSpPr>
          <p:spPr bwMode="auto">
            <a:xfrm>
              <a:off x="1751" y="494"/>
              <a:ext cx="493" cy="281"/>
            </a:xfrm>
            <a:custGeom>
              <a:avLst/>
              <a:gdLst>
                <a:gd name="T0" fmla="*/ 0 w 1316"/>
                <a:gd name="T1" fmla="*/ 752 h 752"/>
                <a:gd name="T2" fmla="*/ 136 w 1316"/>
                <a:gd name="T3" fmla="*/ 744 h 752"/>
                <a:gd name="T4" fmla="*/ 264 w 1316"/>
                <a:gd name="T5" fmla="*/ 636 h 752"/>
                <a:gd name="T6" fmla="*/ 396 w 1316"/>
                <a:gd name="T7" fmla="*/ 568 h 752"/>
                <a:gd name="T8" fmla="*/ 536 w 1316"/>
                <a:gd name="T9" fmla="*/ 484 h 752"/>
                <a:gd name="T10" fmla="*/ 660 w 1316"/>
                <a:gd name="T11" fmla="*/ 412 h 752"/>
                <a:gd name="T12" fmla="*/ 792 w 1316"/>
                <a:gd name="T13" fmla="*/ 340 h 752"/>
                <a:gd name="T14" fmla="*/ 924 w 1316"/>
                <a:gd name="T15" fmla="*/ 224 h 752"/>
                <a:gd name="T16" fmla="*/ 1056 w 1316"/>
                <a:gd name="T17" fmla="*/ 96 h 752"/>
                <a:gd name="T18" fmla="*/ 1188 w 1316"/>
                <a:gd name="T19" fmla="*/ 24 h 752"/>
                <a:gd name="T20" fmla="*/ 1316 w 1316"/>
                <a:gd name="T21"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6" h="752">
                  <a:moveTo>
                    <a:pt x="0" y="752"/>
                  </a:moveTo>
                  <a:lnTo>
                    <a:pt x="136" y="744"/>
                  </a:lnTo>
                  <a:lnTo>
                    <a:pt x="264" y="636"/>
                  </a:lnTo>
                  <a:lnTo>
                    <a:pt x="396" y="568"/>
                  </a:lnTo>
                  <a:lnTo>
                    <a:pt x="536" y="484"/>
                  </a:lnTo>
                  <a:lnTo>
                    <a:pt x="660" y="412"/>
                  </a:lnTo>
                  <a:lnTo>
                    <a:pt x="792" y="340"/>
                  </a:lnTo>
                  <a:lnTo>
                    <a:pt x="924" y="224"/>
                  </a:lnTo>
                  <a:lnTo>
                    <a:pt x="1056" y="96"/>
                  </a:lnTo>
                  <a:lnTo>
                    <a:pt x="1188" y="24"/>
                  </a:lnTo>
                  <a:lnTo>
                    <a:pt x="1316" y="0"/>
                  </a:lnTo>
                </a:path>
              </a:pathLst>
            </a:custGeom>
            <a:noFill/>
            <a:ln w="19050" cmpd="sng">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37945" name="Group 57"/>
          <p:cNvGrpSpPr>
            <a:grpSpLocks/>
          </p:cNvGrpSpPr>
          <p:nvPr/>
        </p:nvGrpSpPr>
        <p:grpSpPr bwMode="auto">
          <a:xfrm>
            <a:off x="762010" y="4572019"/>
            <a:ext cx="2060581" cy="1771111"/>
            <a:chOff x="1006" y="1854"/>
            <a:chExt cx="661" cy="672"/>
          </a:xfrm>
        </p:grpSpPr>
        <p:sp>
          <p:nvSpPr>
            <p:cNvPr id="37946" name="Line 58"/>
            <p:cNvSpPr>
              <a:spLocks noChangeShapeType="1"/>
            </p:cNvSpPr>
            <p:nvPr/>
          </p:nvSpPr>
          <p:spPr bwMode="auto">
            <a:xfrm flipV="1">
              <a:off x="1224" y="2267"/>
              <a:ext cx="0" cy="4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47" name="Text Box 59"/>
            <p:cNvSpPr txBox="1">
              <a:spLocks noChangeArrowheads="1"/>
            </p:cNvSpPr>
            <p:nvPr/>
          </p:nvSpPr>
          <p:spPr bwMode="auto">
            <a:xfrm>
              <a:off x="1072" y="2329"/>
              <a:ext cx="78" cy="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800">
                  <a:latin typeface="Arial" charset="0"/>
                </a:rPr>
                <a:t>0</a:t>
              </a:r>
            </a:p>
          </p:txBody>
        </p:sp>
        <p:sp>
          <p:nvSpPr>
            <p:cNvPr id="37948" name="Rectangle 60"/>
            <p:cNvSpPr>
              <a:spLocks noChangeArrowheads="1"/>
            </p:cNvSpPr>
            <p:nvPr/>
          </p:nvSpPr>
          <p:spPr bwMode="auto">
            <a:xfrm>
              <a:off x="1174" y="1908"/>
              <a:ext cx="493" cy="49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7949" name="Line 61"/>
            <p:cNvSpPr>
              <a:spLocks noChangeShapeType="1"/>
            </p:cNvSpPr>
            <p:nvPr/>
          </p:nvSpPr>
          <p:spPr bwMode="auto">
            <a:xfrm>
              <a:off x="1174" y="2266"/>
              <a:ext cx="0" cy="4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50" name="Line 62"/>
            <p:cNvSpPr>
              <a:spLocks noChangeShapeType="1"/>
            </p:cNvSpPr>
            <p:nvPr/>
          </p:nvSpPr>
          <p:spPr bwMode="auto">
            <a:xfrm flipV="1">
              <a:off x="1322" y="2242"/>
              <a:ext cx="0" cy="2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51" name="Line 63"/>
            <p:cNvSpPr>
              <a:spLocks noChangeShapeType="1"/>
            </p:cNvSpPr>
            <p:nvPr/>
          </p:nvSpPr>
          <p:spPr bwMode="auto">
            <a:xfrm>
              <a:off x="1420" y="2183"/>
              <a:ext cx="0" cy="8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52" name="Line 64"/>
            <p:cNvSpPr>
              <a:spLocks noChangeShapeType="1"/>
            </p:cNvSpPr>
            <p:nvPr/>
          </p:nvSpPr>
          <p:spPr bwMode="auto">
            <a:xfrm>
              <a:off x="1469" y="2159"/>
              <a:ext cx="0" cy="109"/>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53" name="Line 65"/>
            <p:cNvSpPr>
              <a:spLocks noChangeShapeType="1"/>
            </p:cNvSpPr>
            <p:nvPr/>
          </p:nvSpPr>
          <p:spPr bwMode="auto">
            <a:xfrm>
              <a:off x="1519" y="2116"/>
              <a:ext cx="0" cy="1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54" name="Line 66"/>
            <p:cNvSpPr>
              <a:spLocks noChangeShapeType="1"/>
            </p:cNvSpPr>
            <p:nvPr/>
          </p:nvSpPr>
          <p:spPr bwMode="auto">
            <a:xfrm>
              <a:off x="1568" y="2068"/>
              <a:ext cx="0" cy="19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55" name="Line 67"/>
            <p:cNvSpPr>
              <a:spLocks noChangeShapeType="1"/>
            </p:cNvSpPr>
            <p:nvPr/>
          </p:nvSpPr>
          <p:spPr bwMode="auto">
            <a:xfrm>
              <a:off x="1618" y="2041"/>
              <a:ext cx="0" cy="22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56" name="Line 68"/>
            <p:cNvSpPr>
              <a:spLocks noChangeShapeType="1"/>
            </p:cNvSpPr>
            <p:nvPr/>
          </p:nvSpPr>
          <p:spPr bwMode="auto">
            <a:xfrm>
              <a:off x="1667" y="2029"/>
              <a:ext cx="0" cy="23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57" name="Line 69"/>
            <p:cNvSpPr>
              <a:spLocks noChangeShapeType="1"/>
            </p:cNvSpPr>
            <p:nvPr/>
          </p:nvSpPr>
          <p:spPr bwMode="auto">
            <a:xfrm>
              <a:off x="1371" y="2204"/>
              <a:ext cx="0" cy="9"/>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58" name="Text Box 70"/>
            <p:cNvSpPr txBox="1">
              <a:spLocks noChangeArrowheads="1"/>
            </p:cNvSpPr>
            <p:nvPr/>
          </p:nvSpPr>
          <p:spPr bwMode="auto">
            <a:xfrm>
              <a:off x="1091" y="2444"/>
              <a:ext cx="347" cy="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800">
                  <a:latin typeface="Arial" charset="0"/>
                </a:rPr>
                <a:t>Forecast probability</a:t>
              </a:r>
            </a:p>
          </p:txBody>
        </p:sp>
        <p:sp>
          <p:nvSpPr>
            <p:cNvPr id="37959" name="Text Box 71"/>
            <p:cNvSpPr txBox="1">
              <a:spLocks noChangeArrowheads="1"/>
            </p:cNvSpPr>
            <p:nvPr/>
          </p:nvSpPr>
          <p:spPr bwMode="auto">
            <a:xfrm rot="16200000">
              <a:off x="874" y="2225"/>
              <a:ext cx="334" cy="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800">
                  <a:latin typeface="Arial" charset="0"/>
                </a:rPr>
                <a:t>Obs. frequency</a:t>
              </a:r>
            </a:p>
          </p:txBody>
        </p:sp>
        <p:sp>
          <p:nvSpPr>
            <p:cNvPr id="37960" name="Text Box 72"/>
            <p:cNvSpPr txBox="1">
              <a:spLocks noChangeArrowheads="1"/>
            </p:cNvSpPr>
            <p:nvPr/>
          </p:nvSpPr>
          <p:spPr bwMode="auto">
            <a:xfrm>
              <a:off x="1095" y="2383"/>
              <a:ext cx="78" cy="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800">
                  <a:latin typeface="Arial" charset="0"/>
                </a:rPr>
                <a:t>0</a:t>
              </a:r>
            </a:p>
          </p:txBody>
        </p:sp>
        <p:sp>
          <p:nvSpPr>
            <p:cNvPr id="37961" name="Text Box 73"/>
            <p:cNvSpPr txBox="1">
              <a:spLocks noChangeArrowheads="1"/>
            </p:cNvSpPr>
            <p:nvPr/>
          </p:nvSpPr>
          <p:spPr bwMode="auto">
            <a:xfrm>
              <a:off x="1060" y="1854"/>
              <a:ext cx="78" cy="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800">
                  <a:latin typeface="Arial" charset="0"/>
                </a:rPr>
                <a:t>1</a:t>
              </a:r>
            </a:p>
          </p:txBody>
        </p:sp>
        <p:sp>
          <p:nvSpPr>
            <p:cNvPr id="37962" name="Text Box 74"/>
            <p:cNvSpPr txBox="1">
              <a:spLocks noChangeArrowheads="1"/>
            </p:cNvSpPr>
            <p:nvPr/>
          </p:nvSpPr>
          <p:spPr bwMode="auto">
            <a:xfrm>
              <a:off x="1585" y="2386"/>
              <a:ext cx="78" cy="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800">
                  <a:latin typeface="Arial" charset="0"/>
                </a:rPr>
                <a:t>1</a:t>
              </a:r>
            </a:p>
          </p:txBody>
        </p:sp>
        <p:sp>
          <p:nvSpPr>
            <p:cNvPr id="37963" name="Line 75"/>
            <p:cNvSpPr>
              <a:spLocks noChangeShapeType="1"/>
            </p:cNvSpPr>
            <p:nvPr/>
          </p:nvSpPr>
          <p:spPr bwMode="auto">
            <a:xfrm flipV="1">
              <a:off x="1177" y="1910"/>
              <a:ext cx="489" cy="491"/>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64" name="Line 76"/>
            <p:cNvSpPr>
              <a:spLocks noChangeShapeType="1"/>
            </p:cNvSpPr>
            <p:nvPr/>
          </p:nvSpPr>
          <p:spPr bwMode="auto">
            <a:xfrm>
              <a:off x="1175" y="2268"/>
              <a:ext cx="49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65" name="Line 77"/>
            <p:cNvSpPr>
              <a:spLocks noChangeShapeType="1"/>
            </p:cNvSpPr>
            <p:nvPr/>
          </p:nvSpPr>
          <p:spPr bwMode="auto">
            <a:xfrm flipV="1">
              <a:off x="1370" y="2208"/>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66" name="Freeform 78"/>
            <p:cNvSpPr>
              <a:spLocks/>
            </p:cNvSpPr>
            <p:nvPr/>
          </p:nvSpPr>
          <p:spPr bwMode="auto">
            <a:xfrm>
              <a:off x="1172" y="2030"/>
              <a:ext cx="493" cy="281"/>
            </a:xfrm>
            <a:custGeom>
              <a:avLst/>
              <a:gdLst>
                <a:gd name="T0" fmla="*/ 0 w 1316"/>
                <a:gd name="T1" fmla="*/ 752 h 752"/>
                <a:gd name="T2" fmla="*/ 136 w 1316"/>
                <a:gd name="T3" fmla="*/ 744 h 752"/>
                <a:gd name="T4" fmla="*/ 264 w 1316"/>
                <a:gd name="T5" fmla="*/ 636 h 752"/>
                <a:gd name="T6" fmla="*/ 396 w 1316"/>
                <a:gd name="T7" fmla="*/ 568 h 752"/>
                <a:gd name="T8" fmla="*/ 536 w 1316"/>
                <a:gd name="T9" fmla="*/ 484 h 752"/>
                <a:gd name="T10" fmla="*/ 660 w 1316"/>
                <a:gd name="T11" fmla="*/ 412 h 752"/>
                <a:gd name="T12" fmla="*/ 792 w 1316"/>
                <a:gd name="T13" fmla="*/ 340 h 752"/>
                <a:gd name="T14" fmla="*/ 924 w 1316"/>
                <a:gd name="T15" fmla="*/ 224 h 752"/>
                <a:gd name="T16" fmla="*/ 1056 w 1316"/>
                <a:gd name="T17" fmla="*/ 96 h 752"/>
                <a:gd name="T18" fmla="*/ 1188 w 1316"/>
                <a:gd name="T19" fmla="*/ 24 h 752"/>
                <a:gd name="T20" fmla="*/ 1316 w 1316"/>
                <a:gd name="T21"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6" h="752">
                  <a:moveTo>
                    <a:pt x="0" y="752"/>
                  </a:moveTo>
                  <a:lnTo>
                    <a:pt x="136" y="744"/>
                  </a:lnTo>
                  <a:lnTo>
                    <a:pt x="264" y="636"/>
                  </a:lnTo>
                  <a:lnTo>
                    <a:pt x="396" y="568"/>
                  </a:lnTo>
                  <a:lnTo>
                    <a:pt x="536" y="484"/>
                  </a:lnTo>
                  <a:lnTo>
                    <a:pt x="660" y="412"/>
                  </a:lnTo>
                  <a:lnTo>
                    <a:pt x="792" y="340"/>
                  </a:lnTo>
                  <a:lnTo>
                    <a:pt x="924" y="224"/>
                  </a:lnTo>
                  <a:lnTo>
                    <a:pt x="1056" y="96"/>
                  </a:lnTo>
                  <a:lnTo>
                    <a:pt x="1188" y="24"/>
                  </a:lnTo>
                  <a:lnTo>
                    <a:pt x="1316" y="0"/>
                  </a:lnTo>
                </a:path>
              </a:pathLst>
            </a:custGeom>
            <a:noFill/>
            <a:ln w="19050" cmpd="sng">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67" name="Text Box 79"/>
            <p:cNvSpPr txBox="1">
              <a:spLocks noChangeArrowheads="1"/>
            </p:cNvSpPr>
            <p:nvPr/>
          </p:nvSpPr>
          <p:spPr bwMode="auto">
            <a:xfrm>
              <a:off x="1433" y="2226"/>
              <a:ext cx="142" cy="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000" b="1">
                  <a:latin typeface="Arial" charset="0"/>
                </a:rPr>
                <a:t>clim</a:t>
              </a:r>
            </a:p>
          </p:txBody>
        </p:sp>
      </p:grpSp>
      <p:sp>
        <p:nvSpPr>
          <p:cNvPr id="37970" name="Line 82"/>
          <p:cNvSpPr>
            <a:spLocks noChangeShapeType="1"/>
          </p:cNvSpPr>
          <p:nvPr/>
        </p:nvSpPr>
        <p:spPr bwMode="auto">
          <a:xfrm flipV="1">
            <a:off x="7772400" y="5181600"/>
            <a:ext cx="228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971" name="Text Box 83"/>
          <p:cNvSpPr txBox="1">
            <a:spLocks noChangeArrowheads="1"/>
          </p:cNvSpPr>
          <p:nvPr/>
        </p:nvSpPr>
        <p:spPr bwMode="auto">
          <a:xfrm>
            <a:off x="6629405" y="5791201"/>
            <a:ext cx="242198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Sharpness diagram</a:t>
            </a:r>
          </a:p>
        </p:txBody>
      </p:sp>
      <p:sp>
        <p:nvSpPr>
          <p:cNvPr id="37973" name="Rectangle 85"/>
          <p:cNvSpPr>
            <a:spLocks noChangeArrowheads="1"/>
          </p:cNvSpPr>
          <p:nvPr/>
        </p:nvSpPr>
        <p:spPr bwMode="auto">
          <a:xfrm>
            <a:off x="304800" y="3886208"/>
            <a:ext cx="35052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dirty="0"/>
              <a:t>Resolution: </a:t>
            </a:r>
            <a:r>
              <a:rPr lang="en-US" dirty="0" smtClean="0"/>
              <a:t>How far </a:t>
            </a:r>
            <a:r>
              <a:rPr lang="en-US" dirty="0"/>
              <a:t>to horizontal (climatology) line</a:t>
            </a:r>
          </a:p>
        </p:txBody>
      </p:sp>
      <p:sp>
        <p:nvSpPr>
          <p:cNvPr id="37974" name="Text Box 86"/>
          <p:cNvSpPr txBox="1">
            <a:spLocks noChangeArrowheads="1"/>
          </p:cNvSpPr>
          <p:nvPr/>
        </p:nvSpPr>
        <p:spPr bwMode="auto">
          <a:xfrm>
            <a:off x="441329" y="1479567"/>
            <a:ext cx="264086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solidFill>
                  <a:srgbClr val="3333CC"/>
                </a:solidFill>
              </a:rPr>
              <a:t>(the lower the value the better)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D176713A-62BC-4B45-9F5D-59E8B21BAC5D}" type="slidenum">
              <a:rPr lang="en-US"/>
              <a:pPr/>
              <a:t>42</a:t>
            </a:fld>
            <a:endParaRPr lang="en-US"/>
          </a:p>
        </p:txBody>
      </p:sp>
      <p:sp>
        <p:nvSpPr>
          <p:cNvPr id="147461" name="Rectangle 5"/>
          <p:cNvSpPr>
            <a:spLocks noChangeArrowheads="1"/>
          </p:cNvSpPr>
          <p:nvPr/>
        </p:nvSpPr>
        <p:spPr bwMode="auto">
          <a:xfrm>
            <a:off x="501651" y="-228600"/>
            <a:ext cx="90551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sz="4000" b="1" dirty="0" smtClean="0">
                <a:solidFill>
                  <a:schemeClr val="tx2"/>
                </a:solidFill>
                <a:latin typeface="Arial" charset="0"/>
              </a:rPr>
              <a:t>Examples of Reliability Diagram</a:t>
            </a:r>
            <a:endParaRPr lang="en-US" sz="4000" b="1" dirty="0">
              <a:solidFill>
                <a:schemeClr val="tx2"/>
              </a:solidFill>
              <a:latin typeface="Arial" charset="0"/>
            </a:endParaRPr>
          </a:p>
        </p:txBody>
      </p:sp>
      <p:pic>
        <p:nvPicPr>
          <p:cNvPr id="147462" name="Picture 6" descr="Atger99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150" y="923943"/>
            <a:ext cx="4862513" cy="4257675"/>
          </a:xfrm>
          <a:prstGeom prst="rect">
            <a:avLst/>
          </a:prstGeom>
          <a:noFill/>
          <a:extLst>
            <a:ext uri="{909E8E84-426E-40dd-AFC4-6F175D3DCCD1}">
              <a14:hiddenFill xmlns:a14="http://schemas.microsoft.com/office/drawing/2010/main" xmlns="">
                <a:solidFill>
                  <a:srgbClr val="FFFFFF"/>
                </a:solidFill>
              </a14:hiddenFill>
            </a:ext>
          </a:extLst>
        </p:spPr>
      </p:pic>
      <p:sp>
        <p:nvSpPr>
          <p:cNvPr id="147463" name="Text Box 7"/>
          <p:cNvSpPr txBox="1">
            <a:spLocks noChangeArrowheads="1"/>
          </p:cNvSpPr>
          <p:nvPr/>
        </p:nvSpPr>
        <p:spPr bwMode="auto">
          <a:xfrm>
            <a:off x="6" y="1752601"/>
            <a:ext cx="153043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Atger, 1999</a:t>
            </a:r>
          </a:p>
        </p:txBody>
      </p:sp>
      <p:sp>
        <p:nvSpPr>
          <p:cNvPr id="147464" name="Rectangle 8"/>
          <p:cNvSpPr>
            <a:spLocks noChangeArrowheads="1"/>
          </p:cNvSpPr>
          <p:nvPr/>
        </p:nvSpPr>
        <p:spPr bwMode="auto">
          <a:xfrm>
            <a:off x="1676400" y="5181617"/>
            <a:ext cx="7086600"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400"/>
              <a:t>Typical reliability diagrams and sharpness histograms (showing the distribution of predicted probabilities). (a) Perfect resolution and reliability, perfect sharpness. (b) Perfect reliability but poor sharpness, lower resolution than (a). (c) Perfect sharpness but poor reliability, lower resolution than (a). (d) As in (c) but after calibration, perfect reliability, same resolution.</a:t>
            </a:r>
          </a:p>
        </p:txBody>
      </p:sp>
      <p:sp>
        <p:nvSpPr>
          <p:cNvPr id="147465" name="Text Box 9"/>
          <p:cNvSpPr txBox="1">
            <a:spLocks noChangeArrowheads="1"/>
          </p:cNvSpPr>
          <p:nvPr/>
        </p:nvSpPr>
        <p:spPr bwMode="auto">
          <a:xfrm>
            <a:off x="2216160" y="914401"/>
            <a:ext cx="53294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(a)</a:t>
            </a:r>
          </a:p>
        </p:txBody>
      </p:sp>
      <p:sp>
        <p:nvSpPr>
          <p:cNvPr id="147466" name="Text Box 10"/>
          <p:cNvSpPr txBox="1">
            <a:spLocks noChangeArrowheads="1"/>
          </p:cNvSpPr>
          <p:nvPr/>
        </p:nvSpPr>
        <p:spPr bwMode="auto">
          <a:xfrm>
            <a:off x="2233619" y="3138488"/>
            <a:ext cx="51457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(c)</a:t>
            </a:r>
          </a:p>
        </p:txBody>
      </p:sp>
      <p:sp>
        <p:nvSpPr>
          <p:cNvPr id="147467" name="Text Box 11"/>
          <p:cNvSpPr txBox="1">
            <a:spLocks noChangeArrowheads="1"/>
          </p:cNvSpPr>
          <p:nvPr/>
        </p:nvSpPr>
        <p:spPr bwMode="auto">
          <a:xfrm>
            <a:off x="5029204" y="838200"/>
            <a:ext cx="53812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(b)</a:t>
            </a:r>
          </a:p>
        </p:txBody>
      </p:sp>
      <p:sp>
        <p:nvSpPr>
          <p:cNvPr id="147468" name="Text Box 12"/>
          <p:cNvSpPr txBox="1">
            <a:spLocks noChangeArrowheads="1"/>
          </p:cNvSpPr>
          <p:nvPr/>
        </p:nvSpPr>
        <p:spPr bwMode="auto">
          <a:xfrm>
            <a:off x="5029204" y="3062288"/>
            <a:ext cx="53812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F89D82-A233-41F0-9B36-627FFBFEFE17}" type="slidenum">
              <a:rPr lang="en-US" smtClean="0"/>
              <a:pPr/>
              <a:t>43</a:t>
            </a:fld>
            <a:endParaRPr lang="en-US"/>
          </a:p>
        </p:txBody>
      </p:sp>
      <p:pic>
        <p:nvPicPr>
          <p:cNvPr id="3" name="Picture 2" descr="Screen Shot 2014-04-15 at 1.19.34 PM.png"/>
          <p:cNvPicPr>
            <a:picLocks noChangeAspect="1"/>
          </p:cNvPicPr>
          <p:nvPr/>
        </p:nvPicPr>
        <p:blipFill rotWithShape="1">
          <a:blip r:embed="rId2">
            <a:extLst>
              <a:ext uri="{28A0092B-C50C-407E-A947-70E740481C1C}">
                <a14:useLocalDpi xmlns:a14="http://schemas.microsoft.com/office/drawing/2010/main" val="0"/>
              </a:ext>
            </a:extLst>
          </a:blip>
          <a:srcRect b="30117"/>
          <a:stretch/>
        </p:blipFill>
        <p:spPr>
          <a:xfrm>
            <a:off x="2743200" y="685800"/>
            <a:ext cx="4456633" cy="3962400"/>
          </a:xfrm>
          <a:prstGeom prst="rect">
            <a:avLst/>
          </a:prstGeom>
        </p:spPr>
      </p:pic>
      <p:sp>
        <p:nvSpPr>
          <p:cNvPr id="51" name="TextBox 50"/>
          <p:cNvSpPr txBox="1"/>
          <p:nvPr/>
        </p:nvSpPr>
        <p:spPr>
          <a:xfrm>
            <a:off x="1371600" y="5562600"/>
            <a:ext cx="1447800" cy="430887"/>
          </a:xfrm>
          <a:prstGeom prst="rect">
            <a:avLst/>
          </a:prstGeom>
          <a:noFill/>
        </p:spPr>
        <p:txBody>
          <a:bodyPr wrap="square" rtlCol="0">
            <a:spAutoFit/>
          </a:bodyPr>
          <a:lstStyle/>
          <a:p>
            <a:r>
              <a:rPr lang="en-US" sz="1100" dirty="0" smtClean="0">
                <a:latin typeface="+mn-lt"/>
              </a:rPr>
              <a:t>Most forecasts close to the average</a:t>
            </a:r>
            <a:endParaRPr lang="en-US" sz="1100" dirty="0">
              <a:latin typeface="+mn-lt"/>
            </a:endParaRPr>
          </a:p>
        </p:txBody>
      </p:sp>
      <p:sp>
        <p:nvSpPr>
          <p:cNvPr id="53" name="TextBox 52"/>
          <p:cNvSpPr txBox="1"/>
          <p:nvPr/>
        </p:nvSpPr>
        <p:spPr>
          <a:xfrm>
            <a:off x="7010400" y="5715000"/>
            <a:ext cx="1676400" cy="430887"/>
          </a:xfrm>
          <a:prstGeom prst="rect">
            <a:avLst/>
          </a:prstGeom>
          <a:noFill/>
        </p:spPr>
        <p:txBody>
          <a:bodyPr wrap="square" rtlCol="0">
            <a:spAutoFit/>
          </a:bodyPr>
          <a:lstStyle/>
          <a:p>
            <a:r>
              <a:rPr lang="en-US" sz="1100" dirty="0" smtClean="0">
                <a:latin typeface="+mn-lt"/>
              </a:rPr>
              <a:t>Many forecasts are either 0 or 100%</a:t>
            </a:r>
            <a:endParaRPr lang="en-US" sz="1100" dirty="0">
              <a:latin typeface="+mn-lt"/>
            </a:endParaRPr>
          </a:p>
        </p:txBody>
      </p:sp>
      <p:sp>
        <p:nvSpPr>
          <p:cNvPr id="55" name="Rectangle 5"/>
          <p:cNvSpPr>
            <a:spLocks noChangeArrowheads="1"/>
          </p:cNvSpPr>
          <p:nvPr/>
        </p:nvSpPr>
        <p:spPr bwMode="auto">
          <a:xfrm>
            <a:off x="501651" y="-228600"/>
            <a:ext cx="90551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sz="4000" b="1" dirty="0" smtClean="0">
                <a:solidFill>
                  <a:schemeClr val="tx2"/>
                </a:solidFill>
                <a:latin typeface="Arial" charset="0"/>
              </a:rPr>
              <a:t>Examples of Reliability Diagram</a:t>
            </a:r>
            <a:endParaRPr lang="en-US" sz="4000" b="1" dirty="0">
              <a:solidFill>
                <a:schemeClr val="tx2"/>
              </a:solidFill>
              <a:latin typeface="Arial" charset="0"/>
            </a:endParaRPr>
          </a:p>
        </p:txBody>
      </p:sp>
      <p:sp>
        <p:nvSpPr>
          <p:cNvPr id="56" name="TextBox 55"/>
          <p:cNvSpPr txBox="1"/>
          <p:nvPr/>
        </p:nvSpPr>
        <p:spPr>
          <a:xfrm>
            <a:off x="8229600" y="6172200"/>
            <a:ext cx="1674256" cy="369332"/>
          </a:xfrm>
          <a:prstGeom prst="rect">
            <a:avLst/>
          </a:prstGeom>
          <a:noFill/>
        </p:spPr>
        <p:txBody>
          <a:bodyPr wrap="none" rtlCol="0">
            <a:spAutoFit/>
          </a:bodyPr>
          <a:lstStyle/>
          <a:p>
            <a:r>
              <a:rPr lang="en-US" dirty="0" err="1" smtClean="0"/>
              <a:t>Wilks</a:t>
            </a:r>
            <a:r>
              <a:rPr lang="en-US" dirty="0" smtClean="0"/>
              <a:t> (2006) </a:t>
            </a:r>
            <a:endParaRPr lang="en-US" dirty="0"/>
          </a:p>
        </p:txBody>
      </p:sp>
      <p:pic>
        <p:nvPicPr>
          <p:cNvPr id="6" name="Picture 5" descr="Screen Shot 2014-04-16 at 7.50.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724400"/>
            <a:ext cx="3530600" cy="1360415"/>
          </a:xfrm>
          <a:prstGeom prst="rect">
            <a:avLst/>
          </a:prstGeom>
        </p:spPr>
      </p:pic>
      <p:cxnSp>
        <p:nvCxnSpPr>
          <p:cNvPr id="49" name="Straight Arrow Connector 48"/>
          <p:cNvCxnSpPr/>
          <p:nvPr/>
        </p:nvCxnSpPr>
        <p:spPr>
          <a:xfrm flipV="1">
            <a:off x="2667000" y="5562600"/>
            <a:ext cx="10668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flipV="1">
            <a:off x="6400800" y="5486400"/>
            <a:ext cx="6096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035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52409" y="0"/>
            <a:ext cx="9906001" cy="1143000"/>
          </a:xfrm>
        </p:spPr>
        <p:txBody>
          <a:bodyPr>
            <a:normAutofit fontScale="90000"/>
          </a:bodyPr>
          <a:lstStyle/>
          <a:p>
            <a:r>
              <a:rPr lang="en-GB" sz="4000" b="1" dirty="0">
                <a:latin typeface="Verdana" pitchFamily="34" charset="0"/>
              </a:rPr>
              <a:t>Brier Skill Score &amp; Reliability Diagram</a:t>
            </a:r>
          </a:p>
        </p:txBody>
      </p:sp>
      <p:graphicFrame>
        <p:nvGraphicFramePr>
          <p:cNvPr id="109571" name="Object 3"/>
          <p:cNvGraphicFramePr>
            <a:graphicFrameLocks noGrp="1" noChangeAspect="1"/>
          </p:cNvGraphicFramePr>
          <p:nvPr>
            <p:ph sz="half" idx="1"/>
          </p:nvPr>
        </p:nvGraphicFramePr>
        <p:xfrm>
          <a:off x="4519613" y="3141663"/>
          <a:ext cx="4505325" cy="742950"/>
        </p:xfrm>
        <a:graphic>
          <a:graphicData uri="http://schemas.openxmlformats.org/presentationml/2006/ole">
            <mc:AlternateContent xmlns:mc="http://schemas.openxmlformats.org/markup-compatibility/2006">
              <mc:Choice xmlns:v="urn:schemas-microsoft-com:vml" Requires="v">
                <p:oleObj spid="_x0000_s110118" name="Equation" r:id="rId3" imgW="2387520" imgH="393480" progId="Equation.3">
                  <p:embed/>
                </p:oleObj>
              </mc:Choice>
              <mc:Fallback>
                <p:oleObj name="Equation" r:id="rId3" imgW="2387520" imgH="3934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613" y="3141663"/>
                        <a:ext cx="4505325" cy="742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28" name="Slide Number Placeholder 6"/>
          <p:cNvSpPr>
            <a:spLocks noGrp="1"/>
          </p:cNvSpPr>
          <p:nvPr>
            <p:ph type="sldNum" sz="quarter" idx="12"/>
          </p:nvPr>
        </p:nvSpPr>
        <p:spPr/>
        <p:txBody>
          <a:bodyPr/>
          <a:lstStyle/>
          <a:p>
            <a:fld id="{5E877D9C-2834-4C08-8D5F-22425FC2762E}" type="slidenum">
              <a:rPr lang="en-US"/>
              <a:pPr/>
              <a:t>44</a:t>
            </a:fld>
            <a:endParaRPr lang="en-US"/>
          </a:p>
        </p:txBody>
      </p:sp>
      <p:sp>
        <p:nvSpPr>
          <p:cNvPr id="109572" name="Text Box 4"/>
          <p:cNvSpPr txBox="1">
            <a:spLocks noChangeArrowheads="1"/>
          </p:cNvSpPr>
          <p:nvPr/>
        </p:nvSpPr>
        <p:spPr bwMode="auto">
          <a:xfrm>
            <a:off x="166691" y="1498618"/>
            <a:ext cx="989171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Clr>
                <a:schemeClr val="accent1"/>
              </a:buClr>
            </a:pPr>
            <a:r>
              <a:rPr lang="en-GB" sz="2000"/>
              <a:t>• How to construct the area of positive skill?</a:t>
            </a:r>
          </a:p>
        </p:txBody>
      </p:sp>
      <p:graphicFrame>
        <p:nvGraphicFramePr>
          <p:cNvPr id="109573" name="Object 5"/>
          <p:cNvGraphicFramePr>
            <a:graphicFrameLocks noChangeAspect="1"/>
          </p:cNvGraphicFramePr>
          <p:nvPr>
            <p:extLst>
              <p:ext uri="{D42A27DB-BD31-4B8C-83A1-F6EECF244321}">
                <p14:modId xmlns:p14="http://schemas.microsoft.com/office/powerpoint/2010/main" val="3624079866"/>
              </p:ext>
            </p:extLst>
          </p:nvPr>
        </p:nvGraphicFramePr>
        <p:xfrm>
          <a:off x="3490913" y="1876443"/>
          <a:ext cx="2159000" cy="1019175"/>
        </p:xfrm>
        <a:graphic>
          <a:graphicData uri="http://schemas.openxmlformats.org/presentationml/2006/ole">
            <mc:AlternateContent xmlns:mc="http://schemas.openxmlformats.org/markup-compatibility/2006">
              <mc:Choice xmlns:v="urn:schemas-microsoft-com:vml" Requires="v">
                <p:oleObj spid="_x0000_s110119" name="Equation" r:id="rId5" imgW="914400" imgH="431640" progId="Equation.DSMT4">
                  <p:embed/>
                </p:oleObj>
              </mc:Choice>
              <mc:Fallback>
                <p:oleObj name="Equation" r:id="rId5" imgW="914400" imgH="4316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0913" y="1876443"/>
                        <a:ext cx="2159000" cy="1019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09574" name="Line 6"/>
          <p:cNvSpPr>
            <a:spLocks noChangeShapeType="1"/>
          </p:cNvSpPr>
          <p:nvPr/>
        </p:nvSpPr>
        <p:spPr bwMode="auto">
          <a:xfrm flipV="1">
            <a:off x="1328743" y="3833831"/>
            <a:ext cx="2466976" cy="2251075"/>
          </a:xfrm>
          <a:prstGeom prst="line">
            <a:avLst/>
          </a:prstGeom>
          <a:noFill/>
          <a:ln w="2857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9575" name="Text Box 7"/>
          <p:cNvSpPr txBox="1">
            <a:spLocks noChangeArrowheads="1"/>
          </p:cNvSpPr>
          <p:nvPr/>
        </p:nvSpPr>
        <p:spPr bwMode="auto">
          <a:xfrm>
            <a:off x="4116392" y="3833817"/>
            <a:ext cx="192190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sz="1400" b="1">
                <a:solidFill>
                  <a:schemeClr val="hlink"/>
                </a:solidFill>
              </a:rPr>
              <a:t>perfect reliability</a:t>
            </a:r>
            <a:r>
              <a:rPr lang="en-GB" sz="2400" b="1">
                <a:solidFill>
                  <a:schemeClr val="hlink"/>
                </a:solidFill>
              </a:rPr>
              <a:t> </a:t>
            </a:r>
          </a:p>
        </p:txBody>
      </p:sp>
      <p:sp>
        <p:nvSpPr>
          <p:cNvPr id="109576" name="Line 8"/>
          <p:cNvSpPr>
            <a:spLocks noChangeShapeType="1"/>
          </p:cNvSpPr>
          <p:nvPr/>
        </p:nvSpPr>
        <p:spPr bwMode="auto">
          <a:xfrm flipV="1">
            <a:off x="3475038" y="4149725"/>
            <a:ext cx="639762"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9577" name="Text Box 9"/>
          <p:cNvSpPr txBox="1">
            <a:spLocks noChangeArrowheads="1"/>
          </p:cNvSpPr>
          <p:nvPr/>
        </p:nvSpPr>
        <p:spPr bwMode="auto">
          <a:xfrm rot="16200000">
            <a:off x="44983" y="4812623"/>
            <a:ext cx="203411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GB" sz="1400"/>
              <a:t>Observed Frequency</a:t>
            </a:r>
            <a:endParaRPr lang="en-GB" sz="2400" b="1"/>
          </a:p>
        </p:txBody>
      </p:sp>
      <p:sp>
        <p:nvSpPr>
          <p:cNvPr id="109578" name="Text Box 10"/>
          <p:cNvSpPr txBox="1">
            <a:spLocks noChangeArrowheads="1"/>
          </p:cNvSpPr>
          <p:nvPr/>
        </p:nvSpPr>
        <p:spPr bwMode="auto">
          <a:xfrm>
            <a:off x="1557261" y="6113480"/>
            <a:ext cx="195438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GB" sz="1400"/>
              <a:t>Forecast Probability</a:t>
            </a:r>
            <a:endParaRPr lang="en-GB" sz="2400" b="1"/>
          </a:p>
        </p:txBody>
      </p:sp>
      <p:grpSp>
        <p:nvGrpSpPr>
          <p:cNvPr id="109579" name="Group 11"/>
          <p:cNvGrpSpPr>
            <a:grpSpLocks/>
          </p:cNvGrpSpPr>
          <p:nvPr/>
        </p:nvGrpSpPr>
        <p:grpSpPr bwMode="auto">
          <a:xfrm>
            <a:off x="1311285" y="3827465"/>
            <a:ext cx="6739329" cy="2306638"/>
            <a:chOff x="813" y="2415"/>
            <a:chExt cx="4181" cy="1453"/>
          </a:xfrm>
        </p:grpSpPr>
        <p:sp>
          <p:nvSpPr>
            <p:cNvPr id="109580" name="Text Box 12"/>
            <p:cNvSpPr txBox="1">
              <a:spLocks noChangeArrowheads="1"/>
            </p:cNvSpPr>
            <p:nvPr/>
          </p:nvSpPr>
          <p:spPr bwMode="auto">
            <a:xfrm>
              <a:off x="2800" y="2722"/>
              <a:ext cx="993"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sz="1400" b="1"/>
                <a:t>line of no skill</a:t>
              </a:r>
              <a:r>
                <a:rPr lang="en-GB" sz="2400" b="1"/>
                <a:t> </a:t>
              </a:r>
            </a:p>
          </p:txBody>
        </p:sp>
        <p:sp>
          <p:nvSpPr>
            <p:cNvPr id="109581" name="Line 13"/>
            <p:cNvSpPr>
              <a:spLocks noChangeShapeType="1"/>
            </p:cNvSpPr>
            <p:nvPr/>
          </p:nvSpPr>
          <p:spPr bwMode="auto">
            <a:xfrm flipV="1">
              <a:off x="2383" y="2925"/>
              <a:ext cx="397"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109582" name="Group 14"/>
            <p:cNvGrpSpPr>
              <a:grpSpLocks/>
            </p:cNvGrpSpPr>
            <p:nvPr/>
          </p:nvGrpSpPr>
          <p:grpSpPr bwMode="auto">
            <a:xfrm>
              <a:off x="813" y="2415"/>
              <a:ext cx="4181" cy="1453"/>
              <a:chOff x="813" y="2415"/>
              <a:chExt cx="4181" cy="1453"/>
            </a:xfrm>
          </p:grpSpPr>
          <p:sp>
            <p:nvSpPr>
              <p:cNvPr id="109583" name="Rectangle 15"/>
              <p:cNvSpPr>
                <a:spLocks noChangeArrowheads="1"/>
              </p:cNvSpPr>
              <p:nvPr/>
            </p:nvSpPr>
            <p:spPr bwMode="auto">
              <a:xfrm>
                <a:off x="1391" y="2415"/>
                <a:ext cx="964" cy="908"/>
              </a:xfrm>
              <a:prstGeom prst="rect">
                <a:avLst/>
              </a:prstGeom>
              <a:solidFill>
                <a:srgbClr val="FF0000">
                  <a:alpha val="25000"/>
                </a:srgbClr>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584" name="Rectangle 16"/>
              <p:cNvSpPr>
                <a:spLocks noChangeArrowheads="1"/>
              </p:cNvSpPr>
              <p:nvPr/>
            </p:nvSpPr>
            <p:spPr bwMode="auto">
              <a:xfrm>
                <a:off x="824" y="3322"/>
                <a:ext cx="567" cy="511"/>
              </a:xfrm>
              <a:prstGeom prst="rect">
                <a:avLst/>
              </a:prstGeom>
              <a:solidFill>
                <a:srgbClr val="FF0000">
                  <a:alpha val="25000"/>
                </a:srgbClr>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585" name="AutoShape 17"/>
              <p:cNvSpPr>
                <a:spLocks noChangeArrowheads="1"/>
              </p:cNvSpPr>
              <p:nvPr/>
            </p:nvSpPr>
            <p:spPr bwMode="auto">
              <a:xfrm rot="16200000">
                <a:off x="1674" y="2642"/>
                <a:ext cx="397" cy="964"/>
              </a:xfrm>
              <a:prstGeom prst="rtTriangle">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586" name="Line 18"/>
              <p:cNvSpPr>
                <a:spLocks noChangeShapeType="1"/>
              </p:cNvSpPr>
              <p:nvPr/>
            </p:nvSpPr>
            <p:spPr bwMode="auto">
              <a:xfrm flipV="1">
                <a:off x="813" y="2925"/>
                <a:ext cx="1542" cy="65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9587" name="AutoShape 19"/>
              <p:cNvSpPr>
                <a:spLocks noChangeArrowheads="1"/>
              </p:cNvSpPr>
              <p:nvPr/>
            </p:nvSpPr>
            <p:spPr bwMode="auto">
              <a:xfrm rot="16200000" flipH="1" flipV="1">
                <a:off x="981" y="3166"/>
                <a:ext cx="254" cy="567"/>
              </a:xfrm>
              <a:prstGeom prst="rtTriangle">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588" name="Rectangle 20"/>
              <p:cNvSpPr>
                <a:spLocks noChangeArrowheads="1"/>
              </p:cNvSpPr>
              <p:nvPr/>
            </p:nvSpPr>
            <p:spPr bwMode="auto">
              <a:xfrm>
                <a:off x="2893" y="3549"/>
                <a:ext cx="369" cy="284"/>
              </a:xfrm>
              <a:prstGeom prst="rect">
                <a:avLst/>
              </a:prstGeom>
              <a:solidFill>
                <a:srgbClr val="FF0000">
                  <a:alpha val="25000"/>
                </a:srgbClr>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589" name="Text Box 21"/>
              <p:cNvSpPr txBox="1">
                <a:spLocks noChangeArrowheads="1"/>
              </p:cNvSpPr>
              <p:nvPr/>
            </p:nvSpPr>
            <p:spPr bwMode="auto">
              <a:xfrm>
                <a:off x="3338" y="3577"/>
                <a:ext cx="1656"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sz="1400" b="1"/>
                  <a:t>area of skill (RES &gt; REL)</a:t>
                </a:r>
                <a:r>
                  <a:rPr lang="en-GB" sz="2400" b="1"/>
                  <a:t> </a:t>
                </a:r>
              </a:p>
            </p:txBody>
          </p:sp>
        </p:grpSp>
      </p:grpSp>
      <p:grpSp>
        <p:nvGrpSpPr>
          <p:cNvPr id="109590" name="Group 22"/>
          <p:cNvGrpSpPr>
            <a:grpSpLocks/>
          </p:cNvGrpSpPr>
          <p:nvPr/>
        </p:nvGrpSpPr>
        <p:grpSpPr bwMode="auto">
          <a:xfrm>
            <a:off x="1328741" y="5086367"/>
            <a:ext cx="8146217" cy="307975"/>
            <a:chOff x="824" y="3204"/>
            <a:chExt cx="5054" cy="194"/>
          </a:xfrm>
        </p:grpSpPr>
        <p:sp>
          <p:nvSpPr>
            <p:cNvPr id="109591" name="Text Box 23"/>
            <p:cNvSpPr txBox="1">
              <a:spLocks noChangeArrowheads="1"/>
            </p:cNvSpPr>
            <p:nvPr/>
          </p:nvSpPr>
          <p:spPr bwMode="auto">
            <a:xfrm>
              <a:off x="2815" y="3204"/>
              <a:ext cx="3063"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sz="1400" b="1">
                  <a:solidFill>
                    <a:srgbClr val="0000FF"/>
                  </a:solidFill>
                </a:rPr>
                <a:t>climatological frequency (line of no resolution)</a:t>
              </a:r>
              <a:endParaRPr lang="en-GB" sz="2400" b="1">
                <a:solidFill>
                  <a:srgbClr val="0000FF"/>
                </a:solidFill>
              </a:endParaRPr>
            </a:p>
          </p:txBody>
        </p:sp>
        <p:sp>
          <p:nvSpPr>
            <p:cNvPr id="109592" name="Line 24"/>
            <p:cNvSpPr>
              <a:spLocks noChangeShapeType="1"/>
            </p:cNvSpPr>
            <p:nvPr/>
          </p:nvSpPr>
          <p:spPr bwMode="auto">
            <a:xfrm flipV="1">
              <a:off x="2383" y="3322"/>
              <a:ext cx="397"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9593" name="Line 25"/>
            <p:cNvSpPr>
              <a:spLocks noChangeShapeType="1"/>
            </p:cNvSpPr>
            <p:nvPr/>
          </p:nvSpPr>
          <p:spPr bwMode="auto">
            <a:xfrm>
              <a:off x="824" y="3322"/>
              <a:ext cx="1531" cy="0"/>
            </a:xfrm>
            <a:prstGeom prst="line">
              <a:avLst/>
            </a:prstGeom>
            <a:noFill/>
            <a:ln w="3175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09594" name="Rectangle 26"/>
          <p:cNvSpPr>
            <a:spLocks noChangeArrowheads="1"/>
          </p:cNvSpPr>
          <p:nvPr/>
        </p:nvSpPr>
        <p:spPr bwMode="auto">
          <a:xfrm>
            <a:off x="1328743" y="3833831"/>
            <a:ext cx="2466976" cy="2249487"/>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595" name="Text Box 27"/>
          <p:cNvSpPr txBox="1">
            <a:spLocks noChangeArrowheads="1"/>
          </p:cNvSpPr>
          <p:nvPr/>
        </p:nvSpPr>
        <p:spPr bwMode="auto">
          <a:xfrm>
            <a:off x="7070735" y="6400817"/>
            <a:ext cx="18955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t>R. Hagedorn, 2007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3855"/>
            <a:ext cx="10058400" cy="1143000"/>
          </a:xfrm>
        </p:spPr>
        <p:txBody>
          <a:bodyPr>
            <a:normAutofit/>
          </a:bodyPr>
          <a:lstStyle/>
          <a:p>
            <a:r>
              <a:rPr lang="en-US" sz="3600" b="1" dirty="0" smtClean="0">
                <a:latin typeface="Verdana" pitchFamily="34" charset="0"/>
              </a:rPr>
              <a:t>Reliability diagram: Construction</a:t>
            </a:r>
            <a:endParaRPr lang="en-US" sz="3600" b="1" dirty="0">
              <a:latin typeface="Verdana" pitchFamily="34" charset="0"/>
            </a:endParaRPr>
          </a:p>
        </p:txBody>
      </p:sp>
      <p:sp>
        <p:nvSpPr>
          <p:cNvPr id="36867" name="Rectangle 3"/>
          <p:cNvSpPr>
            <a:spLocks noGrp="1" noChangeArrowheads="1"/>
          </p:cNvSpPr>
          <p:nvPr>
            <p:ph idx="1"/>
          </p:nvPr>
        </p:nvSpPr>
        <p:spPr>
          <a:xfrm>
            <a:off x="457200" y="1214582"/>
            <a:ext cx="9448800" cy="5638800"/>
          </a:xfrm>
        </p:spPr>
        <p:txBody>
          <a:bodyPr>
            <a:normAutofit lnSpcReduction="10000"/>
          </a:bodyPr>
          <a:lstStyle/>
          <a:p>
            <a:pPr marL="457200" indent="-457200">
              <a:lnSpc>
                <a:spcPct val="80000"/>
              </a:lnSpc>
              <a:spcBef>
                <a:spcPct val="30000"/>
              </a:spcBef>
              <a:spcAft>
                <a:spcPct val="30000"/>
              </a:spcAft>
              <a:buFont typeface="Wingdings" pitchFamily="2" charset="2"/>
              <a:buAutoNum type="arabicPeriod"/>
            </a:pPr>
            <a:r>
              <a:rPr lang="en-US" sz="2000" dirty="0">
                <a:latin typeface="Verdana" pitchFamily="34" charset="0"/>
              </a:rPr>
              <a:t>Decide number of categories (bins) and their distribution: </a:t>
            </a:r>
          </a:p>
          <a:p>
            <a:pPr marL="838200" lvl="1" indent="-381000">
              <a:lnSpc>
                <a:spcPct val="80000"/>
              </a:lnSpc>
              <a:spcBef>
                <a:spcPct val="30000"/>
              </a:spcBef>
              <a:spcAft>
                <a:spcPct val="30000"/>
              </a:spcAft>
              <a:buFont typeface="Wingdings" pitchFamily="2" charset="2"/>
              <a:buChar char="§"/>
            </a:pPr>
            <a:r>
              <a:rPr lang="en-US" sz="1800" dirty="0">
                <a:latin typeface="Verdana" pitchFamily="34" charset="0"/>
              </a:rPr>
              <a:t>Depends on sample size, discreteness of forecast probabilities</a:t>
            </a:r>
          </a:p>
          <a:p>
            <a:pPr marL="838200" lvl="1" indent="-381000">
              <a:lnSpc>
                <a:spcPct val="80000"/>
              </a:lnSpc>
              <a:spcBef>
                <a:spcPct val="30000"/>
              </a:spcBef>
              <a:spcAft>
                <a:spcPct val="30000"/>
              </a:spcAft>
              <a:buFont typeface="Wingdings" pitchFamily="2" charset="2"/>
              <a:buChar char="§"/>
            </a:pPr>
            <a:r>
              <a:rPr lang="en-US" sz="1800" dirty="0">
                <a:latin typeface="Verdana" pitchFamily="34" charset="0"/>
              </a:rPr>
              <a:t>Should be an integer fraction of ensemble size</a:t>
            </a:r>
          </a:p>
          <a:p>
            <a:pPr marL="838200" lvl="1" indent="-381000">
              <a:lnSpc>
                <a:spcPct val="80000"/>
              </a:lnSpc>
              <a:spcBef>
                <a:spcPct val="30000"/>
              </a:spcBef>
              <a:spcAft>
                <a:spcPct val="30000"/>
              </a:spcAft>
              <a:buFont typeface="Wingdings" pitchFamily="2" charset="2"/>
              <a:buChar char="§"/>
            </a:pPr>
            <a:r>
              <a:rPr lang="en-US" sz="1800" dirty="0">
                <a:latin typeface="Verdana" pitchFamily="34" charset="0"/>
              </a:rPr>
              <a:t>Don’t all have to be the same width – within bin sample should be large enough to get a stable estimate of the observed frequency.</a:t>
            </a:r>
          </a:p>
          <a:p>
            <a:pPr marL="457200" indent="-457200">
              <a:lnSpc>
                <a:spcPct val="80000"/>
              </a:lnSpc>
              <a:spcBef>
                <a:spcPct val="30000"/>
              </a:spcBef>
              <a:spcAft>
                <a:spcPct val="30000"/>
              </a:spcAft>
              <a:buFont typeface="Wingdings" pitchFamily="2" charset="2"/>
              <a:buAutoNum type="arabicPeriod"/>
            </a:pPr>
            <a:r>
              <a:rPr lang="en-US" sz="2000" dirty="0">
                <a:latin typeface="Verdana" pitchFamily="34" charset="0"/>
              </a:rPr>
              <a:t>Bin the data</a:t>
            </a:r>
          </a:p>
          <a:p>
            <a:pPr marL="457200" indent="-457200">
              <a:lnSpc>
                <a:spcPct val="80000"/>
              </a:lnSpc>
              <a:spcBef>
                <a:spcPct val="30000"/>
              </a:spcBef>
              <a:spcAft>
                <a:spcPct val="30000"/>
              </a:spcAft>
              <a:buFont typeface="Wingdings" pitchFamily="2" charset="2"/>
              <a:buAutoNum type="arabicPeriod"/>
            </a:pPr>
            <a:r>
              <a:rPr lang="en-US" sz="2000" dirty="0">
                <a:latin typeface="Verdana" pitchFamily="34" charset="0"/>
              </a:rPr>
              <a:t>Compute observed conditional frequency in each category (bin) </a:t>
            </a:r>
            <a:r>
              <a:rPr lang="en-US" sz="2000" i="1" dirty="0">
                <a:latin typeface="Verdana" pitchFamily="34" charset="0"/>
              </a:rPr>
              <a:t>k</a:t>
            </a:r>
          </a:p>
          <a:p>
            <a:pPr marL="838200" lvl="1" indent="-381000">
              <a:lnSpc>
                <a:spcPct val="80000"/>
              </a:lnSpc>
              <a:spcBef>
                <a:spcPct val="30000"/>
              </a:spcBef>
              <a:spcAft>
                <a:spcPct val="30000"/>
              </a:spcAft>
              <a:buFont typeface="Wingdings" pitchFamily="2" charset="2"/>
              <a:buChar char="§"/>
            </a:pPr>
            <a:r>
              <a:rPr lang="en-US" sz="1800" dirty="0">
                <a:latin typeface="Verdana" pitchFamily="34" charset="0"/>
              </a:rPr>
              <a:t>	</a:t>
            </a:r>
            <a:r>
              <a:rPr lang="en-US" sz="1400" i="1" dirty="0">
                <a:latin typeface="Verdana" pitchFamily="34" charset="0"/>
              </a:rPr>
              <a:t>obs. relative </a:t>
            </a:r>
            <a:r>
              <a:rPr lang="en-US" sz="1400" i="1" dirty="0" err="1">
                <a:latin typeface="Verdana" pitchFamily="34" charset="0"/>
              </a:rPr>
              <a:t>frequency</a:t>
            </a:r>
            <a:r>
              <a:rPr lang="en-US" sz="1400" i="1" baseline="-25000" dirty="0" err="1">
                <a:latin typeface="Verdana" pitchFamily="34" charset="0"/>
              </a:rPr>
              <a:t>k</a:t>
            </a:r>
            <a:r>
              <a:rPr lang="en-US" sz="1400" dirty="0">
                <a:latin typeface="Verdana" pitchFamily="34" charset="0"/>
              </a:rPr>
              <a:t>  =  </a:t>
            </a:r>
            <a:r>
              <a:rPr lang="en-US" sz="1400" i="1" dirty="0">
                <a:latin typeface="Verdana" pitchFamily="34" charset="0"/>
              </a:rPr>
              <a:t>obs. </a:t>
            </a:r>
            <a:r>
              <a:rPr lang="en-US" sz="1400" i="1" dirty="0" err="1">
                <a:latin typeface="Verdana" pitchFamily="34" charset="0"/>
              </a:rPr>
              <a:t>occurrences</a:t>
            </a:r>
            <a:r>
              <a:rPr lang="en-US" sz="1400" i="1" baseline="-25000" dirty="0" err="1">
                <a:latin typeface="Verdana" pitchFamily="34" charset="0"/>
              </a:rPr>
              <a:t>k</a:t>
            </a:r>
            <a:r>
              <a:rPr lang="en-US" sz="1400" dirty="0">
                <a:latin typeface="Verdana" pitchFamily="34" charset="0"/>
              </a:rPr>
              <a:t>  /  </a:t>
            </a:r>
            <a:r>
              <a:rPr lang="en-US" sz="1400" i="1" dirty="0">
                <a:latin typeface="Verdana" pitchFamily="34" charset="0"/>
              </a:rPr>
              <a:t>num. </a:t>
            </a:r>
            <a:r>
              <a:rPr lang="en-US" sz="1400" i="1" dirty="0" err="1">
                <a:latin typeface="Verdana" pitchFamily="34" charset="0"/>
              </a:rPr>
              <a:t>forecasts</a:t>
            </a:r>
            <a:r>
              <a:rPr lang="en-US" sz="1400" i="1" baseline="-25000" dirty="0" err="1">
                <a:latin typeface="Verdana" pitchFamily="34" charset="0"/>
              </a:rPr>
              <a:t>k</a:t>
            </a:r>
            <a:endParaRPr lang="en-US" sz="1400" i="1" dirty="0">
              <a:latin typeface="Verdana" pitchFamily="34" charset="0"/>
            </a:endParaRPr>
          </a:p>
          <a:p>
            <a:pPr marL="457200" indent="-457200">
              <a:lnSpc>
                <a:spcPct val="80000"/>
              </a:lnSpc>
              <a:spcBef>
                <a:spcPct val="30000"/>
              </a:spcBef>
              <a:spcAft>
                <a:spcPct val="30000"/>
              </a:spcAft>
              <a:buFont typeface="Wingdings" pitchFamily="2" charset="2"/>
              <a:buAutoNum type="arabicPeriod"/>
            </a:pPr>
            <a:r>
              <a:rPr lang="en-US" sz="2000" dirty="0">
                <a:latin typeface="Verdana" pitchFamily="34" charset="0"/>
              </a:rPr>
              <a:t>Plot observed frequency </a:t>
            </a:r>
            <a:r>
              <a:rPr lang="en-US" sz="2000" dirty="0" err="1">
                <a:latin typeface="Verdana" pitchFamily="34" charset="0"/>
              </a:rPr>
              <a:t>vs</a:t>
            </a:r>
            <a:r>
              <a:rPr lang="en-US" sz="2000" dirty="0">
                <a:latin typeface="Verdana" pitchFamily="34" charset="0"/>
              </a:rPr>
              <a:t> forecast probability</a:t>
            </a:r>
          </a:p>
          <a:p>
            <a:pPr marL="457200" indent="-457200">
              <a:lnSpc>
                <a:spcPct val="80000"/>
              </a:lnSpc>
              <a:spcBef>
                <a:spcPct val="30000"/>
              </a:spcBef>
              <a:spcAft>
                <a:spcPct val="30000"/>
              </a:spcAft>
              <a:buFont typeface="Wingdings" pitchFamily="2" charset="2"/>
              <a:buAutoNum type="arabicPeriod"/>
            </a:pPr>
            <a:r>
              <a:rPr lang="en-US" sz="2000" dirty="0">
                <a:latin typeface="Verdana" pitchFamily="34" charset="0"/>
              </a:rPr>
              <a:t>Plot sample climatology ("no resolution" line) (The sample base rate)</a:t>
            </a:r>
          </a:p>
          <a:p>
            <a:pPr marL="838200" lvl="1" indent="-381000">
              <a:lnSpc>
                <a:spcPct val="80000"/>
              </a:lnSpc>
              <a:spcBef>
                <a:spcPct val="30000"/>
              </a:spcBef>
              <a:spcAft>
                <a:spcPct val="30000"/>
              </a:spcAft>
              <a:buFont typeface="Wingdings" pitchFamily="2" charset="2"/>
              <a:buChar char="§"/>
            </a:pPr>
            <a:r>
              <a:rPr lang="en-US" sz="1400" i="1" dirty="0">
                <a:latin typeface="Verdana" pitchFamily="34" charset="0"/>
              </a:rPr>
              <a:t>	sample climatology</a:t>
            </a:r>
            <a:r>
              <a:rPr lang="en-US" sz="1400" dirty="0">
                <a:latin typeface="Verdana" pitchFamily="34" charset="0"/>
              </a:rPr>
              <a:t>  =  </a:t>
            </a:r>
            <a:r>
              <a:rPr lang="en-US" sz="1400" i="1" dirty="0">
                <a:latin typeface="Verdana" pitchFamily="34" charset="0"/>
              </a:rPr>
              <a:t>obs. occurrences</a:t>
            </a:r>
            <a:r>
              <a:rPr lang="en-US" sz="1400" dirty="0">
                <a:latin typeface="Verdana" pitchFamily="34" charset="0"/>
              </a:rPr>
              <a:t>  /  </a:t>
            </a:r>
            <a:r>
              <a:rPr lang="en-US" sz="1400" i="1" dirty="0">
                <a:latin typeface="Verdana" pitchFamily="34" charset="0"/>
              </a:rPr>
              <a:t>num. forecasts</a:t>
            </a:r>
            <a:endParaRPr lang="en-US" sz="1800" dirty="0">
              <a:latin typeface="Verdana" pitchFamily="34" charset="0"/>
            </a:endParaRPr>
          </a:p>
          <a:p>
            <a:pPr marL="457200" indent="-457200">
              <a:lnSpc>
                <a:spcPct val="80000"/>
              </a:lnSpc>
              <a:spcBef>
                <a:spcPct val="30000"/>
              </a:spcBef>
              <a:spcAft>
                <a:spcPct val="30000"/>
              </a:spcAft>
              <a:buFont typeface="Wingdings" pitchFamily="2" charset="2"/>
              <a:buAutoNum type="arabicPeriod"/>
            </a:pPr>
            <a:r>
              <a:rPr lang="en-US" sz="2000" dirty="0">
                <a:latin typeface="Verdana" pitchFamily="34" charset="0"/>
              </a:rPr>
              <a:t>Plot "no-skill" line halfway between climatology and perfect reliability (diagonal) lines</a:t>
            </a:r>
          </a:p>
          <a:p>
            <a:pPr marL="457200" indent="-457200">
              <a:lnSpc>
                <a:spcPct val="80000"/>
              </a:lnSpc>
              <a:spcBef>
                <a:spcPct val="30000"/>
              </a:spcBef>
              <a:spcAft>
                <a:spcPct val="30000"/>
              </a:spcAft>
              <a:buFont typeface="Wingdings" pitchFamily="2" charset="2"/>
              <a:buAutoNum type="arabicPeriod"/>
            </a:pPr>
            <a:r>
              <a:rPr lang="en-US" sz="2000" dirty="0">
                <a:latin typeface="Verdana" pitchFamily="34" charset="0"/>
              </a:rPr>
              <a:t>Plot forecast frequency histogram to show sharpness (or plot number of events next to each point on reliability graph)</a:t>
            </a:r>
          </a:p>
        </p:txBody>
      </p:sp>
      <p:sp>
        <p:nvSpPr>
          <p:cNvPr id="4" name="Slide Number Placeholder 5"/>
          <p:cNvSpPr>
            <a:spLocks noGrp="1"/>
          </p:cNvSpPr>
          <p:nvPr>
            <p:ph type="sldNum" sz="quarter" idx="12"/>
          </p:nvPr>
        </p:nvSpPr>
        <p:spPr/>
        <p:txBody>
          <a:bodyPr/>
          <a:lstStyle/>
          <a:p>
            <a:fld id="{46A3C015-798C-4082-BB80-6D8E957AFBFF}" type="slidenum">
              <a:rPr lang="en-US"/>
              <a:pPr/>
              <a:t>45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01651" y="-228600"/>
            <a:ext cx="9055100" cy="1143000"/>
          </a:xfrm>
        </p:spPr>
        <p:txBody>
          <a:bodyPr/>
          <a:lstStyle/>
          <a:p>
            <a:r>
              <a:rPr lang="en-US" sz="4000" b="1" dirty="0"/>
              <a:t>Reliability Diagram Exercise</a:t>
            </a:r>
          </a:p>
        </p:txBody>
      </p:sp>
      <p:sp>
        <p:nvSpPr>
          <p:cNvPr id="6" name="Slide Number Placeholder 4"/>
          <p:cNvSpPr>
            <a:spLocks noGrp="1"/>
          </p:cNvSpPr>
          <p:nvPr>
            <p:ph type="sldNum" sz="quarter" idx="12"/>
          </p:nvPr>
        </p:nvSpPr>
        <p:spPr/>
        <p:txBody>
          <a:bodyPr/>
          <a:lstStyle/>
          <a:p>
            <a:fld id="{7396A488-A49D-409B-A5B2-7FE81B9B7F52}" type="slidenum">
              <a:rPr lang="en-US"/>
              <a:pPr/>
              <a:t>46</a:t>
            </a:fld>
            <a:endParaRPr lang="en-US"/>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825" y="685800"/>
            <a:ext cx="6200775"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8916" name="Text Box 4"/>
          <p:cNvSpPr txBox="1">
            <a:spLocks noChangeArrowheads="1"/>
          </p:cNvSpPr>
          <p:nvPr/>
        </p:nvSpPr>
        <p:spPr bwMode="auto">
          <a:xfrm>
            <a:off x="304800" y="1828800"/>
            <a:ext cx="2911475" cy="2585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US" dirty="0">
                <a:solidFill>
                  <a:srgbClr val="3333CC"/>
                </a:solidFill>
                <a:latin typeface="Verdana" pitchFamily="34" charset="0"/>
              </a:rPr>
              <a:t>Identify diagram(s) with: </a:t>
            </a:r>
          </a:p>
          <a:p>
            <a:pPr>
              <a:buFontTx/>
              <a:buAutoNum type="arabicPeriod"/>
            </a:pPr>
            <a:r>
              <a:rPr lang="en-US" dirty="0">
                <a:solidFill>
                  <a:srgbClr val="3333CC"/>
                </a:solidFill>
                <a:latin typeface="Verdana" pitchFamily="34" charset="0"/>
              </a:rPr>
              <a:t>Categorical </a:t>
            </a:r>
            <a:r>
              <a:rPr lang="en-US" dirty="0" smtClean="0">
                <a:solidFill>
                  <a:srgbClr val="3333CC"/>
                </a:solidFill>
                <a:latin typeface="Verdana" pitchFamily="34" charset="0"/>
              </a:rPr>
              <a:t>forecast</a:t>
            </a:r>
          </a:p>
          <a:p>
            <a:pPr>
              <a:buFontTx/>
              <a:buAutoNum type="arabicPeriod"/>
            </a:pPr>
            <a:r>
              <a:rPr lang="en-US" dirty="0" err="1" smtClean="0">
                <a:solidFill>
                  <a:srgbClr val="3333CC"/>
                </a:solidFill>
                <a:latin typeface="Verdana" pitchFamily="34" charset="0"/>
              </a:rPr>
              <a:t>Underforecast</a:t>
            </a:r>
            <a:endParaRPr lang="en-US" dirty="0">
              <a:solidFill>
                <a:srgbClr val="3333CC"/>
              </a:solidFill>
              <a:latin typeface="Verdana" pitchFamily="34" charset="0"/>
            </a:endParaRPr>
          </a:p>
          <a:p>
            <a:pPr>
              <a:buFontTx/>
              <a:buAutoNum type="arabicPeriod"/>
            </a:pPr>
            <a:r>
              <a:rPr lang="en-US" dirty="0">
                <a:solidFill>
                  <a:srgbClr val="3333CC"/>
                </a:solidFill>
                <a:latin typeface="Verdana" pitchFamily="34" charset="0"/>
              </a:rPr>
              <a:t>Overconfident</a:t>
            </a:r>
          </a:p>
          <a:p>
            <a:pPr>
              <a:buFontTx/>
              <a:buAutoNum type="arabicPeriod"/>
            </a:pPr>
            <a:r>
              <a:rPr lang="en-US" dirty="0" err="1">
                <a:solidFill>
                  <a:srgbClr val="3333CC"/>
                </a:solidFill>
                <a:latin typeface="Verdana" pitchFamily="34" charset="0"/>
              </a:rPr>
              <a:t>Underconfident</a:t>
            </a:r>
            <a:endParaRPr lang="en-US" dirty="0">
              <a:solidFill>
                <a:srgbClr val="3333CC"/>
              </a:solidFill>
              <a:latin typeface="Verdana" pitchFamily="34" charset="0"/>
            </a:endParaRPr>
          </a:p>
          <a:p>
            <a:pPr>
              <a:buFontTx/>
              <a:buAutoNum type="arabicPeriod"/>
            </a:pPr>
            <a:r>
              <a:rPr lang="en-US" dirty="0">
                <a:solidFill>
                  <a:srgbClr val="3333CC"/>
                </a:solidFill>
                <a:latin typeface="Verdana" pitchFamily="34" charset="0"/>
              </a:rPr>
              <a:t>Unskillful</a:t>
            </a:r>
          </a:p>
          <a:p>
            <a:pPr>
              <a:buFontTx/>
              <a:buAutoNum type="arabicPeriod"/>
            </a:pPr>
            <a:r>
              <a:rPr lang="en-US" dirty="0">
                <a:solidFill>
                  <a:srgbClr val="3333CC"/>
                </a:solidFill>
                <a:latin typeface="Verdana" pitchFamily="34" charset="0"/>
              </a:rPr>
              <a:t>Not sufficiently large sampling</a:t>
            </a:r>
          </a:p>
        </p:txBody>
      </p:sp>
      <p:sp>
        <p:nvSpPr>
          <p:cNvPr id="38917" name="Text Box 5"/>
          <p:cNvSpPr txBox="1">
            <a:spLocks noChangeArrowheads="1"/>
          </p:cNvSpPr>
          <p:nvPr/>
        </p:nvSpPr>
        <p:spPr bwMode="auto">
          <a:xfrm>
            <a:off x="6080127" y="6127751"/>
            <a:ext cx="251451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From L. Wilson (EC)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0"/>
            <a:ext cx="9055100" cy="1143000"/>
          </a:xfrm>
        </p:spPr>
        <p:txBody>
          <a:bodyPr>
            <a:normAutofit fontScale="90000"/>
          </a:bodyPr>
          <a:lstStyle/>
          <a:p>
            <a:r>
              <a:rPr lang="en-US" sz="4000" b="1" dirty="0">
                <a:latin typeface="Verdana" pitchFamily="34" charset="0"/>
              </a:rPr>
              <a:t>Reliability Diagrams - </a:t>
            </a:r>
            <a:r>
              <a:rPr lang="en-US" sz="4000" b="1" dirty="0" smtClean="0">
                <a:latin typeface="Verdana" pitchFamily="34" charset="0"/>
              </a:rPr>
              <a:t>Comments</a:t>
            </a:r>
            <a:endParaRPr lang="en-US" sz="4000" b="1" dirty="0">
              <a:latin typeface="Verdana" pitchFamily="34" charset="0"/>
            </a:endParaRPr>
          </a:p>
        </p:txBody>
      </p:sp>
      <p:sp>
        <p:nvSpPr>
          <p:cNvPr id="45059" name="Rectangle 3"/>
          <p:cNvSpPr>
            <a:spLocks noGrp="1" noChangeArrowheads="1"/>
          </p:cNvSpPr>
          <p:nvPr>
            <p:ph idx="1"/>
          </p:nvPr>
        </p:nvSpPr>
        <p:spPr>
          <a:xfrm>
            <a:off x="609603" y="1600206"/>
            <a:ext cx="9056688" cy="4525963"/>
          </a:xfrm>
        </p:spPr>
        <p:txBody>
          <a:bodyPr>
            <a:normAutofit/>
          </a:bodyPr>
          <a:lstStyle/>
          <a:p>
            <a:r>
              <a:rPr lang="en-US" sz="2800" dirty="0">
                <a:latin typeface="Verdana" pitchFamily="34" charset="0"/>
              </a:rPr>
              <a:t>Graphical representation of Brier score components</a:t>
            </a:r>
          </a:p>
          <a:p>
            <a:r>
              <a:rPr lang="en-US" sz="2800" dirty="0">
                <a:latin typeface="Verdana" pitchFamily="34" charset="0"/>
              </a:rPr>
              <a:t>Measures “reliability”, “resolution” and “sharpness</a:t>
            </a:r>
            <a:r>
              <a:rPr lang="en-US" sz="2800" dirty="0" smtClean="0">
                <a:latin typeface="Verdana" pitchFamily="34" charset="0"/>
              </a:rPr>
              <a:t>”</a:t>
            </a:r>
          </a:p>
          <a:p>
            <a:r>
              <a:rPr lang="en-US" sz="2800" dirty="0">
                <a:latin typeface="Verdana" pitchFamily="34" charset="0"/>
              </a:rPr>
              <a:t>Sometimes called “attributes” diagram</a:t>
            </a:r>
            <a:r>
              <a:rPr lang="en-US" sz="2800" dirty="0" smtClean="0">
                <a:latin typeface="Verdana" pitchFamily="34" charset="0"/>
              </a:rPr>
              <a:t>.</a:t>
            </a:r>
          </a:p>
          <a:p>
            <a:r>
              <a:rPr lang="en-US" sz="2800" dirty="0" smtClean="0">
                <a:latin typeface="Verdana" pitchFamily="34" charset="0"/>
              </a:rPr>
              <a:t>Large sample size required to </a:t>
            </a:r>
            <a:r>
              <a:rPr lang="en-US" sz="2800" dirty="0">
                <a:latin typeface="Verdana" pitchFamily="34" charset="0"/>
              </a:rPr>
              <a:t>partition (bin) </a:t>
            </a:r>
            <a:r>
              <a:rPr lang="en-US" sz="2800" dirty="0" smtClean="0">
                <a:latin typeface="Verdana" pitchFamily="34" charset="0"/>
              </a:rPr>
              <a:t>into </a:t>
            </a:r>
            <a:r>
              <a:rPr lang="en-US" sz="2800" dirty="0">
                <a:latin typeface="Verdana" pitchFamily="34" charset="0"/>
              </a:rPr>
              <a:t>subsamples conditional on forecast </a:t>
            </a:r>
            <a:r>
              <a:rPr lang="en-US" sz="2800" dirty="0" smtClean="0">
                <a:latin typeface="Verdana" pitchFamily="34" charset="0"/>
              </a:rPr>
              <a:t>probability</a:t>
            </a:r>
            <a:endParaRPr lang="en-US" sz="2800" dirty="0">
              <a:latin typeface="Verdana" pitchFamily="34" charset="0"/>
            </a:endParaRPr>
          </a:p>
        </p:txBody>
      </p:sp>
      <p:sp>
        <p:nvSpPr>
          <p:cNvPr id="4" name="Slide Number Placeholder 5"/>
          <p:cNvSpPr>
            <a:spLocks noGrp="1"/>
          </p:cNvSpPr>
          <p:nvPr>
            <p:ph type="sldNum" sz="quarter" idx="12"/>
          </p:nvPr>
        </p:nvSpPr>
        <p:spPr/>
        <p:txBody>
          <a:bodyPr/>
          <a:lstStyle/>
          <a:p>
            <a:fld id="{BE423C61-51AF-4AD9-A2AD-7C366EED380B}" type="slidenum">
              <a:rPr lang="en-US"/>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66810" y="0"/>
            <a:ext cx="8499475" cy="865188"/>
          </a:xfrm>
        </p:spPr>
        <p:txBody>
          <a:bodyPr/>
          <a:lstStyle/>
          <a:p>
            <a:pPr marL="627063" indent="-627063"/>
            <a:r>
              <a:rPr lang="en-US" sz="4000" b="1" dirty="0">
                <a:latin typeface="Verdana" pitchFamily="34" charset="0"/>
              </a:rPr>
              <a:t>Discrimination</a:t>
            </a:r>
          </a:p>
        </p:txBody>
      </p:sp>
      <p:sp>
        <p:nvSpPr>
          <p:cNvPr id="69635" name="Rectangle 3"/>
          <p:cNvSpPr>
            <a:spLocks noGrp="1" noChangeArrowheads="1"/>
          </p:cNvSpPr>
          <p:nvPr>
            <p:ph idx="1"/>
          </p:nvPr>
        </p:nvSpPr>
        <p:spPr>
          <a:xfrm>
            <a:off x="762000" y="1219200"/>
            <a:ext cx="8959850" cy="1600200"/>
          </a:xfrm>
        </p:spPr>
        <p:txBody>
          <a:bodyPr>
            <a:normAutofit fontScale="92500" lnSpcReduction="20000"/>
          </a:bodyPr>
          <a:lstStyle/>
          <a:p>
            <a:pPr eaLnBrk="0" hangingPunct="0">
              <a:spcBef>
                <a:spcPct val="50000"/>
              </a:spcBef>
              <a:buFont typeface="Wingdings" pitchFamily="2" charset="2"/>
              <a:buChar char="§"/>
            </a:pPr>
            <a:r>
              <a:rPr lang="en-US" sz="2000" i="1" dirty="0">
                <a:latin typeface="Verdana" pitchFamily="34" charset="0"/>
              </a:rPr>
              <a:t>Discrimination</a:t>
            </a:r>
            <a:r>
              <a:rPr lang="en-US" sz="2000" dirty="0">
                <a:latin typeface="Verdana" pitchFamily="34" charset="0"/>
              </a:rPr>
              <a:t>: The ability of the forecast system to clearly distinguish situations leading to the occurrence of an event of interest from those leading to the non-occurrence of the event.</a:t>
            </a:r>
          </a:p>
          <a:p>
            <a:pPr>
              <a:lnSpc>
                <a:spcPct val="80000"/>
              </a:lnSpc>
              <a:spcAft>
                <a:spcPct val="20000"/>
              </a:spcAft>
              <a:buFont typeface="Wingdings" pitchFamily="2" charset="2"/>
              <a:buChar char="§"/>
            </a:pPr>
            <a:r>
              <a:rPr lang="en-US" sz="2000" dirty="0">
                <a:latin typeface="Verdana" pitchFamily="34" charset="0"/>
              </a:rPr>
              <a:t>Depends on:</a:t>
            </a:r>
          </a:p>
          <a:p>
            <a:pPr lvl="1">
              <a:lnSpc>
                <a:spcPct val="80000"/>
              </a:lnSpc>
              <a:spcAft>
                <a:spcPct val="20000"/>
              </a:spcAft>
              <a:buFont typeface="Wingdings" pitchFamily="2" charset="2"/>
              <a:buChar char="§"/>
            </a:pPr>
            <a:r>
              <a:rPr lang="en-US" sz="1800" dirty="0">
                <a:latin typeface="Verdana" pitchFamily="34" charset="0"/>
              </a:rPr>
              <a:t>Separation of means of conditional distributions</a:t>
            </a:r>
          </a:p>
          <a:p>
            <a:pPr lvl="1">
              <a:lnSpc>
                <a:spcPct val="80000"/>
              </a:lnSpc>
              <a:spcAft>
                <a:spcPct val="20000"/>
              </a:spcAft>
              <a:buFont typeface="Wingdings" pitchFamily="2" charset="2"/>
              <a:buChar char="§"/>
            </a:pPr>
            <a:r>
              <a:rPr lang="en-US" sz="1800" dirty="0">
                <a:latin typeface="Verdana" pitchFamily="34" charset="0"/>
              </a:rPr>
              <a:t>Variance within conditional distributions</a:t>
            </a:r>
          </a:p>
        </p:txBody>
      </p:sp>
      <p:sp>
        <p:nvSpPr>
          <p:cNvPr id="38" name="Slide Number Placeholder 5"/>
          <p:cNvSpPr>
            <a:spLocks noGrp="1"/>
          </p:cNvSpPr>
          <p:nvPr>
            <p:ph type="sldNum" sz="quarter" idx="12"/>
          </p:nvPr>
        </p:nvSpPr>
        <p:spPr/>
        <p:txBody>
          <a:bodyPr/>
          <a:lstStyle/>
          <a:p>
            <a:fld id="{4744AD2E-D443-4868-B52F-5944BF7C99C0}" type="slidenum">
              <a:rPr lang="en-US"/>
              <a:pPr/>
              <a:t>48</a:t>
            </a:fld>
            <a:endParaRPr lang="en-US"/>
          </a:p>
        </p:txBody>
      </p:sp>
      <p:grpSp>
        <p:nvGrpSpPr>
          <p:cNvPr id="69636" name="Group 4"/>
          <p:cNvGrpSpPr>
            <a:grpSpLocks/>
          </p:cNvGrpSpPr>
          <p:nvPr/>
        </p:nvGrpSpPr>
        <p:grpSpPr bwMode="auto">
          <a:xfrm>
            <a:off x="900123" y="3373457"/>
            <a:ext cx="2725740" cy="2100263"/>
            <a:chOff x="597" y="1999"/>
            <a:chExt cx="1561" cy="1323"/>
          </a:xfrm>
        </p:grpSpPr>
        <p:sp>
          <p:nvSpPr>
            <p:cNvPr id="69637" name="Text Box 5"/>
            <p:cNvSpPr txBox="1">
              <a:spLocks noChangeArrowheads="1"/>
            </p:cNvSpPr>
            <p:nvPr/>
          </p:nvSpPr>
          <p:spPr bwMode="auto">
            <a:xfrm>
              <a:off x="1179" y="3109"/>
              <a:ext cx="524"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Arial" charset="0"/>
                </a:rPr>
                <a:t>forecast</a:t>
              </a:r>
            </a:p>
          </p:txBody>
        </p:sp>
        <p:sp>
          <p:nvSpPr>
            <p:cNvPr id="69638" name="Line 6"/>
            <p:cNvSpPr>
              <a:spLocks noChangeShapeType="1"/>
            </p:cNvSpPr>
            <p:nvPr/>
          </p:nvSpPr>
          <p:spPr bwMode="auto">
            <a:xfrm flipV="1">
              <a:off x="809" y="2252"/>
              <a:ext cx="0" cy="85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9639" name="Freeform 7"/>
            <p:cNvSpPr>
              <a:spLocks/>
            </p:cNvSpPr>
            <p:nvPr/>
          </p:nvSpPr>
          <p:spPr bwMode="auto">
            <a:xfrm>
              <a:off x="878" y="2731"/>
              <a:ext cx="702" cy="380"/>
            </a:xfrm>
            <a:custGeom>
              <a:avLst/>
              <a:gdLst>
                <a:gd name="T0" fmla="*/ 0 w 771"/>
                <a:gd name="T1" fmla="*/ 635 h 636"/>
                <a:gd name="T2" fmla="*/ 81 w 771"/>
                <a:gd name="T3" fmla="*/ 629 h 636"/>
                <a:gd name="T4" fmla="*/ 141 w 771"/>
                <a:gd name="T5" fmla="*/ 590 h 636"/>
                <a:gd name="T6" fmla="*/ 183 w 771"/>
                <a:gd name="T7" fmla="*/ 524 h 636"/>
                <a:gd name="T8" fmla="*/ 222 w 771"/>
                <a:gd name="T9" fmla="*/ 422 h 636"/>
                <a:gd name="T10" fmla="*/ 258 w 771"/>
                <a:gd name="T11" fmla="*/ 260 h 636"/>
                <a:gd name="T12" fmla="*/ 285 w 771"/>
                <a:gd name="T13" fmla="*/ 134 h 636"/>
                <a:gd name="T14" fmla="*/ 324 w 771"/>
                <a:gd name="T15" fmla="*/ 41 h 636"/>
                <a:gd name="T16" fmla="*/ 375 w 771"/>
                <a:gd name="T17" fmla="*/ 5 h 636"/>
                <a:gd name="T18" fmla="*/ 429 w 771"/>
                <a:gd name="T19" fmla="*/ 8 h 636"/>
                <a:gd name="T20" fmla="*/ 471 w 771"/>
                <a:gd name="T21" fmla="*/ 41 h 636"/>
                <a:gd name="T22" fmla="*/ 516 w 771"/>
                <a:gd name="T23" fmla="*/ 125 h 636"/>
                <a:gd name="T24" fmla="*/ 570 w 771"/>
                <a:gd name="T25" fmla="*/ 347 h 636"/>
                <a:gd name="T26" fmla="*/ 621 w 771"/>
                <a:gd name="T27" fmla="*/ 539 h 636"/>
                <a:gd name="T28" fmla="*/ 669 w 771"/>
                <a:gd name="T29" fmla="*/ 608 h 636"/>
                <a:gd name="T30" fmla="*/ 738 w 771"/>
                <a:gd name="T31" fmla="*/ 629 h 636"/>
                <a:gd name="T32" fmla="*/ 771 w 771"/>
                <a:gd name="T33" fmla="*/ 63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636">
                  <a:moveTo>
                    <a:pt x="0" y="635"/>
                  </a:moveTo>
                  <a:cubicBezTo>
                    <a:pt x="29" y="635"/>
                    <a:pt x="58" y="636"/>
                    <a:pt x="81" y="629"/>
                  </a:cubicBezTo>
                  <a:cubicBezTo>
                    <a:pt x="104" y="622"/>
                    <a:pt x="124" y="607"/>
                    <a:pt x="141" y="590"/>
                  </a:cubicBezTo>
                  <a:cubicBezTo>
                    <a:pt x="158" y="573"/>
                    <a:pt x="170" y="552"/>
                    <a:pt x="183" y="524"/>
                  </a:cubicBezTo>
                  <a:cubicBezTo>
                    <a:pt x="196" y="496"/>
                    <a:pt x="209" y="466"/>
                    <a:pt x="222" y="422"/>
                  </a:cubicBezTo>
                  <a:cubicBezTo>
                    <a:pt x="235" y="378"/>
                    <a:pt x="248" y="308"/>
                    <a:pt x="258" y="260"/>
                  </a:cubicBezTo>
                  <a:cubicBezTo>
                    <a:pt x="268" y="212"/>
                    <a:pt x="274" y="170"/>
                    <a:pt x="285" y="134"/>
                  </a:cubicBezTo>
                  <a:cubicBezTo>
                    <a:pt x="296" y="98"/>
                    <a:pt x="309" y="62"/>
                    <a:pt x="324" y="41"/>
                  </a:cubicBezTo>
                  <a:cubicBezTo>
                    <a:pt x="339" y="20"/>
                    <a:pt x="358" y="10"/>
                    <a:pt x="375" y="5"/>
                  </a:cubicBezTo>
                  <a:cubicBezTo>
                    <a:pt x="392" y="0"/>
                    <a:pt x="413" y="2"/>
                    <a:pt x="429" y="8"/>
                  </a:cubicBezTo>
                  <a:cubicBezTo>
                    <a:pt x="445" y="14"/>
                    <a:pt x="457" y="22"/>
                    <a:pt x="471" y="41"/>
                  </a:cubicBezTo>
                  <a:cubicBezTo>
                    <a:pt x="485" y="60"/>
                    <a:pt x="500" y="74"/>
                    <a:pt x="516" y="125"/>
                  </a:cubicBezTo>
                  <a:cubicBezTo>
                    <a:pt x="532" y="176"/>
                    <a:pt x="553" y="278"/>
                    <a:pt x="570" y="347"/>
                  </a:cubicBezTo>
                  <a:cubicBezTo>
                    <a:pt x="587" y="416"/>
                    <a:pt x="605" y="496"/>
                    <a:pt x="621" y="539"/>
                  </a:cubicBezTo>
                  <a:cubicBezTo>
                    <a:pt x="637" y="582"/>
                    <a:pt x="649" y="593"/>
                    <a:pt x="669" y="608"/>
                  </a:cubicBezTo>
                  <a:cubicBezTo>
                    <a:pt x="689" y="623"/>
                    <a:pt x="721" y="625"/>
                    <a:pt x="738" y="629"/>
                  </a:cubicBezTo>
                  <a:cubicBezTo>
                    <a:pt x="755" y="633"/>
                    <a:pt x="763" y="632"/>
                    <a:pt x="771" y="632"/>
                  </a:cubicBezTo>
                </a:path>
              </a:pathLst>
            </a:custGeom>
            <a:solidFill>
              <a:schemeClr val="tx2">
                <a:alpha val="30000"/>
              </a:schemeClr>
            </a:solidFill>
            <a:ln w="9525">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9640" name="Freeform 8"/>
            <p:cNvSpPr>
              <a:spLocks/>
            </p:cNvSpPr>
            <p:nvPr/>
          </p:nvSpPr>
          <p:spPr bwMode="auto">
            <a:xfrm>
              <a:off x="1233" y="2731"/>
              <a:ext cx="677" cy="380"/>
            </a:xfrm>
            <a:custGeom>
              <a:avLst/>
              <a:gdLst>
                <a:gd name="T0" fmla="*/ 0 w 771"/>
                <a:gd name="T1" fmla="*/ 635 h 636"/>
                <a:gd name="T2" fmla="*/ 81 w 771"/>
                <a:gd name="T3" fmla="*/ 629 h 636"/>
                <a:gd name="T4" fmla="*/ 141 w 771"/>
                <a:gd name="T5" fmla="*/ 590 h 636"/>
                <a:gd name="T6" fmla="*/ 183 w 771"/>
                <a:gd name="T7" fmla="*/ 524 h 636"/>
                <a:gd name="T8" fmla="*/ 222 w 771"/>
                <a:gd name="T9" fmla="*/ 422 h 636"/>
                <a:gd name="T10" fmla="*/ 258 w 771"/>
                <a:gd name="T11" fmla="*/ 260 h 636"/>
                <a:gd name="T12" fmla="*/ 285 w 771"/>
                <a:gd name="T13" fmla="*/ 134 h 636"/>
                <a:gd name="T14" fmla="*/ 324 w 771"/>
                <a:gd name="T15" fmla="*/ 41 h 636"/>
                <a:gd name="T16" fmla="*/ 375 w 771"/>
                <a:gd name="T17" fmla="*/ 5 h 636"/>
                <a:gd name="T18" fmla="*/ 429 w 771"/>
                <a:gd name="T19" fmla="*/ 8 h 636"/>
                <a:gd name="T20" fmla="*/ 471 w 771"/>
                <a:gd name="T21" fmla="*/ 41 h 636"/>
                <a:gd name="T22" fmla="*/ 516 w 771"/>
                <a:gd name="T23" fmla="*/ 125 h 636"/>
                <a:gd name="T24" fmla="*/ 570 w 771"/>
                <a:gd name="T25" fmla="*/ 347 h 636"/>
                <a:gd name="T26" fmla="*/ 621 w 771"/>
                <a:gd name="T27" fmla="*/ 539 h 636"/>
                <a:gd name="T28" fmla="*/ 669 w 771"/>
                <a:gd name="T29" fmla="*/ 608 h 636"/>
                <a:gd name="T30" fmla="*/ 738 w 771"/>
                <a:gd name="T31" fmla="*/ 629 h 636"/>
                <a:gd name="T32" fmla="*/ 771 w 771"/>
                <a:gd name="T33" fmla="*/ 63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636">
                  <a:moveTo>
                    <a:pt x="0" y="635"/>
                  </a:moveTo>
                  <a:cubicBezTo>
                    <a:pt x="29" y="635"/>
                    <a:pt x="58" y="636"/>
                    <a:pt x="81" y="629"/>
                  </a:cubicBezTo>
                  <a:cubicBezTo>
                    <a:pt x="104" y="622"/>
                    <a:pt x="124" y="607"/>
                    <a:pt x="141" y="590"/>
                  </a:cubicBezTo>
                  <a:cubicBezTo>
                    <a:pt x="158" y="573"/>
                    <a:pt x="170" y="552"/>
                    <a:pt x="183" y="524"/>
                  </a:cubicBezTo>
                  <a:cubicBezTo>
                    <a:pt x="196" y="496"/>
                    <a:pt x="209" y="466"/>
                    <a:pt x="222" y="422"/>
                  </a:cubicBezTo>
                  <a:cubicBezTo>
                    <a:pt x="235" y="378"/>
                    <a:pt x="248" y="308"/>
                    <a:pt x="258" y="260"/>
                  </a:cubicBezTo>
                  <a:cubicBezTo>
                    <a:pt x="268" y="212"/>
                    <a:pt x="274" y="170"/>
                    <a:pt x="285" y="134"/>
                  </a:cubicBezTo>
                  <a:cubicBezTo>
                    <a:pt x="296" y="98"/>
                    <a:pt x="309" y="62"/>
                    <a:pt x="324" y="41"/>
                  </a:cubicBezTo>
                  <a:cubicBezTo>
                    <a:pt x="339" y="20"/>
                    <a:pt x="358" y="10"/>
                    <a:pt x="375" y="5"/>
                  </a:cubicBezTo>
                  <a:cubicBezTo>
                    <a:pt x="392" y="0"/>
                    <a:pt x="413" y="2"/>
                    <a:pt x="429" y="8"/>
                  </a:cubicBezTo>
                  <a:cubicBezTo>
                    <a:pt x="445" y="14"/>
                    <a:pt x="457" y="22"/>
                    <a:pt x="471" y="41"/>
                  </a:cubicBezTo>
                  <a:cubicBezTo>
                    <a:pt x="485" y="60"/>
                    <a:pt x="500" y="74"/>
                    <a:pt x="516" y="125"/>
                  </a:cubicBezTo>
                  <a:cubicBezTo>
                    <a:pt x="532" y="176"/>
                    <a:pt x="553" y="278"/>
                    <a:pt x="570" y="347"/>
                  </a:cubicBezTo>
                  <a:cubicBezTo>
                    <a:pt x="587" y="416"/>
                    <a:pt x="605" y="496"/>
                    <a:pt x="621" y="539"/>
                  </a:cubicBezTo>
                  <a:cubicBezTo>
                    <a:pt x="637" y="582"/>
                    <a:pt x="649" y="593"/>
                    <a:pt x="669" y="608"/>
                  </a:cubicBezTo>
                  <a:cubicBezTo>
                    <a:pt x="689" y="623"/>
                    <a:pt x="721" y="625"/>
                    <a:pt x="738" y="629"/>
                  </a:cubicBezTo>
                  <a:cubicBezTo>
                    <a:pt x="755" y="633"/>
                    <a:pt x="763" y="632"/>
                    <a:pt x="771" y="632"/>
                  </a:cubicBezTo>
                </a:path>
              </a:pathLst>
            </a:custGeom>
            <a:ln>
              <a:headEnd/>
              <a:tailEnd/>
            </a:ln>
            <a:extLst/>
          </p:spPr>
          <p:style>
            <a:lnRef idx="2">
              <a:schemeClr val="accent2"/>
            </a:lnRef>
            <a:fillRef idx="0">
              <a:schemeClr val="accent2"/>
            </a:fillRef>
            <a:effectRef idx="1">
              <a:schemeClr val="accent2"/>
            </a:effectRef>
            <a:fontRef idx="minor">
              <a:schemeClr val="tx1"/>
            </a:fontRef>
          </p:style>
          <p:txBody>
            <a:bodyPr/>
            <a:lstStyle/>
            <a:p>
              <a:endPar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9641" name="Line 9"/>
            <p:cNvSpPr>
              <a:spLocks noChangeShapeType="1"/>
            </p:cNvSpPr>
            <p:nvPr/>
          </p:nvSpPr>
          <p:spPr bwMode="auto">
            <a:xfrm>
              <a:off x="809" y="3111"/>
              <a:ext cx="1349"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9642" name="Text Box 10"/>
            <p:cNvSpPr txBox="1">
              <a:spLocks noChangeArrowheads="1"/>
            </p:cNvSpPr>
            <p:nvPr/>
          </p:nvSpPr>
          <p:spPr bwMode="auto">
            <a:xfrm rot="16200000">
              <a:off x="352" y="2569"/>
              <a:ext cx="684"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Arial" charset="0"/>
                </a:rPr>
                <a:t>frequency</a:t>
              </a:r>
            </a:p>
          </p:txBody>
        </p:sp>
        <p:sp>
          <p:nvSpPr>
            <p:cNvPr id="69643" name="Text Box 11"/>
            <p:cNvSpPr txBox="1">
              <a:spLocks noChangeArrowheads="1"/>
            </p:cNvSpPr>
            <p:nvPr/>
          </p:nvSpPr>
          <p:spPr bwMode="auto">
            <a:xfrm>
              <a:off x="803" y="1999"/>
              <a:ext cx="687"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600">
                  <a:solidFill>
                    <a:schemeClr val="tx2"/>
                  </a:solidFill>
                  <a:latin typeface="Arial" charset="0"/>
                </a:rPr>
                <a:t>observed</a:t>
              </a:r>
            </a:p>
            <a:p>
              <a:pPr algn="ctr"/>
              <a:r>
                <a:rPr lang="en-US" sz="1600">
                  <a:solidFill>
                    <a:schemeClr val="tx2"/>
                  </a:solidFill>
                  <a:latin typeface="Arial" charset="0"/>
                </a:rPr>
                <a:t>non-events</a:t>
              </a:r>
            </a:p>
          </p:txBody>
        </p:sp>
        <p:sp>
          <p:nvSpPr>
            <p:cNvPr id="69644" name="Text Box 12"/>
            <p:cNvSpPr txBox="1">
              <a:spLocks noChangeArrowheads="1"/>
            </p:cNvSpPr>
            <p:nvPr/>
          </p:nvSpPr>
          <p:spPr bwMode="auto">
            <a:xfrm>
              <a:off x="1417" y="2001"/>
              <a:ext cx="628"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rPr>
                <a:t>observed</a:t>
              </a:r>
            </a:p>
            <a:p>
              <a:pPr algn="ctr"/>
              <a:r>
                <a:rPr lang="en-US"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rPr>
                <a:t>events</a:t>
              </a:r>
            </a:p>
          </p:txBody>
        </p:sp>
      </p:grpSp>
      <p:grpSp>
        <p:nvGrpSpPr>
          <p:cNvPr id="69645" name="Group 13"/>
          <p:cNvGrpSpPr>
            <a:grpSpLocks/>
          </p:cNvGrpSpPr>
          <p:nvPr/>
        </p:nvGrpSpPr>
        <p:grpSpPr bwMode="auto">
          <a:xfrm>
            <a:off x="3767139" y="3373457"/>
            <a:ext cx="2722560" cy="2100263"/>
            <a:chOff x="2239" y="1999"/>
            <a:chExt cx="1559" cy="1323"/>
          </a:xfrm>
        </p:grpSpPr>
        <p:sp>
          <p:nvSpPr>
            <p:cNvPr id="69646" name="Text Box 14"/>
            <p:cNvSpPr txBox="1">
              <a:spLocks noChangeArrowheads="1"/>
            </p:cNvSpPr>
            <p:nvPr/>
          </p:nvSpPr>
          <p:spPr bwMode="auto">
            <a:xfrm>
              <a:off x="2819" y="3109"/>
              <a:ext cx="524"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Arial" charset="0"/>
                </a:rPr>
                <a:t>forecast</a:t>
              </a:r>
            </a:p>
          </p:txBody>
        </p:sp>
        <p:sp>
          <p:nvSpPr>
            <p:cNvPr id="69647" name="Line 15"/>
            <p:cNvSpPr>
              <a:spLocks noChangeShapeType="1"/>
            </p:cNvSpPr>
            <p:nvPr/>
          </p:nvSpPr>
          <p:spPr bwMode="auto">
            <a:xfrm flipV="1">
              <a:off x="2449" y="2252"/>
              <a:ext cx="0" cy="85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9648" name="Freeform 16"/>
            <p:cNvSpPr>
              <a:spLocks/>
            </p:cNvSpPr>
            <p:nvPr/>
          </p:nvSpPr>
          <p:spPr bwMode="auto">
            <a:xfrm>
              <a:off x="2616" y="2719"/>
              <a:ext cx="744" cy="392"/>
            </a:xfrm>
            <a:custGeom>
              <a:avLst/>
              <a:gdLst>
                <a:gd name="T0" fmla="*/ 0 w 771"/>
                <a:gd name="T1" fmla="*/ 635 h 636"/>
                <a:gd name="T2" fmla="*/ 81 w 771"/>
                <a:gd name="T3" fmla="*/ 629 h 636"/>
                <a:gd name="T4" fmla="*/ 141 w 771"/>
                <a:gd name="T5" fmla="*/ 590 h 636"/>
                <a:gd name="T6" fmla="*/ 183 w 771"/>
                <a:gd name="T7" fmla="*/ 524 h 636"/>
                <a:gd name="T8" fmla="*/ 222 w 771"/>
                <a:gd name="T9" fmla="*/ 422 h 636"/>
                <a:gd name="T10" fmla="*/ 258 w 771"/>
                <a:gd name="T11" fmla="*/ 260 h 636"/>
                <a:gd name="T12" fmla="*/ 285 w 771"/>
                <a:gd name="T13" fmla="*/ 134 h 636"/>
                <a:gd name="T14" fmla="*/ 324 w 771"/>
                <a:gd name="T15" fmla="*/ 41 h 636"/>
                <a:gd name="T16" fmla="*/ 375 w 771"/>
                <a:gd name="T17" fmla="*/ 5 h 636"/>
                <a:gd name="T18" fmla="*/ 429 w 771"/>
                <a:gd name="T19" fmla="*/ 8 h 636"/>
                <a:gd name="T20" fmla="*/ 471 w 771"/>
                <a:gd name="T21" fmla="*/ 41 h 636"/>
                <a:gd name="T22" fmla="*/ 516 w 771"/>
                <a:gd name="T23" fmla="*/ 125 h 636"/>
                <a:gd name="T24" fmla="*/ 570 w 771"/>
                <a:gd name="T25" fmla="*/ 347 h 636"/>
                <a:gd name="T26" fmla="*/ 621 w 771"/>
                <a:gd name="T27" fmla="*/ 539 h 636"/>
                <a:gd name="T28" fmla="*/ 669 w 771"/>
                <a:gd name="T29" fmla="*/ 608 h 636"/>
                <a:gd name="T30" fmla="*/ 738 w 771"/>
                <a:gd name="T31" fmla="*/ 629 h 636"/>
                <a:gd name="T32" fmla="*/ 771 w 771"/>
                <a:gd name="T33" fmla="*/ 63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636">
                  <a:moveTo>
                    <a:pt x="0" y="635"/>
                  </a:moveTo>
                  <a:cubicBezTo>
                    <a:pt x="29" y="635"/>
                    <a:pt x="58" y="636"/>
                    <a:pt x="81" y="629"/>
                  </a:cubicBezTo>
                  <a:cubicBezTo>
                    <a:pt x="104" y="622"/>
                    <a:pt x="124" y="607"/>
                    <a:pt x="141" y="590"/>
                  </a:cubicBezTo>
                  <a:cubicBezTo>
                    <a:pt x="158" y="573"/>
                    <a:pt x="170" y="552"/>
                    <a:pt x="183" y="524"/>
                  </a:cubicBezTo>
                  <a:cubicBezTo>
                    <a:pt x="196" y="496"/>
                    <a:pt x="209" y="466"/>
                    <a:pt x="222" y="422"/>
                  </a:cubicBezTo>
                  <a:cubicBezTo>
                    <a:pt x="235" y="378"/>
                    <a:pt x="248" y="308"/>
                    <a:pt x="258" y="260"/>
                  </a:cubicBezTo>
                  <a:cubicBezTo>
                    <a:pt x="268" y="212"/>
                    <a:pt x="274" y="170"/>
                    <a:pt x="285" y="134"/>
                  </a:cubicBezTo>
                  <a:cubicBezTo>
                    <a:pt x="296" y="98"/>
                    <a:pt x="309" y="62"/>
                    <a:pt x="324" y="41"/>
                  </a:cubicBezTo>
                  <a:cubicBezTo>
                    <a:pt x="339" y="20"/>
                    <a:pt x="358" y="10"/>
                    <a:pt x="375" y="5"/>
                  </a:cubicBezTo>
                  <a:cubicBezTo>
                    <a:pt x="392" y="0"/>
                    <a:pt x="413" y="2"/>
                    <a:pt x="429" y="8"/>
                  </a:cubicBezTo>
                  <a:cubicBezTo>
                    <a:pt x="445" y="14"/>
                    <a:pt x="457" y="22"/>
                    <a:pt x="471" y="41"/>
                  </a:cubicBezTo>
                  <a:cubicBezTo>
                    <a:pt x="485" y="60"/>
                    <a:pt x="500" y="74"/>
                    <a:pt x="516" y="125"/>
                  </a:cubicBezTo>
                  <a:cubicBezTo>
                    <a:pt x="532" y="176"/>
                    <a:pt x="553" y="278"/>
                    <a:pt x="570" y="347"/>
                  </a:cubicBezTo>
                  <a:cubicBezTo>
                    <a:pt x="587" y="416"/>
                    <a:pt x="605" y="496"/>
                    <a:pt x="621" y="539"/>
                  </a:cubicBezTo>
                  <a:cubicBezTo>
                    <a:pt x="637" y="582"/>
                    <a:pt x="649" y="593"/>
                    <a:pt x="669" y="608"/>
                  </a:cubicBezTo>
                  <a:cubicBezTo>
                    <a:pt x="689" y="623"/>
                    <a:pt x="721" y="625"/>
                    <a:pt x="738" y="629"/>
                  </a:cubicBezTo>
                  <a:cubicBezTo>
                    <a:pt x="755" y="633"/>
                    <a:pt x="763" y="632"/>
                    <a:pt x="771" y="632"/>
                  </a:cubicBezTo>
                </a:path>
              </a:pathLst>
            </a:custGeom>
            <a:solidFill>
              <a:schemeClr val="tx2">
                <a:alpha val="30000"/>
              </a:schemeClr>
            </a:solidFill>
            <a:ln w="9525">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9649" name="Freeform 17"/>
            <p:cNvSpPr>
              <a:spLocks/>
            </p:cNvSpPr>
            <p:nvPr/>
          </p:nvSpPr>
          <p:spPr bwMode="auto">
            <a:xfrm>
              <a:off x="2728" y="2719"/>
              <a:ext cx="729" cy="392"/>
            </a:xfrm>
            <a:custGeom>
              <a:avLst/>
              <a:gdLst>
                <a:gd name="T0" fmla="*/ 0 w 771"/>
                <a:gd name="T1" fmla="*/ 635 h 636"/>
                <a:gd name="T2" fmla="*/ 81 w 771"/>
                <a:gd name="T3" fmla="*/ 629 h 636"/>
                <a:gd name="T4" fmla="*/ 141 w 771"/>
                <a:gd name="T5" fmla="*/ 590 h 636"/>
                <a:gd name="T6" fmla="*/ 183 w 771"/>
                <a:gd name="T7" fmla="*/ 524 h 636"/>
                <a:gd name="T8" fmla="*/ 222 w 771"/>
                <a:gd name="T9" fmla="*/ 422 h 636"/>
                <a:gd name="T10" fmla="*/ 258 w 771"/>
                <a:gd name="T11" fmla="*/ 260 h 636"/>
                <a:gd name="T12" fmla="*/ 285 w 771"/>
                <a:gd name="T13" fmla="*/ 134 h 636"/>
                <a:gd name="T14" fmla="*/ 324 w 771"/>
                <a:gd name="T15" fmla="*/ 41 h 636"/>
                <a:gd name="T16" fmla="*/ 375 w 771"/>
                <a:gd name="T17" fmla="*/ 5 h 636"/>
                <a:gd name="T18" fmla="*/ 429 w 771"/>
                <a:gd name="T19" fmla="*/ 8 h 636"/>
                <a:gd name="T20" fmla="*/ 471 w 771"/>
                <a:gd name="T21" fmla="*/ 41 h 636"/>
                <a:gd name="T22" fmla="*/ 516 w 771"/>
                <a:gd name="T23" fmla="*/ 125 h 636"/>
                <a:gd name="T24" fmla="*/ 570 w 771"/>
                <a:gd name="T25" fmla="*/ 347 h 636"/>
                <a:gd name="T26" fmla="*/ 621 w 771"/>
                <a:gd name="T27" fmla="*/ 539 h 636"/>
                <a:gd name="T28" fmla="*/ 669 w 771"/>
                <a:gd name="T29" fmla="*/ 608 h 636"/>
                <a:gd name="T30" fmla="*/ 738 w 771"/>
                <a:gd name="T31" fmla="*/ 629 h 636"/>
                <a:gd name="T32" fmla="*/ 771 w 771"/>
                <a:gd name="T33" fmla="*/ 63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636">
                  <a:moveTo>
                    <a:pt x="0" y="635"/>
                  </a:moveTo>
                  <a:cubicBezTo>
                    <a:pt x="29" y="635"/>
                    <a:pt x="58" y="636"/>
                    <a:pt x="81" y="629"/>
                  </a:cubicBezTo>
                  <a:cubicBezTo>
                    <a:pt x="104" y="622"/>
                    <a:pt x="124" y="607"/>
                    <a:pt x="141" y="590"/>
                  </a:cubicBezTo>
                  <a:cubicBezTo>
                    <a:pt x="158" y="573"/>
                    <a:pt x="170" y="552"/>
                    <a:pt x="183" y="524"/>
                  </a:cubicBezTo>
                  <a:cubicBezTo>
                    <a:pt x="196" y="496"/>
                    <a:pt x="209" y="466"/>
                    <a:pt x="222" y="422"/>
                  </a:cubicBezTo>
                  <a:cubicBezTo>
                    <a:pt x="235" y="378"/>
                    <a:pt x="248" y="308"/>
                    <a:pt x="258" y="260"/>
                  </a:cubicBezTo>
                  <a:cubicBezTo>
                    <a:pt x="268" y="212"/>
                    <a:pt x="274" y="170"/>
                    <a:pt x="285" y="134"/>
                  </a:cubicBezTo>
                  <a:cubicBezTo>
                    <a:pt x="296" y="98"/>
                    <a:pt x="309" y="62"/>
                    <a:pt x="324" y="41"/>
                  </a:cubicBezTo>
                  <a:cubicBezTo>
                    <a:pt x="339" y="20"/>
                    <a:pt x="358" y="10"/>
                    <a:pt x="375" y="5"/>
                  </a:cubicBezTo>
                  <a:cubicBezTo>
                    <a:pt x="392" y="0"/>
                    <a:pt x="413" y="2"/>
                    <a:pt x="429" y="8"/>
                  </a:cubicBezTo>
                  <a:cubicBezTo>
                    <a:pt x="445" y="14"/>
                    <a:pt x="457" y="22"/>
                    <a:pt x="471" y="41"/>
                  </a:cubicBezTo>
                  <a:cubicBezTo>
                    <a:pt x="485" y="60"/>
                    <a:pt x="500" y="74"/>
                    <a:pt x="516" y="125"/>
                  </a:cubicBezTo>
                  <a:cubicBezTo>
                    <a:pt x="532" y="176"/>
                    <a:pt x="553" y="278"/>
                    <a:pt x="570" y="347"/>
                  </a:cubicBezTo>
                  <a:cubicBezTo>
                    <a:pt x="587" y="416"/>
                    <a:pt x="605" y="496"/>
                    <a:pt x="621" y="539"/>
                  </a:cubicBezTo>
                  <a:cubicBezTo>
                    <a:pt x="637" y="582"/>
                    <a:pt x="649" y="593"/>
                    <a:pt x="669" y="608"/>
                  </a:cubicBezTo>
                  <a:cubicBezTo>
                    <a:pt x="689" y="623"/>
                    <a:pt x="721" y="625"/>
                    <a:pt x="738" y="629"/>
                  </a:cubicBezTo>
                  <a:cubicBezTo>
                    <a:pt x="755" y="633"/>
                    <a:pt x="763" y="632"/>
                    <a:pt x="771" y="632"/>
                  </a:cubicBezTo>
                </a:path>
              </a:pathLst>
            </a:custGeom>
            <a:ln>
              <a:headEnd/>
              <a:tailEnd/>
            </a:ln>
            <a:extLst/>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69650" name="Line 18"/>
            <p:cNvSpPr>
              <a:spLocks noChangeShapeType="1"/>
            </p:cNvSpPr>
            <p:nvPr/>
          </p:nvSpPr>
          <p:spPr bwMode="auto">
            <a:xfrm>
              <a:off x="2449" y="3111"/>
              <a:ext cx="1349"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9651" name="Text Box 19"/>
            <p:cNvSpPr txBox="1">
              <a:spLocks noChangeArrowheads="1"/>
            </p:cNvSpPr>
            <p:nvPr/>
          </p:nvSpPr>
          <p:spPr bwMode="auto">
            <a:xfrm rot="16200000">
              <a:off x="1994" y="2567"/>
              <a:ext cx="684"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Arial" charset="0"/>
                </a:rPr>
                <a:t>frequency</a:t>
              </a:r>
            </a:p>
          </p:txBody>
        </p:sp>
        <p:sp>
          <p:nvSpPr>
            <p:cNvPr id="69652" name="Text Box 20"/>
            <p:cNvSpPr txBox="1">
              <a:spLocks noChangeArrowheads="1"/>
            </p:cNvSpPr>
            <p:nvPr/>
          </p:nvSpPr>
          <p:spPr bwMode="auto">
            <a:xfrm>
              <a:off x="2439" y="1999"/>
              <a:ext cx="687"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600">
                  <a:solidFill>
                    <a:schemeClr val="tx2"/>
                  </a:solidFill>
                  <a:latin typeface="Arial" charset="0"/>
                </a:rPr>
                <a:t>observed</a:t>
              </a:r>
            </a:p>
            <a:p>
              <a:pPr algn="ctr"/>
              <a:r>
                <a:rPr lang="en-US" sz="1600">
                  <a:solidFill>
                    <a:schemeClr val="tx2"/>
                  </a:solidFill>
                  <a:latin typeface="Arial" charset="0"/>
                </a:rPr>
                <a:t>non-events</a:t>
              </a:r>
            </a:p>
          </p:txBody>
        </p:sp>
        <p:sp>
          <p:nvSpPr>
            <p:cNvPr id="69653" name="Text Box 21"/>
            <p:cNvSpPr txBox="1">
              <a:spLocks noChangeArrowheads="1"/>
            </p:cNvSpPr>
            <p:nvPr/>
          </p:nvSpPr>
          <p:spPr bwMode="auto">
            <a:xfrm>
              <a:off x="3061" y="2001"/>
              <a:ext cx="628"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rPr>
                <a:t>observed</a:t>
              </a:r>
            </a:p>
            <a:p>
              <a:pPr algn="ctr"/>
              <a:r>
                <a:rPr lang="en-US"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rPr>
                <a:t>events</a:t>
              </a:r>
            </a:p>
          </p:txBody>
        </p:sp>
      </p:grpSp>
      <p:grpSp>
        <p:nvGrpSpPr>
          <p:cNvPr id="69654" name="Group 22"/>
          <p:cNvGrpSpPr>
            <a:grpSpLocks/>
          </p:cNvGrpSpPr>
          <p:nvPr/>
        </p:nvGrpSpPr>
        <p:grpSpPr bwMode="auto">
          <a:xfrm>
            <a:off x="6630979" y="3373457"/>
            <a:ext cx="2722560" cy="2100263"/>
            <a:chOff x="3879" y="1999"/>
            <a:chExt cx="1559" cy="1323"/>
          </a:xfrm>
        </p:grpSpPr>
        <p:sp>
          <p:nvSpPr>
            <p:cNvPr id="69655" name="Text Box 23"/>
            <p:cNvSpPr txBox="1">
              <a:spLocks noChangeArrowheads="1"/>
            </p:cNvSpPr>
            <p:nvPr/>
          </p:nvSpPr>
          <p:spPr bwMode="auto">
            <a:xfrm>
              <a:off x="4459" y="3109"/>
              <a:ext cx="524"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Arial" charset="0"/>
                </a:rPr>
                <a:t>forecast</a:t>
              </a:r>
            </a:p>
          </p:txBody>
        </p:sp>
        <p:sp>
          <p:nvSpPr>
            <p:cNvPr id="69656" name="Line 24"/>
            <p:cNvSpPr>
              <a:spLocks noChangeShapeType="1"/>
            </p:cNvSpPr>
            <p:nvPr/>
          </p:nvSpPr>
          <p:spPr bwMode="auto">
            <a:xfrm flipV="1">
              <a:off x="4089" y="2252"/>
              <a:ext cx="0" cy="85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9657" name="Freeform 25"/>
            <p:cNvSpPr>
              <a:spLocks/>
            </p:cNvSpPr>
            <p:nvPr/>
          </p:nvSpPr>
          <p:spPr bwMode="auto">
            <a:xfrm>
              <a:off x="4658" y="2376"/>
              <a:ext cx="167" cy="735"/>
            </a:xfrm>
            <a:custGeom>
              <a:avLst/>
              <a:gdLst>
                <a:gd name="T0" fmla="*/ 0 w 771"/>
                <a:gd name="T1" fmla="*/ 635 h 636"/>
                <a:gd name="T2" fmla="*/ 81 w 771"/>
                <a:gd name="T3" fmla="*/ 629 h 636"/>
                <a:gd name="T4" fmla="*/ 141 w 771"/>
                <a:gd name="T5" fmla="*/ 590 h 636"/>
                <a:gd name="T6" fmla="*/ 183 w 771"/>
                <a:gd name="T7" fmla="*/ 524 h 636"/>
                <a:gd name="T8" fmla="*/ 222 w 771"/>
                <a:gd name="T9" fmla="*/ 422 h 636"/>
                <a:gd name="T10" fmla="*/ 258 w 771"/>
                <a:gd name="T11" fmla="*/ 260 h 636"/>
                <a:gd name="T12" fmla="*/ 285 w 771"/>
                <a:gd name="T13" fmla="*/ 134 h 636"/>
                <a:gd name="T14" fmla="*/ 324 w 771"/>
                <a:gd name="T15" fmla="*/ 41 h 636"/>
                <a:gd name="T16" fmla="*/ 375 w 771"/>
                <a:gd name="T17" fmla="*/ 5 h 636"/>
                <a:gd name="T18" fmla="*/ 429 w 771"/>
                <a:gd name="T19" fmla="*/ 8 h 636"/>
                <a:gd name="T20" fmla="*/ 471 w 771"/>
                <a:gd name="T21" fmla="*/ 41 h 636"/>
                <a:gd name="T22" fmla="*/ 516 w 771"/>
                <a:gd name="T23" fmla="*/ 125 h 636"/>
                <a:gd name="T24" fmla="*/ 570 w 771"/>
                <a:gd name="T25" fmla="*/ 347 h 636"/>
                <a:gd name="T26" fmla="*/ 621 w 771"/>
                <a:gd name="T27" fmla="*/ 539 h 636"/>
                <a:gd name="T28" fmla="*/ 669 w 771"/>
                <a:gd name="T29" fmla="*/ 608 h 636"/>
                <a:gd name="T30" fmla="*/ 738 w 771"/>
                <a:gd name="T31" fmla="*/ 629 h 636"/>
                <a:gd name="T32" fmla="*/ 771 w 771"/>
                <a:gd name="T33" fmla="*/ 63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636">
                  <a:moveTo>
                    <a:pt x="0" y="635"/>
                  </a:moveTo>
                  <a:cubicBezTo>
                    <a:pt x="29" y="635"/>
                    <a:pt x="58" y="636"/>
                    <a:pt x="81" y="629"/>
                  </a:cubicBezTo>
                  <a:cubicBezTo>
                    <a:pt x="104" y="622"/>
                    <a:pt x="124" y="607"/>
                    <a:pt x="141" y="590"/>
                  </a:cubicBezTo>
                  <a:cubicBezTo>
                    <a:pt x="158" y="573"/>
                    <a:pt x="170" y="552"/>
                    <a:pt x="183" y="524"/>
                  </a:cubicBezTo>
                  <a:cubicBezTo>
                    <a:pt x="196" y="496"/>
                    <a:pt x="209" y="466"/>
                    <a:pt x="222" y="422"/>
                  </a:cubicBezTo>
                  <a:cubicBezTo>
                    <a:pt x="235" y="378"/>
                    <a:pt x="248" y="308"/>
                    <a:pt x="258" y="260"/>
                  </a:cubicBezTo>
                  <a:cubicBezTo>
                    <a:pt x="268" y="212"/>
                    <a:pt x="274" y="170"/>
                    <a:pt x="285" y="134"/>
                  </a:cubicBezTo>
                  <a:cubicBezTo>
                    <a:pt x="296" y="98"/>
                    <a:pt x="309" y="62"/>
                    <a:pt x="324" y="41"/>
                  </a:cubicBezTo>
                  <a:cubicBezTo>
                    <a:pt x="339" y="20"/>
                    <a:pt x="358" y="10"/>
                    <a:pt x="375" y="5"/>
                  </a:cubicBezTo>
                  <a:cubicBezTo>
                    <a:pt x="392" y="0"/>
                    <a:pt x="413" y="2"/>
                    <a:pt x="429" y="8"/>
                  </a:cubicBezTo>
                  <a:cubicBezTo>
                    <a:pt x="445" y="14"/>
                    <a:pt x="457" y="22"/>
                    <a:pt x="471" y="41"/>
                  </a:cubicBezTo>
                  <a:cubicBezTo>
                    <a:pt x="485" y="60"/>
                    <a:pt x="500" y="74"/>
                    <a:pt x="516" y="125"/>
                  </a:cubicBezTo>
                  <a:cubicBezTo>
                    <a:pt x="532" y="176"/>
                    <a:pt x="553" y="278"/>
                    <a:pt x="570" y="347"/>
                  </a:cubicBezTo>
                  <a:cubicBezTo>
                    <a:pt x="587" y="416"/>
                    <a:pt x="605" y="496"/>
                    <a:pt x="621" y="539"/>
                  </a:cubicBezTo>
                  <a:cubicBezTo>
                    <a:pt x="637" y="582"/>
                    <a:pt x="649" y="593"/>
                    <a:pt x="669" y="608"/>
                  </a:cubicBezTo>
                  <a:cubicBezTo>
                    <a:pt x="689" y="623"/>
                    <a:pt x="721" y="625"/>
                    <a:pt x="738" y="629"/>
                  </a:cubicBezTo>
                  <a:cubicBezTo>
                    <a:pt x="755" y="633"/>
                    <a:pt x="763" y="632"/>
                    <a:pt x="771" y="632"/>
                  </a:cubicBezTo>
                </a:path>
              </a:pathLst>
            </a:custGeom>
            <a:solidFill>
              <a:schemeClr val="tx2">
                <a:alpha val="30000"/>
              </a:schemeClr>
            </a:solidFill>
            <a:ln w="9525">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9658" name="Freeform 26"/>
            <p:cNvSpPr>
              <a:spLocks/>
            </p:cNvSpPr>
            <p:nvPr/>
          </p:nvSpPr>
          <p:spPr bwMode="auto">
            <a:xfrm>
              <a:off x="4751" y="2376"/>
              <a:ext cx="189" cy="735"/>
            </a:xfrm>
            <a:custGeom>
              <a:avLst/>
              <a:gdLst>
                <a:gd name="T0" fmla="*/ 0 w 771"/>
                <a:gd name="T1" fmla="*/ 635 h 636"/>
                <a:gd name="T2" fmla="*/ 81 w 771"/>
                <a:gd name="T3" fmla="*/ 629 h 636"/>
                <a:gd name="T4" fmla="*/ 141 w 771"/>
                <a:gd name="T5" fmla="*/ 590 h 636"/>
                <a:gd name="T6" fmla="*/ 183 w 771"/>
                <a:gd name="T7" fmla="*/ 524 h 636"/>
                <a:gd name="T8" fmla="*/ 222 w 771"/>
                <a:gd name="T9" fmla="*/ 422 h 636"/>
                <a:gd name="T10" fmla="*/ 258 w 771"/>
                <a:gd name="T11" fmla="*/ 260 h 636"/>
                <a:gd name="T12" fmla="*/ 285 w 771"/>
                <a:gd name="T13" fmla="*/ 134 h 636"/>
                <a:gd name="T14" fmla="*/ 324 w 771"/>
                <a:gd name="T15" fmla="*/ 41 h 636"/>
                <a:gd name="T16" fmla="*/ 375 w 771"/>
                <a:gd name="T17" fmla="*/ 5 h 636"/>
                <a:gd name="T18" fmla="*/ 429 w 771"/>
                <a:gd name="T19" fmla="*/ 8 h 636"/>
                <a:gd name="T20" fmla="*/ 471 w 771"/>
                <a:gd name="T21" fmla="*/ 41 h 636"/>
                <a:gd name="T22" fmla="*/ 516 w 771"/>
                <a:gd name="T23" fmla="*/ 125 h 636"/>
                <a:gd name="T24" fmla="*/ 570 w 771"/>
                <a:gd name="T25" fmla="*/ 347 h 636"/>
                <a:gd name="T26" fmla="*/ 621 w 771"/>
                <a:gd name="T27" fmla="*/ 539 h 636"/>
                <a:gd name="T28" fmla="*/ 669 w 771"/>
                <a:gd name="T29" fmla="*/ 608 h 636"/>
                <a:gd name="T30" fmla="*/ 738 w 771"/>
                <a:gd name="T31" fmla="*/ 629 h 636"/>
                <a:gd name="T32" fmla="*/ 771 w 771"/>
                <a:gd name="T33" fmla="*/ 63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636">
                  <a:moveTo>
                    <a:pt x="0" y="635"/>
                  </a:moveTo>
                  <a:cubicBezTo>
                    <a:pt x="29" y="635"/>
                    <a:pt x="58" y="636"/>
                    <a:pt x="81" y="629"/>
                  </a:cubicBezTo>
                  <a:cubicBezTo>
                    <a:pt x="104" y="622"/>
                    <a:pt x="124" y="607"/>
                    <a:pt x="141" y="590"/>
                  </a:cubicBezTo>
                  <a:cubicBezTo>
                    <a:pt x="158" y="573"/>
                    <a:pt x="170" y="552"/>
                    <a:pt x="183" y="524"/>
                  </a:cubicBezTo>
                  <a:cubicBezTo>
                    <a:pt x="196" y="496"/>
                    <a:pt x="209" y="466"/>
                    <a:pt x="222" y="422"/>
                  </a:cubicBezTo>
                  <a:cubicBezTo>
                    <a:pt x="235" y="378"/>
                    <a:pt x="248" y="308"/>
                    <a:pt x="258" y="260"/>
                  </a:cubicBezTo>
                  <a:cubicBezTo>
                    <a:pt x="268" y="212"/>
                    <a:pt x="274" y="170"/>
                    <a:pt x="285" y="134"/>
                  </a:cubicBezTo>
                  <a:cubicBezTo>
                    <a:pt x="296" y="98"/>
                    <a:pt x="309" y="62"/>
                    <a:pt x="324" y="41"/>
                  </a:cubicBezTo>
                  <a:cubicBezTo>
                    <a:pt x="339" y="20"/>
                    <a:pt x="358" y="10"/>
                    <a:pt x="375" y="5"/>
                  </a:cubicBezTo>
                  <a:cubicBezTo>
                    <a:pt x="392" y="0"/>
                    <a:pt x="413" y="2"/>
                    <a:pt x="429" y="8"/>
                  </a:cubicBezTo>
                  <a:cubicBezTo>
                    <a:pt x="445" y="14"/>
                    <a:pt x="457" y="22"/>
                    <a:pt x="471" y="41"/>
                  </a:cubicBezTo>
                  <a:cubicBezTo>
                    <a:pt x="485" y="60"/>
                    <a:pt x="500" y="74"/>
                    <a:pt x="516" y="125"/>
                  </a:cubicBezTo>
                  <a:cubicBezTo>
                    <a:pt x="532" y="176"/>
                    <a:pt x="553" y="278"/>
                    <a:pt x="570" y="347"/>
                  </a:cubicBezTo>
                  <a:cubicBezTo>
                    <a:pt x="587" y="416"/>
                    <a:pt x="605" y="496"/>
                    <a:pt x="621" y="539"/>
                  </a:cubicBezTo>
                  <a:cubicBezTo>
                    <a:pt x="637" y="582"/>
                    <a:pt x="649" y="593"/>
                    <a:pt x="669" y="608"/>
                  </a:cubicBezTo>
                  <a:cubicBezTo>
                    <a:pt x="689" y="623"/>
                    <a:pt x="721" y="625"/>
                    <a:pt x="738" y="629"/>
                  </a:cubicBezTo>
                  <a:cubicBezTo>
                    <a:pt x="755" y="633"/>
                    <a:pt x="763" y="632"/>
                    <a:pt x="771" y="632"/>
                  </a:cubicBezTo>
                </a:path>
              </a:pathLst>
            </a:custGeom>
            <a:ln>
              <a:headEnd/>
              <a:tailEnd/>
            </a:ln>
            <a:extLst/>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69659" name="Line 27"/>
            <p:cNvSpPr>
              <a:spLocks noChangeShapeType="1"/>
            </p:cNvSpPr>
            <p:nvPr/>
          </p:nvSpPr>
          <p:spPr bwMode="auto">
            <a:xfrm>
              <a:off x="4089" y="3111"/>
              <a:ext cx="1349"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9660" name="Text Box 28"/>
            <p:cNvSpPr txBox="1">
              <a:spLocks noChangeArrowheads="1"/>
            </p:cNvSpPr>
            <p:nvPr/>
          </p:nvSpPr>
          <p:spPr bwMode="auto">
            <a:xfrm rot="16200000">
              <a:off x="3634" y="2569"/>
              <a:ext cx="684"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Arial" charset="0"/>
                </a:rPr>
                <a:t>frequency</a:t>
              </a:r>
            </a:p>
          </p:txBody>
        </p:sp>
        <p:sp>
          <p:nvSpPr>
            <p:cNvPr id="69661" name="Text Box 29"/>
            <p:cNvSpPr txBox="1">
              <a:spLocks noChangeArrowheads="1"/>
            </p:cNvSpPr>
            <p:nvPr/>
          </p:nvSpPr>
          <p:spPr bwMode="auto">
            <a:xfrm>
              <a:off x="4079" y="1999"/>
              <a:ext cx="687"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600">
                  <a:solidFill>
                    <a:schemeClr val="tx2"/>
                  </a:solidFill>
                  <a:latin typeface="Arial" charset="0"/>
                </a:rPr>
                <a:t>observed</a:t>
              </a:r>
            </a:p>
            <a:p>
              <a:pPr algn="ctr"/>
              <a:r>
                <a:rPr lang="en-US" sz="1600">
                  <a:solidFill>
                    <a:schemeClr val="tx2"/>
                  </a:solidFill>
                  <a:latin typeface="Arial" charset="0"/>
                </a:rPr>
                <a:t>non-events</a:t>
              </a:r>
            </a:p>
          </p:txBody>
        </p:sp>
        <p:sp>
          <p:nvSpPr>
            <p:cNvPr id="69662" name="Text Box 30"/>
            <p:cNvSpPr txBox="1">
              <a:spLocks noChangeArrowheads="1"/>
            </p:cNvSpPr>
            <p:nvPr/>
          </p:nvSpPr>
          <p:spPr bwMode="auto">
            <a:xfrm>
              <a:off x="4701" y="2001"/>
              <a:ext cx="628"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rPr>
                <a:t>observed</a:t>
              </a:r>
            </a:p>
            <a:p>
              <a:pPr algn="ctr"/>
              <a:r>
                <a:rPr lang="en-US"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rPr>
                <a:t>events</a:t>
              </a:r>
            </a:p>
          </p:txBody>
        </p:sp>
      </p:grpSp>
      <p:sp>
        <p:nvSpPr>
          <p:cNvPr id="69663" name="Text Box 31"/>
          <p:cNvSpPr txBox="1">
            <a:spLocks noChangeArrowheads="1"/>
          </p:cNvSpPr>
          <p:nvPr/>
        </p:nvSpPr>
        <p:spPr bwMode="auto">
          <a:xfrm>
            <a:off x="838200" y="3340101"/>
            <a:ext cx="46678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atin typeface="Arial" charset="0"/>
              </a:rPr>
              <a:t>(a)</a:t>
            </a:r>
          </a:p>
        </p:txBody>
      </p:sp>
      <p:sp>
        <p:nvSpPr>
          <p:cNvPr id="69664" name="Text Box 32"/>
          <p:cNvSpPr txBox="1">
            <a:spLocks noChangeArrowheads="1"/>
          </p:cNvSpPr>
          <p:nvPr/>
        </p:nvSpPr>
        <p:spPr bwMode="auto">
          <a:xfrm>
            <a:off x="3703641" y="3340101"/>
            <a:ext cx="46678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atin typeface="Arial" charset="0"/>
              </a:rPr>
              <a:t>(b)</a:t>
            </a:r>
          </a:p>
        </p:txBody>
      </p:sp>
      <p:sp>
        <p:nvSpPr>
          <p:cNvPr id="69665" name="Text Box 33"/>
          <p:cNvSpPr txBox="1">
            <a:spLocks noChangeArrowheads="1"/>
          </p:cNvSpPr>
          <p:nvPr/>
        </p:nvSpPr>
        <p:spPr bwMode="auto">
          <a:xfrm>
            <a:off x="6589713" y="3340101"/>
            <a:ext cx="45382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atin typeface="Arial" charset="0"/>
              </a:rPr>
              <a:t>(c)</a:t>
            </a:r>
          </a:p>
        </p:txBody>
      </p:sp>
      <p:sp>
        <p:nvSpPr>
          <p:cNvPr id="69666" name="Text Box 34"/>
          <p:cNvSpPr txBox="1">
            <a:spLocks noChangeArrowheads="1"/>
          </p:cNvSpPr>
          <p:nvPr/>
        </p:nvSpPr>
        <p:spPr bwMode="auto">
          <a:xfrm>
            <a:off x="1123858" y="5470526"/>
            <a:ext cx="245128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2000">
                <a:latin typeface="Arial" charset="0"/>
              </a:rPr>
              <a:t>Good discrimination</a:t>
            </a:r>
          </a:p>
        </p:txBody>
      </p:sp>
      <p:sp>
        <p:nvSpPr>
          <p:cNvPr id="69667" name="Text Box 35"/>
          <p:cNvSpPr txBox="1">
            <a:spLocks noChangeArrowheads="1"/>
          </p:cNvSpPr>
          <p:nvPr/>
        </p:nvSpPr>
        <p:spPr bwMode="auto">
          <a:xfrm>
            <a:off x="4027367" y="5470526"/>
            <a:ext cx="236562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2000">
                <a:latin typeface="Arial" charset="0"/>
              </a:rPr>
              <a:t>Poor discrimination</a:t>
            </a:r>
          </a:p>
        </p:txBody>
      </p:sp>
      <p:sp>
        <p:nvSpPr>
          <p:cNvPr id="69668" name="Text Box 36"/>
          <p:cNvSpPr txBox="1">
            <a:spLocks noChangeArrowheads="1"/>
          </p:cNvSpPr>
          <p:nvPr/>
        </p:nvSpPr>
        <p:spPr bwMode="auto">
          <a:xfrm>
            <a:off x="6841240" y="5470526"/>
            <a:ext cx="245128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2000">
                <a:latin typeface="Arial" charset="0"/>
              </a:rPr>
              <a:t>Good discrimination</a:t>
            </a:r>
          </a:p>
        </p:txBody>
      </p:sp>
      <p:sp>
        <p:nvSpPr>
          <p:cNvPr id="69669" name="Text Box 37"/>
          <p:cNvSpPr txBox="1">
            <a:spLocks noChangeArrowheads="1"/>
          </p:cNvSpPr>
          <p:nvPr/>
        </p:nvSpPr>
        <p:spPr bwMode="auto">
          <a:xfrm>
            <a:off x="6080127" y="6127751"/>
            <a:ext cx="251451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From L. Wilson (EC)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6" grpId="0"/>
      <p:bldP spid="69667" grpId="0"/>
      <p:bldP spid="6966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fld id="{6E24CF05-4815-416D-BF71-F4A157B44EB8}" type="slidenum">
              <a:rPr lang="en-US"/>
              <a:pPr/>
              <a:t>49</a:t>
            </a:fld>
            <a:endParaRPr lang="en-US"/>
          </a:p>
        </p:txBody>
      </p:sp>
      <p:sp>
        <p:nvSpPr>
          <p:cNvPr id="160772" name="Text Box 4"/>
          <p:cNvSpPr txBox="1">
            <a:spLocks noChangeArrowheads="1"/>
          </p:cNvSpPr>
          <p:nvPr/>
        </p:nvSpPr>
        <p:spPr bwMode="auto">
          <a:xfrm>
            <a:off x="2667004" y="103188"/>
            <a:ext cx="5490606"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4000" b="1" dirty="0"/>
              <a:t>Contingency Table</a:t>
            </a:r>
          </a:p>
        </p:txBody>
      </p:sp>
      <p:graphicFrame>
        <p:nvGraphicFramePr>
          <p:cNvPr id="160800" name="Group 32"/>
          <p:cNvGraphicFramePr>
            <a:graphicFrameLocks noGrp="1"/>
          </p:cNvGraphicFramePr>
          <p:nvPr>
            <p:extLst>
              <p:ext uri="{D42A27DB-BD31-4B8C-83A1-F6EECF244321}">
                <p14:modId xmlns:p14="http://schemas.microsoft.com/office/powerpoint/2010/main" val="2227532686"/>
              </p:ext>
            </p:extLst>
          </p:nvPr>
        </p:nvGraphicFramePr>
        <p:xfrm>
          <a:off x="1676400" y="2489199"/>
          <a:ext cx="6705600" cy="2159001"/>
        </p:xfrm>
        <a:graphic>
          <a:graphicData uri="http://schemas.openxmlformats.org/drawingml/2006/table">
            <a:tbl>
              <a:tblPr/>
              <a:tblGrid>
                <a:gridCol w="2235200">
                  <a:extLst>
                    <a:ext uri="{9D8B030D-6E8A-4147-A177-3AD203B41FA5}">
                      <a16:colId xmlns:a16="http://schemas.microsoft.com/office/drawing/2014/main" val="20000"/>
                    </a:ext>
                  </a:extLst>
                </a:gridCol>
                <a:gridCol w="2235200">
                  <a:extLst>
                    <a:ext uri="{9D8B030D-6E8A-4147-A177-3AD203B41FA5}">
                      <a16:colId xmlns:a16="http://schemas.microsoft.com/office/drawing/2014/main" val="20001"/>
                    </a:ext>
                  </a:extLst>
                </a:gridCol>
                <a:gridCol w="2235200">
                  <a:extLst>
                    <a:ext uri="{9D8B030D-6E8A-4147-A177-3AD203B41FA5}">
                      <a16:colId xmlns:a16="http://schemas.microsoft.com/office/drawing/2014/main" val="20002"/>
                    </a:ext>
                  </a:extLst>
                </a:gridCol>
              </a:tblGrid>
              <a:tr h="693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0000"/>
                  </a:ext>
                </a:extLst>
              </a:tr>
              <a:tr h="692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rPr>
                        <a:t>yes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rPr>
                        <a:t>hits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rPr>
                        <a:t>false alarms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773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rPr>
                        <a:t>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CEF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rPr>
                        <a:t>misses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rPr>
                        <a:t>Correct negatives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bl>
          </a:graphicData>
        </a:graphic>
      </p:graphicFrame>
      <p:sp>
        <p:nvSpPr>
          <p:cNvPr id="160801" name="Text Box 33"/>
          <p:cNvSpPr txBox="1">
            <a:spLocks noChangeArrowheads="1"/>
          </p:cNvSpPr>
          <p:nvPr/>
        </p:nvSpPr>
        <p:spPr bwMode="auto">
          <a:xfrm rot="16200000">
            <a:off x="476450" y="3220562"/>
            <a:ext cx="19093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b="1">
                <a:solidFill>
                  <a:srgbClr val="555BD9"/>
                </a:solidFill>
              </a:rPr>
              <a:t>Forecast</a:t>
            </a:r>
          </a:p>
        </p:txBody>
      </p:sp>
      <p:sp>
        <p:nvSpPr>
          <p:cNvPr id="160802" name="Text Box 34"/>
          <p:cNvSpPr txBox="1">
            <a:spLocks noChangeArrowheads="1"/>
          </p:cNvSpPr>
          <p:nvPr/>
        </p:nvSpPr>
        <p:spPr bwMode="auto">
          <a:xfrm>
            <a:off x="5145183" y="1930382"/>
            <a:ext cx="209381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b="1" dirty="0">
                <a:solidFill>
                  <a:srgbClr val="555BD9"/>
                </a:solidFill>
              </a:rPr>
              <a:t>Observed</a:t>
            </a:r>
          </a:p>
        </p:txBody>
      </p:sp>
      <p:pic>
        <p:nvPicPr>
          <p:cNvPr id="160803"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953000"/>
            <a:ext cx="2938463" cy="605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0804"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715000"/>
            <a:ext cx="1847850" cy="50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60808" name="Group 40"/>
          <p:cNvGrpSpPr>
            <a:grpSpLocks/>
          </p:cNvGrpSpPr>
          <p:nvPr/>
        </p:nvGrpSpPr>
        <p:grpSpPr bwMode="auto">
          <a:xfrm>
            <a:off x="6671770" y="5368164"/>
            <a:ext cx="2001828" cy="647508"/>
            <a:chOff x="842" y="3216"/>
            <a:chExt cx="1042" cy="294"/>
          </a:xfrm>
        </p:grpSpPr>
        <p:pic>
          <p:nvPicPr>
            <p:cNvPr id="160805"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 y="3216"/>
              <a:ext cx="912" cy="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0806" name="Text Box 38"/>
            <p:cNvSpPr txBox="1">
              <a:spLocks noChangeArrowheads="1"/>
            </p:cNvSpPr>
            <p:nvPr/>
          </p:nvSpPr>
          <p:spPr bwMode="auto">
            <a:xfrm>
              <a:off x="842" y="3252"/>
              <a:ext cx="447" cy="21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i="1" dirty="0"/>
                <a:t>HR=</a:t>
              </a:r>
            </a:p>
          </p:txBody>
        </p:sp>
      </p:grpSp>
      <p:pic>
        <p:nvPicPr>
          <p:cNvPr id="160807"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0772" y="5299093"/>
            <a:ext cx="2363960" cy="62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0809" name="Text Box 41"/>
          <p:cNvSpPr txBox="1">
            <a:spLocks noChangeArrowheads="1"/>
          </p:cNvSpPr>
          <p:nvPr/>
        </p:nvSpPr>
        <p:spPr bwMode="auto">
          <a:xfrm>
            <a:off x="3990772" y="4958852"/>
            <a:ext cx="213400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dirty="0"/>
              <a:t>False Alarm </a:t>
            </a:r>
            <a:r>
              <a:rPr lang="en-US" dirty="0" smtClean="0"/>
              <a:t>Rate</a:t>
            </a:r>
            <a:endParaRPr lang="en-US" dirty="0"/>
          </a:p>
        </p:txBody>
      </p:sp>
      <p:sp>
        <p:nvSpPr>
          <p:cNvPr id="160810" name="Text Box 42"/>
          <p:cNvSpPr txBox="1">
            <a:spLocks noChangeArrowheads="1"/>
          </p:cNvSpPr>
          <p:nvPr/>
        </p:nvSpPr>
        <p:spPr bwMode="auto">
          <a:xfrm>
            <a:off x="7114347" y="4908661"/>
            <a:ext cx="111667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dirty="0"/>
              <a:t>Hit Rate</a:t>
            </a:r>
          </a:p>
        </p:txBody>
      </p:sp>
      <p:sp>
        <p:nvSpPr>
          <p:cNvPr id="2" name="Rectangle 1"/>
          <p:cNvSpPr/>
          <p:nvPr/>
        </p:nvSpPr>
        <p:spPr>
          <a:xfrm>
            <a:off x="609600" y="1066801"/>
            <a:ext cx="8839200" cy="923330"/>
          </a:xfrm>
          <a:prstGeom prst="rect">
            <a:avLst/>
          </a:prstGeom>
        </p:spPr>
        <p:txBody>
          <a:bodyPr wrap="square">
            <a:spAutoFit/>
          </a:bodyPr>
          <a:lstStyle/>
          <a:p>
            <a:r>
              <a:rPr lang="en-US" dirty="0"/>
              <a:t>Suppose we partition </a:t>
            </a:r>
            <a:r>
              <a:rPr lang="en-US" dirty="0" smtClean="0"/>
              <a:t>the joint distribution (forecast , observation) according </a:t>
            </a:r>
            <a:r>
              <a:rPr lang="en-US" dirty="0"/>
              <a:t>to </a:t>
            </a:r>
            <a:r>
              <a:rPr lang="en-US" dirty="0" smtClean="0"/>
              <a:t>whether an event occurred or not and ask the question whether it was predicted or not.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0"/>
            <a:ext cx="9052560" cy="1143000"/>
          </a:xfrm>
        </p:spPr>
        <p:txBody>
          <a:bodyPr>
            <a:normAutofit/>
          </a:bodyPr>
          <a:lstStyle/>
          <a:p>
            <a:r>
              <a:rPr lang="en-US" b="1" dirty="0"/>
              <a:t>Uncertainties in NWP</a:t>
            </a:r>
          </a:p>
        </p:txBody>
      </p:sp>
      <p:sp>
        <p:nvSpPr>
          <p:cNvPr id="9" name="Slide Number Placeholder 5"/>
          <p:cNvSpPr>
            <a:spLocks noGrp="1"/>
          </p:cNvSpPr>
          <p:nvPr>
            <p:ph type="sldNum" sz="quarter" idx="12"/>
          </p:nvPr>
        </p:nvSpPr>
        <p:spPr/>
        <p:txBody>
          <a:bodyPr/>
          <a:lstStyle/>
          <a:p>
            <a:fld id="{10E63BD6-8CD6-45E7-BC47-210CF766A95D}" type="slidenum">
              <a:rPr lang="en-US"/>
              <a:pPr/>
              <a:t>5</a:t>
            </a:fld>
            <a:endParaRPr lang="en-US" dirty="0"/>
          </a:p>
        </p:txBody>
      </p:sp>
      <p:sp>
        <p:nvSpPr>
          <p:cNvPr id="26658" name="Text Box 34"/>
          <p:cNvSpPr txBox="1">
            <a:spLocks noChangeArrowheads="1"/>
          </p:cNvSpPr>
          <p:nvPr/>
        </p:nvSpPr>
        <p:spPr bwMode="auto">
          <a:xfrm>
            <a:off x="381002" y="1143004"/>
            <a:ext cx="5334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2400" b="1" dirty="0" smtClean="0">
                <a:solidFill>
                  <a:schemeClr val="accent2">
                    <a:lumMod val="75000"/>
                  </a:schemeClr>
                </a:solidFill>
              </a:rPr>
              <a:t>Representing the physical processes in the atmosphere</a:t>
            </a:r>
            <a:endParaRPr lang="en-US" sz="2400" b="1" dirty="0">
              <a:solidFill>
                <a:schemeClr val="accent2">
                  <a:lumMod val="75000"/>
                </a:schemeClr>
              </a:solidFill>
            </a:endParaRPr>
          </a:p>
        </p:txBody>
      </p:sp>
      <p:pic>
        <p:nvPicPr>
          <p:cNvPr id="8" name="Picture 6" descr="topoty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038" y="3999409"/>
            <a:ext cx="3024188" cy="226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693" y="1230592"/>
            <a:ext cx="3905250" cy="5537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33400" y="2133600"/>
            <a:ext cx="3810000" cy="1754327"/>
          </a:xfrm>
          <a:prstGeom prst="rect">
            <a:avLst/>
          </a:prstGeom>
          <a:noFill/>
        </p:spPr>
        <p:txBody>
          <a:bodyPr wrap="square" rtlCol="0">
            <a:spAutoFit/>
          </a:bodyPr>
          <a:lstStyle/>
          <a:p>
            <a:r>
              <a:rPr lang="en-US" dirty="0"/>
              <a:t>Insufficient spatial resolution, truncation errors in the dynamical equations, </a:t>
            </a:r>
            <a:r>
              <a:rPr lang="en-US" dirty="0" smtClean="0"/>
              <a:t>limitations in parameterization, </a:t>
            </a:r>
            <a:r>
              <a:rPr lang="en-US" dirty="0"/>
              <a:t>etc.</a:t>
            </a:r>
          </a:p>
          <a:p>
            <a:endParaRPr lang="en-US" dirty="0"/>
          </a:p>
        </p:txBody>
      </p:sp>
    </p:spTree>
    <p:extLst>
      <p:ext uri="{BB962C8B-B14F-4D97-AF65-F5344CB8AC3E}">
        <p14:creationId xmlns:p14="http://schemas.microsoft.com/office/powerpoint/2010/main" val="26237572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01651" y="0"/>
            <a:ext cx="9055100" cy="1143000"/>
          </a:xfrm>
        </p:spPr>
        <p:txBody>
          <a:bodyPr/>
          <a:lstStyle/>
          <a:p>
            <a:r>
              <a:rPr lang="en-US" sz="4000" b="1" dirty="0">
                <a:latin typeface="Verdana" pitchFamily="34" charset="0"/>
              </a:rPr>
              <a:t>Construction of ROC curve</a:t>
            </a:r>
          </a:p>
        </p:txBody>
      </p:sp>
      <p:sp>
        <p:nvSpPr>
          <p:cNvPr id="72707" name="Rectangle 3"/>
          <p:cNvSpPr>
            <a:spLocks noGrp="1" noChangeArrowheads="1"/>
          </p:cNvSpPr>
          <p:nvPr>
            <p:ph idx="1"/>
          </p:nvPr>
        </p:nvSpPr>
        <p:spPr>
          <a:xfrm>
            <a:off x="457200" y="1219200"/>
            <a:ext cx="4800600" cy="4525963"/>
          </a:xfrm>
        </p:spPr>
        <p:txBody>
          <a:bodyPr>
            <a:normAutofit lnSpcReduction="10000"/>
          </a:bodyPr>
          <a:lstStyle/>
          <a:p>
            <a:pPr>
              <a:lnSpc>
                <a:spcPct val="90000"/>
              </a:lnSpc>
            </a:pPr>
            <a:r>
              <a:rPr lang="en-US" sz="2800" dirty="0">
                <a:latin typeface="Verdana" pitchFamily="34" charset="0"/>
              </a:rPr>
              <a:t>D</a:t>
            </a:r>
            <a:r>
              <a:rPr lang="en-US" sz="2800" dirty="0" smtClean="0">
                <a:latin typeface="Verdana" pitchFamily="34" charset="0"/>
              </a:rPr>
              <a:t>etermine </a:t>
            </a:r>
            <a:r>
              <a:rPr lang="en-US" sz="2800" dirty="0">
                <a:latin typeface="Verdana" pitchFamily="34" charset="0"/>
              </a:rPr>
              <a:t>bins </a:t>
            </a:r>
          </a:p>
          <a:p>
            <a:pPr lvl="1">
              <a:lnSpc>
                <a:spcPct val="90000"/>
              </a:lnSpc>
            </a:pPr>
            <a:r>
              <a:rPr lang="en-US" sz="2400" dirty="0" smtClean="0">
                <a:latin typeface="Verdana" pitchFamily="34" charset="0"/>
              </a:rPr>
              <a:t>There </a:t>
            </a:r>
            <a:r>
              <a:rPr lang="en-US" sz="2400" dirty="0">
                <a:latin typeface="Verdana" pitchFamily="34" charset="0"/>
              </a:rPr>
              <a:t>must be enough occurrences of the event to determine the conditional distribution given occurrences – may be difficult for rare events.</a:t>
            </a:r>
          </a:p>
          <a:p>
            <a:pPr>
              <a:lnSpc>
                <a:spcPct val="90000"/>
              </a:lnSpc>
            </a:pPr>
            <a:r>
              <a:rPr lang="en-US" sz="2800" dirty="0" smtClean="0">
                <a:latin typeface="Verdana" pitchFamily="34" charset="0"/>
              </a:rPr>
              <a:t>For </a:t>
            </a:r>
            <a:r>
              <a:rPr lang="en-US" sz="2800" dirty="0">
                <a:latin typeface="Verdana" pitchFamily="34" charset="0"/>
              </a:rPr>
              <a:t>each probability threshold, determine HR and FAR</a:t>
            </a:r>
          </a:p>
          <a:p>
            <a:pPr>
              <a:lnSpc>
                <a:spcPct val="90000"/>
              </a:lnSpc>
            </a:pPr>
            <a:r>
              <a:rPr lang="en-US" sz="2800" dirty="0">
                <a:latin typeface="Verdana" pitchFamily="34" charset="0"/>
              </a:rPr>
              <a:t>Plot HR </a:t>
            </a:r>
            <a:r>
              <a:rPr lang="en-US" sz="2800" dirty="0" err="1">
                <a:latin typeface="Verdana" pitchFamily="34" charset="0"/>
              </a:rPr>
              <a:t>vs</a:t>
            </a:r>
            <a:r>
              <a:rPr lang="en-US" sz="2800" dirty="0">
                <a:latin typeface="Verdana" pitchFamily="34" charset="0"/>
              </a:rPr>
              <a:t> FAR to give empirical ROC</a:t>
            </a:r>
            <a:r>
              <a:rPr lang="en-US" sz="2800" dirty="0" smtClean="0">
                <a:latin typeface="Verdana" pitchFamily="34" charset="0"/>
              </a:rPr>
              <a:t>.</a:t>
            </a:r>
            <a:endParaRPr lang="en-US" sz="2800" dirty="0">
              <a:latin typeface="Verdana" pitchFamily="34" charset="0"/>
            </a:endParaRPr>
          </a:p>
        </p:txBody>
      </p:sp>
      <p:sp>
        <p:nvSpPr>
          <p:cNvPr id="4" name="Slide Number Placeholder 5"/>
          <p:cNvSpPr>
            <a:spLocks noGrp="1"/>
          </p:cNvSpPr>
          <p:nvPr>
            <p:ph type="sldNum" sz="quarter" idx="12"/>
          </p:nvPr>
        </p:nvSpPr>
        <p:spPr/>
        <p:txBody>
          <a:bodyPr/>
          <a:lstStyle/>
          <a:p>
            <a:fld id="{0026187C-7AF1-423C-8A7A-30DD83B08AA0}" type="slidenum">
              <a:rPr lang="en-US"/>
              <a:pPr/>
              <a:t>50</a:t>
            </a:fld>
            <a:endParaRPr lang="en-US"/>
          </a:p>
        </p:txBody>
      </p:sp>
      <p:pic>
        <p:nvPicPr>
          <p:cNvPr id="5" name="Picture 9" descr="R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494" y="1295400"/>
            <a:ext cx="4492626" cy="47244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Line 6"/>
          <p:cNvSpPr>
            <a:spLocks noChangeShapeType="1"/>
          </p:cNvSpPr>
          <p:nvPr/>
        </p:nvSpPr>
        <p:spPr bwMode="auto">
          <a:xfrm flipH="1" flipV="1">
            <a:off x="8610600" y="2971800"/>
            <a:ext cx="3048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 name="Text Box 7"/>
          <p:cNvSpPr txBox="1">
            <a:spLocks noChangeArrowheads="1"/>
          </p:cNvSpPr>
          <p:nvPr/>
        </p:nvSpPr>
        <p:spPr bwMode="auto">
          <a:xfrm>
            <a:off x="8305809" y="4114800"/>
            <a:ext cx="1609109" cy="23083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900"/>
              <a:t>Line of no discrimination</a:t>
            </a:r>
          </a:p>
        </p:txBody>
      </p:sp>
      <p:sp>
        <p:nvSpPr>
          <p:cNvPr id="8" name="Oval 10"/>
          <p:cNvSpPr>
            <a:spLocks noChangeArrowheads="1"/>
          </p:cNvSpPr>
          <p:nvPr/>
        </p:nvSpPr>
        <p:spPr bwMode="auto">
          <a:xfrm>
            <a:off x="6629400" y="3810000"/>
            <a:ext cx="609600" cy="381000"/>
          </a:xfrm>
          <a:prstGeom prst="ellipse">
            <a:avLst/>
          </a:prstGeom>
          <a:noFill/>
          <a:ln w="222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Line 11"/>
          <p:cNvSpPr>
            <a:spLocks noChangeShapeType="1"/>
          </p:cNvSpPr>
          <p:nvPr/>
        </p:nvSpPr>
        <p:spPr bwMode="auto">
          <a:xfrm flipH="1" flipV="1">
            <a:off x="7162800" y="4191000"/>
            <a:ext cx="533400" cy="381000"/>
          </a:xfrm>
          <a:prstGeom prst="line">
            <a:avLst/>
          </a:prstGeom>
          <a:noFill/>
          <a:ln w="28575">
            <a:solidFill>
              <a:srgbClr val="FF505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 name="Text Box 12"/>
          <p:cNvSpPr txBox="1">
            <a:spLocks noChangeArrowheads="1"/>
          </p:cNvSpPr>
          <p:nvPr/>
        </p:nvSpPr>
        <p:spPr bwMode="auto">
          <a:xfrm>
            <a:off x="7315205" y="4597418"/>
            <a:ext cx="1578339" cy="246221"/>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000"/>
              <a:t>Probability thresholds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630CCCE4-4BA8-4281-9E5E-48FE97001EB3}" type="slidenum">
              <a:rPr lang="en-US"/>
              <a:pPr/>
              <a:t>51</a:t>
            </a:fld>
            <a:endParaRPr lang="en-US"/>
          </a:p>
        </p:txBody>
      </p:sp>
      <p:sp>
        <p:nvSpPr>
          <p:cNvPr id="74754" name="Rectangle 2"/>
          <p:cNvSpPr>
            <a:spLocks noGrp="1" noChangeArrowheads="1"/>
          </p:cNvSpPr>
          <p:nvPr>
            <p:ph type="title" idx="4294967295"/>
          </p:nvPr>
        </p:nvSpPr>
        <p:spPr>
          <a:xfrm>
            <a:off x="0" y="0"/>
            <a:ext cx="9055100" cy="1143000"/>
          </a:xfrm>
        </p:spPr>
        <p:txBody>
          <a:bodyPr/>
          <a:lstStyle/>
          <a:p>
            <a:r>
              <a:rPr lang="en-US" sz="4000" b="1" dirty="0">
                <a:latin typeface="Verdana" pitchFamily="34" charset="0"/>
              </a:rPr>
              <a:t>ROC - Interpretation</a:t>
            </a:r>
          </a:p>
        </p:txBody>
      </p:sp>
      <p:sp>
        <p:nvSpPr>
          <p:cNvPr id="74756" name="Text Box 4"/>
          <p:cNvSpPr txBox="1">
            <a:spLocks noChangeArrowheads="1"/>
          </p:cNvSpPr>
          <p:nvPr/>
        </p:nvSpPr>
        <p:spPr bwMode="auto">
          <a:xfrm>
            <a:off x="381000" y="4876800"/>
            <a:ext cx="7543800"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buFontTx/>
              <a:buChar char="•"/>
            </a:pPr>
            <a:r>
              <a:rPr lang="en-US" sz="2000" dirty="0" smtClean="0"/>
              <a:t>Area </a:t>
            </a:r>
            <a:r>
              <a:rPr lang="en-US" sz="2000" dirty="0"/>
              <a:t>under ROC </a:t>
            </a:r>
            <a:r>
              <a:rPr lang="en-US" sz="2000" dirty="0" smtClean="0"/>
              <a:t>curve (A) used as a single quantitative measure. </a:t>
            </a:r>
            <a:r>
              <a:rPr lang="en-US" sz="2000" dirty="0" smtClean="0">
                <a:solidFill>
                  <a:srgbClr val="760000"/>
                </a:solidFill>
              </a:rPr>
              <a:t>Area range: 0 to 1. Perfect =1. No Skill = 0.5</a:t>
            </a:r>
          </a:p>
          <a:p>
            <a:pPr eaLnBrk="0" hangingPunct="0">
              <a:spcBef>
                <a:spcPct val="50000"/>
              </a:spcBef>
              <a:buFontTx/>
              <a:buChar char="•"/>
            </a:pPr>
            <a:r>
              <a:rPr lang="en-US" sz="2000" dirty="0" smtClean="0"/>
              <a:t> </a:t>
            </a:r>
            <a:r>
              <a:rPr lang="en-US" sz="2000" dirty="0"/>
              <a:t>ROC Skill Score (ROCSS)</a:t>
            </a:r>
          </a:p>
          <a:p>
            <a:pPr eaLnBrk="0" hangingPunct="0">
              <a:spcBef>
                <a:spcPct val="50000"/>
              </a:spcBef>
            </a:pPr>
            <a:r>
              <a:rPr lang="en-US" sz="2000" dirty="0"/>
              <a:t>	</a:t>
            </a:r>
            <a:r>
              <a:rPr lang="en-US" sz="2000" dirty="0">
                <a:solidFill>
                  <a:srgbClr val="3333CC"/>
                </a:solidFill>
              </a:rPr>
              <a:t>ROCSS = 2A – 1</a:t>
            </a:r>
            <a:endParaRPr lang="en-US" sz="2000" dirty="0"/>
          </a:p>
        </p:txBody>
      </p:sp>
      <p:pic>
        <p:nvPicPr>
          <p:cNvPr id="2" name="Picture 1" descr="Screen Shot 2014-04-15 at 4.14.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33248"/>
            <a:ext cx="9525000" cy="3591152"/>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01651" y="-76200"/>
            <a:ext cx="9055100" cy="1143000"/>
          </a:xfrm>
        </p:spPr>
        <p:txBody>
          <a:bodyPr/>
          <a:lstStyle/>
          <a:p>
            <a:r>
              <a:rPr lang="en-US" sz="4000" b="1" dirty="0">
                <a:latin typeface="Verdana" pitchFamily="34" charset="0"/>
              </a:rPr>
              <a:t>Comments on ROC</a:t>
            </a:r>
          </a:p>
        </p:txBody>
      </p:sp>
      <p:sp>
        <p:nvSpPr>
          <p:cNvPr id="84995" name="Rectangle 3"/>
          <p:cNvSpPr>
            <a:spLocks noGrp="1" noChangeArrowheads="1"/>
          </p:cNvSpPr>
          <p:nvPr>
            <p:ph idx="1"/>
          </p:nvPr>
        </p:nvSpPr>
        <p:spPr>
          <a:xfrm>
            <a:off x="533400" y="1066800"/>
            <a:ext cx="9220200" cy="5715000"/>
          </a:xfrm>
        </p:spPr>
        <p:txBody>
          <a:bodyPr>
            <a:normAutofit/>
          </a:bodyPr>
          <a:lstStyle/>
          <a:p>
            <a:r>
              <a:rPr lang="en-US" sz="2800" dirty="0">
                <a:latin typeface="Verdana" pitchFamily="34" charset="0"/>
              </a:rPr>
              <a:t>Measures “discrimination”</a:t>
            </a:r>
          </a:p>
          <a:p>
            <a:r>
              <a:rPr lang="en-US" sz="2800" dirty="0">
                <a:latin typeface="Verdana" pitchFamily="34" charset="0"/>
              </a:rPr>
              <a:t>The ROC is conditioned on the observations (i.e., given that Y occurred, what was the corresponding forecast?)  It is therefore a good companion to the reliability diagram, which is conditioned on the forecasts. </a:t>
            </a:r>
          </a:p>
          <a:p>
            <a:r>
              <a:rPr lang="en-US" sz="2800" dirty="0">
                <a:latin typeface="Verdana" pitchFamily="34" charset="0"/>
              </a:rPr>
              <a:t>Sensitive to sample climatology – careful about averaging over areas or time</a:t>
            </a:r>
          </a:p>
          <a:p>
            <a:r>
              <a:rPr lang="en-US" sz="2800" dirty="0" smtClean="0">
                <a:latin typeface="Verdana" pitchFamily="34" charset="0"/>
              </a:rPr>
              <a:t>Allows the </a:t>
            </a:r>
            <a:r>
              <a:rPr lang="en-US" sz="2800" dirty="0">
                <a:latin typeface="Verdana" pitchFamily="34" charset="0"/>
              </a:rPr>
              <a:t>performance </a:t>
            </a:r>
            <a:r>
              <a:rPr lang="en-US" sz="2800" dirty="0" smtClean="0">
                <a:latin typeface="Verdana" pitchFamily="34" charset="0"/>
              </a:rPr>
              <a:t>comparison between </a:t>
            </a:r>
            <a:r>
              <a:rPr lang="en-US" sz="2800" dirty="0">
                <a:latin typeface="Verdana" pitchFamily="34" charset="0"/>
              </a:rPr>
              <a:t>probability and deterministic </a:t>
            </a:r>
            <a:r>
              <a:rPr lang="en-US" sz="2800" dirty="0" smtClean="0">
                <a:latin typeface="Verdana" pitchFamily="34" charset="0"/>
              </a:rPr>
              <a:t>forecasts</a:t>
            </a:r>
          </a:p>
        </p:txBody>
      </p:sp>
      <p:sp>
        <p:nvSpPr>
          <p:cNvPr id="4" name="Slide Number Placeholder 5"/>
          <p:cNvSpPr>
            <a:spLocks noGrp="1"/>
          </p:cNvSpPr>
          <p:nvPr>
            <p:ph type="sldNum" sz="quarter" idx="12"/>
          </p:nvPr>
        </p:nvSpPr>
        <p:spPr/>
        <p:txBody>
          <a:bodyPr/>
          <a:lstStyle/>
          <a:p>
            <a:fld id="{F4A35A67-8ED6-43D5-A5AB-661F0DE33861}" type="slidenum">
              <a:rPr lang="en-US"/>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0" name="Rectangle 100"/>
          <p:cNvSpPr>
            <a:spLocks noGrp="1" noChangeArrowheads="1"/>
          </p:cNvSpPr>
          <p:nvPr>
            <p:ph type="title"/>
          </p:nvPr>
        </p:nvSpPr>
        <p:spPr>
          <a:xfrm>
            <a:off x="533400" y="0"/>
            <a:ext cx="9052560" cy="1143000"/>
          </a:xfrm>
          <a:noFill/>
          <a:ln/>
        </p:spPr>
        <p:txBody>
          <a:bodyPr>
            <a:normAutofit/>
          </a:bodyPr>
          <a:lstStyle/>
          <a:p>
            <a:r>
              <a:rPr lang="en-GB" sz="4000" b="1" dirty="0"/>
              <a:t>Rank Probability Score</a:t>
            </a:r>
          </a:p>
        </p:txBody>
      </p:sp>
      <p:sp>
        <p:nvSpPr>
          <p:cNvPr id="98" name="Slide Number Placeholder 4"/>
          <p:cNvSpPr>
            <a:spLocks noGrp="1"/>
          </p:cNvSpPr>
          <p:nvPr>
            <p:ph type="sldNum" sz="quarter" idx="12"/>
          </p:nvPr>
        </p:nvSpPr>
        <p:spPr/>
        <p:txBody>
          <a:bodyPr/>
          <a:lstStyle/>
          <a:p>
            <a:fld id="{1AF1692F-2CA4-46CD-8E6A-EBA3846549B9}" type="slidenum">
              <a:rPr lang="en-US"/>
              <a:pPr/>
              <a:t>53</a:t>
            </a:fld>
            <a:endParaRPr lang="en-US"/>
          </a:p>
        </p:txBody>
      </p:sp>
      <p:sp>
        <p:nvSpPr>
          <p:cNvPr id="112643" name="Text Box 3"/>
          <p:cNvSpPr txBox="1">
            <a:spLocks noChangeArrowheads="1"/>
          </p:cNvSpPr>
          <p:nvPr/>
        </p:nvSpPr>
        <p:spPr bwMode="auto">
          <a:xfrm>
            <a:off x="790575" y="3851293"/>
            <a:ext cx="3581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20000"/>
              </a:spcBef>
            </a:pPr>
            <a:r>
              <a:rPr lang="en-GB" sz="2000"/>
              <a:t>category</a:t>
            </a:r>
          </a:p>
        </p:txBody>
      </p:sp>
      <p:cxnSp>
        <p:nvCxnSpPr>
          <p:cNvPr id="112644" name="AutoShape 4"/>
          <p:cNvCxnSpPr>
            <a:cxnSpLocks noChangeShapeType="1"/>
            <a:stCxn id="112643" idx="1"/>
          </p:cNvCxnSpPr>
          <p:nvPr/>
        </p:nvCxnSpPr>
        <p:spPr bwMode="auto">
          <a:xfrm rot="10800000" flipH="1">
            <a:off x="790579" y="3317875"/>
            <a:ext cx="831850" cy="731838"/>
          </a:xfrm>
          <a:prstGeom prst="bentConnector3">
            <a:avLst>
              <a:gd name="adj1" fmla="val -2748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2645" name="Line 5"/>
          <p:cNvSpPr>
            <a:spLocks noChangeShapeType="1"/>
          </p:cNvSpPr>
          <p:nvPr/>
        </p:nvSpPr>
        <p:spPr bwMode="auto">
          <a:xfrm flipV="1">
            <a:off x="1019175" y="1847850"/>
            <a:ext cx="0" cy="19954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12646" name="Text Box 6"/>
          <p:cNvSpPr txBox="1">
            <a:spLocks noChangeArrowheads="1"/>
          </p:cNvSpPr>
          <p:nvPr/>
        </p:nvSpPr>
        <p:spPr bwMode="auto">
          <a:xfrm>
            <a:off x="381000" y="1846264"/>
            <a:ext cx="65955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GB" sz="2000"/>
              <a:t>f(y)</a:t>
            </a:r>
          </a:p>
        </p:txBody>
      </p:sp>
      <p:sp>
        <p:nvSpPr>
          <p:cNvPr id="112647" name="Line 7"/>
          <p:cNvSpPr>
            <a:spLocks noChangeShapeType="1"/>
          </p:cNvSpPr>
          <p:nvPr/>
        </p:nvSpPr>
        <p:spPr bwMode="auto">
          <a:xfrm>
            <a:off x="1019175" y="3841750"/>
            <a:ext cx="3427413" cy="15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48" name="Rectangle 8"/>
          <p:cNvSpPr>
            <a:spLocks noChangeArrowheads="1"/>
          </p:cNvSpPr>
          <p:nvPr/>
        </p:nvSpPr>
        <p:spPr bwMode="auto">
          <a:xfrm>
            <a:off x="1571632" y="3752850"/>
            <a:ext cx="134938" cy="904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49" name="Rectangle 9"/>
          <p:cNvSpPr>
            <a:spLocks noChangeArrowheads="1"/>
          </p:cNvSpPr>
          <p:nvPr/>
        </p:nvSpPr>
        <p:spPr bwMode="auto">
          <a:xfrm>
            <a:off x="1751013" y="3681431"/>
            <a:ext cx="138112"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50" name="Rectangle 10"/>
          <p:cNvSpPr>
            <a:spLocks noChangeArrowheads="1"/>
          </p:cNvSpPr>
          <p:nvPr/>
        </p:nvSpPr>
        <p:spPr bwMode="auto">
          <a:xfrm>
            <a:off x="1933585" y="3609982"/>
            <a:ext cx="138113" cy="2333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51" name="Rectangle 11"/>
          <p:cNvSpPr>
            <a:spLocks noChangeArrowheads="1"/>
          </p:cNvSpPr>
          <p:nvPr/>
        </p:nvSpPr>
        <p:spPr bwMode="auto">
          <a:xfrm>
            <a:off x="2116138" y="3536950"/>
            <a:ext cx="136525" cy="3063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52" name="Rectangle 12"/>
          <p:cNvSpPr>
            <a:spLocks noChangeArrowheads="1"/>
          </p:cNvSpPr>
          <p:nvPr/>
        </p:nvSpPr>
        <p:spPr bwMode="auto">
          <a:xfrm>
            <a:off x="2298702" y="3357566"/>
            <a:ext cx="136525" cy="485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53" name="Rectangle 13"/>
          <p:cNvSpPr>
            <a:spLocks noChangeArrowheads="1"/>
          </p:cNvSpPr>
          <p:nvPr/>
        </p:nvSpPr>
        <p:spPr bwMode="auto">
          <a:xfrm>
            <a:off x="2479675" y="2801944"/>
            <a:ext cx="139700" cy="10255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54" name="Rectangle 14"/>
          <p:cNvSpPr>
            <a:spLocks noChangeArrowheads="1"/>
          </p:cNvSpPr>
          <p:nvPr/>
        </p:nvSpPr>
        <p:spPr bwMode="auto">
          <a:xfrm>
            <a:off x="2662241" y="3257552"/>
            <a:ext cx="136525"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55" name="Rectangle 15"/>
          <p:cNvSpPr>
            <a:spLocks noChangeArrowheads="1"/>
          </p:cNvSpPr>
          <p:nvPr/>
        </p:nvSpPr>
        <p:spPr bwMode="auto">
          <a:xfrm>
            <a:off x="2846394" y="3465520"/>
            <a:ext cx="134937" cy="3778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56" name="Rectangle 16"/>
          <p:cNvSpPr>
            <a:spLocks noChangeArrowheads="1"/>
          </p:cNvSpPr>
          <p:nvPr/>
        </p:nvSpPr>
        <p:spPr bwMode="auto">
          <a:xfrm>
            <a:off x="3027364" y="3681431"/>
            <a:ext cx="136525"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57" name="Rectangle 17"/>
          <p:cNvSpPr>
            <a:spLocks noChangeArrowheads="1"/>
          </p:cNvSpPr>
          <p:nvPr/>
        </p:nvSpPr>
        <p:spPr bwMode="auto">
          <a:xfrm>
            <a:off x="3208338" y="3735388"/>
            <a:ext cx="138112" cy="10795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58" name="Rectangle 18"/>
          <p:cNvSpPr>
            <a:spLocks noChangeArrowheads="1"/>
          </p:cNvSpPr>
          <p:nvPr/>
        </p:nvSpPr>
        <p:spPr bwMode="auto">
          <a:xfrm>
            <a:off x="3390903" y="3789381"/>
            <a:ext cx="136525" cy="539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59" name="Line 19"/>
          <p:cNvSpPr>
            <a:spLocks noChangeShapeType="1"/>
          </p:cNvSpPr>
          <p:nvPr/>
        </p:nvSpPr>
        <p:spPr bwMode="auto">
          <a:xfrm flipV="1">
            <a:off x="2527301" y="1847868"/>
            <a:ext cx="0" cy="1979613"/>
          </a:xfrm>
          <a:prstGeom prst="line">
            <a:avLst/>
          </a:prstGeom>
          <a:noFill/>
          <a:ln w="381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60" name="Text Box 20"/>
          <p:cNvSpPr txBox="1">
            <a:spLocks noChangeArrowheads="1"/>
          </p:cNvSpPr>
          <p:nvPr/>
        </p:nvSpPr>
        <p:spPr bwMode="auto">
          <a:xfrm>
            <a:off x="5257800" y="5724543"/>
            <a:ext cx="3581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20000"/>
              </a:spcBef>
            </a:pPr>
            <a:r>
              <a:rPr lang="en-GB" sz="2000"/>
              <a:t>category</a:t>
            </a:r>
          </a:p>
        </p:txBody>
      </p:sp>
      <p:cxnSp>
        <p:nvCxnSpPr>
          <p:cNvPr id="112661" name="AutoShape 21"/>
          <p:cNvCxnSpPr>
            <a:cxnSpLocks noChangeShapeType="1"/>
            <a:stCxn id="112660" idx="1"/>
          </p:cNvCxnSpPr>
          <p:nvPr/>
        </p:nvCxnSpPr>
        <p:spPr bwMode="auto">
          <a:xfrm rot="10800000" flipH="1">
            <a:off x="5257800" y="5191125"/>
            <a:ext cx="831850" cy="731838"/>
          </a:xfrm>
          <a:prstGeom prst="bentConnector3">
            <a:avLst>
              <a:gd name="adj1" fmla="val -2748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2662" name="Line 22"/>
          <p:cNvSpPr>
            <a:spLocks noChangeShapeType="1"/>
          </p:cNvSpPr>
          <p:nvPr/>
        </p:nvSpPr>
        <p:spPr bwMode="auto">
          <a:xfrm flipV="1">
            <a:off x="5530850" y="1223963"/>
            <a:ext cx="1588" cy="45085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12663" name="Text Box 23"/>
          <p:cNvSpPr txBox="1">
            <a:spLocks noChangeArrowheads="1"/>
          </p:cNvSpPr>
          <p:nvPr/>
        </p:nvSpPr>
        <p:spPr bwMode="auto">
          <a:xfrm>
            <a:off x="4850924" y="1404939"/>
            <a:ext cx="719618"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spcBef>
                <a:spcPct val="20000"/>
              </a:spcBef>
            </a:pPr>
            <a:r>
              <a:rPr lang="en-GB" sz="2000"/>
              <a:t>F(y)</a:t>
            </a:r>
          </a:p>
          <a:p>
            <a:pPr algn="r">
              <a:spcBef>
                <a:spcPct val="20000"/>
              </a:spcBef>
            </a:pPr>
            <a:r>
              <a:rPr lang="en-GB" sz="2000"/>
              <a:t>1</a:t>
            </a:r>
          </a:p>
        </p:txBody>
      </p:sp>
      <p:sp>
        <p:nvSpPr>
          <p:cNvPr id="112664" name="Line 24"/>
          <p:cNvSpPr>
            <a:spLocks noChangeShapeType="1"/>
          </p:cNvSpPr>
          <p:nvPr/>
        </p:nvSpPr>
        <p:spPr bwMode="auto">
          <a:xfrm flipV="1">
            <a:off x="5530850" y="5724525"/>
            <a:ext cx="3429000" cy="63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65" name="Rectangle 25"/>
          <p:cNvSpPr>
            <a:spLocks noChangeArrowheads="1"/>
          </p:cNvSpPr>
          <p:nvPr/>
        </p:nvSpPr>
        <p:spPr bwMode="auto">
          <a:xfrm>
            <a:off x="6080127" y="5641975"/>
            <a:ext cx="136525" cy="904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66" name="Rectangle 26"/>
          <p:cNvSpPr>
            <a:spLocks noChangeArrowheads="1"/>
          </p:cNvSpPr>
          <p:nvPr/>
        </p:nvSpPr>
        <p:spPr bwMode="auto">
          <a:xfrm>
            <a:off x="6262688" y="5570556"/>
            <a:ext cx="138112"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67" name="Rectangle 27"/>
          <p:cNvSpPr>
            <a:spLocks noChangeArrowheads="1"/>
          </p:cNvSpPr>
          <p:nvPr/>
        </p:nvSpPr>
        <p:spPr bwMode="auto">
          <a:xfrm>
            <a:off x="6445250" y="5499118"/>
            <a:ext cx="136525" cy="2333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68" name="Rectangle 28"/>
          <p:cNvSpPr>
            <a:spLocks noChangeArrowheads="1"/>
          </p:cNvSpPr>
          <p:nvPr/>
        </p:nvSpPr>
        <p:spPr bwMode="auto">
          <a:xfrm>
            <a:off x="6627817" y="5426075"/>
            <a:ext cx="136525" cy="3063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69" name="Rectangle 29"/>
          <p:cNvSpPr>
            <a:spLocks noChangeArrowheads="1"/>
          </p:cNvSpPr>
          <p:nvPr/>
        </p:nvSpPr>
        <p:spPr bwMode="auto">
          <a:xfrm>
            <a:off x="6808789" y="5246706"/>
            <a:ext cx="136525" cy="485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70" name="Rectangle 30"/>
          <p:cNvSpPr>
            <a:spLocks noChangeArrowheads="1"/>
          </p:cNvSpPr>
          <p:nvPr/>
        </p:nvSpPr>
        <p:spPr bwMode="auto">
          <a:xfrm>
            <a:off x="6991350" y="4691081"/>
            <a:ext cx="136525" cy="10255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71" name="Rectangle 31"/>
          <p:cNvSpPr>
            <a:spLocks noChangeArrowheads="1"/>
          </p:cNvSpPr>
          <p:nvPr/>
        </p:nvSpPr>
        <p:spPr bwMode="auto">
          <a:xfrm>
            <a:off x="7172335" y="5146693"/>
            <a:ext cx="138113"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72" name="Rectangle 32"/>
          <p:cNvSpPr>
            <a:spLocks noChangeArrowheads="1"/>
          </p:cNvSpPr>
          <p:nvPr/>
        </p:nvSpPr>
        <p:spPr bwMode="auto">
          <a:xfrm>
            <a:off x="7354888" y="5354656"/>
            <a:ext cx="138112" cy="3778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73" name="Rectangle 33"/>
          <p:cNvSpPr>
            <a:spLocks noChangeArrowheads="1"/>
          </p:cNvSpPr>
          <p:nvPr/>
        </p:nvSpPr>
        <p:spPr bwMode="auto">
          <a:xfrm>
            <a:off x="7537460" y="5570556"/>
            <a:ext cx="138113"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74" name="Rectangle 34"/>
          <p:cNvSpPr>
            <a:spLocks noChangeArrowheads="1"/>
          </p:cNvSpPr>
          <p:nvPr/>
        </p:nvSpPr>
        <p:spPr bwMode="auto">
          <a:xfrm>
            <a:off x="7720018" y="5624513"/>
            <a:ext cx="136525" cy="10795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75" name="Rectangle 35"/>
          <p:cNvSpPr>
            <a:spLocks noChangeArrowheads="1"/>
          </p:cNvSpPr>
          <p:nvPr/>
        </p:nvSpPr>
        <p:spPr bwMode="auto">
          <a:xfrm>
            <a:off x="7902575" y="5678506"/>
            <a:ext cx="136525" cy="539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76" name="Rectangle 36"/>
          <p:cNvSpPr>
            <a:spLocks noChangeArrowheads="1"/>
          </p:cNvSpPr>
          <p:nvPr/>
        </p:nvSpPr>
        <p:spPr bwMode="auto">
          <a:xfrm>
            <a:off x="6262688" y="5499100"/>
            <a:ext cx="138112" cy="904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77" name="Rectangle 37"/>
          <p:cNvSpPr>
            <a:spLocks noChangeArrowheads="1"/>
          </p:cNvSpPr>
          <p:nvPr/>
        </p:nvSpPr>
        <p:spPr bwMode="auto">
          <a:xfrm>
            <a:off x="6445250" y="5337193"/>
            <a:ext cx="136525"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78" name="Rectangle 38"/>
          <p:cNvSpPr>
            <a:spLocks noChangeArrowheads="1"/>
          </p:cNvSpPr>
          <p:nvPr/>
        </p:nvSpPr>
        <p:spPr bwMode="auto">
          <a:xfrm>
            <a:off x="6445250" y="5265756"/>
            <a:ext cx="136525" cy="904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79" name="Rectangle 39"/>
          <p:cNvSpPr>
            <a:spLocks noChangeArrowheads="1"/>
          </p:cNvSpPr>
          <p:nvPr/>
        </p:nvSpPr>
        <p:spPr bwMode="auto">
          <a:xfrm>
            <a:off x="6627817" y="5176838"/>
            <a:ext cx="136525" cy="2333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80" name="Rectangle 40"/>
          <p:cNvSpPr>
            <a:spLocks noChangeArrowheads="1"/>
          </p:cNvSpPr>
          <p:nvPr/>
        </p:nvSpPr>
        <p:spPr bwMode="auto">
          <a:xfrm>
            <a:off x="6627817" y="5014931"/>
            <a:ext cx="136525"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81" name="Rectangle 41"/>
          <p:cNvSpPr>
            <a:spLocks noChangeArrowheads="1"/>
          </p:cNvSpPr>
          <p:nvPr/>
        </p:nvSpPr>
        <p:spPr bwMode="auto">
          <a:xfrm>
            <a:off x="6627817" y="4943475"/>
            <a:ext cx="136525" cy="904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82" name="Rectangle 42"/>
          <p:cNvSpPr>
            <a:spLocks noChangeArrowheads="1"/>
          </p:cNvSpPr>
          <p:nvPr/>
        </p:nvSpPr>
        <p:spPr bwMode="auto">
          <a:xfrm>
            <a:off x="6808789" y="4922856"/>
            <a:ext cx="136525" cy="3063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83" name="Rectangle 43"/>
          <p:cNvSpPr>
            <a:spLocks noChangeArrowheads="1"/>
          </p:cNvSpPr>
          <p:nvPr/>
        </p:nvSpPr>
        <p:spPr bwMode="auto">
          <a:xfrm>
            <a:off x="6808789" y="4673618"/>
            <a:ext cx="136525" cy="2333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84" name="Rectangle 44"/>
          <p:cNvSpPr>
            <a:spLocks noChangeArrowheads="1"/>
          </p:cNvSpPr>
          <p:nvPr/>
        </p:nvSpPr>
        <p:spPr bwMode="auto">
          <a:xfrm>
            <a:off x="6808789" y="4511693"/>
            <a:ext cx="136525"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85" name="Rectangle 45"/>
          <p:cNvSpPr>
            <a:spLocks noChangeArrowheads="1"/>
          </p:cNvSpPr>
          <p:nvPr/>
        </p:nvSpPr>
        <p:spPr bwMode="auto">
          <a:xfrm>
            <a:off x="6808789" y="4440256"/>
            <a:ext cx="136525" cy="904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86" name="Rectangle 46"/>
          <p:cNvSpPr>
            <a:spLocks noChangeArrowheads="1"/>
          </p:cNvSpPr>
          <p:nvPr/>
        </p:nvSpPr>
        <p:spPr bwMode="auto">
          <a:xfrm>
            <a:off x="6991350" y="4203718"/>
            <a:ext cx="136525" cy="485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87" name="Rectangle 47"/>
          <p:cNvSpPr>
            <a:spLocks noChangeArrowheads="1"/>
          </p:cNvSpPr>
          <p:nvPr/>
        </p:nvSpPr>
        <p:spPr bwMode="auto">
          <a:xfrm>
            <a:off x="6991350" y="3887792"/>
            <a:ext cx="136525" cy="3063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88" name="Rectangle 48"/>
          <p:cNvSpPr>
            <a:spLocks noChangeArrowheads="1"/>
          </p:cNvSpPr>
          <p:nvPr/>
        </p:nvSpPr>
        <p:spPr bwMode="auto">
          <a:xfrm>
            <a:off x="6991350" y="3646488"/>
            <a:ext cx="136525" cy="2333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89" name="Rectangle 49"/>
          <p:cNvSpPr>
            <a:spLocks noChangeArrowheads="1"/>
          </p:cNvSpPr>
          <p:nvPr/>
        </p:nvSpPr>
        <p:spPr bwMode="auto">
          <a:xfrm>
            <a:off x="6991350" y="3484563"/>
            <a:ext cx="136525"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90" name="Rectangle 50"/>
          <p:cNvSpPr>
            <a:spLocks noChangeArrowheads="1"/>
          </p:cNvSpPr>
          <p:nvPr/>
        </p:nvSpPr>
        <p:spPr bwMode="auto">
          <a:xfrm>
            <a:off x="6991350" y="3413125"/>
            <a:ext cx="136525" cy="904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91" name="Rectangle 51"/>
          <p:cNvSpPr>
            <a:spLocks noChangeArrowheads="1"/>
          </p:cNvSpPr>
          <p:nvPr/>
        </p:nvSpPr>
        <p:spPr bwMode="auto">
          <a:xfrm>
            <a:off x="7172335" y="4114818"/>
            <a:ext cx="138113" cy="10255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92" name="Rectangle 52"/>
          <p:cNvSpPr>
            <a:spLocks noChangeArrowheads="1"/>
          </p:cNvSpPr>
          <p:nvPr/>
        </p:nvSpPr>
        <p:spPr bwMode="auto">
          <a:xfrm>
            <a:off x="7172335" y="3627443"/>
            <a:ext cx="138113" cy="485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93" name="Rectangle 53"/>
          <p:cNvSpPr>
            <a:spLocks noChangeArrowheads="1"/>
          </p:cNvSpPr>
          <p:nvPr/>
        </p:nvSpPr>
        <p:spPr bwMode="auto">
          <a:xfrm>
            <a:off x="7172335" y="3303596"/>
            <a:ext cx="138113" cy="3063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94" name="Rectangle 54"/>
          <p:cNvSpPr>
            <a:spLocks noChangeArrowheads="1"/>
          </p:cNvSpPr>
          <p:nvPr/>
        </p:nvSpPr>
        <p:spPr bwMode="auto">
          <a:xfrm>
            <a:off x="7172335" y="3060718"/>
            <a:ext cx="138113" cy="2333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95" name="Rectangle 55"/>
          <p:cNvSpPr>
            <a:spLocks noChangeArrowheads="1"/>
          </p:cNvSpPr>
          <p:nvPr/>
        </p:nvSpPr>
        <p:spPr bwMode="auto">
          <a:xfrm>
            <a:off x="7172335" y="2898793"/>
            <a:ext cx="138113"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96" name="Rectangle 56"/>
          <p:cNvSpPr>
            <a:spLocks noChangeArrowheads="1"/>
          </p:cNvSpPr>
          <p:nvPr/>
        </p:nvSpPr>
        <p:spPr bwMode="auto">
          <a:xfrm>
            <a:off x="7172335" y="2827356"/>
            <a:ext cx="138113" cy="904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97" name="Rectangle 57"/>
          <p:cNvSpPr>
            <a:spLocks noChangeArrowheads="1"/>
          </p:cNvSpPr>
          <p:nvPr/>
        </p:nvSpPr>
        <p:spPr bwMode="auto">
          <a:xfrm>
            <a:off x="7354888" y="4770456"/>
            <a:ext cx="138112"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98" name="Rectangle 58"/>
          <p:cNvSpPr>
            <a:spLocks noChangeArrowheads="1"/>
          </p:cNvSpPr>
          <p:nvPr/>
        </p:nvSpPr>
        <p:spPr bwMode="auto">
          <a:xfrm>
            <a:off x="7354888" y="3738581"/>
            <a:ext cx="138112" cy="10255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99" name="Rectangle 59"/>
          <p:cNvSpPr>
            <a:spLocks noChangeArrowheads="1"/>
          </p:cNvSpPr>
          <p:nvPr/>
        </p:nvSpPr>
        <p:spPr bwMode="auto">
          <a:xfrm>
            <a:off x="7354888" y="3251203"/>
            <a:ext cx="138112" cy="485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0" name="Rectangle 60"/>
          <p:cNvSpPr>
            <a:spLocks noChangeArrowheads="1"/>
          </p:cNvSpPr>
          <p:nvPr/>
        </p:nvSpPr>
        <p:spPr bwMode="auto">
          <a:xfrm>
            <a:off x="7354888" y="2943225"/>
            <a:ext cx="138112" cy="3063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1" name="Rectangle 61"/>
          <p:cNvSpPr>
            <a:spLocks noChangeArrowheads="1"/>
          </p:cNvSpPr>
          <p:nvPr/>
        </p:nvSpPr>
        <p:spPr bwMode="auto">
          <a:xfrm>
            <a:off x="7354888" y="2693988"/>
            <a:ext cx="138112" cy="2333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2" name="Rectangle 62"/>
          <p:cNvSpPr>
            <a:spLocks noChangeArrowheads="1"/>
          </p:cNvSpPr>
          <p:nvPr/>
        </p:nvSpPr>
        <p:spPr bwMode="auto">
          <a:xfrm>
            <a:off x="7354888" y="2532081"/>
            <a:ext cx="138112"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3" name="Rectangle 63"/>
          <p:cNvSpPr>
            <a:spLocks noChangeArrowheads="1"/>
          </p:cNvSpPr>
          <p:nvPr/>
        </p:nvSpPr>
        <p:spPr bwMode="auto">
          <a:xfrm>
            <a:off x="7354888" y="2460625"/>
            <a:ext cx="138112" cy="904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4" name="Rectangle 64"/>
          <p:cNvSpPr>
            <a:spLocks noChangeArrowheads="1"/>
          </p:cNvSpPr>
          <p:nvPr/>
        </p:nvSpPr>
        <p:spPr bwMode="auto">
          <a:xfrm>
            <a:off x="7537460" y="5211781"/>
            <a:ext cx="138113" cy="3778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5" name="Rectangle 65"/>
          <p:cNvSpPr>
            <a:spLocks noChangeArrowheads="1"/>
          </p:cNvSpPr>
          <p:nvPr/>
        </p:nvSpPr>
        <p:spPr bwMode="auto">
          <a:xfrm>
            <a:off x="7537460" y="4627581"/>
            <a:ext cx="138113"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6" name="Rectangle 66"/>
          <p:cNvSpPr>
            <a:spLocks noChangeArrowheads="1"/>
          </p:cNvSpPr>
          <p:nvPr/>
        </p:nvSpPr>
        <p:spPr bwMode="auto">
          <a:xfrm>
            <a:off x="7537460" y="3595692"/>
            <a:ext cx="138113" cy="10255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7" name="Rectangle 67"/>
          <p:cNvSpPr>
            <a:spLocks noChangeArrowheads="1"/>
          </p:cNvSpPr>
          <p:nvPr/>
        </p:nvSpPr>
        <p:spPr bwMode="auto">
          <a:xfrm>
            <a:off x="7537460" y="3108343"/>
            <a:ext cx="138113" cy="485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8" name="Rectangle 68"/>
          <p:cNvSpPr>
            <a:spLocks noChangeArrowheads="1"/>
          </p:cNvSpPr>
          <p:nvPr/>
        </p:nvSpPr>
        <p:spPr bwMode="auto">
          <a:xfrm>
            <a:off x="7537460" y="2784475"/>
            <a:ext cx="138113" cy="3063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9" name="Rectangle 69"/>
          <p:cNvSpPr>
            <a:spLocks noChangeArrowheads="1"/>
          </p:cNvSpPr>
          <p:nvPr/>
        </p:nvSpPr>
        <p:spPr bwMode="auto">
          <a:xfrm>
            <a:off x="7537460" y="2565418"/>
            <a:ext cx="138113" cy="2333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0" name="Rectangle 70"/>
          <p:cNvSpPr>
            <a:spLocks noChangeArrowheads="1"/>
          </p:cNvSpPr>
          <p:nvPr/>
        </p:nvSpPr>
        <p:spPr bwMode="auto">
          <a:xfrm>
            <a:off x="7537460" y="2411431"/>
            <a:ext cx="138113"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1" name="Rectangle 71"/>
          <p:cNvSpPr>
            <a:spLocks noChangeArrowheads="1"/>
          </p:cNvSpPr>
          <p:nvPr/>
        </p:nvSpPr>
        <p:spPr bwMode="auto">
          <a:xfrm>
            <a:off x="7537460" y="2339975"/>
            <a:ext cx="138113" cy="904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2" name="Rectangle 72"/>
          <p:cNvSpPr>
            <a:spLocks noChangeArrowheads="1"/>
          </p:cNvSpPr>
          <p:nvPr/>
        </p:nvSpPr>
        <p:spPr bwMode="auto">
          <a:xfrm>
            <a:off x="7720018" y="5473718"/>
            <a:ext cx="136525"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3" name="Rectangle 73"/>
          <p:cNvSpPr>
            <a:spLocks noChangeArrowheads="1"/>
          </p:cNvSpPr>
          <p:nvPr/>
        </p:nvSpPr>
        <p:spPr bwMode="auto">
          <a:xfrm>
            <a:off x="7720018" y="5114943"/>
            <a:ext cx="136525" cy="3778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4" name="Rectangle 74"/>
          <p:cNvSpPr>
            <a:spLocks noChangeArrowheads="1"/>
          </p:cNvSpPr>
          <p:nvPr/>
        </p:nvSpPr>
        <p:spPr bwMode="auto">
          <a:xfrm>
            <a:off x="7720018" y="4530743"/>
            <a:ext cx="136525"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5" name="Rectangle 75"/>
          <p:cNvSpPr>
            <a:spLocks noChangeArrowheads="1"/>
          </p:cNvSpPr>
          <p:nvPr/>
        </p:nvSpPr>
        <p:spPr bwMode="auto">
          <a:xfrm>
            <a:off x="7720018" y="3498852"/>
            <a:ext cx="136525" cy="10255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6" name="Rectangle 76"/>
          <p:cNvSpPr>
            <a:spLocks noChangeArrowheads="1"/>
          </p:cNvSpPr>
          <p:nvPr/>
        </p:nvSpPr>
        <p:spPr bwMode="auto">
          <a:xfrm>
            <a:off x="7720018" y="3011506"/>
            <a:ext cx="136525" cy="485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7" name="Rectangle 77"/>
          <p:cNvSpPr>
            <a:spLocks noChangeArrowheads="1"/>
          </p:cNvSpPr>
          <p:nvPr/>
        </p:nvSpPr>
        <p:spPr bwMode="auto">
          <a:xfrm>
            <a:off x="7720018" y="2687656"/>
            <a:ext cx="136525" cy="3063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8" name="Rectangle 78"/>
          <p:cNvSpPr>
            <a:spLocks noChangeArrowheads="1"/>
          </p:cNvSpPr>
          <p:nvPr/>
        </p:nvSpPr>
        <p:spPr bwMode="auto">
          <a:xfrm>
            <a:off x="7720018" y="2476518"/>
            <a:ext cx="136525" cy="2333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9" name="Rectangle 79"/>
          <p:cNvSpPr>
            <a:spLocks noChangeArrowheads="1"/>
          </p:cNvSpPr>
          <p:nvPr/>
        </p:nvSpPr>
        <p:spPr bwMode="auto">
          <a:xfrm>
            <a:off x="7720018" y="2314593"/>
            <a:ext cx="136525"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20" name="Rectangle 80"/>
          <p:cNvSpPr>
            <a:spLocks noChangeArrowheads="1"/>
          </p:cNvSpPr>
          <p:nvPr/>
        </p:nvSpPr>
        <p:spPr bwMode="auto">
          <a:xfrm>
            <a:off x="7720018" y="2243156"/>
            <a:ext cx="136525" cy="904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21" name="Rectangle 81"/>
          <p:cNvSpPr>
            <a:spLocks noChangeArrowheads="1"/>
          </p:cNvSpPr>
          <p:nvPr/>
        </p:nvSpPr>
        <p:spPr bwMode="auto">
          <a:xfrm>
            <a:off x="7902575" y="5572125"/>
            <a:ext cx="136525" cy="10795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22" name="Rectangle 82"/>
          <p:cNvSpPr>
            <a:spLocks noChangeArrowheads="1"/>
          </p:cNvSpPr>
          <p:nvPr/>
        </p:nvSpPr>
        <p:spPr bwMode="auto">
          <a:xfrm>
            <a:off x="7902575" y="5421331"/>
            <a:ext cx="136525"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23" name="Rectangle 83"/>
          <p:cNvSpPr>
            <a:spLocks noChangeArrowheads="1"/>
          </p:cNvSpPr>
          <p:nvPr/>
        </p:nvSpPr>
        <p:spPr bwMode="auto">
          <a:xfrm>
            <a:off x="7902575" y="5062556"/>
            <a:ext cx="136525" cy="3778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24" name="Rectangle 84"/>
          <p:cNvSpPr>
            <a:spLocks noChangeArrowheads="1"/>
          </p:cNvSpPr>
          <p:nvPr/>
        </p:nvSpPr>
        <p:spPr bwMode="auto">
          <a:xfrm>
            <a:off x="7902575" y="4478356"/>
            <a:ext cx="136525"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25" name="Rectangle 85"/>
          <p:cNvSpPr>
            <a:spLocks noChangeArrowheads="1"/>
          </p:cNvSpPr>
          <p:nvPr/>
        </p:nvSpPr>
        <p:spPr bwMode="auto">
          <a:xfrm>
            <a:off x="7902575" y="3446467"/>
            <a:ext cx="136525" cy="10255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26" name="Rectangle 86"/>
          <p:cNvSpPr>
            <a:spLocks noChangeArrowheads="1"/>
          </p:cNvSpPr>
          <p:nvPr/>
        </p:nvSpPr>
        <p:spPr bwMode="auto">
          <a:xfrm>
            <a:off x="7902575" y="2959118"/>
            <a:ext cx="136525" cy="485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27" name="Rectangle 87"/>
          <p:cNvSpPr>
            <a:spLocks noChangeArrowheads="1"/>
          </p:cNvSpPr>
          <p:nvPr/>
        </p:nvSpPr>
        <p:spPr bwMode="auto">
          <a:xfrm>
            <a:off x="7902575" y="2635250"/>
            <a:ext cx="136525" cy="3063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28" name="Rectangle 88"/>
          <p:cNvSpPr>
            <a:spLocks noChangeArrowheads="1"/>
          </p:cNvSpPr>
          <p:nvPr/>
        </p:nvSpPr>
        <p:spPr bwMode="auto">
          <a:xfrm>
            <a:off x="7902575" y="2430463"/>
            <a:ext cx="136525" cy="2333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29" name="Rectangle 89"/>
          <p:cNvSpPr>
            <a:spLocks noChangeArrowheads="1"/>
          </p:cNvSpPr>
          <p:nvPr/>
        </p:nvSpPr>
        <p:spPr bwMode="auto">
          <a:xfrm>
            <a:off x="7902575" y="2276493"/>
            <a:ext cx="136525"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30" name="Rectangle 90"/>
          <p:cNvSpPr>
            <a:spLocks noChangeArrowheads="1"/>
          </p:cNvSpPr>
          <p:nvPr/>
        </p:nvSpPr>
        <p:spPr bwMode="auto">
          <a:xfrm>
            <a:off x="7902575" y="2168525"/>
            <a:ext cx="136525" cy="904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31" name="Line 91"/>
          <p:cNvSpPr>
            <a:spLocks noChangeShapeType="1"/>
          </p:cNvSpPr>
          <p:nvPr/>
        </p:nvSpPr>
        <p:spPr bwMode="auto">
          <a:xfrm flipH="1" flipV="1">
            <a:off x="7038975" y="2122494"/>
            <a:ext cx="20638" cy="3602037"/>
          </a:xfrm>
          <a:prstGeom prst="line">
            <a:avLst/>
          </a:prstGeom>
          <a:noFill/>
          <a:ln w="381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32" name="Line 92"/>
          <p:cNvSpPr>
            <a:spLocks noChangeShapeType="1"/>
          </p:cNvSpPr>
          <p:nvPr/>
        </p:nvSpPr>
        <p:spPr bwMode="auto">
          <a:xfrm>
            <a:off x="5532447" y="2124075"/>
            <a:ext cx="3929063"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33" name="Line 93"/>
          <p:cNvSpPr>
            <a:spLocks noChangeShapeType="1"/>
          </p:cNvSpPr>
          <p:nvPr/>
        </p:nvSpPr>
        <p:spPr bwMode="auto">
          <a:xfrm>
            <a:off x="5522913" y="5724525"/>
            <a:ext cx="1563687" cy="0"/>
          </a:xfrm>
          <a:prstGeom prst="line">
            <a:avLst/>
          </a:prstGeom>
          <a:noFill/>
          <a:ln w="381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34" name="Line 94"/>
          <p:cNvSpPr>
            <a:spLocks noChangeShapeType="1"/>
          </p:cNvSpPr>
          <p:nvPr/>
        </p:nvSpPr>
        <p:spPr bwMode="auto">
          <a:xfrm>
            <a:off x="7038984" y="2124075"/>
            <a:ext cx="1563689" cy="0"/>
          </a:xfrm>
          <a:prstGeom prst="line">
            <a:avLst/>
          </a:prstGeom>
          <a:noFill/>
          <a:ln w="381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35" name="Text Box 95"/>
          <p:cNvSpPr txBox="1">
            <a:spLocks noChangeArrowheads="1"/>
          </p:cNvSpPr>
          <p:nvPr/>
        </p:nvSpPr>
        <p:spPr bwMode="auto">
          <a:xfrm rot="16200000">
            <a:off x="333881" y="2796353"/>
            <a:ext cx="68480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GB" sz="2000"/>
              <a:t>PDF</a:t>
            </a:r>
          </a:p>
        </p:txBody>
      </p:sp>
      <p:sp>
        <p:nvSpPr>
          <p:cNvPr id="112736" name="Text Box 96"/>
          <p:cNvSpPr txBox="1">
            <a:spLocks noChangeArrowheads="1"/>
          </p:cNvSpPr>
          <p:nvPr/>
        </p:nvSpPr>
        <p:spPr bwMode="auto">
          <a:xfrm rot="16200000">
            <a:off x="4872419" y="3250378"/>
            <a:ext cx="71045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GB" sz="2000"/>
              <a:t>CDF</a:t>
            </a:r>
          </a:p>
        </p:txBody>
      </p:sp>
      <p:sp>
        <p:nvSpPr>
          <p:cNvPr id="112737" name="Text Box 97"/>
          <p:cNvSpPr txBox="1">
            <a:spLocks noChangeArrowheads="1"/>
          </p:cNvSpPr>
          <p:nvPr/>
        </p:nvSpPr>
        <p:spPr bwMode="auto">
          <a:xfrm>
            <a:off x="7070735" y="6400817"/>
            <a:ext cx="18955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t>R. Hagedorn, 2007</a:t>
            </a:r>
          </a:p>
        </p:txBody>
      </p:sp>
      <p:sp>
        <p:nvSpPr>
          <p:cNvPr id="99" name="TextBox 98"/>
          <p:cNvSpPr txBox="1"/>
          <p:nvPr/>
        </p:nvSpPr>
        <p:spPr>
          <a:xfrm>
            <a:off x="2663825" y="1295400"/>
            <a:ext cx="1577663" cy="369332"/>
          </a:xfrm>
          <a:prstGeom prst="rect">
            <a:avLst/>
          </a:prstGeom>
          <a:noFill/>
        </p:spPr>
        <p:txBody>
          <a:bodyPr wrap="none" rtlCol="0">
            <a:spAutoFit/>
          </a:bodyPr>
          <a:lstStyle/>
          <a:p>
            <a:r>
              <a:rPr lang="en-US" dirty="0" smtClean="0"/>
              <a:t>Observation</a:t>
            </a:r>
            <a:endParaRPr lang="en-US" dirty="0"/>
          </a:p>
        </p:txBody>
      </p:sp>
      <p:cxnSp>
        <p:nvCxnSpPr>
          <p:cNvPr id="100" name="Straight Arrow Connector 99"/>
          <p:cNvCxnSpPr/>
          <p:nvPr/>
        </p:nvCxnSpPr>
        <p:spPr>
          <a:xfrm flipH="1">
            <a:off x="2587625" y="16764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7086600" y="1447800"/>
            <a:ext cx="1577663" cy="369332"/>
          </a:xfrm>
          <a:prstGeom prst="rect">
            <a:avLst/>
          </a:prstGeom>
          <a:noFill/>
        </p:spPr>
        <p:txBody>
          <a:bodyPr wrap="none" rtlCol="0">
            <a:spAutoFit/>
          </a:bodyPr>
          <a:lstStyle/>
          <a:p>
            <a:r>
              <a:rPr lang="en-US" dirty="0" smtClean="0"/>
              <a:t>Observation</a:t>
            </a:r>
            <a:endParaRPr lang="en-US" dirty="0"/>
          </a:p>
        </p:txBody>
      </p:sp>
      <p:cxnSp>
        <p:nvCxnSpPr>
          <p:cNvPr id="102" name="Straight Arrow Connector 101"/>
          <p:cNvCxnSpPr/>
          <p:nvPr/>
        </p:nvCxnSpPr>
        <p:spPr>
          <a:xfrm flipH="1">
            <a:off x="7010400" y="18288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09600" y="4800600"/>
            <a:ext cx="3886200" cy="1200329"/>
          </a:xfrm>
          <a:prstGeom prst="rect">
            <a:avLst/>
          </a:prstGeom>
          <a:noFill/>
        </p:spPr>
        <p:txBody>
          <a:bodyPr wrap="square" rtlCol="0">
            <a:spAutoFit/>
          </a:bodyPr>
          <a:lstStyle/>
          <a:p>
            <a:r>
              <a:rPr lang="en-US" dirty="0" smtClean="0"/>
              <a:t>Measures the distance between the Observation and the </a:t>
            </a:r>
            <a:r>
              <a:rPr lang="en-US" dirty="0"/>
              <a:t>F</a:t>
            </a:r>
            <a:r>
              <a:rPr lang="en-US" dirty="0" smtClean="0"/>
              <a:t>orecast probability distributions</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33400" y="0"/>
            <a:ext cx="9052560" cy="1143000"/>
          </a:xfrm>
        </p:spPr>
        <p:txBody>
          <a:bodyPr>
            <a:normAutofit/>
          </a:bodyPr>
          <a:lstStyle/>
          <a:p>
            <a:r>
              <a:rPr lang="en-GB" sz="4000" b="1" dirty="0"/>
              <a:t>Rank Probability Score</a:t>
            </a:r>
          </a:p>
        </p:txBody>
      </p:sp>
      <p:graphicFrame>
        <p:nvGraphicFramePr>
          <p:cNvPr id="113667" name="Object 3"/>
          <p:cNvGraphicFramePr>
            <a:graphicFrameLocks noGrp="1" noChangeAspect="1"/>
          </p:cNvGraphicFramePr>
          <p:nvPr>
            <p:ph sz="half" idx="1"/>
            <p:extLst>
              <p:ext uri="{D42A27DB-BD31-4B8C-83A1-F6EECF244321}">
                <p14:modId xmlns:p14="http://schemas.microsoft.com/office/powerpoint/2010/main" val="1841536477"/>
              </p:ext>
            </p:extLst>
          </p:nvPr>
        </p:nvGraphicFramePr>
        <p:xfrm>
          <a:off x="5867400" y="1066800"/>
          <a:ext cx="3771900" cy="685800"/>
        </p:xfrm>
        <a:graphic>
          <a:graphicData uri="http://schemas.openxmlformats.org/presentationml/2006/ole">
            <mc:AlternateContent xmlns:mc="http://schemas.openxmlformats.org/markup-compatibility/2006">
              <mc:Choice xmlns:v="urn:schemas-microsoft-com:vml" Requires="v">
                <p:oleObj spid="_x0000_s114296" name="Equation" r:id="rId4" imgW="2374560" imgH="431640" progId="Equation.3">
                  <p:embed/>
                </p:oleObj>
              </mc:Choice>
              <mc:Fallback>
                <p:oleObj name="Equation" r:id="rId4" imgW="2374560" imgH="4316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066800"/>
                        <a:ext cx="3771900" cy="685800"/>
                      </a:xfrm>
                      <a:prstGeom prst="rect">
                        <a:avLst/>
                      </a:prstGeom>
                      <a:noFill/>
                      <a:ln>
                        <a:noFill/>
                      </a:ln>
                      <a:effectLst/>
                      <a:extLst/>
                    </p:spPr>
                  </p:pic>
                </p:oleObj>
              </mc:Fallback>
            </mc:AlternateContent>
          </a:graphicData>
        </a:graphic>
      </p:graphicFrame>
      <p:graphicFrame>
        <p:nvGraphicFramePr>
          <p:cNvPr id="113760" name="Object 96"/>
          <p:cNvGraphicFramePr>
            <a:graphicFrameLocks noGrp="1" noChangeAspect="1"/>
          </p:cNvGraphicFramePr>
          <p:nvPr>
            <p:ph sz="half" idx="2"/>
          </p:nvPr>
        </p:nvGraphicFramePr>
        <p:xfrm>
          <a:off x="7080250" y="3392488"/>
          <a:ext cx="496888" cy="938212"/>
        </p:xfrm>
        <a:graphic>
          <a:graphicData uri="http://schemas.openxmlformats.org/presentationml/2006/ole">
            <mc:AlternateContent xmlns:mc="http://schemas.openxmlformats.org/markup-compatibility/2006">
              <mc:Choice xmlns:v="urn:schemas-microsoft-com:vml" Requires="v">
                <p:oleObj spid="_x0000_s114297" name="Equation" r:id="rId6" imgW="114120" imgH="215640" progId="Equation.3">
                  <p:embed/>
                </p:oleObj>
              </mc:Choice>
              <mc:Fallback>
                <p:oleObj name="Equation" r:id="rId6" imgW="114120" imgH="215640" progId="Equation.3">
                  <p:embed/>
                  <p:pic>
                    <p:nvPicPr>
                      <p:cNvPr id="0" name="Object 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0250" y="3392488"/>
                        <a:ext cx="496888" cy="938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04" name="Slide Number Placeholder 6"/>
          <p:cNvSpPr>
            <a:spLocks noGrp="1"/>
          </p:cNvSpPr>
          <p:nvPr>
            <p:ph type="sldNum" sz="quarter" idx="12"/>
          </p:nvPr>
        </p:nvSpPr>
        <p:spPr/>
        <p:txBody>
          <a:bodyPr/>
          <a:lstStyle/>
          <a:p>
            <a:fld id="{E2B58E4F-5185-462F-9050-5FBF3FCF395B}" type="slidenum">
              <a:rPr lang="en-US"/>
              <a:pPr/>
              <a:t>54</a:t>
            </a:fld>
            <a:endParaRPr lang="en-US"/>
          </a:p>
        </p:txBody>
      </p:sp>
      <p:sp>
        <p:nvSpPr>
          <p:cNvPr id="113668" name="Text Box 4"/>
          <p:cNvSpPr txBox="1">
            <a:spLocks noChangeArrowheads="1"/>
          </p:cNvSpPr>
          <p:nvPr/>
        </p:nvSpPr>
        <p:spPr bwMode="auto">
          <a:xfrm>
            <a:off x="790575" y="3851293"/>
            <a:ext cx="3581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20000"/>
              </a:spcBef>
            </a:pPr>
            <a:r>
              <a:rPr lang="en-GB" sz="2000"/>
              <a:t>category</a:t>
            </a:r>
          </a:p>
        </p:txBody>
      </p:sp>
      <p:cxnSp>
        <p:nvCxnSpPr>
          <p:cNvPr id="113669" name="AutoShape 5"/>
          <p:cNvCxnSpPr>
            <a:cxnSpLocks noChangeShapeType="1"/>
            <a:stCxn id="113668" idx="1"/>
          </p:cNvCxnSpPr>
          <p:nvPr/>
        </p:nvCxnSpPr>
        <p:spPr bwMode="auto">
          <a:xfrm rot="10800000" flipH="1">
            <a:off x="790579" y="3317875"/>
            <a:ext cx="831850" cy="731838"/>
          </a:xfrm>
          <a:prstGeom prst="bentConnector3">
            <a:avLst>
              <a:gd name="adj1" fmla="val -2748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3670" name="Line 6"/>
          <p:cNvSpPr>
            <a:spLocks noChangeShapeType="1"/>
          </p:cNvSpPr>
          <p:nvPr/>
        </p:nvSpPr>
        <p:spPr bwMode="auto">
          <a:xfrm flipV="1">
            <a:off x="1019175" y="1847850"/>
            <a:ext cx="0" cy="19954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13671" name="Text Box 7"/>
          <p:cNvSpPr txBox="1">
            <a:spLocks noChangeArrowheads="1"/>
          </p:cNvSpPr>
          <p:nvPr/>
        </p:nvSpPr>
        <p:spPr bwMode="auto">
          <a:xfrm>
            <a:off x="381000" y="1846264"/>
            <a:ext cx="65955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GB" sz="2000"/>
              <a:t>f(y)</a:t>
            </a:r>
          </a:p>
        </p:txBody>
      </p:sp>
      <p:sp>
        <p:nvSpPr>
          <p:cNvPr id="113672" name="Line 8"/>
          <p:cNvSpPr>
            <a:spLocks noChangeShapeType="1"/>
          </p:cNvSpPr>
          <p:nvPr/>
        </p:nvSpPr>
        <p:spPr bwMode="auto">
          <a:xfrm>
            <a:off x="1019175" y="3841750"/>
            <a:ext cx="3427413" cy="15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3673" name="Rectangle 9"/>
          <p:cNvSpPr>
            <a:spLocks noChangeArrowheads="1"/>
          </p:cNvSpPr>
          <p:nvPr/>
        </p:nvSpPr>
        <p:spPr bwMode="auto">
          <a:xfrm>
            <a:off x="1571632" y="3752850"/>
            <a:ext cx="134938" cy="904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74" name="Rectangle 10"/>
          <p:cNvSpPr>
            <a:spLocks noChangeArrowheads="1"/>
          </p:cNvSpPr>
          <p:nvPr/>
        </p:nvSpPr>
        <p:spPr bwMode="auto">
          <a:xfrm>
            <a:off x="1751013" y="3681431"/>
            <a:ext cx="138112"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75" name="Rectangle 11"/>
          <p:cNvSpPr>
            <a:spLocks noChangeArrowheads="1"/>
          </p:cNvSpPr>
          <p:nvPr/>
        </p:nvSpPr>
        <p:spPr bwMode="auto">
          <a:xfrm>
            <a:off x="1933585" y="3609982"/>
            <a:ext cx="138113" cy="2333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76" name="Rectangle 12"/>
          <p:cNvSpPr>
            <a:spLocks noChangeArrowheads="1"/>
          </p:cNvSpPr>
          <p:nvPr/>
        </p:nvSpPr>
        <p:spPr bwMode="auto">
          <a:xfrm>
            <a:off x="2116138" y="3536950"/>
            <a:ext cx="136525" cy="3063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77" name="Rectangle 13"/>
          <p:cNvSpPr>
            <a:spLocks noChangeArrowheads="1"/>
          </p:cNvSpPr>
          <p:nvPr/>
        </p:nvSpPr>
        <p:spPr bwMode="auto">
          <a:xfrm>
            <a:off x="2298702" y="3357566"/>
            <a:ext cx="136525" cy="485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78" name="Rectangle 14"/>
          <p:cNvSpPr>
            <a:spLocks noChangeArrowheads="1"/>
          </p:cNvSpPr>
          <p:nvPr/>
        </p:nvSpPr>
        <p:spPr bwMode="auto">
          <a:xfrm>
            <a:off x="2479675" y="2801944"/>
            <a:ext cx="139700" cy="10255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79" name="Rectangle 15"/>
          <p:cNvSpPr>
            <a:spLocks noChangeArrowheads="1"/>
          </p:cNvSpPr>
          <p:nvPr/>
        </p:nvSpPr>
        <p:spPr bwMode="auto">
          <a:xfrm>
            <a:off x="2662241" y="3257552"/>
            <a:ext cx="136525"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80" name="Rectangle 16"/>
          <p:cNvSpPr>
            <a:spLocks noChangeArrowheads="1"/>
          </p:cNvSpPr>
          <p:nvPr/>
        </p:nvSpPr>
        <p:spPr bwMode="auto">
          <a:xfrm>
            <a:off x="2846394" y="3465520"/>
            <a:ext cx="134937" cy="3778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81" name="Rectangle 17"/>
          <p:cNvSpPr>
            <a:spLocks noChangeArrowheads="1"/>
          </p:cNvSpPr>
          <p:nvPr/>
        </p:nvSpPr>
        <p:spPr bwMode="auto">
          <a:xfrm>
            <a:off x="3027364" y="3681431"/>
            <a:ext cx="136525"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82" name="Rectangle 18"/>
          <p:cNvSpPr>
            <a:spLocks noChangeArrowheads="1"/>
          </p:cNvSpPr>
          <p:nvPr/>
        </p:nvSpPr>
        <p:spPr bwMode="auto">
          <a:xfrm>
            <a:off x="3208338" y="3735388"/>
            <a:ext cx="138112" cy="10795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83" name="Rectangle 19"/>
          <p:cNvSpPr>
            <a:spLocks noChangeArrowheads="1"/>
          </p:cNvSpPr>
          <p:nvPr/>
        </p:nvSpPr>
        <p:spPr bwMode="auto">
          <a:xfrm>
            <a:off x="3390903" y="3789381"/>
            <a:ext cx="136525" cy="539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84" name="Line 20"/>
          <p:cNvSpPr>
            <a:spLocks noChangeShapeType="1"/>
          </p:cNvSpPr>
          <p:nvPr/>
        </p:nvSpPr>
        <p:spPr bwMode="auto">
          <a:xfrm flipV="1">
            <a:off x="2527301" y="1847868"/>
            <a:ext cx="0" cy="1979613"/>
          </a:xfrm>
          <a:prstGeom prst="line">
            <a:avLst/>
          </a:prstGeom>
          <a:noFill/>
          <a:ln w="381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3685" name="Text Box 21"/>
          <p:cNvSpPr txBox="1">
            <a:spLocks noChangeArrowheads="1"/>
          </p:cNvSpPr>
          <p:nvPr/>
        </p:nvSpPr>
        <p:spPr bwMode="auto">
          <a:xfrm>
            <a:off x="5257800" y="5724543"/>
            <a:ext cx="3581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20000"/>
              </a:spcBef>
            </a:pPr>
            <a:r>
              <a:rPr lang="en-GB" sz="2000"/>
              <a:t>category</a:t>
            </a:r>
          </a:p>
        </p:txBody>
      </p:sp>
      <p:cxnSp>
        <p:nvCxnSpPr>
          <p:cNvPr id="113686" name="AutoShape 22"/>
          <p:cNvCxnSpPr>
            <a:cxnSpLocks noChangeShapeType="1"/>
            <a:stCxn id="113685" idx="1"/>
          </p:cNvCxnSpPr>
          <p:nvPr/>
        </p:nvCxnSpPr>
        <p:spPr bwMode="auto">
          <a:xfrm rot="10800000" flipH="1">
            <a:off x="5257800" y="5191125"/>
            <a:ext cx="831850" cy="731838"/>
          </a:xfrm>
          <a:prstGeom prst="bentConnector3">
            <a:avLst>
              <a:gd name="adj1" fmla="val -2748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3687" name="Line 23"/>
          <p:cNvSpPr>
            <a:spLocks noChangeShapeType="1"/>
          </p:cNvSpPr>
          <p:nvPr/>
        </p:nvSpPr>
        <p:spPr bwMode="auto">
          <a:xfrm flipV="1">
            <a:off x="5530850" y="1223963"/>
            <a:ext cx="1588" cy="45085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13688" name="Text Box 24"/>
          <p:cNvSpPr txBox="1">
            <a:spLocks noChangeArrowheads="1"/>
          </p:cNvSpPr>
          <p:nvPr/>
        </p:nvSpPr>
        <p:spPr bwMode="auto">
          <a:xfrm>
            <a:off x="4850924" y="1404939"/>
            <a:ext cx="719618"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spcBef>
                <a:spcPct val="20000"/>
              </a:spcBef>
            </a:pPr>
            <a:r>
              <a:rPr lang="en-GB" sz="2000"/>
              <a:t>F(y)</a:t>
            </a:r>
          </a:p>
          <a:p>
            <a:pPr algn="r">
              <a:spcBef>
                <a:spcPct val="20000"/>
              </a:spcBef>
            </a:pPr>
            <a:r>
              <a:rPr lang="en-GB" sz="2000"/>
              <a:t>1</a:t>
            </a:r>
          </a:p>
        </p:txBody>
      </p:sp>
      <p:sp>
        <p:nvSpPr>
          <p:cNvPr id="113689" name="Line 25"/>
          <p:cNvSpPr>
            <a:spLocks noChangeShapeType="1"/>
          </p:cNvSpPr>
          <p:nvPr/>
        </p:nvSpPr>
        <p:spPr bwMode="auto">
          <a:xfrm flipV="1">
            <a:off x="5530850" y="5724525"/>
            <a:ext cx="3429000" cy="63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3690" name="Rectangle 26"/>
          <p:cNvSpPr>
            <a:spLocks noChangeArrowheads="1"/>
          </p:cNvSpPr>
          <p:nvPr/>
        </p:nvSpPr>
        <p:spPr bwMode="auto">
          <a:xfrm>
            <a:off x="6080127" y="5641975"/>
            <a:ext cx="136525" cy="904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91" name="Rectangle 27"/>
          <p:cNvSpPr>
            <a:spLocks noChangeArrowheads="1"/>
          </p:cNvSpPr>
          <p:nvPr/>
        </p:nvSpPr>
        <p:spPr bwMode="auto">
          <a:xfrm>
            <a:off x="6262688" y="5570556"/>
            <a:ext cx="138112" cy="16192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92" name="Rectangle 28"/>
          <p:cNvSpPr>
            <a:spLocks noChangeArrowheads="1"/>
          </p:cNvSpPr>
          <p:nvPr/>
        </p:nvSpPr>
        <p:spPr bwMode="auto">
          <a:xfrm>
            <a:off x="6445250" y="5499118"/>
            <a:ext cx="136525" cy="233363"/>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93" name="Rectangle 29"/>
          <p:cNvSpPr>
            <a:spLocks noChangeArrowheads="1"/>
          </p:cNvSpPr>
          <p:nvPr/>
        </p:nvSpPr>
        <p:spPr bwMode="auto">
          <a:xfrm>
            <a:off x="6627817" y="5426075"/>
            <a:ext cx="136525" cy="3063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94" name="Rectangle 30"/>
          <p:cNvSpPr>
            <a:spLocks noChangeArrowheads="1"/>
          </p:cNvSpPr>
          <p:nvPr/>
        </p:nvSpPr>
        <p:spPr bwMode="auto">
          <a:xfrm>
            <a:off x="6808789" y="5246706"/>
            <a:ext cx="136525" cy="48577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95" name="Rectangle 31"/>
          <p:cNvSpPr>
            <a:spLocks noChangeArrowheads="1"/>
          </p:cNvSpPr>
          <p:nvPr/>
        </p:nvSpPr>
        <p:spPr bwMode="auto">
          <a:xfrm>
            <a:off x="6991350" y="4691081"/>
            <a:ext cx="136525" cy="10255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96" name="Rectangle 32"/>
          <p:cNvSpPr>
            <a:spLocks noChangeArrowheads="1"/>
          </p:cNvSpPr>
          <p:nvPr/>
        </p:nvSpPr>
        <p:spPr bwMode="auto">
          <a:xfrm>
            <a:off x="7172335" y="5146693"/>
            <a:ext cx="138113"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97" name="Rectangle 33"/>
          <p:cNvSpPr>
            <a:spLocks noChangeArrowheads="1"/>
          </p:cNvSpPr>
          <p:nvPr/>
        </p:nvSpPr>
        <p:spPr bwMode="auto">
          <a:xfrm>
            <a:off x="7354888" y="5354656"/>
            <a:ext cx="138112" cy="3778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98" name="Rectangle 34"/>
          <p:cNvSpPr>
            <a:spLocks noChangeArrowheads="1"/>
          </p:cNvSpPr>
          <p:nvPr/>
        </p:nvSpPr>
        <p:spPr bwMode="auto">
          <a:xfrm>
            <a:off x="7537460" y="5570556"/>
            <a:ext cx="138113"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99" name="Rectangle 35"/>
          <p:cNvSpPr>
            <a:spLocks noChangeArrowheads="1"/>
          </p:cNvSpPr>
          <p:nvPr/>
        </p:nvSpPr>
        <p:spPr bwMode="auto">
          <a:xfrm>
            <a:off x="7720018" y="5624513"/>
            <a:ext cx="136525" cy="10795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00" name="Rectangle 36"/>
          <p:cNvSpPr>
            <a:spLocks noChangeArrowheads="1"/>
          </p:cNvSpPr>
          <p:nvPr/>
        </p:nvSpPr>
        <p:spPr bwMode="auto">
          <a:xfrm>
            <a:off x="7902575" y="5678506"/>
            <a:ext cx="136525" cy="539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01" name="Rectangle 37"/>
          <p:cNvSpPr>
            <a:spLocks noChangeArrowheads="1"/>
          </p:cNvSpPr>
          <p:nvPr/>
        </p:nvSpPr>
        <p:spPr bwMode="auto">
          <a:xfrm>
            <a:off x="6262688" y="5499100"/>
            <a:ext cx="138112" cy="904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02" name="Rectangle 38"/>
          <p:cNvSpPr>
            <a:spLocks noChangeArrowheads="1"/>
          </p:cNvSpPr>
          <p:nvPr/>
        </p:nvSpPr>
        <p:spPr bwMode="auto">
          <a:xfrm>
            <a:off x="6445250" y="5337193"/>
            <a:ext cx="136525" cy="16192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03" name="Rectangle 39"/>
          <p:cNvSpPr>
            <a:spLocks noChangeArrowheads="1"/>
          </p:cNvSpPr>
          <p:nvPr/>
        </p:nvSpPr>
        <p:spPr bwMode="auto">
          <a:xfrm>
            <a:off x="6445250" y="5265756"/>
            <a:ext cx="136525" cy="90487"/>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04" name="Rectangle 40"/>
          <p:cNvSpPr>
            <a:spLocks noChangeArrowheads="1"/>
          </p:cNvSpPr>
          <p:nvPr/>
        </p:nvSpPr>
        <p:spPr bwMode="auto">
          <a:xfrm>
            <a:off x="6627817" y="5176838"/>
            <a:ext cx="136525" cy="233362"/>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05" name="Rectangle 41"/>
          <p:cNvSpPr>
            <a:spLocks noChangeArrowheads="1"/>
          </p:cNvSpPr>
          <p:nvPr/>
        </p:nvSpPr>
        <p:spPr bwMode="auto">
          <a:xfrm>
            <a:off x="6627817" y="5014931"/>
            <a:ext cx="136525" cy="16192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06" name="Rectangle 42"/>
          <p:cNvSpPr>
            <a:spLocks noChangeArrowheads="1"/>
          </p:cNvSpPr>
          <p:nvPr/>
        </p:nvSpPr>
        <p:spPr bwMode="auto">
          <a:xfrm>
            <a:off x="6627817" y="4943475"/>
            <a:ext cx="136525" cy="904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07" name="Rectangle 43"/>
          <p:cNvSpPr>
            <a:spLocks noChangeArrowheads="1"/>
          </p:cNvSpPr>
          <p:nvPr/>
        </p:nvSpPr>
        <p:spPr bwMode="auto">
          <a:xfrm>
            <a:off x="6808789" y="4922856"/>
            <a:ext cx="136525" cy="306387"/>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08" name="Rectangle 44"/>
          <p:cNvSpPr>
            <a:spLocks noChangeArrowheads="1"/>
          </p:cNvSpPr>
          <p:nvPr/>
        </p:nvSpPr>
        <p:spPr bwMode="auto">
          <a:xfrm>
            <a:off x="6808789" y="4673618"/>
            <a:ext cx="136525" cy="233363"/>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09" name="Rectangle 45"/>
          <p:cNvSpPr>
            <a:spLocks noChangeArrowheads="1"/>
          </p:cNvSpPr>
          <p:nvPr/>
        </p:nvSpPr>
        <p:spPr bwMode="auto">
          <a:xfrm>
            <a:off x="6808789" y="4511693"/>
            <a:ext cx="136525" cy="16192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10" name="Rectangle 46"/>
          <p:cNvSpPr>
            <a:spLocks noChangeArrowheads="1"/>
          </p:cNvSpPr>
          <p:nvPr/>
        </p:nvSpPr>
        <p:spPr bwMode="auto">
          <a:xfrm>
            <a:off x="6808789" y="4440256"/>
            <a:ext cx="136525" cy="90487"/>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11" name="Rectangle 47"/>
          <p:cNvSpPr>
            <a:spLocks noChangeArrowheads="1"/>
          </p:cNvSpPr>
          <p:nvPr/>
        </p:nvSpPr>
        <p:spPr bwMode="auto">
          <a:xfrm>
            <a:off x="6991350" y="4203718"/>
            <a:ext cx="136525" cy="485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12" name="Rectangle 48"/>
          <p:cNvSpPr>
            <a:spLocks noChangeArrowheads="1"/>
          </p:cNvSpPr>
          <p:nvPr/>
        </p:nvSpPr>
        <p:spPr bwMode="auto">
          <a:xfrm>
            <a:off x="6991350" y="3887792"/>
            <a:ext cx="136525" cy="3063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13" name="Rectangle 49"/>
          <p:cNvSpPr>
            <a:spLocks noChangeArrowheads="1"/>
          </p:cNvSpPr>
          <p:nvPr/>
        </p:nvSpPr>
        <p:spPr bwMode="auto">
          <a:xfrm>
            <a:off x="6991350" y="3646488"/>
            <a:ext cx="136525" cy="2333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14" name="Rectangle 50"/>
          <p:cNvSpPr>
            <a:spLocks noChangeArrowheads="1"/>
          </p:cNvSpPr>
          <p:nvPr/>
        </p:nvSpPr>
        <p:spPr bwMode="auto">
          <a:xfrm>
            <a:off x="6991350" y="3484563"/>
            <a:ext cx="136525"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15" name="Rectangle 51"/>
          <p:cNvSpPr>
            <a:spLocks noChangeArrowheads="1"/>
          </p:cNvSpPr>
          <p:nvPr/>
        </p:nvSpPr>
        <p:spPr bwMode="auto">
          <a:xfrm>
            <a:off x="6991350" y="3413125"/>
            <a:ext cx="136525" cy="904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16" name="Rectangle 52"/>
          <p:cNvSpPr>
            <a:spLocks noChangeArrowheads="1"/>
          </p:cNvSpPr>
          <p:nvPr/>
        </p:nvSpPr>
        <p:spPr bwMode="auto">
          <a:xfrm>
            <a:off x="7172335" y="4114818"/>
            <a:ext cx="138113" cy="10255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17" name="Rectangle 53"/>
          <p:cNvSpPr>
            <a:spLocks noChangeArrowheads="1"/>
          </p:cNvSpPr>
          <p:nvPr/>
        </p:nvSpPr>
        <p:spPr bwMode="auto">
          <a:xfrm>
            <a:off x="7172335" y="3627443"/>
            <a:ext cx="138113" cy="485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18" name="Rectangle 54"/>
          <p:cNvSpPr>
            <a:spLocks noChangeArrowheads="1"/>
          </p:cNvSpPr>
          <p:nvPr/>
        </p:nvSpPr>
        <p:spPr bwMode="auto">
          <a:xfrm>
            <a:off x="7172335" y="3303596"/>
            <a:ext cx="138113" cy="3063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19" name="Rectangle 55"/>
          <p:cNvSpPr>
            <a:spLocks noChangeArrowheads="1"/>
          </p:cNvSpPr>
          <p:nvPr/>
        </p:nvSpPr>
        <p:spPr bwMode="auto">
          <a:xfrm>
            <a:off x="7172335" y="3060718"/>
            <a:ext cx="138113" cy="2333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20" name="Rectangle 56"/>
          <p:cNvSpPr>
            <a:spLocks noChangeArrowheads="1"/>
          </p:cNvSpPr>
          <p:nvPr/>
        </p:nvSpPr>
        <p:spPr bwMode="auto">
          <a:xfrm>
            <a:off x="7172335" y="2898793"/>
            <a:ext cx="138113"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21" name="Rectangle 57"/>
          <p:cNvSpPr>
            <a:spLocks noChangeArrowheads="1"/>
          </p:cNvSpPr>
          <p:nvPr/>
        </p:nvSpPr>
        <p:spPr bwMode="auto">
          <a:xfrm>
            <a:off x="7172335" y="2827356"/>
            <a:ext cx="138113" cy="904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22" name="Rectangle 58"/>
          <p:cNvSpPr>
            <a:spLocks noChangeArrowheads="1"/>
          </p:cNvSpPr>
          <p:nvPr/>
        </p:nvSpPr>
        <p:spPr bwMode="auto">
          <a:xfrm>
            <a:off x="7354888" y="4770456"/>
            <a:ext cx="138112"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23" name="Rectangle 59"/>
          <p:cNvSpPr>
            <a:spLocks noChangeArrowheads="1"/>
          </p:cNvSpPr>
          <p:nvPr/>
        </p:nvSpPr>
        <p:spPr bwMode="auto">
          <a:xfrm>
            <a:off x="7354888" y="3738581"/>
            <a:ext cx="138112" cy="10255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24" name="Rectangle 60"/>
          <p:cNvSpPr>
            <a:spLocks noChangeArrowheads="1"/>
          </p:cNvSpPr>
          <p:nvPr/>
        </p:nvSpPr>
        <p:spPr bwMode="auto">
          <a:xfrm>
            <a:off x="7354888" y="3251203"/>
            <a:ext cx="138112" cy="485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25" name="Rectangle 61"/>
          <p:cNvSpPr>
            <a:spLocks noChangeArrowheads="1"/>
          </p:cNvSpPr>
          <p:nvPr/>
        </p:nvSpPr>
        <p:spPr bwMode="auto">
          <a:xfrm>
            <a:off x="7354888" y="2943225"/>
            <a:ext cx="138112" cy="3063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26" name="Rectangle 62"/>
          <p:cNvSpPr>
            <a:spLocks noChangeArrowheads="1"/>
          </p:cNvSpPr>
          <p:nvPr/>
        </p:nvSpPr>
        <p:spPr bwMode="auto">
          <a:xfrm>
            <a:off x="7354888" y="2693988"/>
            <a:ext cx="138112" cy="2333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27" name="Rectangle 63"/>
          <p:cNvSpPr>
            <a:spLocks noChangeArrowheads="1"/>
          </p:cNvSpPr>
          <p:nvPr/>
        </p:nvSpPr>
        <p:spPr bwMode="auto">
          <a:xfrm>
            <a:off x="7354888" y="2532081"/>
            <a:ext cx="138112"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28" name="Rectangle 64"/>
          <p:cNvSpPr>
            <a:spLocks noChangeArrowheads="1"/>
          </p:cNvSpPr>
          <p:nvPr/>
        </p:nvSpPr>
        <p:spPr bwMode="auto">
          <a:xfrm>
            <a:off x="7354888" y="2460625"/>
            <a:ext cx="138112" cy="904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29" name="Rectangle 65"/>
          <p:cNvSpPr>
            <a:spLocks noChangeArrowheads="1"/>
          </p:cNvSpPr>
          <p:nvPr/>
        </p:nvSpPr>
        <p:spPr bwMode="auto">
          <a:xfrm>
            <a:off x="7537460" y="5211781"/>
            <a:ext cx="138113" cy="3778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30" name="Rectangle 66"/>
          <p:cNvSpPr>
            <a:spLocks noChangeArrowheads="1"/>
          </p:cNvSpPr>
          <p:nvPr/>
        </p:nvSpPr>
        <p:spPr bwMode="auto">
          <a:xfrm>
            <a:off x="7537460" y="4627581"/>
            <a:ext cx="138113"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31" name="Rectangle 67"/>
          <p:cNvSpPr>
            <a:spLocks noChangeArrowheads="1"/>
          </p:cNvSpPr>
          <p:nvPr/>
        </p:nvSpPr>
        <p:spPr bwMode="auto">
          <a:xfrm>
            <a:off x="7537460" y="3595692"/>
            <a:ext cx="138113" cy="10255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32" name="Rectangle 68"/>
          <p:cNvSpPr>
            <a:spLocks noChangeArrowheads="1"/>
          </p:cNvSpPr>
          <p:nvPr/>
        </p:nvSpPr>
        <p:spPr bwMode="auto">
          <a:xfrm>
            <a:off x="7537460" y="3108343"/>
            <a:ext cx="138113" cy="485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33" name="Rectangle 69"/>
          <p:cNvSpPr>
            <a:spLocks noChangeArrowheads="1"/>
          </p:cNvSpPr>
          <p:nvPr/>
        </p:nvSpPr>
        <p:spPr bwMode="auto">
          <a:xfrm>
            <a:off x="7537460" y="2784475"/>
            <a:ext cx="138113" cy="3063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34" name="Rectangle 70"/>
          <p:cNvSpPr>
            <a:spLocks noChangeArrowheads="1"/>
          </p:cNvSpPr>
          <p:nvPr/>
        </p:nvSpPr>
        <p:spPr bwMode="auto">
          <a:xfrm>
            <a:off x="7537460" y="2565418"/>
            <a:ext cx="138113" cy="2333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35" name="Rectangle 71"/>
          <p:cNvSpPr>
            <a:spLocks noChangeArrowheads="1"/>
          </p:cNvSpPr>
          <p:nvPr/>
        </p:nvSpPr>
        <p:spPr bwMode="auto">
          <a:xfrm>
            <a:off x="7537460" y="2411431"/>
            <a:ext cx="138113"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36" name="Rectangle 72"/>
          <p:cNvSpPr>
            <a:spLocks noChangeArrowheads="1"/>
          </p:cNvSpPr>
          <p:nvPr/>
        </p:nvSpPr>
        <p:spPr bwMode="auto">
          <a:xfrm>
            <a:off x="7537460" y="2339975"/>
            <a:ext cx="138113" cy="904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37" name="Rectangle 73"/>
          <p:cNvSpPr>
            <a:spLocks noChangeArrowheads="1"/>
          </p:cNvSpPr>
          <p:nvPr/>
        </p:nvSpPr>
        <p:spPr bwMode="auto">
          <a:xfrm>
            <a:off x="7720018" y="5473718"/>
            <a:ext cx="136525"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38" name="Rectangle 74"/>
          <p:cNvSpPr>
            <a:spLocks noChangeArrowheads="1"/>
          </p:cNvSpPr>
          <p:nvPr/>
        </p:nvSpPr>
        <p:spPr bwMode="auto">
          <a:xfrm>
            <a:off x="7720018" y="5114943"/>
            <a:ext cx="136525" cy="3778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39" name="Rectangle 75"/>
          <p:cNvSpPr>
            <a:spLocks noChangeArrowheads="1"/>
          </p:cNvSpPr>
          <p:nvPr/>
        </p:nvSpPr>
        <p:spPr bwMode="auto">
          <a:xfrm>
            <a:off x="7720018" y="4530743"/>
            <a:ext cx="136525"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40" name="Rectangle 76"/>
          <p:cNvSpPr>
            <a:spLocks noChangeArrowheads="1"/>
          </p:cNvSpPr>
          <p:nvPr/>
        </p:nvSpPr>
        <p:spPr bwMode="auto">
          <a:xfrm>
            <a:off x="7720018" y="3498852"/>
            <a:ext cx="136525" cy="10255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41" name="Rectangle 77"/>
          <p:cNvSpPr>
            <a:spLocks noChangeArrowheads="1"/>
          </p:cNvSpPr>
          <p:nvPr/>
        </p:nvSpPr>
        <p:spPr bwMode="auto">
          <a:xfrm>
            <a:off x="7720018" y="3011506"/>
            <a:ext cx="136525" cy="485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42" name="Rectangle 78"/>
          <p:cNvSpPr>
            <a:spLocks noChangeArrowheads="1"/>
          </p:cNvSpPr>
          <p:nvPr/>
        </p:nvSpPr>
        <p:spPr bwMode="auto">
          <a:xfrm>
            <a:off x="7720018" y="2687656"/>
            <a:ext cx="136525" cy="3063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43" name="Rectangle 79"/>
          <p:cNvSpPr>
            <a:spLocks noChangeArrowheads="1"/>
          </p:cNvSpPr>
          <p:nvPr/>
        </p:nvSpPr>
        <p:spPr bwMode="auto">
          <a:xfrm>
            <a:off x="7720018" y="2476518"/>
            <a:ext cx="136525" cy="2333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44" name="Rectangle 80"/>
          <p:cNvSpPr>
            <a:spLocks noChangeArrowheads="1"/>
          </p:cNvSpPr>
          <p:nvPr/>
        </p:nvSpPr>
        <p:spPr bwMode="auto">
          <a:xfrm>
            <a:off x="7720018" y="2314593"/>
            <a:ext cx="136525"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45" name="Rectangle 81"/>
          <p:cNvSpPr>
            <a:spLocks noChangeArrowheads="1"/>
          </p:cNvSpPr>
          <p:nvPr/>
        </p:nvSpPr>
        <p:spPr bwMode="auto">
          <a:xfrm>
            <a:off x="7720018" y="2243156"/>
            <a:ext cx="136525" cy="904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46" name="Rectangle 82"/>
          <p:cNvSpPr>
            <a:spLocks noChangeArrowheads="1"/>
          </p:cNvSpPr>
          <p:nvPr/>
        </p:nvSpPr>
        <p:spPr bwMode="auto">
          <a:xfrm>
            <a:off x="7902575" y="5572125"/>
            <a:ext cx="136525" cy="10795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47" name="Rectangle 83"/>
          <p:cNvSpPr>
            <a:spLocks noChangeArrowheads="1"/>
          </p:cNvSpPr>
          <p:nvPr/>
        </p:nvSpPr>
        <p:spPr bwMode="auto">
          <a:xfrm>
            <a:off x="7902575" y="5421331"/>
            <a:ext cx="136525"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48" name="Rectangle 84"/>
          <p:cNvSpPr>
            <a:spLocks noChangeArrowheads="1"/>
          </p:cNvSpPr>
          <p:nvPr/>
        </p:nvSpPr>
        <p:spPr bwMode="auto">
          <a:xfrm>
            <a:off x="7902575" y="5062556"/>
            <a:ext cx="136525" cy="3778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49" name="Rectangle 85"/>
          <p:cNvSpPr>
            <a:spLocks noChangeArrowheads="1"/>
          </p:cNvSpPr>
          <p:nvPr/>
        </p:nvSpPr>
        <p:spPr bwMode="auto">
          <a:xfrm>
            <a:off x="7902575" y="4478356"/>
            <a:ext cx="136525"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50" name="Rectangle 86"/>
          <p:cNvSpPr>
            <a:spLocks noChangeArrowheads="1"/>
          </p:cNvSpPr>
          <p:nvPr/>
        </p:nvSpPr>
        <p:spPr bwMode="auto">
          <a:xfrm>
            <a:off x="7902575" y="3446467"/>
            <a:ext cx="136525" cy="10255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51" name="Rectangle 87"/>
          <p:cNvSpPr>
            <a:spLocks noChangeArrowheads="1"/>
          </p:cNvSpPr>
          <p:nvPr/>
        </p:nvSpPr>
        <p:spPr bwMode="auto">
          <a:xfrm>
            <a:off x="7902575" y="2959118"/>
            <a:ext cx="136525" cy="485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52" name="Rectangle 88"/>
          <p:cNvSpPr>
            <a:spLocks noChangeArrowheads="1"/>
          </p:cNvSpPr>
          <p:nvPr/>
        </p:nvSpPr>
        <p:spPr bwMode="auto">
          <a:xfrm>
            <a:off x="7902575" y="2635250"/>
            <a:ext cx="136525" cy="3063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53" name="Rectangle 89"/>
          <p:cNvSpPr>
            <a:spLocks noChangeArrowheads="1"/>
          </p:cNvSpPr>
          <p:nvPr/>
        </p:nvSpPr>
        <p:spPr bwMode="auto">
          <a:xfrm>
            <a:off x="7902575" y="2430463"/>
            <a:ext cx="136525" cy="2333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54" name="Rectangle 90"/>
          <p:cNvSpPr>
            <a:spLocks noChangeArrowheads="1"/>
          </p:cNvSpPr>
          <p:nvPr/>
        </p:nvSpPr>
        <p:spPr bwMode="auto">
          <a:xfrm>
            <a:off x="7902575" y="2276493"/>
            <a:ext cx="136525"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55" name="Rectangle 91"/>
          <p:cNvSpPr>
            <a:spLocks noChangeArrowheads="1"/>
          </p:cNvSpPr>
          <p:nvPr/>
        </p:nvSpPr>
        <p:spPr bwMode="auto">
          <a:xfrm>
            <a:off x="7902575" y="2168525"/>
            <a:ext cx="136525" cy="904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56" name="Line 92"/>
          <p:cNvSpPr>
            <a:spLocks noChangeShapeType="1"/>
          </p:cNvSpPr>
          <p:nvPr/>
        </p:nvSpPr>
        <p:spPr bwMode="auto">
          <a:xfrm>
            <a:off x="5532447" y="2124075"/>
            <a:ext cx="3929063"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3757" name="Line 93"/>
          <p:cNvSpPr>
            <a:spLocks noChangeShapeType="1"/>
          </p:cNvSpPr>
          <p:nvPr/>
        </p:nvSpPr>
        <p:spPr bwMode="auto">
          <a:xfrm>
            <a:off x="5522913" y="5724525"/>
            <a:ext cx="1563687" cy="0"/>
          </a:xfrm>
          <a:prstGeom prst="line">
            <a:avLst/>
          </a:prstGeom>
          <a:noFill/>
          <a:ln w="381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3758" name="Text Box 94"/>
          <p:cNvSpPr txBox="1">
            <a:spLocks noChangeArrowheads="1"/>
          </p:cNvSpPr>
          <p:nvPr/>
        </p:nvSpPr>
        <p:spPr bwMode="auto">
          <a:xfrm rot="16200000">
            <a:off x="333881" y="2796353"/>
            <a:ext cx="68480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GB" sz="2000"/>
              <a:t>PDF</a:t>
            </a:r>
          </a:p>
        </p:txBody>
      </p:sp>
      <p:sp>
        <p:nvSpPr>
          <p:cNvPr id="113759" name="Text Box 95"/>
          <p:cNvSpPr txBox="1">
            <a:spLocks noChangeArrowheads="1"/>
          </p:cNvSpPr>
          <p:nvPr/>
        </p:nvSpPr>
        <p:spPr bwMode="auto">
          <a:xfrm rot="16200000">
            <a:off x="4872419" y="3250378"/>
            <a:ext cx="71045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GB" sz="2000"/>
              <a:t>CDF</a:t>
            </a:r>
          </a:p>
        </p:txBody>
      </p:sp>
      <p:sp>
        <p:nvSpPr>
          <p:cNvPr id="113761" name="Rectangle 97"/>
          <p:cNvSpPr>
            <a:spLocks noChangeArrowheads="1"/>
          </p:cNvSpPr>
          <p:nvPr/>
        </p:nvSpPr>
        <p:spPr bwMode="auto">
          <a:xfrm>
            <a:off x="6994525" y="2124075"/>
            <a:ext cx="136525" cy="12954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62" name="Rectangle 98"/>
          <p:cNvSpPr>
            <a:spLocks noChangeArrowheads="1"/>
          </p:cNvSpPr>
          <p:nvPr/>
        </p:nvSpPr>
        <p:spPr bwMode="auto">
          <a:xfrm>
            <a:off x="7175509" y="2124075"/>
            <a:ext cx="138113" cy="71913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63" name="Rectangle 99"/>
          <p:cNvSpPr>
            <a:spLocks noChangeArrowheads="1"/>
          </p:cNvSpPr>
          <p:nvPr/>
        </p:nvSpPr>
        <p:spPr bwMode="auto">
          <a:xfrm>
            <a:off x="7358063" y="2124075"/>
            <a:ext cx="138112" cy="32385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64" name="Rectangle 100"/>
          <p:cNvSpPr>
            <a:spLocks noChangeArrowheads="1"/>
          </p:cNvSpPr>
          <p:nvPr/>
        </p:nvSpPr>
        <p:spPr bwMode="auto">
          <a:xfrm>
            <a:off x="7527925" y="2124075"/>
            <a:ext cx="136525" cy="2159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65" name="Rectangle 101"/>
          <p:cNvSpPr>
            <a:spLocks noChangeArrowheads="1"/>
          </p:cNvSpPr>
          <p:nvPr/>
        </p:nvSpPr>
        <p:spPr bwMode="auto">
          <a:xfrm>
            <a:off x="7710492" y="2124075"/>
            <a:ext cx="136525" cy="10795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66" name="Line 102"/>
          <p:cNvSpPr>
            <a:spLocks noChangeShapeType="1"/>
          </p:cNvSpPr>
          <p:nvPr/>
        </p:nvSpPr>
        <p:spPr bwMode="auto">
          <a:xfrm>
            <a:off x="7038984" y="2124075"/>
            <a:ext cx="1563689" cy="0"/>
          </a:xfrm>
          <a:prstGeom prst="line">
            <a:avLst/>
          </a:prstGeom>
          <a:noFill/>
          <a:ln w="381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3767" name="Line 103"/>
          <p:cNvSpPr>
            <a:spLocks noChangeShapeType="1"/>
          </p:cNvSpPr>
          <p:nvPr/>
        </p:nvSpPr>
        <p:spPr bwMode="auto">
          <a:xfrm flipH="1" flipV="1">
            <a:off x="7038975" y="2122494"/>
            <a:ext cx="20638" cy="3602037"/>
          </a:xfrm>
          <a:prstGeom prst="line">
            <a:avLst/>
          </a:prstGeom>
          <a:noFill/>
          <a:ln w="381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2663825" y="1295400"/>
            <a:ext cx="1577663" cy="369332"/>
          </a:xfrm>
          <a:prstGeom prst="rect">
            <a:avLst/>
          </a:prstGeom>
          <a:noFill/>
        </p:spPr>
        <p:txBody>
          <a:bodyPr wrap="none" rtlCol="0">
            <a:spAutoFit/>
          </a:bodyPr>
          <a:lstStyle/>
          <a:p>
            <a:r>
              <a:rPr lang="en-US" dirty="0" smtClean="0"/>
              <a:t>Observation</a:t>
            </a:r>
            <a:endParaRPr lang="en-US" dirty="0"/>
          </a:p>
        </p:txBody>
      </p:sp>
      <p:cxnSp>
        <p:nvCxnSpPr>
          <p:cNvPr id="4" name="Straight Arrow Connector 3"/>
          <p:cNvCxnSpPr/>
          <p:nvPr/>
        </p:nvCxnSpPr>
        <p:spPr>
          <a:xfrm flipH="1">
            <a:off x="2587625" y="16764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9" name="Text Box 3"/>
          <p:cNvSpPr txBox="1">
            <a:spLocks noChangeArrowheads="1"/>
          </p:cNvSpPr>
          <p:nvPr/>
        </p:nvSpPr>
        <p:spPr bwMode="auto">
          <a:xfrm>
            <a:off x="533400" y="4648200"/>
            <a:ext cx="4572001" cy="1665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85750" indent="-285750">
              <a:spcBef>
                <a:spcPct val="50000"/>
              </a:spcBef>
              <a:buClr>
                <a:schemeClr val="accent1"/>
              </a:buClr>
              <a:buFont typeface="Arial"/>
              <a:buChar char="•"/>
            </a:pPr>
            <a:r>
              <a:rPr lang="en-GB" sz="1400" dirty="0" smtClean="0">
                <a:latin typeface="+mn-lt"/>
              </a:rPr>
              <a:t>Measures </a:t>
            </a:r>
            <a:r>
              <a:rPr lang="en-GB" sz="1400" dirty="0">
                <a:latin typeface="+mn-lt"/>
              </a:rPr>
              <a:t>the quadratic distance between forecast and </a:t>
            </a:r>
            <a:r>
              <a:rPr lang="en-GB" sz="1400" dirty="0" smtClean="0">
                <a:latin typeface="+mn-lt"/>
              </a:rPr>
              <a:t>verification probabilities </a:t>
            </a:r>
            <a:r>
              <a:rPr lang="en-GB" sz="1400" dirty="0">
                <a:latin typeface="+mn-lt"/>
              </a:rPr>
              <a:t>for </a:t>
            </a:r>
            <a:r>
              <a:rPr lang="en-GB" sz="1400" dirty="0">
                <a:solidFill>
                  <a:srgbClr val="3333CC"/>
                </a:solidFill>
                <a:latin typeface="+mn-lt"/>
              </a:rPr>
              <a:t>several </a:t>
            </a:r>
            <a:r>
              <a:rPr lang="en-GB" sz="1400" dirty="0">
                <a:latin typeface="+mn-lt"/>
              </a:rPr>
              <a:t>probability categories </a:t>
            </a:r>
            <a:r>
              <a:rPr lang="en-GB" sz="1400" i="1" dirty="0">
                <a:latin typeface="+mn-lt"/>
              </a:rPr>
              <a:t>k. </a:t>
            </a:r>
            <a:r>
              <a:rPr lang="en-US" sz="1400" dirty="0" smtClean="0">
                <a:solidFill>
                  <a:srgbClr val="760000"/>
                </a:solidFill>
                <a:latin typeface="+mn-lt"/>
              </a:rPr>
              <a:t>Range</a:t>
            </a:r>
            <a:r>
              <a:rPr lang="en-US" sz="1400" dirty="0">
                <a:solidFill>
                  <a:srgbClr val="760000"/>
                </a:solidFill>
                <a:latin typeface="+mn-lt"/>
              </a:rPr>
              <a:t>: 0 to 1. Perfect=</a:t>
            </a:r>
            <a:r>
              <a:rPr lang="en-US" sz="1400" dirty="0" smtClean="0">
                <a:solidFill>
                  <a:srgbClr val="760000"/>
                </a:solidFill>
                <a:latin typeface="+mn-lt"/>
              </a:rPr>
              <a:t>0</a:t>
            </a:r>
          </a:p>
          <a:p>
            <a:pPr marL="285750" indent="-285750">
              <a:spcBef>
                <a:spcPct val="10000"/>
              </a:spcBef>
              <a:buClr>
                <a:schemeClr val="accent1"/>
              </a:buClr>
              <a:buFont typeface="Arial"/>
              <a:buChar char="•"/>
            </a:pPr>
            <a:r>
              <a:rPr lang="en-GB" sz="1400" dirty="0">
                <a:latin typeface="+mn-lt"/>
              </a:rPr>
              <a:t>Emphasizes accuracy by penalizing large errors more than “near misses</a:t>
            </a:r>
            <a:r>
              <a:rPr lang="en-GB" sz="1400" dirty="0" smtClean="0">
                <a:latin typeface="+mn-lt"/>
              </a:rPr>
              <a:t>” </a:t>
            </a:r>
          </a:p>
          <a:p>
            <a:pPr marL="285750" indent="-285750">
              <a:spcBef>
                <a:spcPct val="10000"/>
              </a:spcBef>
              <a:buClr>
                <a:schemeClr val="accent1"/>
              </a:buClr>
              <a:buFont typeface="Arial"/>
              <a:buChar char="•"/>
            </a:pPr>
            <a:r>
              <a:rPr lang="en-GB" sz="1400" dirty="0" smtClean="0">
                <a:latin typeface="+mn-lt"/>
              </a:rPr>
              <a:t>Rewards </a:t>
            </a:r>
            <a:r>
              <a:rPr lang="en-GB" sz="1400" dirty="0">
                <a:latin typeface="+mn-lt"/>
              </a:rPr>
              <a:t>sharp forecast if it is accurate</a:t>
            </a:r>
          </a:p>
          <a:p>
            <a:pPr marL="285750" indent="-285750">
              <a:spcBef>
                <a:spcPct val="10000"/>
              </a:spcBef>
              <a:buClr>
                <a:schemeClr val="accent1"/>
              </a:buClr>
              <a:buFont typeface="Arial"/>
              <a:buChar char="•"/>
            </a:pPr>
            <a:endParaRPr lang="en-GB" sz="1400" dirty="0">
              <a:latin typeface="+mn-lt"/>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GB" b="1" dirty="0"/>
              <a:t>Rank Probability Score</a:t>
            </a:r>
          </a:p>
        </p:txBody>
      </p:sp>
      <p:sp>
        <p:nvSpPr>
          <p:cNvPr id="82" name="Slide Number Placeholder 5"/>
          <p:cNvSpPr>
            <a:spLocks noGrp="1"/>
          </p:cNvSpPr>
          <p:nvPr>
            <p:ph type="sldNum" sz="quarter" idx="12"/>
          </p:nvPr>
        </p:nvSpPr>
        <p:spPr/>
        <p:txBody>
          <a:bodyPr/>
          <a:lstStyle/>
          <a:p>
            <a:fld id="{4F51C23E-481E-4AE1-8D94-14561E37659D}" type="slidenum">
              <a:rPr lang="en-US"/>
              <a:pPr/>
              <a:t>55</a:t>
            </a:fld>
            <a:endParaRPr lang="en-US"/>
          </a:p>
        </p:txBody>
      </p:sp>
      <p:sp>
        <p:nvSpPr>
          <p:cNvPr id="115715" name="Text Box 3"/>
          <p:cNvSpPr txBox="1">
            <a:spLocks noChangeArrowheads="1"/>
          </p:cNvSpPr>
          <p:nvPr/>
        </p:nvSpPr>
        <p:spPr bwMode="auto">
          <a:xfrm>
            <a:off x="917575" y="3255971"/>
            <a:ext cx="3581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20000"/>
              </a:spcBef>
            </a:pPr>
            <a:r>
              <a:rPr lang="en-GB" sz="2000"/>
              <a:t>category</a:t>
            </a:r>
          </a:p>
        </p:txBody>
      </p:sp>
      <p:cxnSp>
        <p:nvCxnSpPr>
          <p:cNvPr id="115716" name="AutoShape 4"/>
          <p:cNvCxnSpPr>
            <a:cxnSpLocks noChangeShapeType="1"/>
            <a:stCxn id="115715" idx="1"/>
          </p:cNvCxnSpPr>
          <p:nvPr/>
        </p:nvCxnSpPr>
        <p:spPr bwMode="auto">
          <a:xfrm rot="10800000" flipH="1">
            <a:off x="917575" y="2722581"/>
            <a:ext cx="831850" cy="731837"/>
          </a:xfrm>
          <a:prstGeom prst="bentConnector3">
            <a:avLst>
              <a:gd name="adj1" fmla="val -2748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5717" name="Line 5"/>
          <p:cNvSpPr>
            <a:spLocks noChangeShapeType="1"/>
          </p:cNvSpPr>
          <p:nvPr/>
        </p:nvSpPr>
        <p:spPr bwMode="auto">
          <a:xfrm flipV="1">
            <a:off x="1146175" y="1252556"/>
            <a:ext cx="0" cy="19954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15718" name="Text Box 6"/>
          <p:cNvSpPr txBox="1">
            <a:spLocks noChangeArrowheads="1"/>
          </p:cNvSpPr>
          <p:nvPr/>
        </p:nvSpPr>
        <p:spPr bwMode="auto">
          <a:xfrm>
            <a:off x="508000" y="1250951"/>
            <a:ext cx="65955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GB" sz="2000"/>
              <a:t>f(y)</a:t>
            </a:r>
          </a:p>
        </p:txBody>
      </p:sp>
      <p:sp>
        <p:nvSpPr>
          <p:cNvPr id="115719" name="Rectangle 7"/>
          <p:cNvSpPr>
            <a:spLocks noChangeArrowheads="1"/>
          </p:cNvSpPr>
          <p:nvPr/>
        </p:nvSpPr>
        <p:spPr bwMode="auto">
          <a:xfrm>
            <a:off x="2060575" y="3141681"/>
            <a:ext cx="136525" cy="904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20" name="Rectangle 8"/>
          <p:cNvSpPr>
            <a:spLocks noChangeArrowheads="1"/>
          </p:cNvSpPr>
          <p:nvPr/>
        </p:nvSpPr>
        <p:spPr bwMode="auto">
          <a:xfrm>
            <a:off x="2241560" y="3033731"/>
            <a:ext cx="138113" cy="19843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21" name="Rectangle 9"/>
          <p:cNvSpPr>
            <a:spLocks noChangeArrowheads="1"/>
          </p:cNvSpPr>
          <p:nvPr/>
        </p:nvSpPr>
        <p:spPr bwMode="auto">
          <a:xfrm>
            <a:off x="2424113" y="2762268"/>
            <a:ext cx="136525" cy="4857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22" name="Rectangle 10"/>
          <p:cNvSpPr>
            <a:spLocks noChangeArrowheads="1"/>
          </p:cNvSpPr>
          <p:nvPr/>
        </p:nvSpPr>
        <p:spPr bwMode="auto">
          <a:xfrm>
            <a:off x="2606679" y="2206643"/>
            <a:ext cx="136525" cy="10255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23" name="Rectangle 11"/>
          <p:cNvSpPr>
            <a:spLocks noChangeArrowheads="1"/>
          </p:cNvSpPr>
          <p:nvPr/>
        </p:nvSpPr>
        <p:spPr bwMode="auto">
          <a:xfrm>
            <a:off x="2789238" y="2825750"/>
            <a:ext cx="136525" cy="41433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24" name="Rectangle 12"/>
          <p:cNvSpPr>
            <a:spLocks noChangeArrowheads="1"/>
          </p:cNvSpPr>
          <p:nvPr/>
        </p:nvSpPr>
        <p:spPr bwMode="auto">
          <a:xfrm>
            <a:off x="2970213" y="2962293"/>
            <a:ext cx="138112" cy="2698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25" name="Rectangle 13"/>
          <p:cNvSpPr>
            <a:spLocks noChangeArrowheads="1"/>
          </p:cNvSpPr>
          <p:nvPr/>
        </p:nvSpPr>
        <p:spPr bwMode="auto">
          <a:xfrm>
            <a:off x="3152775" y="3086118"/>
            <a:ext cx="136525" cy="1619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26" name="Line 14"/>
          <p:cNvSpPr>
            <a:spLocks noChangeShapeType="1"/>
          </p:cNvSpPr>
          <p:nvPr/>
        </p:nvSpPr>
        <p:spPr bwMode="auto">
          <a:xfrm flipV="1">
            <a:off x="2652713" y="1252538"/>
            <a:ext cx="0" cy="1979612"/>
          </a:xfrm>
          <a:prstGeom prst="line">
            <a:avLst/>
          </a:prstGeom>
          <a:noFill/>
          <a:ln w="381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5727" name="Text Box 15"/>
          <p:cNvSpPr txBox="1">
            <a:spLocks noChangeArrowheads="1"/>
          </p:cNvSpPr>
          <p:nvPr/>
        </p:nvSpPr>
        <p:spPr bwMode="auto">
          <a:xfrm rot="16200000">
            <a:off x="460880" y="2201040"/>
            <a:ext cx="68480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GB" sz="2000"/>
              <a:t>PDF</a:t>
            </a:r>
          </a:p>
        </p:txBody>
      </p:sp>
      <p:sp>
        <p:nvSpPr>
          <p:cNvPr id="115728" name="Text Box 16"/>
          <p:cNvSpPr txBox="1">
            <a:spLocks noChangeArrowheads="1"/>
          </p:cNvSpPr>
          <p:nvPr/>
        </p:nvSpPr>
        <p:spPr bwMode="auto">
          <a:xfrm>
            <a:off x="2790830" y="1341455"/>
            <a:ext cx="214877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t>RPS=0.01</a:t>
            </a:r>
          </a:p>
          <a:p>
            <a:pPr eaLnBrk="0" hangingPunct="0"/>
            <a:r>
              <a:rPr lang="en-GB"/>
              <a:t>sharp &amp; accurate</a:t>
            </a:r>
          </a:p>
        </p:txBody>
      </p:sp>
      <p:sp>
        <p:nvSpPr>
          <p:cNvPr id="115729" name="Line 17"/>
          <p:cNvSpPr>
            <a:spLocks noChangeShapeType="1"/>
          </p:cNvSpPr>
          <p:nvPr/>
        </p:nvSpPr>
        <p:spPr bwMode="auto">
          <a:xfrm>
            <a:off x="1146178" y="3246456"/>
            <a:ext cx="3427413" cy="15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115730" name="Group 18"/>
          <p:cNvGrpSpPr>
            <a:grpSpLocks/>
          </p:cNvGrpSpPr>
          <p:nvPr/>
        </p:nvGrpSpPr>
        <p:grpSpPr bwMode="auto">
          <a:xfrm>
            <a:off x="5029204" y="1235075"/>
            <a:ext cx="4507158" cy="2401888"/>
            <a:chOff x="3120" y="778"/>
            <a:chExt cx="2796" cy="1513"/>
          </a:xfrm>
        </p:grpSpPr>
        <p:sp>
          <p:nvSpPr>
            <p:cNvPr id="115731" name="Text Box 19"/>
            <p:cNvSpPr txBox="1">
              <a:spLocks noChangeArrowheads="1"/>
            </p:cNvSpPr>
            <p:nvPr/>
          </p:nvSpPr>
          <p:spPr bwMode="auto">
            <a:xfrm>
              <a:off x="3374" y="2041"/>
              <a:ext cx="2222"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20000"/>
                </a:spcBef>
              </a:pPr>
              <a:r>
                <a:rPr lang="en-GB" sz="2000"/>
                <a:t>category</a:t>
              </a:r>
            </a:p>
          </p:txBody>
        </p:sp>
        <p:cxnSp>
          <p:nvCxnSpPr>
            <p:cNvPr id="115732" name="AutoShape 20"/>
            <p:cNvCxnSpPr>
              <a:cxnSpLocks noChangeShapeType="1"/>
              <a:stCxn id="115731" idx="1"/>
            </p:cNvCxnSpPr>
            <p:nvPr/>
          </p:nvCxnSpPr>
          <p:spPr bwMode="auto">
            <a:xfrm rot="10800000" flipH="1">
              <a:off x="3374" y="1705"/>
              <a:ext cx="524" cy="461"/>
            </a:xfrm>
            <a:prstGeom prst="bentConnector3">
              <a:avLst>
                <a:gd name="adj1" fmla="val -2748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5733" name="Line 21"/>
            <p:cNvSpPr>
              <a:spLocks noChangeShapeType="1"/>
            </p:cNvSpPr>
            <p:nvPr/>
          </p:nvSpPr>
          <p:spPr bwMode="auto">
            <a:xfrm flipV="1">
              <a:off x="3516" y="779"/>
              <a:ext cx="0" cy="125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15734" name="Text Box 22"/>
            <p:cNvSpPr txBox="1">
              <a:spLocks noChangeArrowheads="1"/>
            </p:cNvSpPr>
            <p:nvPr/>
          </p:nvSpPr>
          <p:spPr bwMode="auto">
            <a:xfrm>
              <a:off x="3120" y="778"/>
              <a:ext cx="40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GB" sz="2000"/>
                <a:t>f(y)</a:t>
              </a:r>
            </a:p>
          </p:txBody>
        </p:sp>
        <p:sp>
          <p:nvSpPr>
            <p:cNvPr id="115735" name="Rectangle 23"/>
            <p:cNvSpPr>
              <a:spLocks noChangeArrowheads="1"/>
            </p:cNvSpPr>
            <p:nvPr/>
          </p:nvSpPr>
          <p:spPr bwMode="auto">
            <a:xfrm>
              <a:off x="4370" y="1969"/>
              <a:ext cx="85" cy="5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36" name="Rectangle 24"/>
            <p:cNvSpPr>
              <a:spLocks noChangeArrowheads="1"/>
            </p:cNvSpPr>
            <p:nvPr/>
          </p:nvSpPr>
          <p:spPr bwMode="auto">
            <a:xfrm>
              <a:off x="4483" y="1901"/>
              <a:ext cx="85" cy="1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37" name="Rectangle 25"/>
            <p:cNvSpPr>
              <a:spLocks noChangeArrowheads="1"/>
            </p:cNvSpPr>
            <p:nvPr/>
          </p:nvSpPr>
          <p:spPr bwMode="auto">
            <a:xfrm>
              <a:off x="4596" y="1730"/>
              <a:ext cx="85" cy="30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38" name="Rectangle 26"/>
            <p:cNvSpPr>
              <a:spLocks noChangeArrowheads="1"/>
            </p:cNvSpPr>
            <p:nvPr/>
          </p:nvSpPr>
          <p:spPr bwMode="auto">
            <a:xfrm>
              <a:off x="4709" y="1380"/>
              <a:ext cx="85" cy="64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39" name="Rectangle 27"/>
            <p:cNvSpPr>
              <a:spLocks noChangeArrowheads="1"/>
            </p:cNvSpPr>
            <p:nvPr/>
          </p:nvSpPr>
          <p:spPr bwMode="auto">
            <a:xfrm>
              <a:off x="4822" y="1770"/>
              <a:ext cx="85" cy="261"/>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40" name="Rectangle 28"/>
            <p:cNvSpPr>
              <a:spLocks noChangeArrowheads="1"/>
            </p:cNvSpPr>
            <p:nvPr/>
          </p:nvSpPr>
          <p:spPr bwMode="auto">
            <a:xfrm>
              <a:off x="4935" y="1856"/>
              <a:ext cx="85" cy="17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41" name="Rectangle 29"/>
            <p:cNvSpPr>
              <a:spLocks noChangeArrowheads="1"/>
            </p:cNvSpPr>
            <p:nvPr/>
          </p:nvSpPr>
          <p:spPr bwMode="auto">
            <a:xfrm>
              <a:off x="5048" y="1934"/>
              <a:ext cx="85" cy="10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42" name="Line 30"/>
            <p:cNvSpPr>
              <a:spLocks noChangeShapeType="1"/>
            </p:cNvSpPr>
            <p:nvPr/>
          </p:nvSpPr>
          <p:spPr bwMode="auto">
            <a:xfrm flipV="1">
              <a:off x="4424" y="779"/>
              <a:ext cx="0" cy="1247"/>
            </a:xfrm>
            <a:prstGeom prst="line">
              <a:avLst/>
            </a:prstGeom>
            <a:noFill/>
            <a:ln w="381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5743" name="Text Box 31"/>
            <p:cNvSpPr txBox="1">
              <a:spLocks noChangeArrowheads="1"/>
            </p:cNvSpPr>
            <p:nvPr/>
          </p:nvSpPr>
          <p:spPr bwMode="auto">
            <a:xfrm rot="16200000">
              <a:off x="3087" y="1369"/>
              <a:ext cx="431" cy="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GB" sz="2000"/>
                <a:t>PDF</a:t>
              </a:r>
            </a:p>
          </p:txBody>
        </p:sp>
        <p:sp>
          <p:nvSpPr>
            <p:cNvPr id="115744" name="Text Box 32"/>
            <p:cNvSpPr txBox="1">
              <a:spLocks noChangeArrowheads="1"/>
            </p:cNvSpPr>
            <p:nvPr/>
          </p:nvSpPr>
          <p:spPr bwMode="auto">
            <a:xfrm>
              <a:off x="4549" y="845"/>
              <a:ext cx="1367"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t>RPS=0.15</a:t>
              </a:r>
            </a:p>
            <a:p>
              <a:pPr eaLnBrk="0" hangingPunct="0"/>
              <a:r>
                <a:rPr lang="en-GB"/>
                <a:t>sharp, but biased</a:t>
              </a:r>
            </a:p>
          </p:txBody>
        </p:sp>
        <p:sp>
          <p:nvSpPr>
            <p:cNvPr id="115745" name="Line 33"/>
            <p:cNvSpPr>
              <a:spLocks noChangeShapeType="1"/>
            </p:cNvSpPr>
            <p:nvPr/>
          </p:nvSpPr>
          <p:spPr bwMode="auto">
            <a:xfrm>
              <a:off x="3516" y="2035"/>
              <a:ext cx="2126"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115746" name="Group 34"/>
          <p:cNvGrpSpPr>
            <a:grpSpLocks/>
          </p:cNvGrpSpPr>
          <p:nvPr/>
        </p:nvGrpSpPr>
        <p:grpSpPr bwMode="auto">
          <a:xfrm>
            <a:off x="415929" y="3906856"/>
            <a:ext cx="4305880" cy="2401887"/>
            <a:chOff x="258" y="2461"/>
            <a:chExt cx="2671" cy="1513"/>
          </a:xfrm>
        </p:grpSpPr>
        <p:sp>
          <p:nvSpPr>
            <p:cNvPr id="115747" name="Text Box 35"/>
            <p:cNvSpPr txBox="1">
              <a:spLocks noChangeArrowheads="1"/>
            </p:cNvSpPr>
            <p:nvPr/>
          </p:nvSpPr>
          <p:spPr bwMode="auto">
            <a:xfrm>
              <a:off x="512" y="3724"/>
              <a:ext cx="2222"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20000"/>
                </a:spcBef>
              </a:pPr>
              <a:r>
                <a:rPr lang="en-GB" sz="2000"/>
                <a:t>category</a:t>
              </a:r>
            </a:p>
          </p:txBody>
        </p:sp>
        <p:cxnSp>
          <p:nvCxnSpPr>
            <p:cNvPr id="115748" name="AutoShape 36"/>
            <p:cNvCxnSpPr>
              <a:cxnSpLocks noChangeShapeType="1"/>
              <a:stCxn id="115747" idx="1"/>
            </p:cNvCxnSpPr>
            <p:nvPr/>
          </p:nvCxnSpPr>
          <p:spPr bwMode="auto">
            <a:xfrm rot="10800000" flipH="1">
              <a:off x="512" y="3388"/>
              <a:ext cx="524" cy="461"/>
            </a:xfrm>
            <a:prstGeom prst="bentConnector3">
              <a:avLst>
                <a:gd name="adj1" fmla="val -2748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5749" name="Line 37"/>
            <p:cNvSpPr>
              <a:spLocks noChangeShapeType="1"/>
            </p:cNvSpPr>
            <p:nvPr/>
          </p:nvSpPr>
          <p:spPr bwMode="auto">
            <a:xfrm flipV="1">
              <a:off x="654" y="2462"/>
              <a:ext cx="0" cy="125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15750" name="Text Box 38"/>
            <p:cNvSpPr txBox="1">
              <a:spLocks noChangeArrowheads="1"/>
            </p:cNvSpPr>
            <p:nvPr/>
          </p:nvSpPr>
          <p:spPr bwMode="auto">
            <a:xfrm>
              <a:off x="258" y="2461"/>
              <a:ext cx="40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GB" sz="2000"/>
                <a:t>f(y)</a:t>
              </a:r>
            </a:p>
          </p:txBody>
        </p:sp>
        <p:sp>
          <p:nvSpPr>
            <p:cNvPr id="115751" name="Rectangle 39"/>
            <p:cNvSpPr>
              <a:spLocks noChangeArrowheads="1"/>
            </p:cNvSpPr>
            <p:nvPr/>
          </p:nvSpPr>
          <p:spPr bwMode="auto">
            <a:xfrm>
              <a:off x="1136" y="3662"/>
              <a:ext cx="85" cy="5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52" name="Rectangle 40"/>
            <p:cNvSpPr>
              <a:spLocks noChangeArrowheads="1"/>
            </p:cNvSpPr>
            <p:nvPr/>
          </p:nvSpPr>
          <p:spPr bwMode="auto">
            <a:xfrm>
              <a:off x="1249" y="3617"/>
              <a:ext cx="85" cy="10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53" name="Rectangle 41"/>
            <p:cNvSpPr>
              <a:spLocks noChangeArrowheads="1"/>
            </p:cNvSpPr>
            <p:nvPr/>
          </p:nvSpPr>
          <p:spPr bwMode="auto">
            <a:xfrm>
              <a:off x="1362" y="3572"/>
              <a:ext cx="85" cy="14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54" name="Rectangle 42"/>
            <p:cNvSpPr>
              <a:spLocks noChangeArrowheads="1"/>
            </p:cNvSpPr>
            <p:nvPr/>
          </p:nvSpPr>
          <p:spPr bwMode="auto">
            <a:xfrm>
              <a:off x="1475" y="3526"/>
              <a:ext cx="85" cy="19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55" name="Rectangle 43"/>
            <p:cNvSpPr>
              <a:spLocks noChangeArrowheads="1"/>
            </p:cNvSpPr>
            <p:nvPr/>
          </p:nvSpPr>
          <p:spPr bwMode="auto">
            <a:xfrm>
              <a:off x="1588" y="3413"/>
              <a:ext cx="85" cy="30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56" name="Rectangle 44"/>
            <p:cNvSpPr>
              <a:spLocks noChangeArrowheads="1"/>
            </p:cNvSpPr>
            <p:nvPr/>
          </p:nvSpPr>
          <p:spPr bwMode="auto">
            <a:xfrm>
              <a:off x="1701" y="3266"/>
              <a:ext cx="85" cy="44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57" name="Rectangle 45"/>
            <p:cNvSpPr>
              <a:spLocks noChangeArrowheads="1"/>
            </p:cNvSpPr>
            <p:nvPr/>
          </p:nvSpPr>
          <p:spPr bwMode="auto">
            <a:xfrm>
              <a:off x="1814" y="3379"/>
              <a:ext cx="85" cy="32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58" name="Rectangle 46"/>
            <p:cNvSpPr>
              <a:spLocks noChangeArrowheads="1"/>
            </p:cNvSpPr>
            <p:nvPr/>
          </p:nvSpPr>
          <p:spPr bwMode="auto">
            <a:xfrm>
              <a:off x="1927" y="3515"/>
              <a:ext cx="85" cy="19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59" name="Rectangle 47"/>
            <p:cNvSpPr>
              <a:spLocks noChangeArrowheads="1"/>
            </p:cNvSpPr>
            <p:nvPr/>
          </p:nvSpPr>
          <p:spPr bwMode="auto">
            <a:xfrm>
              <a:off x="2040" y="3617"/>
              <a:ext cx="85" cy="10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60" name="Rectangle 48"/>
            <p:cNvSpPr>
              <a:spLocks noChangeArrowheads="1"/>
            </p:cNvSpPr>
            <p:nvPr/>
          </p:nvSpPr>
          <p:spPr bwMode="auto">
            <a:xfrm>
              <a:off x="2153" y="3651"/>
              <a:ext cx="85" cy="6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61" name="Rectangle 49"/>
            <p:cNvSpPr>
              <a:spLocks noChangeArrowheads="1"/>
            </p:cNvSpPr>
            <p:nvPr/>
          </p:nvSpPr>
          <p:spPr bwMode="auto">
            <a:xfrm>
              <a:off x="2266" y="3685"/>
              <a:ext cx="85" cy="3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62" name="Line 50"/>
            <p:cNvSpPr>
              <a:spLocks noChangeShapeType="1"/>
            </p:cNvSpPr>
            <p:nvPr/>
          </p:nvSpPr>
          <p:spPr bwMode="auto">
            <a:xfrm flipV="1">
              <a:off x="1617" y="2462"/>
              <a:ext cx="0" cy="1247"/>
            </a:xfrm>
            <a:prstGeom prst="line">
              <a:avLst/>
            </a:prstGeom>
            <a:noFill/>
            <a:ln w="381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5763" name="Text Box 51"/>
            <p:cNvSpPr txBox="1">
              <a:spLocks noChangeArrowheads="1"/>
            </p:cNvSpPr>
            <p:nvPr/>
          </p:nvSpPr>
          <p:spPr bwMode="auto">
            <a:xfrm rot="16200000">
              <a:off x="224" y="3053"/>
              <a:ext cx="431" cy="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GB" sz="2000"/>
                <a:t>PDF</a:t>
              </a:r>
            </a:p>
          </p:txBody>
        </p:sp>
        <p:sp>
          <p:nvSpPr>
            <p:cNvPr id="115764" name="Text Box 52"/>
            <p:cNvSpPr txBox="1">
              <a:spLocks noChangeArrowheads="1"/>
            </p:cNvSpPr>
            <p:nvPr/>
          </p:nvSpPr>
          <p:spPr bwMode="auto">
            <a:xfrm>
              <a:off x="1714" y="2517"/>
              <a:ext cx="1215" cy="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t>RPS=0.05</a:t>
              </a:r>
            </a:p>
            <a:p>
              <a:pPr eaLnBrk="0" hangingPunct="0"/>
              <a:r>
                <a:rPr lang="en-GB"/>
                <a:t>not very sharp, </a:t>
              </a:r>
            </a:p>
            <a:p>
              <a:pPr eaLnBrk="0" hangingPunct="0"/>
              <a:r>
                <a:rPr lang="en-GB"/>
                <a:t>slightly biased</a:t>
              </a:r>
            </a:p>
          </p:txBody>
        </p:sp>
        <p:sp>
          <p:nvSpPr>
            <p:cNvPr id="115765" name="Line 53"/>
            <p:cNvSpPr>
              <a:spLocks noChangeShapeType="1"/>
            </p:cNvSpPr>
            <p:nvPr/>
          </p:nvSpPr>
          <p:spPr bwMode="auto">
            <a:xfrm>
              <a:off x="654" y="3718"/>
              <a:ext cx="2126"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115766" name="Group 54"/>
          <p:cNvGrpSpPr>
            <a:grpSpLocks/>
          </p:cNvGrpSpPr>
          <p:nvPr/>
        </p:nvGrpSpPr>
        <p:grpSpPr bwMode="auto">
          <a:xfrm>
            <a:off x="5029204" y="3889375"/>
            <a:ext cx="4311894" cy="2401888"/>
            <a:chOff x="3120" y="2450"/>
            <a:chExt cx="2675" cy="1513"/>
          </a:xfrm>
        </p:grpSpPr>
        <p:sp>
          <p:nvSpPr>
            <p:cNvPr id="115767" name="Text Box 55"/>
            <p:cNvSpPr txBox="1">
              <a:spLocks noChangeArrowheads="1"/>
            </p:cNvSpPr>
            <p:nvPr/>
          </p:nvSpPr>
          <p:spPr bwMode="auto">
            <a:xfrm>
              <a:off x="3374" y="3713"/>
              <a:ext cx="2222"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20000"/>
                </a:spcBef>
              </a:pPr>
              <a:r>
                <a:rPr lang="en-GB" sz="2000"/>
                <a:t>category</a:t>
              </a:r>
            </a:p>
          </p:txBody>
        </p:sp>
        <p:cxnSp>
          <p:nvCxnSpPr>
            <p:cNvPr id="115768" name="AutoShape 56"/>
            <p:cNvCxnSpPr>
              <a:cxnSpLocks noChangeShapeType="1"/>
              <a:stCxn id="115767" idx="1"/>
            </p:cNvCxnSpPr>
            <p:nvPr/>
          </p:nvCxnSpPr>
          <p:spPr bwMode="auto">
            <a:xfrm rot="10800000" flipH="1">
              <a:off x="3374" y="3377"/>
              <a:ext cx="524" cy="461"/>
            </a:xfrm>
            <a:prstGeom prst="bentConnector3">
              <a:avLst>
                <a:gd name="adj1" fmla="val -2748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5769" name="Line 57"/>
            <p:cNvSpPr>
              <a:spLocks noChangeShapeType="1"/>
            </p:cNvSpPr>
            <p:nvPr/>
          </p:nvSpPr>
          <p:spPr bwMode="auto">
            <a:xfrm flipV="1">
              <a:off x="3516" y="2451"/>
              <a:ext cx="0" cy="125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15770" name="Text Box 58"/>
            <p:cNvSpPr txBox="1">
              <a:spLocks noChangeArrowheads="1"/>
            </p:cNvSpPr>
            <p:nvPr/>
          </p:nvSpPr>
          <p:spPr bwMode="auto">
            <a:xfrm>
              <a:off x="3120" y="2450"/>
              <a:ext cx="40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GB" sz="2000"/>
                <a:t>f(y)</a:t>
              </a:r>
            </a:p>
          </p:txBody>
        </p:sp>
        <p:sp>
          <p:nvSpPr>
            <p:cNvPr id="115771" name="Rectangle 59"/>
            <p:cNvSpPr>
              <a:spLocks noChangeArrowheads="1"/>
            </p:cNvSpPr>
            <p:nvPr/>
          </p:nvSpPr>
          <p:spPr bwMode="auto">
            <a:xfrm>
              <a:off x="3857" y="3651"/>
              <a:ext cx="85" cy="5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72" name="Rectangle 60"/>
            <p:cNvSpPr>
              <a:spLocks noChangeArrowheads="1"/>
            </p:cNvSpPr>
            <p:nvPr/>
          </p:nvSpPr>
          <p:spPr bwMode="auto">
            <a:xfrm>
              <a:off x="3970" y="3651"/>
              <a:ext cx="85" cy="5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73" name="Rectangle 61"/>
            <p:cNvSpPr>
              <a:spLocks noChangeArrowheads="1"/>
            </p:cNvSpPr>
            <p:nvPr/>
          </p:nvSpPr>
          <p:spPr bwMode="auto">
            <a:xfrm>
              <a:off x="4083" y="3623"/>
              <a:ext cx="85" cy="7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74" name="Rectangle 62"/>
            <p:cNvSpPr>
              <a:spLocks noChangeArrowheads="1"/>
            </p:cNvSpPr>
            <p:nvPr/>
          </p:nvSpPr>
          <p:spPr bwMode="auto">
            <a:xfrm>
              <a:off x="4196" y="3606"/>
              <a:ext cx="85" cy="10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75" name="Rectangle 63"/>
            <p:cNvSpPr>
              <a:spLocks noChangeArrowheads="1"/>
            </p:cNvSpPr>
            <p:nvPr/>
          </p:nvSpPr>
          <p:spPr bwMode="auto">
            <a:xfrm>
              <a:off x="4309" y="3583"/>
              <a:ext cx="85" cy="1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76" name="Rectangle 64"/>
            <p:cNvSpPr>
              <a:spLocks noChangeArrowheads="1"/>
            </p:cNvSpPr>
            <p:nvPr/>
          </p:nvSpPr>
          <p:spPr bwMode="auto">
            <a:xfrm>
              <a:off x="4422" y="3549"/>
              <a:ext cx="85" cy="15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77" name="Rectangle 65"/>
            <p:cNvSpPr>
              <a:spLocks noChangeArrowheads="1"/>
            </p:cNvSpPr>
            <p:nvPr/>
          </p:nvSpPr>
          <p:spPr bwMode="auto">
            <a:xfrm>
              <a:off x="4535" y="3583"/>
              <a:ext cx="85" cy="1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78" name="Rectangle 66"/>
            <p:cNvSpPr>
              <a:spLocks noChangeArrowheads="1"/>
            </p:cNvSpPr>
            <p:nvPr/>
          </p:nvSpPr>
          <p:spPr bwMode="auto">
            <a:xfrm>
              <a:off x="4648" y="3606"/>
              <a:ext cx="85" cy="10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79" name="Rectangle 67"/>
            <p:cNvSpPr>
              <a:spLocks noChangeArrowheads="1"/>
            </p:cNvSpPr>
            <p:nvPr/>
          </p:nvSpPr>
          <p:spPr bwMode="auto">
            <a:xfrm>
              <a:off x="4761" y="3606"/>
              <a:ext cx="85" cy="10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80" name="Rectangle 68"/>
            <p:cNvSpPr>
              <a:spLocks noChangeArrowheads="1"/>
            </p:cNvSpPr>
            <p:nvPr/>
          </p:nvSpPr>
          <p:spPr bwMode="auto">
            <a:xfrm>
              <a:off x="4874" y="3640"/>
              <a:ext cx="85" cy="6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81" name="Rectangle 69"/>
            <p:cNvSpPr>
              <a:spLocks noChangeArrowheads="1"/>
            </p:cNvSpPr>
            <p:nvPr/>
          </p:nvSpPr>
          <p:spPr bwMode="auto">
            <a:xfrm>
              <a:off x="4987" y="3651"/>
              <a:ext cx="85" cy="5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82" name="Line 70"/>
            <p:cNvSpPr>
              <a:spLocks noChangeShapeType="1"/>
            </p:cNvSpPr>
            <p:nvPr/>
          </p:nvSpPr>
          <p:spPr bwMode="auto">
            <a:xfrm flipV="1">
              <a:off x="4452" y="2451"/>
              <a:ext cx="0" cy="1247"/>
            </a:xfrm>
            <a:prstGeom prst="line">
              <a:avLst/>
            </a:prstGeom>
            <a:noFill/>
            <a:ln w="381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5783" name="Text Box 71"/>
            <p:cNvSpPr txBox="1">
              <a:spLocks noChangeArrowheads="1"/>
            </p:cNvSpPr>
            <p:nvPr/>
          </p:nvSpPr>
          <p:spPr bwMode="auto">
            <a:xfrm rot="16200000">
              <a:off x="3087" y="3041"/>
              <a:ext cx="431" cy="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GB" sz="2000"/>
                <a:t>PDF</a:t>
              </a:r>
            </a:p>
          </p:txBody>
        </p:sp>
        <p:sp>
          <p:nvSpPr>
            <p:cNvPr id="115784" name="Text Box 72"/>
            <p:cNvSpPr txBox="1">
              <a:spLocks noChangeArrowheads="1"/>
            </p:cNvSpPr>
            <p:nvPr/>
          </p:nvSpPr>
          <p:spPr bwMode="auto">
            <a:xfrm>
              <a:off x="4708" y="2489"/>
              <a:ext cx="1087" cy="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t>RPS=0.08</a:t>
              </a:r>
            </a:p>
            <a:p>
              <a:pPr eaLnBrk="0" hangingPunct="0"/>
              <a:r>
                <a:rPr lang="en-GB"/>
                <a:t>accurate, </a:t>
              </a:r>
            </a:p>
            <a:p>
              <a:pPr eaLnBrk="0" hangingPunct="0"/>
              <a:r>
                <a:rPr lang="en-GB"/>
                <a:t>but not sharp</a:t>
              </a:r>
            </a:p>
          </p:txBody>
        </p:sp>
        <p:sp>
          <p:nvSpPr>
            <p:cNvPr id="115785" name="Rectangle 73"/>
            <p:cNvSpPr>
              <a:spLocks noChangeArrowheads="1"/>
            </p:cNvSpPr>
            <p:nvPr/>
          </p:nvSpPr>
          <p:spPr bwMode="auto">
            <a:xfrm>
              <a:off x="5100" y="3680"/>
              <a:ext cx="85" cy="3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86" name="Rectangle 74"/>
            <p:cNvSpPr>
              <a:spLocks noChangeArrowheads="1"/>
            </p:cNvSpPr>
            <p:nvPr/>
          </p:nvSpPr>
          <p:spPr bwMode="auto">
            <a:xfrm>
              <a:off x="5218" y="3680"/>
              <a:ext cx="85" cy="3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87" name="Rectangle 75"/>
            <p:cNvSpPr>
              <a:spLocks noChangeArrowheads="1"/>
            </p:cNvSpPr>
            <p:nvPr/>
          </p:nvSpPr>
          <p:spPr bwMode="auto">
            <a:xfrm>
              <a:off x="5331" y="3680"/>
              <a:ext cx="85" cy="3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88" name="Rectangle 76"/>
            <p:cNvSpPr>
              <a:spLocks noChangeArrowheads="1"/>
            </p:cNvSpPr>
            <p:nvPr/>
          </p:nvSpPr>
          <p:spPr bwMode="auto">
            <a:xfrm>
              <a:off x="5445" y="3680"/>
              <a:ext cx="85" cy="3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89" name="Rectangle 77"/>
            <p:cNvSpPr>
              <a:spLocks noChangeArrowheads="1"/>
            </p:cNvSpPr>
            <p:nvPr/>
          </p:nvSpPr>
          <p:spPr bwMode="auto">
            <a:xfrm>
              <a:off x="3744" y="3680"/>
              <a:ext cx="85" cy="3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90" name="Rectangle 78"/>
            <p:cNvSpPr>
              <a:spLocks noChangeArrowheads="1"/>
            </p:cNvSpPr>
            <p:nvPr/>
          </p:nvSpPr>
          <p:spPr bwMode="auto">
            <a:xfrm>
              <a:off x="3630" y="3680"/>
              <a:ext cx="85" cy="3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791" name="Text Box 79"/>
            <p:cNvSpPr txBox="1">
              <a:spLocks noChangeArrowheads="1"/>
            </p:cNvSpPr>
            <p:nvPr/>
          </p:nvSpPr>
          <p:spPr bwMode="auto">
            <a:xfrm>
              <a:off x="4905" y="3403"/>
              <a:ext cx="754"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GB" sz="1400">
                  <a:solidFill>
                    <a:schemeClr val="accent1"/>
                  </a:solidFill>
                </a:rPr>
                <a:t>climatology</a:t>
              </a:r>
            </a:p>
          </p:txBody>
        </p:sp>
        <p:sp>
          <p:nvSpPr>
            <p:cNvPr id="115792" name="Line 80"/>
            <p:cNvSpPr>
              <a:spLocks noChangeShapeType="1"/>
            </p:cNvSpPr>
            <p:nvPr/>
          </p:nvSpPr>
          <p:spPr bwMode="auto">
            <a:xfrm>
              <a:off x="3516" y="3707"/>
              <a:ext cx="2126"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15793" name="Text Box 81"/>
          <p:cNvSpPr txBox="1">
            <a:spLocks noChangeArrowheads="1"/>
          </p:cNvSpPr>
          <p:nvPr/>
        </p:nvSpPr>
        <p:spPr bwMode="auto">
          <a:xfrm>
            <a:off x="7070735" y="6400817"/>
            <a:ext cx="18955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t>R. Hagedorn, 2007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7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0"/>
            <a:ext cx="9055100" cy="1143000"/>
          </a:xfrm>
        </p:spPr>
        <p:txBody>
          <a:bodyPr>
            <a:normAutofit fontScale="90000"/>
          </a:bodyPr>
          <a:lstStyle/>
          <a:p>
            <a:r>
              <a:rPr lang="en-US" sz="3600" b="1" dirty="0">
                <a:latin typeface="Verdana" pitchFamily="34" charset="0"/>
              </a:rPr>
              <a:t>Continuous Rank Probability Score</a:t>
            </a:r>
          </a:p>
        </p:txBody>
      </p:sp>
      <p:graphicFrame>
        <p:nvGraphicFramePr>
          <p:cNvPr id="22532" name="Object 4"/>
          <p:cNvGraphicFramePr>
            <a:graphicFrameLocks noGrp="1"/>
          </p:cNvGraphicFramePr>
          <p:nvPr>
            <p:ph idx="1"/>
            <p:extLst>
              <p:ext uri="{D42A27DB-BD31-4B8C-83A1-F6EECF244321}">
                <p14:modId xmlns:p14="http://schemas.microsoft.com/office/powerpoint/2010/main" val="1867968446"/>
              </p:ext>
            </p:extLst>
          </p:nvPr>
        </p:nvGraphicFramePr>
        <p:xfrm>
          <a:off x="2514600" y="1004888"/>
          <a:ext cx="4532313" cy="733425"/>
        </p:xfrm>
        <a:graphic>
          <a:graphicData uri="http://schemas.openxmlformats.org/presentationml/2006/ole">
            <mc:AlternateContent xmlns:mc="http://schemas.openxmlformats.org/markup-compatibility/2006">
              <mc:Choice xmlns:v="urn:schemas-microsoft-com:vml" Requires="v">
                <p:oleObj spid="_x0000_s22811" name="Equation" r:id="rId3" imgW="2197080" imgH="355320" progId="Equation.3">
                  <p:embed/>
                </p:oleObj>
              </mc:Choice>
              <mc:Fallback>
                <p:oleObj name="Equation" r:id="rId3" imgW="2197080" imgH="355320" progId="Equation.3">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004888"/>
                        <a:ext cx="4532313" cy="73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9" name="Slide Number Placeholder 5"/>
          <p:cNvSpPr>
            <a:spLocks noGrp="1"/>
          </p:cNvSpPr>
          <p:nvPr>
            <p:ph type="sldNum" sz="quarter" idx="12"/>
          </p:nvPr>
        </p:nvSpPr>
        <p:spPr/>
        <p:txBody>
          <a:bodyPr/>
          <a:lstStyle/>
          <a:p>
            <a:fld id="{EB67D679-0052-4209-84A2-FD3A69BE9497}" type="slidenum">
              <a:rPr lang="en-US"/>
              <a:pPr/>
              <a:t>56</a:t>
            </a:fld>
            <a:endParaRPr lang="en-US"/>
          </a:p>
        </p:txBody>
      </p:sp>
      <p:grpSp>
        <p:nvGrpSpPr>
          <p:cNvPr id="22538" name="Group 10"/>
          <p:cNvGrpSpPr>
            <a:grpSpLocks/>
          </p:cNvGrpSpPr>
          <p:nvPr/>
        </p:nvGrpSpPr>
        <p:grpSpPr bwMode="auto">
          <a:xfrm>
            <a:off x="796926" y="1890719"/>
            <a:ext cx="8464550" cy="3367087"/>
            <a:chOff x="502" y="1143"/>
            <a:chExt cx="5332" cy="2121"/>
          </a:xfrm>
        </p:grpSpPr>
        <p:pic>
          <p:nvPicPr>
            <p:cNvPr id="22531" name="Picture 3" descr="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 y="1143"/>
              <a:ext cx="5332" cy="2121"/>
            </a:xfrm>
            <a:prstGeom prst="rect">
              <a:avLst/>
            </a:prstGeom>
            <a:noFill/>
            <a:extLst>
              <a:ext uri="{909E8E84-426E-40dd-AFC4-6F175D3DCCD1}">
                <a14:hiddenFill xmlns:a14="http://schemas.microsoft.com/office/drawing/2010/main" xmlns="">
                  <a:solidFill>
                    <a:srgbClr val="FFFFFF"/>
                  </a:solidFill>
                </a14:hiddenFill>
              </a:ext>
            </a:extLst>
          </p:spPr>
        </p:pic>
        <p:sp>
          <p:nvSpPr>
            <p:cNvPr id="22534" name="Text Box 6"/>
            <p:cNvSpPr txBox="1">
              <a:spLocks noChangeArrowheads="1"/>
            </p:cNvSpPr>
            <p:nvPr/>
          </p:nvSpPr>
          <p:spPr bwMode="auto">
            <a:xfrm>
              <a:off x="5424" y="2719"/>
              <a:ext cx="355" cy="15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000" b="1"/>
                <a:t>CRPS</a:t>
              </a:r>
            </a:p>
          </p:txBody>
        </p:sp>
        <p:sp>
          <p:nvSpPr>
            <p:cNvPr id="22536" name="AutoShape 8" descr="Light vertical"/>
            <p:cNvSpPr>
              <a:spLocks noChangeArrowheads="1"/>
            </p:cNvSpPr>
            <p:nvPr/>
          </p:nvSpPr>
          <p:spPr bwMode="auto">
            <a:xfrm>
              <a:off x="5184" y="2727"/>
              <a:ext cx="240" cy="144"/>
            </a:xfrm>
            <a:prstGeom prst="flowChartProcess">
              <a:avLst/>
            </a:prstGeom>
            <a:pattFill prst="lt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2537" name="Text Box 9"/>
          <p:cNvSpPr txBox="1">
            <a:spLocks noChangeArrowheads="1"/>
          </p:cNvSpPr>
          <p:nvPr/>
        </p:nvSpPr>
        <p:spPr bwMode="auto">
          <a:xfrm>
            <a:off x="762009" y="5257814"/>
            <a:ext cx="6553201"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pPr>
            <a:r>
              <a:rPr lang="en-US">
                <a:latin typeface="Arial" charset="0"/>
                <a:ea typeface="新細明體" pitchFamily="18" charset="-120"/>
              </a:rPr>
              <a:t> Area difference between CDF observation and CDF forecast</a:t>
            </a:r>
          </a:p>
          <a:p>
            <a:pPr>
              <a:spcBef>
                <a:spcPct val="50000"/>
              </a:spcBef>
              <a:buFontTx/>
              <a:buChar char="•"/>
            </a:pPr>
            <a:r>
              <a:rPr lang="en-US">
                <a:latin typeface="Arial" charset="0"/>
                <a:ea typeface="新細明體" pitchFamily="18" charset="-120"/>
              </a:rPr>
              <a:t> Defaults to MAE for deterministic forecast</a:t>
            </a:r>
          </a:p>
          <a:p>
            <a:pPr>
              <a:spcBef>
                <a:spcPct val="50000"/>
              </a:spcBef>
              <a:buFontTx/>
              <a:buChar char="•"/>
            </a:pPr>
            <a:r>
              <a:rPr lang="en-US">
                <a:latin typeface="Arial" charset="0"/>
                <a:ea typeface="新細明體" pitchFamily="18" charset="-120"/>
              </a:rPr>
              <a:t> Flexible, can accommodate uncertain observations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1651" y="-76200"/>
            <a:ext cx="9055100" cy="1143000"/>
          </a:xfrm>
        </p:spPr>
        <p:txBody>
          <a:bodyPr/>
          <a:lstStyle/>
          <a:p>
            <a:r>
              <a:rPr lang="en-US" sz="3600" b="1" dirty="0"/>
              <a:t>Continuous Rank Probability </a:t>
            </a:r>
            <a:r>
              <a:rPr lang="en-US" sz="3600" b="1" dirty="0">
                <a:solidFill>
                  <a:srgbClr val="3333CC"/>
                </a:solidFill>
              </a:rPr>
              <a:t>Skill</a:t>
            </a:r>
            <a:r>
              <a:rPr lang="en-US" sz="3600" b="1" dirty="0"/>
              <a:t> Score</a:t>
            </a:r>
          </a:p>
        </p:txBody>
      </p:sp>
      <p:graphicFrame>
        <p:nvGraphicFramePr>
          <p:cNvPr id="23561" name="Object 9"/>
          <p:cNvGraphicFramePr>
            <a:graphicFrameLocks noGrp="1" noChangeAspect="1"/>
          </p:cNvGraphicFramePr>
          <p:nvPr>
            <p:ph idx="1"/>
          </p:nvPr>
        </p:nvGraphicFramePr>
        <p:xfrm>
          <a:off x="1706563" y="1143000"/>
          <a:ext cx="6645275" cy="1155700"/>
        </p:xfrm>
        <a:graphic>
          <a:graphicData uri="http://schemas.openxmlformats.org/presentationml/2006/ole">
            <mc:AlternateContent xmlns:mc="http://schemas.openxmlformats.org/markup-compatibility/2006">
              <mc:Choice xmlns:v="urn:schemas-microsoft-com:vml" Requires="v">
                <p:oleObj spid="_x0000_s23841" name="Equation" r:id="rId4" imgW="2628720" imgH="457200" progId="Equation.3">
                  <p:embed/>
                </p:oleObj>
              </mc:Choice>
              <mc:Fallback>
                <p:oleObj name="Equation" r:id="rId4" imgW="2628720" imgH="4572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563" y="1143000"/>
                        <a:ext cx="6645275" cy="1155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9" name="Slide Number Placeholder 5"/>
          <p:cNvSpPr>
            <a:spLocks noGrp="1"/>
          </p:cNvSpPr>
          <p:nvPr>
            <p:ph type="sldNum" sz="quarter" idx="12"/>
          </p:nvPr>
        </p:nvSpPr>
        <p:spPr/>
        <p:txBody>
          <a:bodyPr/>
          <a:lstStyle/>
          <a:p>
            <a:fld id="{26684A30-38B8-4533-B08C-4E78B4B1F4FD}" type="slidenum">
              <a:rPr lang="en-US"/>
              <a:pPr/>
              <a:t>57</a:t>
            </a:fld>
            <a:endParaRPr lang="en-US"/>
          </a:p>
        </p:txBody>
      </p:sp>
      <p:pic>
        <p:nvPicPr>
          <p:cNvPr id="23564" name="Picture 12" descr="shz500_crps_fal200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3422650"/>
            <a:ext cx="3657600" cy="2825750"/>
          </a:xfrm>
          <a:prstGeom prst="rect">
            <a:avLst/>
          </a:prstGeom>
          <a:noFill/>
          <a:extLst>
            <a:ext uri="{909E8E84-426E-40dd-AFC4-6F175D3DCCD1}">
              <a14:hiddenFill xmlns:a14="http://schemas.microsoft.com/office/drawing/2010/main" xmlns="">
                <a:solidFill>
                  <a:srgbClr val="FFFFFF"/>
                </a:solidFill>
              </a14:hiddenFill>
            </a:ext>
          </a:extLst>
        </p:spPr>
      </p:pic>
      <p:pic>
        <p:nvPicPr>
          <p:cNvPr id="23563" name="Picture 11" descr="nhz500_crps_fal200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338"/>
          <a:stretch/>
        </p:blipFill>
        <p:spPr bwMode="auto">
          <a:xfrm>
            <a:off x="1557703" y="3422650"/>
            <a:ext cx="3242895" cy="2825750"/>
          </a:xfrm>
          <a:prstGeom prst="rect">
            <a:avLst/>
          </a:prstGeom>
          <a:noFill/>
          <a:extLst>
            <a:ext uri="{909E8E84-426E-40dd-AFC4-6F175D3DCCD1}">
              <a14:hiddenFill xmlns:a14="http://schemas.microsoft.com/office/drawing/2010/main" xmlns="">
                <a:solidFill>
                  <a:srgbClr val="FFFFFF"/>
                </a:solidFill>
              </a14:hiddenFill>
            </a:ext>
          </a:extLst>
        </p:spPr>
      </p:pic>
      <p:sp>
        <p:nvSpPr>
          <p:cNvPr id="23566" name="Text Box 14"/>
          <p:cNvSpPr txBox="1">
            <a:spLocks noChangeArrowheads="1"/>
          </p:cNvSpPr>
          <p:nvPr/>
        </p:nvSpPr>
        <p:spPr bwMode="auto">
          <a:xfrm>
            <a:off x="228602" y="2787667"/>
            <a:ext cx="926636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Example: </a:t>
            </a:r>
          </a:p>
          <a:p>
            <a:r>
              <a:rPr lang="en-US"/>
              <a:t>500hPa CRPS of operational GFS (2009; black) and new implementation (red) </a:t>
            </a:r>
          </a:p>
        </p:txBody>
      </p:sp>
      <p:sp>
        <p:nvSpPr>
          <p:cNvPr id="23567" name="Text Box 15"/>
          <p:cNvSpPr txBox="1">
            <a:spLocks noChangeArrowheads="1"/>
          </p:cNvSpPr>
          <p:nvPr/>
        </p:nvSpPr>
        <p:spPr bwMode="auto">
          <a:xfrm>
            <a:off x="5029205" y="6299217"/>
            <a:ext cx="302805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t>Courtesy of Y. Zhu (EMC/NCEP)</a:t>
            </a:r>
          </a:p>
        </p:txBody>
      </p:sp>
      <p:cxnSp>
        <p:nvCxnSpPr>
          <p:cNvPr id="3" name="Straight Connector 2"/>
          <p:cNvCxnSpPr/>
          <p:nvPr/>
        </p:nvCxnSpPr>
        <p:spPr>
          <a:xfrm>
            <a:off x="1828793" y="5638800"/>
            <a:ext cx="2819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181593" y="5638800"/>
            <a:ext cx="28194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876945C-A33E-43AD-8353-39EB02993863}" type="slidenum">
              <a:rPr lang="en-US"/>
              <a:pPr/>
              <a:t>58</a:t>
            </a:fld>
            <a:endParaRPr lang="en-US" dirty="0"/>
          </a:p>
        </p:txBody>
      </p:sp>
      <p:sp>
        <p:nvSpPr>
          <p:cNvPr id="86019" name="Rectangle 3"/>
          <p:cNvSpPr>
            <a:spLocks noGrp="1" noChangeArrowheads="1"/>
          </p:cNvSpPr>
          <p:nvPr>
            <p:ph idx="4294967295"/>
          </p:nvPr>
        </p:nvSpPr>
        <p:spPr>
          <a:xfrm>
            <a:off x="914400" y="1295400"/>
            <a:ext cx="8153400" cy="914400"/>
          </a:xfrm>
        </p:spPr>
        <p:txBody>
          <a:bodyPr/>
          <a:lstStyle/>
          <a:p>
            <a:pPr marL="0" indent="0">
              <a:spcBef>
                <a:spcPct val="50000"/>
              </a:spcBef>
              <a:buNone/>
            </a:pPr>
            <a:r>
              <a:rPr lang="en-GB" sz="2400" dirty="0">
                <a:latin typeface="Verdana" pitchFamily="34" charset="0"/>
              </a:rPr>
              <a:t>Do the observations statistically belong to the distributions of the forecast ensembles? </a:t>
            </a:r>
            <a:endParaRPr lang="en-US" sz="2400" dirty="0">
              <a:latin typeface="Verdana" pitchFamily="34" charset="0"/>
            </a:endParaRPr>
          </a:p>
        </p:txBody>
      </p:sp>
      <p:sp>
        <p:nvSpPr>
          <p:cNvPr id="6" name="Rectangle 2"/>
          <p:cNvSpPr txBox="1">
            <a:spLocks noChangeArrowheads="1"/>
          </p:cNvSpPr>
          <p:nvPr/>
        </p:nvSpPr>
        <p:spPr>
          <a:xfrm>
            <a:off x="501650" y="0"/>
            <a:ext cx="9251949" cy="14478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mn-lt"/>
              </a:rPr>
              <a:t>Rank Histogram (aka </a:t>
            </a:r>
            <a:r>
              <a:rPr lang="en-GB" sz="4000" b="1" dirty="0" err="1" smtClean="0">
                <a:latin typeface="+mn-lt"/>
              </a:rPr>
              <a:t>Talagrand</a:t>
            </a:r>
            <a:r>
              <a:rPr lang="en-GB" sz="4000" b="1" dirty="0" smtClean="0">
                <a:latin typeface="+mn-lt"/>
              </a:rPr>
              <a:t> Diagram)</a:t>
            </a:r>
            <a:endParaRPr lang="en-GB" sz="4000" b="1" dirty="0">
              <a:latin typeface="+mn-lt"/>
            </a:endParaRPr>
          </a:p>
        </p:txBody>
      </p:sp>
      <p:sp>
        <p:nvSpPr>
          <p:cNvPr id="12" name="Line 33"/>
          <p:cNvSpPr>
            <a:spLocks noChangeShapeType="1"/>
          </p:cNvSpPr>
          <p:nvPr/>
        </p:nvSpPr>
        <p:spPr bwMode="auto">
          <a:xfrm>
            <a:off x="1828801" y="2819382"/>
            <a:ext cx="44450" cy="318293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3" name="Line 34"/>
          <p:cNvSpPr>
            <a:spLocks noChangeShapeType="1"/>
          </p:cNvSpPr>
          <p:nvPr/>
        </p:nvSpPr>
        <p:spPr bwMode="auto">
          <a:xfrm>
            <a:off x="1803400" y="5926120"/>
            <a:ext cx="6689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4" name="Line 35"/>
          <p:cNvSpPr>
            <a:spLocks noChangeShapeType="1"/>
          </p:cNvSpPr>
          <p:nvPr/>
        </p:nvSpPr>
        <p:spPr bwMode="auto">
          <a:xfrm>
            <a:off x="1676400" y="5029182"/>
            <a:ext cx="22225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 name="Freeform 36"/>
          <p:cNvSpPr>
            <a:spLocks/>
          </p:cNvSpPr>
          <p:nvPr/>
        </p:nvSpPr>
        <p:spPr bwMode="auto">
          <a:xfrm>
            <a:off x="1905000" y="4267182"/>
            <a:ext cx="5283200" cy="752475"/>
          </a:xfrm>
          <a:custGeom>
            <a:avLst/>
            <a:gdLst>
              <a:gd name="T0" fmla="*/ 0 w 3584"/>
              <a:gd name="T1" fmla="*/ 640 h 640"/>
              <a:gd name="T2" fmla="*/ 968 w 3584"/>
              <a:gd name="T3" fmla="*/ 496 h 640"/>
              <a:gd name="T4" fmla="*/ 2136 w 3584"/>
              <a:gd name="T5" fmla="*/ 96 h 640"/>
              <a:gd name="T6" fmla="*/ 3176 w 3584"/>
              <a:gd name="T7" fmla="*/ 80 h 640"/>
              <a:gd name="T8" fmla="*/ 3584 w 3584"/>
              <a:gd name="T9" fmla="*/ 0 h 640"/>
            </a:gdLst>
            <a:ahLst/>
            <a:cxnLst>
              <a:cxn ang="0">
                <a:pos x="T0" y="T1"/>
              </a:cxn>
              <a:cxn ang="0">
                <a:pos x="T2" y="T3"/>
              </a:cxn>
              <a:cxn ang="0">
                <a:pos x="T4" y="T5"/>
              </a:cxn>
              <a:cxn ang="0">
                <a:pos x="T6" y="T7"/>
              </a:cxn>
              <a:cxn ang="0">
                <a:pos x="T8" y="T9"/>
              </a:cxn>
            </a:cxnLst>
            <a:rect l="0" t="0" r="r" b="b"/>
            <a:pathLst>
              <a:path w="3584" h="640">
                <a:moveTo>
                  <a:pt x="0" y="640"/>
                </a:moveTo>
                <a:cubicBezTo>
                  <a:pt x="306" y="613"/>
                  <a:pt x="612" y="587"/>
                  <a:pt x="968" y="496"/>
                </a:cubicBezTo>
                <a:cubicBezTo>
                  <a:pt x="1324" y="405"/>
                  <a:pt x="1768" y="165"/>
                  <a:pt x="2136" y="96"/>
                </a:cubicBezTo>
                <a:cubicBezTo>
                  <a:pt x="2504" y="27"/>
                  <a:pt x="2935" y="96"/>
                  <a:pt x="3176" y="80"/>
                </a:cubicBezTo>
                <a:cubicBezTo>
                  <a:pt x="3417" y="64"/>
                  <a:pt x="3500" y="32"/>
                  <a:pt x="3584" y="0"/>
                </a:cubicBezTo>
              </a:path>
            </a:pathLst>
          </a:cu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16" name="Freeform 37"/>
          <p:cNvSpPr>
            <a:spLocks/>
          </p:cNvSpPr>
          <p:nvPr/>
        </p:nvSpPr>
        <p:spPr bwMode="auto">
          <a:xfrm>
            <a:off x="1905000" y="4456102"/>
            <a:ext cx="5283200" cy="484187"/>
          </a:xfrm>
          <a:custGeom>
            <a:avLst/>
            <a:gdLst>
              <a:gd name="T0" fmla="*/ 0 w 3584"/>
              <a:gd name="T1" fmla="*/ 640 h 640"/>
              <a:gd name="T2" fmla="*/ 968 w 3584"/>
              <a:gd name="T3" fmla="*/ 496 h 640"/>
              <a:gd name="T4" fmla="*/ 2136 w 3584"/>
              <a:gd name="T5" fmla="*/ 96 h 640"/>
              <a:gd name="T6" fmla="*/ 3176 w 3584"/>
              <a:gd name="T7" fmla="*/ 80 h 640"/>
              <a:gd name="T8" fmla="*/ 3584 w 3584"/>
              <a:gd name="T9" fmla="*/ 0 h 640"/>
            </a:gdLst>
            <a:ahLst/>
            <a:cxnLst>
              <a:cxn ang="0">
                <a:pos x="T0" y="T1"/>
              </a:cxn>
              <a:cxn ang="0">
                <a:pos x="T2" y="T3"/>
              </a:cxn>
              <a:cxn ang="0">
                <a:pos x="T4" y="T5"/>
              </a:cxn>
              <a:cxn ang="0">
                <a:pos x="T6" y="T7"/>
              </a:cxn>
              <a:cxn ang="0">
                <a:pos x="T8" y="T9"/>
              </a:cxn>
            </a:cxnLst>
            <a:rect l="0" t="0" r="r" b="b"/>
            <a:pathLst>
              <a:path w="3584" h="640">
                <a:moveTo>
                  <a:pt x="0" y="640"/>
                </a:moveTo>
                <a:cubicBezTo>
                  <a:pt x="306" y="613"/>
                  <a:pt x="612" y="587"/>
                  <a:pt x="968" y="496"/>
                </a:cubicBezTo>
                <a:cubicBezTo>
                  <a:pt x="1324" y="405"/>
                  <a:pt x="1768" y="165"/>
                  <a:pt x="2136" y="96"/>
                </a:cubicBezTo>
                <a:cubicBezTo>
                  <a:pt x="2504" y="27"/>
                  <a:pt x="2935" y="96"/>
                  <a:pt x="3176" y="80"/>
                </a:cubicBezTo>
                <a:cubicBezTo>
                  <a:pt x="3417" y="64"/>
                  <a:pt x="3500" y="32"/>
                  <a:pt x="3584" y="0"/>
                </a:cubicBezTo>
              </a:path>
            </a:pathLst>
          </a:cu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17" name="Freeform 38"/>
          <p:cNvSpPr>
            <a:spLocks/>
          </p:cNvSpPr>
          <p:nvPr/>
        </p:nvSpPr>
        <p:spPr bwMode="auto">
          <a:xfrm>
            <a:off x="1905000" y="3657582"/>
            <a:ext cx="5308600" cy="1347788"/>
          </a:xfrm>
          <a:custGeom>
            <a:avLst/>
            <a:gdLst>
              <a:gd name="T0" fmla="*/ 0 w 3584"/>
              <a:gd name="T1" fmla="*/ 640 h 640"/>
              <a:gd name="T2" fmla="*/ 968 w 3584"/>
              <a:gd name="T3" fmla="*/ 496 h 640"/>
              <a:gd name="T4" fmla="*/ 2136 w 3584"/>
              <a:gd name="T5" fmla="*/ 96 h 640"/>
              <a:gd name="T6" fmla="*/ 3176 w 3584"/>
              <a:gd name="T7" fmla="*/ 80 h 640"/>
              <a:gd name="T8" fmla="*/ 3584 w 3584"/>
              <a:gd name="T9" fmla="*/ 0 h 640"/>
            </a:gdLst>
            <a:ahLst/>
            <a:cxnLst>
              <a:cxn ang="0">
                <a:pos x="T0" y="T1"/>
              </a:cxn>
              <a:cxn ang="0">
                <a:pos x="T2" y="T3"/>
              </a:cxn>
              <a:cxn ang="0">
                <a:pos x="T4" y="T5"/>
              </a:cxn>
              <a:cxn ang="0">
                <a:pos x="T6" y="T7"/>
              </a:cxn>
              <a:cxn ang="0">
                <a:pos x="T8" y="T9"/>
              </a:cxn>
            </a:cxnLst>
            <a:rect l="0" t="0" r="r" b="b"/>
            <a:pathLst>
              <a:path w="3584" h="640">
                <a:moveTo>
                  <a:pt x="0" y="640"/>
                </a:moveTo>
                <a:cubicBezTo>
                  <a:pt x="306" y="613"/>
                  <a:pt x="612" y="587"/>
                  <a:pt x="968" y="496"/>
                </a:cubicBezTo>
                <a:cubicBezTo>
                  <a:pt x="1324" y="405"/>
                  <a:pt x="1768" y="165"/>
                  <a:pt x="2136" y="96"/>
                </a:cubicBezTo>
                <a:cubicBezTo>
                  <a:pt x="2504" y="27"/>
                  <a:pt x="2935" y="96"/>
                  <a:pt x="3176" y="80"/>
                </a:cubicBezTo>
                <a:cubicBezTo>
                  <a:pt x="3417" y="64"/>
                  <a:pt x="3500" y="32"/>
                  <a:pt x="3584" y="0"/>
                </a:cubicBezTo>
              </a:path>
            </a:pathLst>
          </a:cu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18" name="Freeform 39"/>
          <p:cNvSpPr>
            <a:spLocks/>
          </p:cNvSpPr>
          <p:nvPr/>
        </p:nvSpPr>
        <p:spPr bwMode="auto">
          <a:xfrm>
            <a:off x="1898654" y="4730737"/>
            <a:ext cx="5254625" cy="892175"/>
          </a:xfrm>
          <a:custGeom>
            <a:avLst/>
            <a:gdLst>
              <a:gd name="T0" fmla="*/ 0 w 3568"/>
              <a:gd name="T1" fmla="*/ 329 h 601"/>
              <a:gd name="T2" fmla="*/ 696 w 3568"/>
              <a:gd name="T3" fmla="*/ 233 h 601"/>
              <a:gd name="T4" fmla="*/ 1888 w 3568"/>
              <a:gd name="T5" fmla="*/ 1 h 601"/>
              <a:gd name="T6" fmla="*/ 2712 w 3568"/>
              <a:gd name="T7" fmla="*/ 241 h 601"/>
              <a:gd name="T8" fmla="*/ 3400 w 3568"/>
              <a:gd name="T9" fmla="*/ 553 h 601"/>
              <a:gd name="T10" fmla="*/ 3568 w 3568"/>
              <a:gd name="T11" fmla="*/ 529 h 601"/>
            </a:gdLst>
            <a:ahLst/>
            <a:cxnLst>
              <a:cxn ang="0">
                <a:pos x="T0" y="T1"/>
              </a:cxn>
              <a:cxn ang="0">
                <a:pos x="T2" y="T3"/>
              </a:cxn>
              <a:cxn ang="0">
                <a:pos x="T4" y="T5"/>
              </a:cxn>
              <a:cxn ang="0">
                <a:pos x="T6" y="T7"/>
              </a:cxn>
              <a:cxn ang="0">
                <a:pos x="T8" y="T9"/>
              </a:cxn>
              <a:cxn ang="0">
                <a:pos x="T10" y="T11"/>
              </a:cxn>
            </a:cxnLst>
            <a:rect l="0" t="0" r="r" b="b"/>
            <a:pathLst>
              <a:path w="3568" h="601">
                <a:moveTo>
                  <a:pt x="0" y="329"/>
                </a:moveTo>
                <a:cubicBezTo>
                  <a:pt x="190" y="308"/>
                  <a:pt x="381" y="288"/>
                  <a:pt x="696" y="233"/>
                </a:cubicBezTo>
                <a:cubicBezTo>
                  <a:pt x="1011" y="178"/>
                  <a:pt x="1552" y="0"/>
                  <a:pt x="1888" y="1"/>
                </a:cubicBezTo>
                <a:cubicBezTo>
                  <a:pt x="2224" y="2"/>
                  <a:pt x="2460" y="149"/>
                  <a:pt x="2712" y="241"/>
                </a:cubicBezTo>
                <a:cubicBezTo>
                  <a:pt x="2964" y="333"/>
                  <a:pt x="3257" y="505"/>
                  <a:pt x="3400" y="553"/>
                </a:cubicBezTo>
                <a:cubicBezTo>
                  <a:pt x="3543" y="601"/>
                  <a:pt x="3540" y="533"/>
                  <a:pt x="3568" y="529"/>
                </a:cubicBezTo>
              </a:path>
            </a:pathLst>
          </a:custGeom>
          <a:noFill/>
          <a:ln w="952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9" name="Group 40"/>
          <p:cNvGrpSpPr>
            <a:grpSpLocks/>
          </p:cNvGrpSpPr>
          <p:nvPr/>
        </p:nvGrpSpPr>
        <p:grpSpPr bwMode="auto">
          <a:xfrm>
            <a:off x="7239000" y="2819382"/>
            <a:ext cx="990600" cy="3200400"/>
            <a:chOff x="4695" y="736"/>
            <a:chExt cx="596" cy="2304"/>
          </a:xfrm>
        </p:grpSpPr>
        <p:sp>
          <p:nvSpPr>
            <p:cNvPr id="20" name="Line 41"/>
            <p:cNvSpPr>
              <a:spLocks noChangeShapeType="1"/>
            </p:cNvSpPr>
            <p:nvPr/>
          </p:nvSpPr>
          <p:spPr bwMode="auto">
            <a:xfrm>
              <a:off x="4704" y="736"/>
              <a:ext cx="0" cy="2304"/>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1" name="Freeform 42"/>
            <p:cNvSpPr>
              <a:spLocks/>
            </p:cNvSpPr>
            <p:nvPr/>
          </p:nvSpPr>
          <p:spPr bwMode="auto">
            <a:xfrm rot="60000">
              <a:off x="4695" y="798"/>
              <a:ext cx="596" cy="2087"/>
            </a:xfrm>
            <a:custGeom>
              <a:avLst/>
              <a:gdLst>
                <a:gd name="T0" fmla="*/ 4 w 316"/>
                <a:gd name="T1" fmla="*/ 0 h 2607"/>
                <a:gd name="T2" fmla="*/ 26 w 316"/>
                <a:gd name="T3" fmla="*/ 328 h 2607"/>
                <a:gd name="T4" fmla="*/ 81 w 316"/>
                <a:gd name="T5" fmla="*/ 419 h 2607"/>
                <a:gd name="T6" fmla="*/ 120 w 316"/>
                <a:gd name="T7" fmla="*/ 482 h 2607"/>
                <a:gd name="T8" fmla="*/ 81 w 316"/>
                <a:gd name="T9" fmla="*/ 552 h 2607"/>
                <a:gd name="T10" fmla="*/ 28 w 316"/>
                <a:gd name="T11" fmla="*/ 687 h 2607"/>
                <a:gd name="T12" fmla="*/ 26 w 316"/>
                <a:gd name="T13" fmla="*/ 1103 h 2607"/>
                <a:gd name="T14" fmla="*/ 182 w 316"/>
                <a:gd name="T15" fmla="*/ 1245 h 2607"/>
                <a:gd name="T16" fmla="*/ 315 w 316"/>
                <a:gd name="T17" fmla="*/ 1347 h 2607"/>
                <a:gd name="T18" fmla="*/ 190 w 316"/>
                <a:gd name="T19" fmla="*/ 1471 h 2607"/>
                <a:gd name="T20" fmla="*/ 59 w 316"/>
                <a:gd name="T21" fmla="*/ 1612 h 2607"/>
                <a:gd name="T22" fmla="*/ 35 w 316"/>
                <a:gd name="T23" fmla="*/ 1894 h 2607"/>
                <a:gd name="T24" fmla="*/ 42 w 316"/>
                <a:gd name="T25" fmla="*/ 2087 h 2607"/>
                <a:gd name="T26" fmla="*/ 81 w 316"/>
                <a:gd name="T27" fmla="*/ 2149 h 2607"/>
                <a:gd name="T28" fmla="*/ 97 w 316"/>
                <a:gd name="T29" fmla="*/ 2196 h 2607"/>
                <a:gd name="T30" fmla="*/ 50 w 316"/>
                <a:gd name="T31" fmla="*/ 2321 h 2607"/>
                <a:gd name="T32" fmla="*/ 26 w 316"/>
                <a:gd name="T33" fmla="*/ 2607 h 2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2607">
                  <a:moveTo>
                    <a:pt x="4" y="0"/>
                  </a:moveTo>
                  <a:cubicBezTo>
                    <a:pt x="6" y="55"/>
                    <a:pt x="13" y="258"/>
                    <a:pt x="26" y="328"/>
                  </a:cubicBezTo>
                  <a:cubicBezTo>
                    <a:pt x="39" y="398"/>
                    <a:pt x="65" y="393"/>
                    <a:pt x="81" y="419"/>
                  </a:cubicBezTo>
                  <a:cubicBezTo>
                    <a:pt x="97" y="445"/>
                    <a:pt x="120" y="460"/>
                    <a:pt x="120" y="482"/>
                  </a:cubicBezTo>
                  <a:cubicBezTo>
                    <a:pt x="120" y="504"/>
                    <a:pt x="96" y="518"/>
                    <a:pt x="81" y="552"/>
                  </a:cubicBezTo>
                  <a:cubicBezTo>
                    <a:pt x="66" y="586"/>
                    <a:pt x="37" y="595"/>
                    <a:pt x="28" y="687"/>
                  </a:cubicBezTo>
                  <a:cubicBezTo>
                    <a:pt x="19" y="779"/>
                    <a:pt x="0" y="1010"/>
                    <a:pt x="26" y="1103"/>
                  </a:cubicBezTo>
                  <a:cubicBezTo>
                    <a:pt x="52" y="1196"/>
                    <a:pt x="134" y="1204"/>
                    <a:pt x="182" y="1245"/>
                  </a:cubicBezTo>
                  <a:cubicBezTo>
                    <a:pt x="230" y="1286"/>
                    <a:pt x="314" y="1309"/>
                    <a:pt x="315" y="1347"/>
                  </a:cubicBezTo>
                  <a:cubicBezTo>
                    <a:pt x="316" y="1385"/>
                    <a:pt x="232" y="1427"/>
                    <a:pt x="190" y="1471"/>
                  </a:cubicBezTo>
                  <a:cubicBezTo>
                    <a:pt x="148" y="1515"/>
                    <a:pt x="85" y="1542"/>
                    <a:pt x="59" y="1612"/>
                  </a:cubicBezTo>
                  <a:cubicBezTo>
                    <a:pt x="33" y="1682"/>
                    <a:pt x="38" y="1815"/>
                    <a:pt x="35" y="1894"/>
                  </a:cubicBezTo>
                  <a:cubicBezTo>
                    <a:pt x="32" y="1973"/>
                    <a:pt x="34" y="2045"/>
                    <a:pt x="42" y="2087"/>
                  </a:cubicBezTo>
                  <a:cubicBezTo>
                    <a:pt x="50" y="2129"/>
                    <a:pt x="72" y="2131"/>
                    <a:pt x="81" y="2149"/>
                  </a:cubicBezTo>
                  <a:cubicBezTo>
                    <a:pt x="90" y="2167"/>
                    <a:pt x="102" y="2167"/>
                    <a:pt x="97" y="2196"/>
                  </a:cubicBezTo>
                  <a:cubicBezTo>
                    <a:pt x="92" y="2225"/>
                    <a:pt x="62" y="2253"/>
                    <a:pt x="50" y="2321"/>
                  </a:cubicBezTo>
                  <a:cubicBezTo>
                    <a:pt x="38" y="2389"/>
                    <a:pt x="31" y="2548"/>
                    <a:pt x="26" y="2607"/>
                  </a:cubicBezTo>
                </a:path>
              </a:pathLst>
            </a:custGeom>
            <a:solidFill>
              <a:srgbClr val="F5F011"/>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grpSp>
      <p:sp>
        <p:nvSpPr>
          <p:cNvPr id="22" name="Freeform 43"/>
          <p:cNvSpPr>
            <a:spLocks/>
          </p:cNvSpPr>
          <p:nvPr/>
        </p:nvSpPr>
        <p:spPr bwMode="auto">
          <a:xfrm>
            <a:off x="1228735" y="4552932"/>
            <a:ext cx="608013" cy="933450"/>
          </a:xfrm>
          <a:custGeom>
            <a:avLst/>
            <a:gdLst>
              <a:gd name="T0" fmla="*/ 483 w 483"/>
              <a:gd name="T1" fmla="*/ 1348 h 1348"/>
              <a:gd name="T2" fmla="*/ 408 w 483"/>
              <a:gd name="T3" fmla="*/ 950 h 1348"/>
              <a:gd name="T4" fmla="*/ 101 w 483"/>
              <a:gd name="T5" fmla="*/ 795 h 1348"/>
              <a:gd name="T6" fmla="*/ 1 w 483"/>
              <a:gd name="T7" fmla="*/ 710 h 1348"/>
              <a:gd name="T8" fmla="*/ 94 w 483"/>
              <a:gd name="T9" fmla="*/ 631 h 1348"/>
              <a:gd name="T10" fmla="*/ 413 w 483"/>
              <a:gd name="T11" fmla="*/ 499 h 1348"/>
              <a:gd name="T12" fmla="*/ 483 w 483"/>
              <a:gd name="T13" fmla="*/ 0 h 1348"/>
            </a:gdLst>
            <a:ahLst/>
            <a:cxnLst>
              <a:cxn ang="0">
                <a:pos x="T0" y="T1"/>
              </a:cxn>
              <a:cxn ang="0">
                <a:pos x="T2" y="T3"/>
              </a:cxn>
              <a:cxn ang="0">
                <a:pos x="T4" y="T5"/>
              </a:cxn>
              <a:cxn ang="0">
                <a:pos x="T6" y="T7"/>
              </a:cxn>
              <a:cxn ang="0">
                <a:pos x="T8" y="T9"/>
              </a:cxn>
              <a:cxn ang="0">
                <a:pos x="T10" y="T11"/>
              </a:cxn>
              <a:cxn ang="0">
                <a:pos x="T12" y="T13"/>
              </a:cxn>
            </a:cxnLst>
            <a:rect l="0" t="0" r="r" b="b"/>
            <a:pathLst>
              <a:path w="483" h="1348">
                <a:moveTo>
                  <a:pt x="483" y="1348"/>
                </a:moveTo>
                <a:cubicBezTo>
                  <a:pt x="471" y="1282"/>
                  <a:pt x="472" y="1042"/>
                  <a:pt x="408" y="950"/>
                </a:cubicBezTo>
                <a:cubicBezTo>
                  <a:pt x="344" y="858"/>
                  <a:pt x="169" y="835"/>
                  <a:pt x="101" y="795"/>
                </a:cubicBezTo>
                <a:cubicBezTo>
                  <a:pt x="33" y="755"/>
                  <a:pt x="2" y="737"/>
                  <a:pt x="1" y="710"/>
                </a:cubicBezTo>
                <a:cubicBezTo>
                  <a:pt x="0" y="683"/>
                  <a:pt x="25" y="666"/>
                  <a:pt x="94" y="631"/>
                </a:cubicBezTo>
                <a:cubicBezTo>
                  <a:pt x="163" y="596"/>
                  <a:pt x="348" y="604"/>
                  <a:pt x="413" y="499"/>
                </a:cubicBezTo>
                <a:cubicBezTo>
                  <a:pt x="478" y="394"/>
                  <a:pt x="468" y="104"/>
                  <a:pt x="483" y="0"/>
                </a:cubicBezTo>
              </a:path>
            </a:pathLst>
          </a:custGeom>
          <a:solidFill>
            <a:srgbClr val="F5F011"/>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3" name="Text Box 44"/>
          <p:cNvSpPr txBox="1">
            <a:spLocks noChangeArrowheads="1"/>
          </p:cNvSpPr>
          <p:nvPr/>
        </p:nvSpPr>
        <p:spPr bwMode="auto">
          <a:xfrm>
            <a:off x="2514600" y="6019800"/>
            <a:ext cx="17554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GB" dirty="0"/>
              <a:t>Forecast time</a:t>
            </a:r>
          </a:p>
        </p:txBody>
      </p:sp>
      <p:sp>
        <p:nvSpPr>
          <p:cNvPr id="24" name="Text Box 46"/>
          <p:cNvSpPr txBox="1">
            <a:spLocks noChangeArrowheads="1"/>
          </p:cNvSpPr>
          <p:nvPr/>
        </p:nvSpPr>
        <p:spPr bwMode="auto">
          <a:xfrm>
            <a:off x="1589094" y="5973763"/>
            <a:ext cx="62656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GB" sz="1200" dirty="0"/>
              <a:t>Initial</a:t>
            </a:r>
          </a:p>
        </p:txBody>
      </p:sp>
      <p:sp>
        <p:nvSpPr>
          <p:cNvPr id="25" name="Text Box 47"/>
          <p:cNvSpPr txBox="1">
            <a:spLocks noChangeArrowheads="1"/>
          </p:cNvSpPr>
          <p:nvPr/>
        </p:nvSpPr>
        <p:spPr bwMode="auto">
          <a:xfrm>
            <a:off x="6832598" y="5973763"/>
            <a:ext cx="107167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GB" sz="1200" dirty="0" smtClean="0"/>
              <a:t>Verify Time</a:t>
            </a:r>
            <a:endParaRPr lang="en-GB" sz="1200" dirty="0"/>
          </a:p>
        </p:txBody>
      </p:sp>
      <p:sp>
        <p:nvSpPr>
          <p:cNvPr id="26" name="Freeform 48"/>
          <p:cNvSpPr>
            <a:spLocks/>
          </p:cNvSpPr>
          <p:nvPr/>
        </p:nvSpPr>
        <p:spPr bwMode="auto">
          <a:xfrm>
            <a:off x="1905000" y="3505200"/>
            <a:ext cx="5308600" cy="1795463"/>
          </a:xfrm>
          <a:custGeom>
            <a:avLst/>
            <a:gdLst>
              <a:gd name="T0" fmla="*/ 0 w 3584"/>
              <a:gd name="T1" fmla="*/ 1128 h 1128"/>
              <a:gd name="T2" fmla="*/ 776 w 3584"/>
              <a:gd name="T3" fmla="*/ 1064 h 1128"/>
              <a:gd name="T4" fmla="*/ 1232 w 3584"/>
              <a:gd name="T5" fmla="*/ 760 h 1128"/>
              <a:gd name="T6" fmla="*/ 1600 w 3584"/>
              <a:gd name="T7" fmla="*/ 496 h 1128"/>
              <a:gd name="T8" fmla="*/ 1952 w 3584"/>
              <a:gd name="T9" fmla="*/ 320 h 1128"/>
              <a:gd name="T10" fmla="*/ 2200 w 3584"/>
              <a:gd name="T11" fmla="*/ 72 h 1128"/>
              <a:gd name="T12" fmla="*/ 2896 w 3584"/>
              <a:gd name="T13" fmla="*/ 160 h 1128"/>
              <a:gd name="T14" fmla="*/ 3216 w 3584"/>
              <a:gd name="T15" fmla="*/ 160 h 1128"/>
              <a:gd name="T16" fmla="*/ 3448 w 3584"/>
              <a:gd name="T17" fmla="*/ 80 h 1128"/>
              <a:gd name="T18" fmla="*/ 3584 w 3584"/>
              <a:gd name="T19"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4" h="1128">
                <a:moveTo>
                  <a:pt x="0" y="1128"/>
                </a:moveTo>
                <a:cubicBezTo>
                  <a:pt x="285" y="1126"/>
                  <a:pt x="571" y="1125"/>
                  <a:pt x="776" y="1064"/>
                </a:cubicBezTo>
                <a:cubicBezTo>
                  <a:pt x="981" y="1003"/>
                  <a:pt x="1095" y="855"/>
                  <a:pt x="1232" y="760"/>
                </a:cubicBezTo>
                <a:cubicBezTo>
                  <a:pt x="1369" y="665"/>
                  <a:pt x="1480" y="569"/>
                  <a:pt x="1600" y="496"/>
                </a:cubicBezTo>
                <a:cubicBezTo>
                  <a:pt x="1720" y="423"/>
                  <a:pt x="1852" y="391"/>
                  <a:pt x="1952" y="320"/>
                </a:cubicBezTo>
                <a:cubicBezTo>
                  <a:pt x="2052" y="249"/>
                  <a:pt x="2043" y="99"/>
                  <a:pt x="2200" y="72"/>
                </a:cubicBezTo>
                <a:cubicBezTo>
                  <a:pt x="2357" y="45"/>
                  <a:pt x="2727" y="145"/>
                  <a:pt x="2896" y="160"/>
                </a:cubicBezTo>
                <a:cubicBezTo>
                  <a:pt x="3065" y="175"/>
                  <a:pt x="3124" y="173"/>
                  <a:pt x="3216" y="160"/>
                </a:cubicBezTo>
                <a:cubicBezTo>
                  <a:pt x="3308" y="147"/>
                  <a:pt x="3387" y="107"/>
                  <a:pt x="3448" y="80"/>
                </a:cubicBezTo>
                <a:cubicBezTo>
                  <a:pt x="3509" y="53"/>
                  <a:pt x="3560" y="13"/>
                  <a:pt x="3584" y="0"/>
                </a:cubicBezTo>
              </a:path>
            </a:pathLst>
          </a:custGeom>
          <a:noFill/>
          <a:ln w="952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7" name="Freeform 49"/>
          <p:cNvSpPr>
            <a:spLocks/>
          </p:cNvSpPr>
          <p:nvPr/>
        </p:nvSpPr>
        <p:spPr bwMode="auto">
          <a:xfrm>
            <a:off x="1885957" y="4714861"/>
            <a:ext cx="5253038" cy="542925"/>
          </a:xfrm>
          <a:custGeom>
            <a:avLst/>
            <a:gdLst>
              <a:gd name="T0" fmla="*/ 0 w 3544"/>
              <a:gd name="T1" fmla="*/ 228 h 293"/>
              <a:gd name="T2" fmla="*/ 728 w 3544"/>
              <a:gd name="T3" fmla="*/ 228 h 293"/>
              <a:gd name="T4" fmla="*/ 1288 w 3544"/>
              <a:gd name="T5" fmla="*/ 276 h 293"/>
              <a:gd name="T6" fmla="*/ 1800 w 3544"/>
              <a:gd name="T7" fmla="*/ 124 h 293"/>
              <a:gd name="T8" fmla="*/ 2224 w 3544"/>
              <a:gd name="T9" fmla="*/ 76 h 293"/>
              <a:gd name="T10" fmla="*/ 2552 w 3544"/>
              <a:gd name="T11" fmla="*/ 100 h 293"/>
              <a:gd name="T12" fmla="*/ 2976 w 3544"/>
              <a:gd name="T13" fmla="*/ 12 h 293"/>
              <a:gd name="T14" fmla="*/ 3248 w 3544"/>
              <a:gd name="T15" fmla="*/ 28 h 293"/>
              <a:gd name="T16" fmla="*/ 3544 w 3544"/>
              <a:gd name="T17" fmla="*/ 14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4" h="293">
                <a:moveTo>
                  <a:pt x="0" y="228"/>
                </a:moveTo>
                <a:cubicBezTo>
                  <a:pt x="256" y="224"/>
                  <a:pt x="513" y="220"/>
                  <a:pt x="728" y="228"/>
                </a:cubicBezTo>
                <a:cubicBezTo>
                  <a:pt x="943" y="236"/>
                  <a:pt x="1109" y="293"/>
                  <a:pt x="1288" y="276"/>
                </a:cubicBezTo>
                <a:cubicBezTo>
                  <a:pt x="1467" y="259"/>
                  <a:pt x="1644" y="157"/>
                  <a:pt x="1800" y="124"/>
                </a:cubicBezTo>
                <a:cubicBezTo>
                  <a:pt x="1956" y="91"/>
                  <a:pt x="2099" y="80"/>
                  <a:pt x="2224" y="76"/>
                </a:cubicBezTo>
                <a:cubicBezTo>
                  <a:pt x="2349" y="72"/>
                  <a:pt x="2427" y="111"/>
                  <a:pt x="2552" y="100"/>
                </a:cubicBezTo>
                <a:cubicBezTo>
                  <a:pt x="2677" y="89"/>
                  <a:pt x="2860" y="24"/>
                  <a:pt x="2976" y="12"/>
                </a:cubicBezTo>
                <a:cubicBezTo>
                  <a:pt x="3092" y="0"/>
                  <a:pt x="3153" y="5"/>
                  <a:pt x="3248" y="28"/>
                </a:cubicBezTo>
                <a:cubicBezTo>
                  <a:pt x="3343" y="51"/>
                  <a:pt x="3493" y="128"/>
                  <a:pt x="3544" y="148"/>
                </a:cubicBezTo>
              </a:path>
            </a:pathLst>
          </a:custGeom>
          <a:noFill/>
          <a:ln w="952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8" name="Freeform 50"/>
          <p:cNvSpPr>
            <a:spLocks/>
          </p:cNvSpPr>
          <p:nvPr/>
        </p:nvSpPr>
        <p:spPr bwMode="auto">
          <a:xfrm>
            <a:off x="1911350" y="3809982"/>
            <a:ext cx="5270500" cy="1066800"/>
          </a:xfrm>
          <a:custGeom>
            <a:avLst/>
            <a:gdLst>
              <a:gd name="T0" fmla="*/ 0 w 3560"/>
              <a:gd name="T1" fmla="*/ 540 h 540"/>
              <a:gd name="T2" fmla="*/ 344 w 3560"/>
              <a:gd name="T3" fmla="*/ 492 h 540"/>
              <a:gd name="T4" fmla="*/ 736 w 3560"/>
              <a:gd name="T5" fmla="*/ 380 h 540"/>
              <a:gd name="T6" fmla="*/ 1056 w 3560"/>
              <a:gd name="T7" fmla="*/ 244 h 540"/>
              <a:gd name="T8" fmla="*/ 1336 w 3560"/>
              <a:gd name="T9" fmla="*/ 180 h 540"/>
              <a:gd name="T10" fmla="*/ 1824 w 3560"/>
              <a:gd name="T11" fmla="*/ 108 h 540"/>
              <a:gd name="T12" fmla="*/ 2264 w 3560"/>
              <a:gd name="T13" fmla="*/ 188 h 540"/>
              <a:gd name="T14" fmla="*/ 2704 w 3560"/>
              <a:gd name="T15" fmla="*/ 116 h 540"/>
              <a:gd name="T16" fmla="*/ 3040 w 3560"/>
              <a:gd name="T17" fmla="*/ 4 h 540"/>
              <a:gd name="T18" fmla="*/ 3560 w 3560"/>
              <a:gd name="T19" fmla="*/ 1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0" h="540">
                <a:moveTo>
                  <a:pt x="0" y="540"/>
                </a:moveTo>
                <a:cubicBezTo>
                  <a:pt x="110" y="529"/>
                  <a:pt x="221" y="519"/>
                  <a:pt x="344" y="492"/>
                </a:cubicBezTo>
                <a:cubicBezTo>
                  <a:pt x="467" y="465"/>
                  <a:pt x="618" y="421"/>
                  <a:pt x="736" y="380"/>
                </a:cubicBezTo>
                <a:cubicBezTo>
                  <a:pt x="854" y="339"/>
                  <a:pt x="956" y="277"/>
                  <a:pt x="1056" y="244"/>
                </a:cubicBezTo>
                <a:cubicBezTo>
                  <a:pt x="1156" y="211"/>
                  <a:pt x="1208" y="203"/>
                  <a:pt x="1336" y="180"/>
                </a:cubicBezTo>
                <a:cubicBezTo>
                  <a:pt x="1464" y="157"/>
                  <a:pt x="1669" y="107"/>
                  <a:pt x="1824" y="108"/>
                </a:cubicBezTo>
                <a:cubicBezTo>
                  <a:pt x="1979" y="109"/>
                  <a:pt x="2117" y="187"/>
                  <a:pt x="2264" y="188"/>
                </a:cubicBezTo>
                <a:cubicBezTo>
                  <a:pt x="2411" y="189"/>
                  <a:pt x="2575" y="147"/>
                  <a:pt x="2704" y="116"/>
                </a:cubicBezTo>
                <a:cubicBezTo>
                  <a:pt x="2833" y="85"/>
                  <a:pt x="2897" y="0"/>
                  <a:pt x="3040" y="4"/>
                </a:cubicBezTo>
                <a:cubicBezTo>
                  <a:pt x="3183" y="8"/>
                  <a:pt x="3473" y="117"/>
                  <a:pt x="3560" y="140"/>
                </a:cubicBezTo>
              </a:path>
            </a:pathLst>
          </a:custGeom>
          <a:noFill/>
          <a:ln w="952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9" name="Text Box 51"/>
          <p:cNvSpPr txBox="1">
            <a:spLocks noChangeArrowheads="1"/>
          </p:cNvSpPr>
          <p:nvPr/>
        </p:nvSpPr>
        <p:spPr bwMode="auto">
          <a:xfrm>
            <a:off x="533400" y="4343383"/>
            <a:ext cx="105374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dirty="0" err="1"/>
              <a:t>PDF</a:t>
            </a:r>
            <a:r>
              <a:rPr lang="en-US" baseline="-25000" dirty="0" err="1"/>
              <a:t>initial</a:t>
            </a:r>
            <a:endParaRPr lang="en-US" dirty="0"/>
          </a:p>
        </p:txBody>
      </p:sp>
      <p:sp>
        <p:nvSpPr>
          <p:cNvPr id="30" name="Text Box 52"/>
          <p:cNvSpPr txBox="1">
            <a:spLocks noChangeArrowheads="1"/>
          </p:cNvSpPr>
          <p:nvPr/>
        </p:nvSpPr>
        <p:spPr bwMode="auto">
          <a:xfrm>
            <a:off x="7696211" y="3733783"/>
            <a:ext cx="130358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PDF</a:t>
            </a:r>
            <a:r>
              <a:rPr lang="en-US" baseline="-25000"/>
              <a:t>verifying</a:t>
            </a:r>
            <a:endParaRPr lang="en-US"/>
          </a:p>
        </p:txBody>
      </p:sp>
      <p:sp>
        <p:nvSpPr>
          <p:cNvPr id="31" name="Line 54"/>
          <p:cNvSpPr>
            <a:spLocks noChangeShapeType="1"/>
          </p:cNvSpPr>
          <p:nvPr/>
        </p:nvSpPr>
        <p:spPr bwMode="auto">
          <a:xfrm>
            <a:off x="2057405" y="3124182"/>
            <a:ext cx="920750" cy="0"/>
          </a:xfrm>
          <a:prstGeom prst="line">
            <a:avLst/>
          </a:prstGeom>
          <a:noFill/>
          <a:ln w="38100">
            <a:solidFill>
              <a:srgbClr val="1F497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 name="Text Box 55"/>
          <p:cNvSpPr txBox="1">
            <a:spLocks noChangeArrowheads="1"/>
          </p:cNvSpPr>
          <p:nvPr/>
        </p:nvSpPr>
        <p:spPr bwMode="auto">
          <a:xfrm>
            <a:off x="2057405" y="2819385"/>
            <a:ext cx="7740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t>nature</a:t>
            </a:r>
          </a:p>
        </p:txBody>
      </p:sp>
      <p:sp>
        <p:nvSpPr>
          <p:cNvPr id="33" name="Text Box 56"/>
          <p:cNvSpPr txBox="1">
            <a:spLocks noChangeArrowheads="1"/>
          </p:cNvSpPr>
          <p:nvPr/>
        </p:nvSpPr>
        <p:spPr bwMode="auto">
          <a:xfrm>
            <a:off x="3200405" y="2819385"/>
            <a:ext cx="278794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t>Deterministic model forecast</a:t>
            </a:r>
          </a:p>
        </p:txBody>
      </p:sp>
      <p:sp>
        <p:nvSpPr>
          <p:cNvPr id="34" name="Line 57"/>
          <p:cNvSpPr>
            <a:spLocks noChangeShapeType="1"/>
          </p:cNvSpPr>
          <p:nvPr/>
        </p:nvSpPr>
        <p:spPr bwMode="auto">
          <a:xfrm>
            <a:off x="3505210" y="3124182"/>
            <a:ext cx="1425575" cy="0"/>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5" name="Freeform 60"/>
          <p:cNvSpPr>
            <a:spLocks/>
          </p:cNvSpPr>
          <p:nvPr/>
        </p:nvSpPr>
        <p:spPr bwMode="auto">
          <a:xfrm flipV="1">
            <a:off x="1828800" y="5016482"/>
            <a:ext cx="5105400" cy="317518"/>
          </a:xfrm>
          <a:custGeom>
            <a:avLst/>
            <a:gdLst>
              <a:gd name="T0" fmla="*/ 0 w 3584"/>
              <a:gd name="T1" fmla="*/ 640 h 640"/>
              <a:gd name="T2" fmla="*/ 968 w 3584"/>
              <a:gd name="T3" fmla="*/ 496 h 640"/>
              <a:gd name="T4" fmla="*/ 2136 w 3584"/>
              <a:gd name="T5" fmla="*/ 96 h 640"/>
              <a:gd name="T6" fmla="*/ 3176 w 3584"/>
              <a:gd name="T7" fmla="*/ 80 h 640"/>
              <a:gd name="T8" fmla="*/ 3584 w 3584"/>
              <a:gd name="T9" fmla="*/ 0 h 640"/>
            </a:gdLst>
            <a:ahLst/>
            <a:cxnLst>
              <a:cxn ang="0">
                <a:pos x="T0" y="T1"/>
              </a:cxn>
              <a:cxn ang="0">
                <a:pos x="T2" y="T3"/>
              </a:cxn>
              <a:cxn ang="0">
                <a:pos x="T4" y="T5"/>
              </a:cxn>
              <a:cxn ang="0">
                <a:pos x="T6" y="T7"/>
              </a:cxn>
              <a:cxn ang="0">
                <a:pos x="T8" y="T9"/>
              </a:cxn>
            </a:cxnLst>
            <a:rect l="0" t="0" r="r" b="b"/>
            <a:pathLst>
              <a:path w="3584" h="640">
                <a:moveTo>
                  <a:pt x="0" y="640"/>
                </a:moveTo>
                <a:cubicBezTo>
                  <a:pt x="306" y="613"/>
                  <a:pt x="612" y="587"/>
                  <a:pt x="968" y="496"/>
                </a:cubicBezTo>
                <a:cubicBezTo>
                  <a:pt x="1324" y="405"/>
                  <a:pt x="1768" y="165"/>
                  <a:pt x="2136" y="96"/>
                </a:cubicBezTo>
                <a:cubicBezTo>
                  <a:pt x="2504" y="27"/>
                  <a:pt x="2935" y="96"/>
                  <a:pt x="3176" y="80"/>
                </a:cubicBezTo>
                <a:cubicBezTo>
                  <a:pt x="3417" y="64"/>
                  <a:pt x="3500" y="32"/>
                  <a:pt x="3584" y="0"/>
                </a:cubicBezTo>
              </a:path>
            </a:pathLst>
          </a:custGeom>
          <a:noFill/>
          <a:ln w="19050" cap="flat" cmpd="sng">
            <a:solidFill>
              <a:schemeClr val="tx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ln>
                <a:solidFill>
                  <a:schemeClr val="tx2"/>
                </a:solidFill>
              </a:ln>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876945C-A33E-43AD-8353-39EB02993863}" type="slidenum">
              <a:rPr lang="en-US"/>
              <a:pPr/>
              <a:t>59</a:t>
            </a:fld>
            <a:endParaRPr lang="en-US"/>
          </a:p>
        </p:txBody>
      </p:sp>
      <p:sp>
        <p:nvSpPr>
          <p:cNvPr id="86019" name="Rectangle 3"/>
          <p:cNvSpPr>
            <a:spLocks noGrp="1" noChangeArrowheads="1"/>
          </p:cNvSpPr>
          <p:nvPr>
            <p:ph idx="4294967295"/>
          </p:nvPr>
        </p:nvSpPr>
        <p:spPr>
          <a:xfrm>
            <a:off x="914400" y="1295400"/>
            <a:ext cx="8153400" cy="914400"/>
          </a:xfrm>
        </p:spPr>
        <p:txBody>
          <a:bodyPr/>
          <a:lstStyle/>
          <a:p>
            <a:pPr marL="0" indent="0">
              <a:spcBef>
                <a:spcPct val="50000"/>
              </a:spcBef>
              <a:buNone/>
            </a:pPr>
            <a:r>
              <a:rPr lang="en-GB" sz="2400" dirty="0">
                <a:latin typeface="Verdana" pitchFamily="34" charset="0"/>
              </a:rPr>
              <a:t>Do the observations statistically belong to the distributions of the forecast ensembles? </a:t>
            </a:r>
            <a:endParaRPr lang="en-US" sz="2400" dirty="0">
              <a:latin typeface="Verdana" pitchFamily="34" charset="0"/>
            </a:endParaRPr>
          </a:p>
        </p:txBody>
      </p:sp>
      <p:sp>
        <p:nvSpPr>
          <p:cNvPr id="6" name="Rectangle 2"/>
          <p:cNvSpPr txBox="1">
            <a:spLocks noChangeArrowheads="1"/>
          </p:cNvSpPr>
          <p:nvPr/>
        </p:nvSpPr>
        <p:spPr>
          <a:xfrm>
            <a:off x="501650" y="0"/>
            <a:ext cx="9251949" cy="14478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mn-lt"/>
              </a:rPr>
              <a:t>Rank Histogram (aka </a:t>
            </a:r>
            <a:r>
              <a:rPr lang="en-GB" sz="4000" b="1" dirty="0" err="1" smtClean="0">
                <a:latin typeface="+mn-lt"/>
              </a:rPr>
              <a:t>Talagrand</a:t>
            </a:r>
            <a:r>
              <a:rPr lang="en-GB" sz="4000" b="1" dirty="0" smtClean="0">
                <a:latin typeface="+mn-lt"/>
              </a:rPr>
              <a:t> Diagram)</a:t>
            </a:r>
            <a:endParaRPr lang="en-GB" sz="4000" b="1" dirty="0">
              <a:latin typeface="+mn-lt"/>
            </a:endParaRPr>
          </a:p>
        </p:txBody>
      </p:sp>
      <p:sp>
        <p:nvSpPr>
          <p:cNvPr id="12" name="Line 33"/>
          <p:cNvSpPr>
            <a:spLocks noChangeShapeType="1"/>
          </p:cNvSpPr>
          <p:nvPr/>
        </p:nvSpPr>
        <p:spPr bwMode="auto">
          <a:xfrm>
            <a:off x="1828801" y="2819382"/>
            <a:ext cx="44450" cy="318293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3" name="Line 34"/>
          <p:cNvSpPr>
            <a:spLocks noChangeShapeType="1"/>
          </p:cNvSpPr>
          <p:nvPr/>
        </p:nvSpPr>
        <p:spPr bwMode="auto">
          <a:xfrm>
            <a:off x="1803400" y="5926120"/>
            <a:ext cx="6689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4" name="Line 35"/>
          <p:cNvSpPr>
            <a:spLocks noChangeShapeType="1"/>
          </p:cNvSpPr>
          <p:nvPr/>
        </p:nvSpPr>
        <p:spPr bwMode="auto">
          <a:xfrm>
            <a:off x="1676400" y="5029182"/>
            <a:ext cx="22225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 name="Freeform 36"/>
          <p:cNvSpPr>
            <a:spLocks/>
          </p:cNvSpPr>
          <p:nvPr/>
        </p:nvSpPr>
        <p:spPr bwMode="auto">
          <a:xfrm>
            <a:off x="1905000" y="4267182"/>
            <a:ext cx="5283200" cy="752475"/>
          </a:xfrm>
          <a:custGeom>
            <a:avLst/>
            <a:gdLst>
              <a:gd name="T0" fmla="*/ 0 w 3584"/>
              <a:gd name="T1" fmla="*/ 640 h 640"/>
              <a:gd name="T2" fmla="*/ 968 w 3584"/>
              <a:gd name="T3" fmla="*/ 496 h 640"/>
              <a:gd name="T4" fmla="*/ 2136 w 3584"/>
              <a:gd name="T5" fmla="*/ 96 h 640"/>
              <a:gd name="T6" fmla="*/ 3176 w 3584"/>
              <a:gd name="T7" fmla="*/ 80 h 640"/>
              <a:gd name="T8" fmla="*/ 3584 w 3584"/>
              <a:gd name="T9" fmla="*/ 0 h 640"/>
            </a:gdLst>
            <a:ahLst/>
            <a:cxnLst>
              <a:cxn ang="0">
                <a:pos x="T0" y="T1"/>
              </a:cxn>
              <a:cxn ang="0">
                <a:pos x="T2" y="T3"/>
              </a:cxn>
              <a:cxn ang="0">
                <a:pos x="T4" y="T5"/>
              </a:cxn>
              <a:cxn ang="0">
                <a:pos x="T6" y="T7"/>
              </a:cxn>
              <a:cxn ang="0">
                <a:pos x="T8" y="T9"/>
              </a:cxn>
            </a:cxnLst>
            <a:rect l="0" t="0" r="r" b="b"/>
            <a:pathLst>
              <a:path w="3584" h="640">
                <a:moveTo>
                  <a:pt x="0" y="640"/>
                </a:moveTo>
                <a:cubicBezTo>
                  <a:pt x="306" y="613"/>
                  <a:pt x="612" y="587"/>
                  <a:pt x="968" y="496"/>
                </a:cubicBezTo>
                <a:cubicBezTo>
                  <a:pt x="1324" y="405"/>
                  <a:pt x="1768" y="165"/>
                  <a:pt x="2136" y="96"/>
                </a:cubicBezTo>
                <a:cubicBezTo>
                  <a:pt x="2504" y="27"/>
                  <a:pt x="2935" y="96"/>
                  <a:pt x="3176" y="80"/>
                </a:cubicBezTo>
                <a:cubicBezTo>
                  <a:pt x="3417" y="64"/>
                  <a:pt x="3500" y="32"/>
                  <a:pt x="3584" y="0"/>
                </a:cubicBezTo>
              </a:path>
            </a:pathLst>
          </a:cu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16" name="Freeform 37"/>
          <p:cNvSpPr>
            <a:spLocks/>
          </p:cNvSpPr>
          <p:nvPr/>
        </p:nvSpPr>
        <p:spPr bwMode="auto">
          <a:xfrm>
            <a:off x="1905000" y="4456102"/>
            <a:ext cx="5283200" cy="484187"/>
          </a:xfrm>
          <a:custGeom>
            <a:avLst/>
            <a:gdLst>
              <a:gd name="T0" fmla="*/ 0 w 3584"/>
              <a:gd name="T1" fmla="*/ 640 h 640"/>
              <a:gd name="T2" fmla="*/ 968 w 3584"/>
              <a:gd name="T3" fmla="*/ 496 h 640"/>
              <a:gd name="T4" fmla="*/ 2136 w 3584"/>
              <a:gd name="T5" fmla="*/ 96 h 640"/>
              <a:gd name="T6" fmla="*/ 3176 w 3584"/>
              <a:gd name="T7" fmla="*/ 80 h 640"/>
              <a:gd name="T8" fmla="*/ 3584 w 3584"/>
              <a:gd name="T9" fmla="*/ 0 h 640"/>
            </a:gdLst>
            <a:ahLst/>
            <a:cxnLst>
              <a:cxn ang="0">
                <a:pos x="T0" y="T1"/>
              </a:cxn>
              <a:cxn ang="0">
                <a:pos x="T2" y="T3"/>
              </a:cxn>
              <a:cxn ang="0">
                <a:pos x="T4" y="T5"/>
              </a:cxn>
              <a:cxn ang="0">
                <a:pos x="T6" y="T7"/>
              </a:cxn>
              <a:cxn ang="0">
                <a:pos x="T8" y="T9"/>
              </a:cxn>
            </a:cxnLst>
            <a:rect l="0" t="0" r="r" b="b"/>
            <a:pathLst>
              <a:path w="3584" h="640">
                <a:moveTo>
                  <a:pt x="0" y="640"/>
                </a:moveTo>
                <a:cubicBezTo>
                  <a:pt x="306" y="613"/>
                  <a:pt x="612" y="587"/>
                  <a:pt x="968" y="496"/>
                </a:cubicBezTo>
                <a:cubicBezTo>
                  <a:pt x="1324" y="405"/>
                  <a:pt x="1768" y="165"/>
                  <a:pt x="2136" y="96"/>
                </a:cubicBezTo>
                <a:cubicBezTo>
                  <a:pt x="2504" y="27"/>
                  <a:pt x="2935" y="96"/>
                  <a:pt x="3176" y="80"/>
                </a:cubicBezTo>
                <a:cubicBezTo>
                  <a:pt x="3417" y="64"/>
                  <a:pt x="3500" y="32"/>
                  <a:pt x="3584" y="0"/>
                </a:cubicBezTo>
              </a:path>
            </a:pathLst>
          </a:cu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17" name="Freeform 38"/>
          <p:cNvSpPr>
            <a:spLocks/>
          </p:cNvSpPr>
          <p:nvPr/>
        </p:nvSpPr>
        <p:spPr bwMode="auto">
          <a:xfrm>
            <a:off x="1905000" y="3657582"/>
            <a:ext cx="5308600" cy="1347788"/>
          </a:xfrm>
          <a:custGeom>
            <a:avLst/>
            <a:gdLst>
              <a:gd name="T0" fmla="*/ 0 w 3584"/>
              <a:gd name="T1" fmla="*/ 640 h 640"/>
              <a:gd name="T2" fmla="*/ 968 w 3584"/>
              <a:gd name="T3" fmla="*/ 496 h 640"/>
              <a:gd name="T4" fmla="*/ 2136 w 3584"/>
              <a:gd name="T5" fmla="*/ 96 h 640"/>
              <a:gd name="T6" fmla="*/ 3176 w 3584"/>
              <a:gd name="T7" fmla="*/ 80 h 640"/>
              <a:gd name="T8" fmla="*/ 3584 w 3584"/>
              <a:gd name="T9" fmla="*/ 0 h 640"/>
            </a:gdLst>
            <a:ahLst/>
            <a:cxnLst>
              <a:cxn ang="0">
                <a:pos x="T0" y="T1"/>
              </a:cxn>
              <a:cxn ang="0">
                <a:pos x="T2" y="T3"/>
              </a:cxn>
              <a:cxn ang="0">
                <a:pos x="T4" y="T5"/>
              </a:cxn>
              <a:cxn ang="0">
                <a:pos x="T6" y="T7"/>
              </a:cxn>
              <a:cxn ang="0">
                <a:pos x="T8" y="T9"/>
              </a:cxn>
            </a:cxnLst>
            <a:rect l="0" t="0" r="r" b="b"/>
            <a:pathLst>
              <a:path w="3584" h="640">
                <a:moveTo>
                  <a:pt x="0" y="640"/>
                </a:moveTo>
                <a:cubicBezTo>
                  <a:pt x="306" y="613"/>
                  <a:pt x="612" y="587"/>
                  <a:pt x="968" y="496"/>
                </a:cubicBezTo>
                <a:cubicBezTo>
                  <a:pt x="1324" y="405"/>
                  <a:pt x="1768" y="165"/>
                  <a:pt x="2136" y="96"/>
                </a:cubicBezTo>
                <a:cubicBezTo>
                  <a:pt x="2504" y="27"/>
                  <a:pt x="2935" y="96"/>
                  <a:pt x="3176" y="80"/>
                </a:cubicBezTo>
                <a:cubicBezTo>
                  <a:pt x="3417" y="64"/>
                  <a:pt x="3500" y="32"/>
                  <a:pt x="3584" y="0"/>
                </a:cubicBezTo>
              </a:path>
            </a:pathLst>
          </a:cu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18" name="Freeform 39"/>
          <p:cNvSpPr>
            <a:spLocks/>
          </p:cNvSpPr>
          <p:nvPr/>
        </p:nvSpPr>
        <p:spPr bwMode="auto">
          <a:xfrm>
            <a:off x="1898654" y="4730737"/>
            <a:ext cx="5254625" cy="892175"/>
          </a:xfrm>
          <a:custGeom>
            <a:avLst/>
            <a:gdLst>
              <a:gd name="T0" fmla="*/ 0 w 3568"/>
              <a:gd name="T1" fmla="*/ 329 h 601"/>
              <a:gd name="T2" fmla="*/ 696 w 3568"/>
              <a:gd name="T3" fmla="*/ 233 h 601"/>
              <a:gd name="T4" fmla="*/ 1888 w 3568"/>
              <a:gd name="T5" fmla="*/ 1 h 601"/>
              <a:gd name="T6" fmla="*/ 2712 w 3568"/>
              <a:gd name="T7" fmla="*/ 241 h 601"/>
              <a:gd name="T8" fmla="*/ 3400 w 3568"/>
              <a:gd name="T9" fmla="*/ 553 h 601"/>
              <a:gd name="T10" fmla="*/ 3568 w 3568"/>
              <a:gd name="T11" fmla="*/ 529 h 601"/>
            </a:gdLst>
            <a:ahLst/>
            <a:cxnLst>
              <a:cxn ang="0">
                <a:pos x="T0" y="T1"/>
              </a:cxn>
              <a:cxn ang="0">
                <a:pos x="T2" y="T3"/>
              </a:cxn>
              <a:cxn ang="0">
                <a:pos x="T4" y="T5"/>
              </a:cxn>
              <a:cxn ang="0">
                <a:pos x="T6" y="T7"/>
              </a:cxn>
              <a:cxn ang="0">
                <a:pos x="T8" y="T9"/>
              </a:cxn>
              <a:cxn ang="0">
                <a:pos x="T10" y="T11"/>
              </a:cxn>
            </a:cxnLst>
            <a:rect l="0" t="0" r="r" b="b"/>
            <a:pathLst>
              <a:path w="3568" h="601">
                <a:moveTo>
                  <a:pt x="0" y="329"/>
                </a:moveTo>
                <a:cubicBezTo>
                  <a:pt x="190" y="308"/>
                  <a:pt x="381" y="288"/>
                  <a:pt x="696" y="233"/>
                </a:cubicBezTo>
                <a:cubicBezTo>
                  <a:pt x="1011" y="178"/>
                  <a:pt x="1552" y="0"/>
                  <a:pt x="1888" y="1"/>
                </a:cubicBezTo>
                <a:cubicBezTo>
                  <a:pt x="2224" y="2"/>
                  <a:pt x="2460" y="149"/>
                  <a:pt x="2712" y="241"/>
                </a:cubicBezTo>
                <a:cubicBezTo>
                  <a:pt x="2964" y="333"/>
                  <a:pt x="3257" y="505"/>
                  <a:pt x="3400" y="553"/>
                </a:cubicBezTo>
                <a:cubicBezTo>
                  <a:pt x="3543" y="601"/>
                  <a:pt x="3540" y="533"/>
                  <a:pt x="3568" y="529"/>
                </a:cubicBezTo>
              </a:path>
            </a:pathLst>
          </a:custGeom>
          <a:noFill/>
          <a:ln w="952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0" name="Line 41"/>
          <p:cNvSpPr>
            <a:spLocks noChangeShapeType="1"/>
          </p:cNvSpPr>
          <p:nvPr/>
        </p:nvSpPr>
        <p:spPr bwMode="auto">
          <a:xfrm>
            <a:off x="5196559" y="3200400"/>
            <a:ext cx="0" cy="27432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1" name="Freeform 42"/>
          <p:cNvSpPr>
            <a:spLocks/>
          </p:cNvSpPr>
          <p:nvPr/>
        </p:nvSpPr>
        <p:spPr bwMode="auto">
          <a:xfrm rot="60000">
            <a:off x="5167478" y="3475022"/>
            <a:ext cx="624606" cy="1630138"/>
          </a:xfrm>
          <a:custGeom>
            <a:avLst/>
            <a:gdLst>
              <a:gd name="T0" fmla="*/ 4 w 316"/>
              <a:gd name="T1" fmla="*/ 0 h 2607"/>
              <a:gd name="T2" fmla="*/ 26 w 316"/>
              <a:gd name="T3" fmla="*/ 328 h 2607"/>
              <a:gd name="T4" fmla="*/ 81 w 316"/>
              <a:gd name="T5" fmla="*/ 419 h 2607"/>
              <a:gd name="T6" fmla="*/ 120 w 316"/>
              <a:gd name="T7" fmla="*/ 482 h 2607"/>
              <a:gd name="T8" fmla="*/ 81 w 316"/>
              <a:gd name="T9" fmla="*/ 552 h 2607"/>
              <a:gd name="T10" fmla="*/ 28 w 316"/>
              <a:gd name="T11" fmla="*/ 687 h 2607"/>
              <a:gd name="T12" fmla="*/ 26 w 316"/>
              <a:gd name="T13" fmla="*/ 1103 h 2607"/>
              <a:gd name="T14" fmla="*/ 182 w 316"/>
              <a:gd name="T15" fmla="*/ 1245 h 2607"/>
              <a:gd name="T16" fmla="*/ 315 w 316"/>
              <a:gd name="T17" fmla="*/ 1347 h 2607"/>
              <a:gd name="T18" fmla="*/ 190 w 316"/>
              <a:gd name="T19" fmla="*/ 1471 h 2607"/>
              <a:gd name="T20" fmla="*/ 59 w 316"/>
              <a:gd name="T21" fmla="*/ 1612 h 2607"/>
              <a:gd name="T22" fmla="*/ 35 w 316"/>
              <a:gd name="T23" fmla="*/ 1894 h 2607"/>
              <a:gd name="T24" fmla="*/ 42 w 316"/>
              <a:gd name="T25" fmla="*/ 2087 h 2607"/>
              <a:gd name="T26" fmla="*/ 81 w 316"/>
              <a:gd name="T27" fmla="*/ 2149 h 2607"/>
              <a:gd name="T28" fmla="*/ 97 w 316"/>
              <a:gd name="T29" fmla="*/ 2196 h 2607"/>
              <a:gd name="T30" fmla="*/ 50 w 316"/>
              <a:gd name="T31" fmla="*/ 2321 h 2607"/>
              <a:gd name="T32" fmla="*/ 26 w 316"/>
              <a:gd name="T33" fmla="*/ 2607 h 2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2607">
                <a:moveTo>
                  <a:pt x="4" y="0"/>
                </a:moveTo>
                <a:cubicBezTo>
                  <a:pt x="6" y="55"/>
                  <a:pt x="13" y="258"/>
                  <a:pt x="26" y="328"/>
                </a:cubicBezTo>
                <a:cubicBezTo>
                  <a:pt x="39" y="398"/>
                  <a:pt x="65" y="393"/>
                  <a:pt x="81" y="419"/>
                </a:cubicBezTo>
                <a:cubicBezTo>
                  <a:pt x="97" y="445"/>
                  <a:pt x="120" y="460"/>
                  <a:pt x="120" y="482"/>
                </a:cubicBezTo>
                <a:cubicBezTo>
                  <a:pt x="120" y="504"/>
                  <a:pt x="96" y="518"/>
                  <a:pt x="81" y="552"/>
                </a:cubicBezTo>
                <a:cubicBezTo>
                  <a:pt x="66" y="586"/>
                  <a:pt x="37" y="595"/>
                  <a:pt x="28" y="687"/>
                </a:cubicBezTo>
                <a:cubicBezTo>
                  <a:pt x="19" y="779"/>
                  <a:pt x="0" y="1010"/>
                  <a:pt x="26" y="1103"/>
                </a:cubicBezTo>
                <a:cubicBezTo>
                  <a:pt x="52" y="1196"/>
                  <a:pt x="134" y="1204"/>
                  <a:pt x="182" y="1245"/>
                </a:cubicBezTo>
                <a:cubicBezTo>
                  <a:pt x="230" y="1286"/>
                  <a:pt x="314" y="1309"/>
                  <a:pt x="315" y="1347"/>
                </a:cubicBezTo>
                <a:cubicBezTo>
                  <a:pt x="316" y="1385"/>
                  <a:pt x="232" y="1427"/>
                  <a:pt x="190" y="1471"/>
                </a:cubicBezTo>
                <a:cubicBezTo>
                  <a:pt x="148" y="1515"/>
                  <a:pt x="85" y="1542"/>
                  <a:pt x="59" y="1612"/>
                </a:cubicBezTo>
                <a:cubicBezTo>
                  <a:pt x="33" y="1682"/>
                  <a:pt x="38" y="1815"/>
                  <a:pt x="35" y="1894"/>
                </a:cubicBezTo>
                <a:cubicBezTo>
                  <a:pt x="32" y="1973"/>
                  <a:pt x="34" y="2045"/>
                  <a:pt x="42" y="2087"/>
                </a:cubicBezTo>
                <a:cubicBezTo>
                  <a:pt x="50" y="2129"/>
                  <a:pt x="72" y="2131"/>
                  <a:pt x="81" y="2149"/>
                </a:cubicBezTo>
                <a:cubicBezTo>
                  <a:pt x="90" y="2167"/>
                  <a:pt x="102" y="2167"/>
                  <a:pt x="97" y="2196"/>
                </a:cubicBezTo>
                <a:cubicBezTo>
                  <a:pt x="92" y="2225"/>
                  <a:pt x="62" y="2253"/>
                  <a:pt x="50" y="2321"/>
                </a:cubicBezTo>
                <a:cubicBezTo>
                  <a:pt x="38" y="2389"/>
                  <a:pt x="31" y="2548"/>
                  <a:pt x="26" y="2607"/>
                </a:cubicBezTo>
              </a:path>
            </a:pathLst>
          </a:custGeom>
          <a:solidFill>
            <a:srgbClr val="F5F011"/>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2" name="Freeform 43"/>
          <p:cNvSpPr>
            <a:spLocks/>
          </p:cNvSpPr>
          <p:nvPr/>
        </p:nvSpPr>
        <p:spPr bwMode="auto">
          <a:xfrm>
            <a:off x="1228735" y="4552932"/>
            <a:ext cx="608013" cy="933450"/>
          </a:xfrm>
          <a:custGeom>
            <a:avLst/>
            <a:gdLst>
              <a:gd name="T0" fmla="*/ 483 w 483"/>
              <a:gd name="T1" fmla="*/ 1348 h 1348"/>
              <a:gd name="T2" fmla="*/ 408 w 483"/>
              <a:gd name="T3" fmla="*/ 950 h 1348"/>
              <a:gd name="T4" fmla="*/ 101 w 483"/>
              <a:gd name="T5" fmla="*/ 795 h 1348"/>
              <a:gd name="T6" fmla="*/ 1 w 483"/>
              <a:gd name="T7" fmla="*/ 710 h 1348"/>
              <a:gd name="T8" fmla="*/ 94 w 483"/>
              <a:gd name="T9" fmla="*/ 631 h 1348"/>
              <a:gd name="T10" fmla="*/ 413 w 483"/>
              <a:gd name="T11" fmla="*/ 499 h 1348"/>
              <a:gd name="T12" fmla="*/ 483 w 483"/>
              <a:gd name="T13" fmla="*/ 0 h 1348"/>
            </a:gdLst>
            <a:ahLst/>
            <a:cxnLst>
              <a:cxn ang="0">
                <a:pos x="T0" y="T1"/>
              </a:cxn>
              <a:cxn ang="0">
                <a:pos x="T2" y="T3"/>
              </a:cxn>
              <a:cxn ang="0">
                <a:pos x="T4" y="T5"/>
              </a:cxn>
              <a:cxn ang="0">
                <a:pos x="T6" y="T7"/>
              </a:cxn>
              <a:cxn ang="0">
                <a:pos x="T8" y="T9"/>
              </a:cxn>
              <a:cxn ang="0">
                <a:pos x="T10" y="T11"/>
              </a:cxn>
              <a:cxn ang="0">
                <a:pos x="T12" y="T13"/>
              </a:cxn>
            </a:cxnLst>
            <a:rect l="0" t="0" r="r" b="b"/>
            <a:pathLst>
              <a:path w="483" h="1348">
                <a:moveTo>
                  <a:pt x="483" y="1348"/>
                </a:moveTo>
                <a:cubicBezTo>
                  <a:pt x="471" y="1282"/>
                  <a:pt x="472" y="1042"/>
                  <a:pt x="408" y="950"/>
                </a:cubicBezTo>
                <a:cubicBezTo>
                  <a:pt x="344" y="858"/>
                  <a:pt x="169" y="835"/>
                  <a:pt x="101" y="795"/>
                </a:cubicBezTo>
                <a:cubicBezTo>
                  <a:pt x="33" y="755"/>
                  <a:pt x="2" y="737"/>
                  <a:pt x="1" y="710"/>
                </a:cubicBezTo>
                <a:cubicBezTo>
                  <a:pt x="0" y="683"/>
                  <a:pt x="25" y="666"/>
                  <a:pt x="94" y="631"/>
                </a:cubicBezTo>
                <a:cubicBezTo>
                  <a:pt x="163" y="596"/>
                  <a:pt x="348" y="604"/>
                  <a:pt x="413" y="499"/>
                </a:cubicBezTo>
                <a:cubicBezTo>
                  <a:pt x="478" y="394"/>
                  <a:pt x="468" y="104"/>
                  <a:pt x="483" y="0"/>
                </a:cubicBezTo>
              </a:path>
            </a:pathLst>
          </a:custGeom>
          <a:solidFill>
            <a:srgbClr val="F5F011"/>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3" name="Text Box 44"/>
          <p:cNvSpPr txBox="1">
            <a:spLocks noChangeArrowheads="1"/>
          </p:cNvSpPr>
          <p:nvPr/>
        </p:nvSpPr>
        <p:spPr bwMode="auto">
          <a:xfrm>
            <a:off x="2514600" y="6019800"/>
            <a:ext cx="17554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GB" dirty="0"/>
              <a:t>Forecast time</a:t>
            </a:r>
          </a:p>
        </p:txBody>
      </p:sp>
      <p:sp>
        <p:nvSpPr>
          <p:cNvPr id="24" name="Text Box 46"/>
          <p:cNvSpPr txBox="1">
            <a:spLocks noChangeArrowheads="1"/>
          </p:cNvSpPr>
          <p:nvPr/>
        </p:nvSpPr>
        <p:spPr bwMode="auto">
          <a:xfrm>
            <a:off x="1589094" y="5973763"/>
            <a:ext cx="62656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GB" sz="1200" dirty="0"/>
              <a:t>Initial</a:t>
            </a:r>
          </a:p>
        </p:txBody>
      </p:sp>
      <p:sp>
        <p:nvSpPr>
          <p:cNvPr id="26" name="Freeform 48"/>
          <p:cNvSpPr>
            <a:spLocks/>
          </p:cNvSpPr>
          <p:nvPr/>
        </p:nvSpPr>
        <p:spPr bwMode="auto">
          <a:xfrm>
            <a:off x="1905000" y="3505200"/>
            <a:ext cx="5308600" cy="1795463"/>
          </a:xfrm>
          <a:custGeom>
            <a:avLst/>
            <a:gdLst>
              <a:gd name="T0" fmla="*/ 0 w 3584"/>
              <a:gd name="T1" fmla="*/ 1128 h 1128"/>
              <a:gd name="T2" fmla="*/ 776 w 3584"/>
              <a:gd name="T3" fmla="*/ 1064 h 1128"/>
              <a:gd name="T4" fmla="*/ 1232 w 3584"/>
              <a:gd name="T5" fmla="*/ 760 h 1128"/>
              <a:gd name="T6" fmla="*/ 1600 w 3584"/>
              <a:gd name="T7" fmla="*/ 496 h 1128"/>
              <a:gd name="T8" fmla="*/ 1952 w 3584"/>
              <a:gd name="T9" fmla="*/ 320 h 1128"/>
              <a:gd name="T10" fmla="*/ 2200 w 3584"/>
              <a:gd name="T11" fmla="*/ 72 h 1128"/>
              <a:gd name="T12" fmla="*/ 2896 w 3584"/>
              <a:gd name="T13" fmla="*/ 160 h 1128"/>
              <a:gd name="T14" fmla="*/ 3216 w 3584"/>
              <a:gd name="T15" fmla="*/ 160 h 1128"/>
              <a:gd name="T16" fmla="*/ 3448 w 3584"/>
              <a:gd name="T17" fmla="*/ 80 h 1128"/>
              <a:gd name="T18" fmla="*/ 3584 w 3584"/>
              <a:gd name="T19"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4" h="1128">
                <a:moveTo>
                  <a:pt x="0" y="1128"/>
                </a:moveTo>
                <a:cubicBezTo>
                  <a:pt x="285" y="1126"/>
                  <a:pt x="571" y="1125"/>
                  <a:pt x="776" y="1064"/>
                </a:cubicBezTo>
                <a:cubicBezTo>
                  <a:pt x="981" y="1003"/>
                  <a:pt x="1095" y="855"/>
                  <a:pt x="1232" y="760"/>
                </a:cubicBezTo>
                <a:cubicBezTo>
                  <a:pt x="1369" y="665"/>
                  <a:pt x="1480" y="569"/>
                  <a:pt x="1600" y="496"/>
                </a:cubicBezTo>
                <a:cubicBezTo>
                  <a:pt x="1720" y="423"/>
                  <a:pt x="1852" y="391"/>
                  <a:pt x="1952" y="320"/>
                </a:cubicBezTo>
                <a:cubicBezTo>
                  <a:pt x="2052" y="249"/>
                  <a:pt x="2043" y="99"/>
                  <a:pt x="2200" y="72"/>
                </a:cubicBezTo>
                <a:cubicBezTo>
                  <a:pt x="2357" y="45"/>
                  <a:pt x="2727" y="145"/>
                  <a:pt x="2896" y="160"/>
                </a:cubicBezTo>
                <a:cubicBezTo>
                  <a:pt x="3065" y="175"/>
                  <a:pt x="3124" y="173"/>
                  <a:pt x="3216" y="160"/>
                </a:cubicBezTo>
                <a:cubicBezTo>
                  <a:pt x="3308" y="147"/>
                  <a:pt x="3387" y="107"/>
                  <a:pt x="3448" y="80"/>
                </a:cubicBezTo>
                <a:cubicBezTo>
                  <a:pt x="3509" y="53"/>
                  <a:pt x="3560" y="13"/>
                  <a:pt x="3584" y="0"/>
                </a:cubicBezTo>
              </a:path>
            </a:pathLst>
          </a:custGeom>
          <a:noFill/>
          <a:ln w="952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7" name="Freeform 49"/>
          <p:cNvSpPr>
            <a:spLocks/>
          </p:cNvSpPr>
          <p:nvPr/>
        </p:nvSpPr>
        <p:spPr bwMode="auto">
          <a:xfrm>
            <a:off x="1885957" y="4714861"/>
            <a:ext cx="5253038" cy="542925"/>
          </a:xfrm>
          <a:custGeom>
            <a:avLst/>
            <a:gdLst>
              <a:gd name="T0" fmla="*/ 0 w 3544"/>
              <a:gd name="T1" fmla="*/ 228 h 293"/>
              <a:gd name="T2" fmla="*/ 728 w 3544"/>
              <a:gd name="T3" fmla="*/ 228 h 293"/>
              <a:gd name="T4" fmla="*/ 1288 w 3544"/>
              <a:gd name="T5" fmla="*/ 276 h 293"/>
              <a:gd name="T6" fmla="*/ 1800 w 3544"/>
              <a:gd name="T7" fmla="*/ 124 h 293"/>
              <a:gd name="T8" fmla="*/ 2224 w 3544"/>
              <a:gd name="T9" fmla="*/ 76 h 293"/>
              <a:gd name="T10" fmla="*/ 2552 w 3544"/>
              <a:gd name="T11" fmla="*/ 100 h 293"/>
              <a:gd name="T12" fmla="*/ 2976 w 3544"/>
              <a:gd name="T13" fmla="*/ 12 h 293"/>
              <a:gd name="T14" fmla="*/ 3248 w 3544"/>
              <a:gd name="T15" fmla="*/ 28 h 293"/>
              <a:gd name="T16" fmla="*/ 3544 w 3544"/>
              <a:gd name="T17" fmla="*/ 14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4" h="293">
                <a:moveTo>
                  <a:pt x="0" y="228"/>
                </a:moveTo>
                <a:cubicBezTo>
                  <a:pt x="256" y="224"/>
                  <a:pt x="513" y="220"/>
                  <a:pt x="728" y="228"/>
                </a:cubicBezTo>
                <a:cubicBezTo>
                  <a:pt x="943" y="236"/>
                  <a:pt x="1109" y="293"/>
                  <a:pt x="1288" y="276"/>
                </a:cubicBezTo>
                <a:cubicBezTo>
                  <a:pt x="1467" y="259"/>
                  <a:pt x="1644" y="157"/>
                  <a:pt x="1800" y="124"/>
                </a:cubicBezTo>
                <a:cubicBezTo>
                  <a:pt x="1956" y="91"/>
                  <a:pt x="2099" y="80"/>
                  <a:pt x="2224" y="76"/>
                </a:cubicBezTo>
                <a:cubicBezTo>
                  <a:pt x="2349" y="72"/>
                  <a:pt x="2427" y="111"/>
                  <a:pt x="2552" y="100"/>
                </a:cubicBezTo>
                <a:cubicBezTo>
                  <a:pt x="2677" y="89"/>
                  <a:pt x="2860" y="24"/>
                  <a:pt x="2976" y="12"/>
                </a:cubicBezTo>
                <a:cubicBezTo>
                  <a:pt x="3092" y="0"/>
                  <a:pt x="3153" y="5"/>
                  <a:pt x="3248" y="28"/>
                </a:cubicBezTo>
                <a:cubicBezTo>
                  <a:pt x="3343" y="51"/>
                  <a:pt x="3493" y="128"/>
                  <a:pt x="3544" y="148"/>
                </a:cubicBezTo>
              </a:path>
            </a:pathLst>
          </a:custGeom>
          <a:noFill/>
          <a:ln w="952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8" name="Freeform 50"/>
          <p:cNvSpPr>
            <a:spLocks/>
          </p:cNvSpPr>
          <p:nvPr/>
        </p:nvSpPr>
        <p:spPr bwMode="auto">
          <a:xfrm>
            <a:off x="1911350" y="3809982"/>
            <a:ext cx="5270500" cy="1066800"/>
          </a:xfrm>
          <a:custGeom>
            <a:avLst/>
            <a:gdLst>
              <a:gd name="T0" fmla="*/ 0 w 3560"/>
              <a:gd name="T1" fmla="*/ 540 h 540"/>
              <a:gd name="T2" fmla="*/ 344 w 3560"/>
              <a:gd name="T3" fmla="*/ 492 h 540"/>
              <a:gd name="T4" fmla="*/ 736 w 3560"/>
              <a:gd name="T5" fmla="*/ 380 h 540"/>
              <a:gd name="T6" fmla="*/ 1056 w 3560"/>
              <a:gd name="T7" fmla="*/ 244 h 540"/>
              <a:gd name="T8" fmla="*/ 1336 w 3560"/>
              <a:gd name="T9" fmla="*/ 180 h 540"/>
              <a:gd name="T10" fmla="*/ 1824 w 3560"/>
              <a:gd name="T11" fmla="*/ 108 h 540"/>
              <a:gd name="T12" fmla="*/ 2264 w 3560"/>
              <a:gd name="T13" fmla="*/ 188 h 540"/>
              <a:gd name="T14" fmla="*/ 2704 w 3560"/>
              <a:gd name="T15" fmla="*/ 116 h 540"/>
              <a:gd name="T16" fmla="*/ 3040 w 3560"/>
              <a:gd name="T17" fmla="*/ 4 h 540"/>
              <a:gd name="T18" fmla="*/ 3560 w 3560"/>
              <a:gd name="T19" fmla="*/ 1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0" h="540">
                <a:moveTo>
                  <a:pt x="0" y="540"/>
                </a:moveTo>
                <a:cubicBezTo>
                  <a:pt x="110" y="529"/>
                  <a:pt x="221" y="519"/>
                  <a:pt x="344" y="492"/>
                </a:cubicBezTo>
                <a:cubicBezTo>
                  <a:pt x="467" y="465"/>
                  <a:pt x="618" y="421"/>
                  <a:pt x="736" y="380"/>
                </a:cubicBezTo>
                <a:cubicBezTo>
                  <a:pt x="854" y="339"/>
                  <a:pt x="956" y="277"/>
                  <a:pt x="1056" y="244"/>
                </a:cubicBezTo>
                <a:cubicBezTo>
                  <a:pt x="1156" y="211"/>
                  <a:pt x="1208" y="203"/>
                  <a:pt x="1336" y="180"/>
                </a:cubicBezTo>
                <a:cubicBezTo>
                  <a:pt x="1464" y="157"/>
                  <a:pt x="1669" y="107"/>
                  <a:pt x="1824" y="108"/>
                </a:cubicBezTo>
                <a:cubicBezTo>
                  <a:pt x="1979" y="109"/>
                  <a:pt x="2117" y="187"/>
                  <a:pt x="2264" y="188"/>
                </a:cubicBezTo>
                <a:cubicBezTo>
                  <a:pt x="2411" y="189"/>
                  <a:pt x="2575" y="147"/>
                  <a:pt x="2704" y="116"/>
                </a:cubicBezTo>
                <a:cubicBezTo>
                  <a:pt x="2833" y="85"/>
                  <a:pt x="2897" y="0"/>
                  <a:pt x="3040" y="4"/>
                </a:cubicBezTo>
                <a:cubicBezTo>
                  <a:pt x="3183" y="8"/>
                  <a:pt x="3473" y="117"/>
                  <a:pt x="3560" y="140"/>
                </a:cubicBezTo>
              </a:path>
            </a:pathLst>
          </a:custGeom>
          <a:noFill/>
          <a:ln w="952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9" name="Text Box 51"/>
          <p:cNvSpPr txBox="1">
            <a:spLocks noChangeArrowheads="1"/>
          </p:cNvSpPr>
          <p:nvPr/>
        </p:nvSpPr>
        <p:spPr bwMode="auto">
          <a:xfrm>
            <a:off x="533400" y="4343383"/>
            <a:ext cx="105374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dirty="0" err="1"/>
              <a:t>PDF</a:t>
            </a:r>
            <a:r>
              <a:rPr lang="en-US" baseline="-25000" dirty="0" err="1"/>
              <a:t>initial</a:t>
            </a:r>
            <a:endParaRPr lang="en-US" dirty="0"/>
          </a:p>
        </p:txBody>
      </p:sp>
      <p:sp>
        <p:nvSpPr>
          <p:cNvPr id="30" name="Text Box 52"/>
          <p:cNvSpPr txBox="1">
            <a:spLocks noChangeArrowheads="1"/>
          </p:cNvSpPr>
          <p:nvPr/>
        </p:nvSpPr>
        <p:spPr bwMode="auto">
          <a:xfrm>
            <a:off x="7696211" y="3733783"/>
            <a:ext cx="130358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PDF</a:t>
            </a:r>
            <a:r>
              <a:rPr lang="en-US" baseline="-25000"/>
              <a:t>verifying</a:t>
            </a:r>
            <a:endParaRPr lang="en-US"/>
          </a:p>
        </p:txBody>
      </p:sp>
      <p:sp>
        <p:nvSpPr>
          <p:cNvPr id="31" name="Line 54"/>
          <p:cNvSpPr>
            <a:spLocks noChangeShapeType="1"/>
          </p:cNvSpPr>
          <p:nvPr/>
        </p:nvSpPr>
        <p:spPr bwMode="auto">
          <a:xfrm>
            <a:off x="2057405" y="3124182"/>
            <a:ext cx="920750" cy="0"/>
          </a:xfrm>
          <a:prstGeom prst="line">
            <a:avLst/>
          </a:prstGeom>
          <a:noFill/>
          <a:ln w="38100">
            <a:solidFill>
              <a:srgbClr val="1F497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 name="Text Box 55"/>
          <p:cNvSpPr txBox="1">
            <a:spLocks noChangeArrowheads="1"/>
          </p:cNvSpPr>
          <p:nvPr/>
        </p:nvSpPr>
        <p:spPr bwMode="auto">
          <a:xfrm>
            <a:off x="2057405" y="2819385"/>
            <a:ext cx="7740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t>nature</a:t>
            </a:r>
          </a:p>
        </p:txBody>
      </p:sp>
      <p:sp>
        <p:nvSpPr>
          <p:cNvPr id="33" name="Text Box 56"/>
          <p:cNvSpPr txBox="1">
            <a:spLocks noChangeArrowheads="1"/>
          </p:cNvSpPr>
          <p:nvPr/>
        </p:nvSpPr>
        <p:spPr bwMode="auto">
          <a:xfrm>
            <a:off x="3200405" y="2819385"/>
            <a:ext cx="278794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t>Deterministic model forecast</a:t>
            </a:r>
          </a:p>
        </p:txBody>
      </p:sp>
      <p:sp>
        <p:nvSpPr>
          <p:cNvPr id="34" name="Line 57"/>
          <p:cNvSpPr>
            <a:spLocks noChangeShapeType="1"/>
          </p:cNvSpPr>
          <p:nvPr/>
        </p:nvSpPr>
        <p:spPr bwMode="auto">
          <a:xfrm>
            <a:off x="3505210" y="3124182"/>
            <a:ext cx="1425575" cy="0"/>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5" name="Freeform 60"/>
          <p:cNvSpPr>
            <a:spLocks/>
          </p:cNvSpPr>
          <p:nvPr/>
        </p:nvSpPr>
        <p:spPr bwMode="auto">
          <a:xfrm flipV="1">
            <a:off x="1828800" y="5029200"/>
            <a:ext cx="5105400" cy="317518"/>
          </a:xfrm>
          <a:custGeom>
            <a:avLst/>
            <a:gdLst>
              <a:gd name="T0" fmla="*/ 0 w 3584"/>
              <a:gd name="T1" fmla="*/ 640 h 640"/>
              <a:gd name="T2" fmla="*/ 968 w 3584"/>
              <a:gd name="T3" fmla="*/ 496 h 640"/>
              <a:gd name="T4" fmla="*/ 2136 w 3584"/>
              <a:gd name="T5" fmla="*/ 96 h 640"/>
              <a:gd name="T6" fmla="*/ 3176 w 3584"/>
              <a:gd name="T7" fmla="*/ 80 h 640"/>
              <a:gd name="T8" fmla="*/ 3584 w 3584"/>
              <a:gd name="T9" fmla="*/ 0 h 640"/>
            </a:gdLst>
            <a:ahLst/>
            <a:cxnLst>
              <a:cxn ang="0">
                <a:pos x="T0" y="T1"/>
              </a:cxn>
              <a:cxn ang="0">
                <a:pos x="T2" y="T3"/>
              </a:cxn>
              <a:cxn ang="0">
                <a:pos x="T4" y="T5"/>
              </a:cxn>
              <a:cxn ang="0">
                <a:pos x="T6" y="T7"/>
              </a:cxn>
              <a:cxn ang="0">
                <a:pos x="T8" y="T9"/>
              </a:cxn>
            </a:cxnLst>
            <a:rect l="0" t="0" r="r" b="b"/>
            <a:pathLst>
              <a:path w="3584" h="640">
                <a:moveTo>
                  <a:pt x="0" y="640"/>
                </a:moveTo>
                <a:cubicBezTo>
                  <a:pt x="306" y="613"/>
                  <a:pt x="612" y="587"/>
                  <a:pt x="968" y="496"/>
                </a:cubicBezTo>
                <a:cubicBezTo>
                  <a:pt x="1324" y="405"/>
                  <a:pt x="1768" y="165"/>
                  <a:pt x="2136" y="96"/>
                </a:cubicBezTo>
                <a:cubicBezTo>
                  <a:pt x="2504" y="27"/>
                  <a:pt x="2935" y="96"/>
                  <a:pt x="3176" y="80"/>
                </a:cubicBezTo>
                <a:cubicBezTo>
                  <a:pt x="3417" y="64"/>
                  <a:pt x="3500" y="32"/>
                  <a:pt x="3584" y="0"/>
                </a:cubicBezTo>
              </a:path>
            </a:pathLst>
          </a:custGeom>
          <a:noFill/>
          <a:ln w="19050" cap="flat" cmpd="sng">
            <a:solidFill>
              <a:schemeClr val="tx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ln>
                <a:solidFill>
                  <a:schemeClr val="tx2"/>
                </a:solidFill>
              </a:ln>
            </a:endParaRPr>
          </a:p>
        </p:txBody>
      </p:sp>
      <p:cxnSp>
        <p:nvCxnSpPr>
          <p:cNvPr id="3" name="Straight Arrow Connector 2"/>
          <p:cNvCxnSpPr/>
          <p:nvPr/>
        </p:nvCxnSpPr>
        <p:spPr>
          <a:xfrm flipH="1" flipV="1">
            <a:off x="5334000" y="5410200"/>
            <a:ext cx="4572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562601" y="6172200"/>
            <a:ext cx="3429000" cy="523220"/>
          </a:xfrm>
          <a:prstGeom prst="rect">
            <a:avLst/>
          </a:prstGeom>
          <a:noFill/>
        </p:spPr>
        <p:txBody>
          <a:bodyPr wrap="square" rtlCol="0">
            <a:spAutoFit/>
          </a:bodyPr>
          <a:lstStyle/>
          <a:p>
            <a:r>
              <a:rPr lang="en-US" sz="1400" dirty="0" smtClean="0">
                <a:latin typeface="+mn-lt"/>
              </a:rPr>
              <a:t>Observation is an outlier at this lead time. Is this a sign of poor ensemble prediction?</a:t>
            </a:r>
            <a:endParaRPr lang="en-US" sz="1400" dirty="0">
              <a:latin typeface="+mn-lt"/>
            </a:endParaRPr>
          </a:p>
        </p:txBody>
      </p:sp>
      <p:sp>
        <p:nvSpPr>
          <p:cNvPr id="7" name="Sun 6"/>
          <p:cNvSpPr/>
          <p:nvPr/>
        </p:nvSpPr>
        <p:spPr>
          <a:xfrm>
            <a:off x="5105400" y="5257800"/>
            <a:ext cx="152400" cy="152400"/>
          </a:xfrm>
          <a:prstGeom prst="sun">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08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0"/>
            <a:ext cx="9052560" cy="1143000"/>
          </a:xfrm>
        </p:spPr>
        <p:txBody>
          <a:bodyPr>
            <a:normAutofit/>
          </a:bodyPr>
          <a:lstStyle/>
          <a:p>
            <a:r>
              <a:rPr lang="en-US" b="1" dirty="0"/>
              <a:t>Uncertainties in NWP</a:t>
            </a:r>
          </a:p>
        </p:txBody>
      </p:sp>
      <p:sp>
        <p:nvSpPr>
          <p:cNvPr id="9" name="Slide Number Placeholder 5"/>
          <p:cNvSpPr>
            <a:spLocks noGrp="1"/>
          </p:cNvSpPr>
          <p:nvPr>
            <p:ph type="sldNum" sz="quarter" idx="12"/>
          </p:nvPr>
        </p:nvSpPr>
        <p:spPr/>
        <p:txBody>
          <a:bodyPr/>
          <a:lstStyle/>
          <a:p>
            <a:fld id="{10E63BD6-8CD6-45E7-BC47-210CF766A95D}" type="slidenum">
              <a:rPr lang="en-US"/>
              <a:pPr/>
              <a:t>6</a:t>
            </a:fld>
            <a:endParaRPr lang="en-US" dirty="0"/>
          </a:p>
        </p:txBody>
      </p:sp>
      <p:sp>
        <p:nvSpPr>
          <p:cNvPr id="26658" name="Text Box 34"/>
          <p:cNvSpPr txBox="1">
            <a:spLocks noChangeArrowheads="1"/>
          </p:cNvSpPr>
          <p:nvPr/>
        </p:nvSpPr>
        <p:spPr bwMode="auto">
          <a:xfrm>
            <a:off x="381000" y="1066800"/>
            <a:ext cx="93726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2400" b="1" dirty="0">
                <a:solidFill>
                  <a:schemeClr val="accent2">
                    <a:lumMod val="75000"/>
                  </a:schemeClr>
                </a:solidFill>
              </a:rPr>
              <a:t>Model </a:t>
            </a:r>
            <a:r>
              <a:rPr lang="en-US" sz="2400" b="1" dirty="0" smtClean="0">
                <a:solidFill>
                  <a:schemeClr val="accent2">
                    <a:lumMod val="75000"/>
                  </a:schemeClr>
                </a:solidFill>
              </a:rPr>
              <a:t>errors: Uncertainty describing the evolution of the atmosphere</a:t>
            </a:r>
            <a:endParaRPr lang="en-US" sz="2400" b="1" dirty="0">
              <a:solidFill>
                <a:schemeClr val="accent2">
                  <a:lumMod val="75000"/>
                </a:schemeClr>
              </a:solidFill>
            </a:endParaRPr>
          </a:p>
        </p:txBody>
      </p:sp>
      <p:sp>
        <p:nvSpPr>
          <p:cNvPr id="26659" name="Rectangle 35"/>
          <p:cNvSpPr>
            <a:spLocks noChangeArrowheads="1"/>
          </p:cNvSpPr>
          <p:nvPr/>
        </p:nvSpPr>
        <p:spPr bwMode="auto">
          <a:xfrm>
            <a:off x="152400" y="2514600"/>
            <a:ext cx="45720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r>
              <a:rPr lang="en-US" dirty="0"/>
              <a:t>Sources:</a:t>
            </a:r>
            <a:r>
              <a:rPr lang="en-US" sz="2400" dirty="0"/>
              <a:t> </a:t>
            </a:r>
            <a:r>
              <a:rPr lang="en-US" dirty="0" smtClean="0"/>
              <a:t>ad </a:t>
            </a:r>
            <a:r>
              <a:rPr lang="en-US" dirty="0"/>
              <a:t>hoc parameterization, average errors, coding errors!, bias in frequency of initialization, etc.</a:t>
            </a:r>
            <a:endParaRPr lang="en-US" sz="2400" dirty="0"/>
          </a:p>
        </p:txBody>
      </p:sp>
      <p:pic>
        <p:nvPicPr>
          <p:cNvPr id="7" name="Picture 4" descr="mcc_ani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09818"/>
            <a:ext cx="4895850" cy="438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33409" y="4267200"/>
            <a:ext cx="4038601" cy="923330"/>
          </a:xfrm>
          <a:prstGeom prst="rect">
            <a:avLst/>
          </a:prstGeom>
          <a:noFill/>
        </p:spPr>
        <p:txBody>
          <a:bodyPr wrap="square" rtlCol="0">
            <a:spAutoFit/>
          </a:bodyPr>
          <a:lstStyle/>
          <a:p>
            <a:r>
              <a:rPr lang="en-US" dirty="0" smtClean="0"/>
              <a:t>Any process occurring between grid points will go unnoticed by the model</a:t>
            </a:r>
            <a:endParaRPr lang="en-US" dirty="0"/>
          </a:p>
        </p:txBody>
      </p:sp>
    </p:spTree>
    <p:extLst>
      <p:ext uri="{BB962C8B-B14F-4D97-AF65-F5344CB8AC3E}">
        <p14:creationId xmlns:p14="http://schemas.microsoft.com/office/powerpoint/2010/main" val="21369558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01651" y="0"/>
            <a:ext cx="9055100" cy="1143000"/>
          </a:xfrm>
        </p:spPr>
        <p:txBody>
          <a:bodyPr>
            <a:normAutofit/>
          </a:bodyPr>
          <a:lstStyle/>
          <a:p>
            <a:r>
              <a:rPr lang="en-GB" sz="4000" b="1" dirty="0">
                <a:latin typeface="+mn-lt"/>
              </a:rPr>
              <a:t>Rank </a:t>
            </a:r>
            <a:r>
              <a:rPr lang="en-GB" sz="4000" b="1" dirty="0" smtClean="0">
                <a:latin typeface="+mn-lt"/>
              </a:rPr>
              <a:t>Histogram</a:t>
            </a:r>
            <a:endParaRPr lang="en-GB" sz="4000" b="1" dirty="0">
              <a:latin typeface="+mn-lt"/>
            </a:endParaRPr>
          </a:p>
        </p:txBody>
      </p:sp>
      <p:sp>
        <p:nvSpPr>
          <p:cNvPr id="100355" name="Rectangle 3"/>
          <p:cNvSpPr>
            <a:spLocks noGrp="1" noChangeArrowheads="1"/>
          </p:cNvSpPr>
          <p:nvPr>
            <p:ph idx="1"/>
          </p:nvPr>
        </p:nvSpPr>
        <p:spPr>
          <a:xfrm>
            <a:off x="533400" y="1143000"/>
            <a:ext cx="9055100" cy="2438400"/>
          </a:xfrm>
        </p:spPr>
        <p:txBody>
          <a:bodyPr/>
          <a:lstStyle/>
          <a:p>
            <a:pPr marL="0" indent="0">
              <a:buNone/>
            </a:pPr>
            <a:r>
              <a:rPr lang="en-GB" sz="2400" dirty="0"/>
              <a:t>Rank Histograms asses whether the ensemble spread is consistent with the assumption that the observations are statistically just another member of the forecast </a:t>
            </a:r>
            <a:r>
              <a:rPr lang="en-GB" sz="2400" dirty="0" smtClean="0"/>
              <a:t>distribution.</a:t>
            </a:r>
            <a:endParaRPr lang="en-GB" sz="2400" dirty="0"/>
          </a:p>
          <a:p>
            <a:pPr marL="457200" lvl="1" indent="0">
              <a:buNone/>
            </a:pPr>
            <a:r>
              <a:rPr lang="en-GB" sz="2400" dirty="0" smtClean="0"/>
              <a:t>Procedure: Sort </a:t>
            </a:r>
            <a:r>
              <a:rPr lang="en-GB" sz="2400" dirty="0"/>
              <a:t>ensemble members in increasing order and determine where </a:t>
            </a:r>
            <a:r>
              <a:rPr lang="en-GB" sz="2400" dirty="0" smtClean="0"/>
              <a:t>the verifying </a:t>
            </a:r>
            <a:r>
              <a:rPr lang="en-GB" sz="2400" dirty="0"/>
              <a:t>observation lies with respect to the ensemble members</a:t>
            </a:r>
          </a:p>
        </p:txBody>
      </p:sp>
      <p:sp>
        <p:nvSpPr>
          <p:cNvPr id="48" name="Slide Number Placeholder 5"/>
          <p:cNvSpPr>
            <a:spLocks noGrp="1"/>
          </p:cNvSpPr>
          <p:nvPr>
            <p:ph type="sldNum" sz="quarter" idx="12"/>
          </p:nvPr>
        </p:nvSpPr>
        <p:spPr>
          <a:xfrm>
            <a:off x="7208520" y="5811832"/>
            <a:ext cx="2346960" cy="365125"/>
          </a:xfrm>
        </p:spPr>
        <p:txBody>
          <a:bodyPr/>
          <a:lstStyle/>
          <a:p>
            <a:fld id="{36044FC1-62BF-4585-BF55-113020806A7C}" type="slidenum">
              <a:rPr lang="en-US"/>
              <a:pPr/>
              <a:t>60</a:t>
            </a:fld>
            <a:endParaRPr lang="en-US"/>
          </a:p>
        </p:txBody>
      </p:sp>
      <p:grpSp>
        <p:nvGrpSpPr>
          <p:cNvPr id="100356" name="Group 4"/>
          <p:cNvGrpSpPr>
            <a:grpSpLocks/>
          </p:cNvGrpSpPr>
          <p:nvPr/>
        </p:nvGrpSpPr>
        <p:grpSpPr bwMode="auto">
          <a:xfrm>
            <a:off x="827088" y="4546583"/>
            <a:ext cx="3833812" cy="1538288"/>
            <a:chOff x="512" y="3062"/>
            <a:chExt cx="2381" cy="969"/>
          </a:xfrm>
        </p:grpSpPr>
        <p:sp>
          <p:nvSpPr>
            <p:cNvPr id="100357" name="Text Box 5"/>
            <p:cNvSpPr txBox="1">
              <a:spLocks noChangeArrowheads="1"/>
            </p:cNvSpPr>
            <p:nvPr/>
          </p:nvSpPr>
          <p:spPr bwMode="auto">
            <a:xfrm>
              <a:off x="512" y="3781"/>
              <a:ext cx="2051"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pPr>
              <a:r>
                <a:rPr lang="en-GB" sz="2000">
                  <a:latin typeface="AvantGarde Md BT" pitchFamily="34" charset="0"/>
                </a:rPr>
                <a:t>Temperature -&gt;</a:t>
              </a:r>
            </a:p>
          </p:txBody>
        </p:sp>
        <p:sp>
          <p:nvSpPr>
            <p:cNvPr id="100358" name="Line 6"/>
            <p:cNvSpPr>
              <a:spLocks noChangeShapeType="1"/>
            </p:cNvSpPr>
            <p:nvPr/>
          </p:nvSpPr>
          <p:spPr bwMode="auto">
            <a:xfrm>
              <a:off x="569" y="3772"/>
              <a:ext cx="2324" cy="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59" name="Line 7"/>
            <p:cNvSpPr>
              <a:spLocks noChangeShapeType="1"/>
            </p:cNvSpPr>
            <p:nvPr/>
          </p:nvSpPr>
          <p:spPr bwMode="auto">
            <a:xfrm flipH="1" flipV="1">
              <a:off x="963"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60" name="Line 8"/>
            <p:cNvSpPr>
              <a:spLocks noChangeShapeType="1"/>
            </p:cNvSpPr>
            <p:nvPr/>
          </p:nvSpPr>
          <p:spPr bwMode="auto">
            <a:xfrm flipH="1" flipV="1">
              <a:off x="1245"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61" name="Line 9"/>
            <p:cNvSpPr>
              <a:spLocks noChangeShapeType="1"/>
            </p:cNvSpPr>
            <p:nvPr/>
          </p:nvSpPr>
          <p:spPr bwMode="auto">
            <a:xfrm flipH="1" flipV="1">
              <a:off x="1407"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62" name="Line 10"/>
            <p:cNvSpPr>
              <a:spLocks noChangeShapeType="1"/>
            </p:cNvSpPr>
            <p:nvPr/>
          </p:nvSpPr>
          <p:spPr bwMode="auto">
            <a:xfrm flipH="1" flipV="1">
              <a:off x="1574"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63" name="Line 11"/>
            <p:cNvSpPr>
              <a:spLocks noChangeShapeType="1"/>
            </p:cNvSpPr>
            <p:nvPr/>
          </p:nvSpPr>
          <p:spPr bwMode="auto">
            <a:xfrm flipH="1" flipV="1">
              <a:off x="1757"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64" name="Line 12"/>
            <p:cNvSpPr>
              <a:spLocks noChangeShapeType="1"/>
            </p:cNvSpPr>
            <p:nvPr/>
          </p:nvSpPr>
          <p:spPr bwMode="auto">
            <a:xfrm flipH="1" flipV="1">
              <a:off x="1844"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65" name="Line 13"/>
            <p:cNvSpPr>
              <a:spLocks noChangeShapeType="1"/>
            </p:cNvSpPr>
            <p:nvPr/>
          </p:nvSpPr>
          <p:spPr bwMode="auto">
            <a:xfrm flipH="1" flipV="1">
              <a:off x="1680"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66" name="Line 14"/>
            <p:cNvSpPr>
              <a:spLocks noChangeShapeType="1"/>
            </p:cNvSpPr>
            <p:nvPr/>
          </p:nvSpPr>
          <p:spPr bwMode="auto">
            <a:xfrm flipH="1" flipV="1">
              <a:off x="1991"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67" name="Line 15"/>
            <p:cNvSpPr>
              <a:spLocks noChangeShapeType="1"/>
            </p:cNvSpPr>
            <p:nvPr/>
          </p:nvSpPr>
          <p:spPr bwMode="auto">
            <a:xfrm flipH="1" flipV="1">
              <a:off x="2122"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68" name="Line 16"/>
            <p:cNvSpPr>
              <a:spLocks noChangeShapeType="1"/>
            </p:cNvSpPr>
            <p:nvPr/>
          </p:nvSpPr>
          <p:spPr bwMode="auto">
            <a:xfrm flipH="1" flipV="1">
              <a:off x="2262"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69" name="Line 17"/>
            <p:cNvSpPr>
              <a:spLocks noChangeShapeType="1"/>
            </p:cNvSpPr>
            <p:nvPr/>
          </p:nvSpPr>
          <p:spPr bwMode="auto">
            <a:xfrm flipH="1" flipV="1">
              <a:off x="2473"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70" name="Line 18"/>
            <p:cNvSpPr>
              <a:spLocks noChangeShapeType="1"/>
            </p:cNvSpPr>
            <p:nvPr/>
          </p:nvSpPr>
          <p:spPr bwMode="auto">
            <a:xfrm flipH="1" flipV="1">
              <a:off x="1625"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71" name="Line 19"/>
            <p:cNvSpPr>
              <a:spLocks noChangeShapeType="1"/>
            </p:cNvSpPr>
            <p:nvPr/>
          </p:nvSpPr>
          <p:spPr bwMode="auto">
            <a:xfrm flipH="1" flipV="1">
              <a:off x="1808"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72" name="Line 20"/>
            <p:cNvSpPr>
              <a:spLocks noChangeShapeType="1"/>
            </p:cNvSpPr>
            <p:nvPr/>
          </p:nvSpPr>
          <p:spPr bwMode="auto">
            <a:xfrm flipH="1" flipV="1">
              <a:off x="1895"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73" name="Line 21"/>
            <p:cNvSpPr>
              <a:spLocks noChangeShapeType="1"/>
            </p:cNvSpPr>
            <p:nvPr/>
          </p:nvSpPr>
          <p:spPr bwMode="auto">
            <a:xfrm flipH="1" flipV="1">
              <a:off x="1731"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74" name="Line 22"/>
            <p:cNvSpPr>
              <a:spLocks noChangeShapeType="1"/>
            </p:cNvSpPr>
            <p:nvPr/>
          </p:nvSpPr>
          <p:spPr bwMode="auto">
            <a:xfrm flipH="1" flipV="1">
              <a:off x="1544"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75" name="Line 23"/>
            <p:cNvSpPr>
              <a:spLocks noChangeShapeType="1"/>
            </p:cNvSpPr>
            <p:nvPr/>
          </p:nvSpPr>
          <p:spPr bwMode="auto">
            <a:xfrm flipH="1" flipV="1">
              <a:off x="1595" y="3062"/>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grpSp>
      <p:sp>
        <p:nvSpPr>
          <p:cNvPr id="100377" name="Text Box 25"/>
          <p:cNvSpPr txBox="1">
            <a:spLocks noChangeArrowheads="1"/>
          </p:cNvSpPr>
          <p:nvPr/>
        </p:nvSpPr>
        <p:spPr bwMode="auto">
          <a:xfrm>
            <a:off x="1752600" y="3581400"/>
            <a:ext cx="140332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GB" sz="2000" u="sng" dirty="0">
                <a:latin typeface="+mn-lt"/>
              </a:rPr>
              <a:t>Rank 1 case</a:t>
            </a:r>
          </a:p>
        </p:txBody>
      </p:sp>
      <p:sp>
        <p:nvSpPr>
          <p:cNvPr id="100378" name="Line 26"/>
          <p:cNvSpPr>
            <a:spLocks noChangeShapeType="1"/>
          </p:cNvSpPr>
          <p:nvPr/>
        </p:nvSpPr>
        <p:spPr bwMode="auto">
          <a:xfrm flipH="1" flipV="1">
            <a:off x="6904042" y="4511675"/>
            <a:ext cx="3175" cy="1127125"/>
          </a:xfrm>
          <a:prstGeom prst="line">
            <a:avLst/>
          </a:prstGeom>
          <a:noFill/>
          <a:ln w="5715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79" name="Text Box 27"/>
          <p:cNvSpPr txBox="1">
            <a:spLocks noChangeArrowheads="1"/>
          </p:cNvSpPr>
          <p:nvPr/>
        </p:nvSpPr>
        <p:spPr bwMode="auto">
          <a:xfrm>
            <a:off x="6629400" y="3581400"/>
            <a:ext cx="140332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GB" sz="2000" u="sng" dirty="0">
                <a:latin typeface="+mn-lt"/>
              </a:rPr>
              <a:t>Rank 4 case</a:t>
            </a:r>
          </a:p>
        </p:txBody>
      </p:sp>
      <p:grpSp>
        <p:nvGrpSpPr>
          <p:cNvPr id="100380" name="Group 28"/>
          <p:cNvGrpSpPr>
            <a:grpSpLocks/>
          </p:cNvGrpSpPr>
          <p:nvPr/>
        </p:nvGrpSpPr>
        <p:grpSpPr bwMode="auto">
          <a:xfrm>
            <a:off x="5378450" y="4519614"/>
            <a:ext cx="3808413" cy="1520825"/>
            <a:chOff x="3337" y="3045"/>
            <a:chExt cx="2362" cy="958"/>
          </a:xfrm>
        </p:grpSpPr>
        <p:sp>
          <p:nvSpPr>
            <p:cNvPr id="100381" name="Line 29"/>
            <p:cNvSpPr>
              <a:spLocks noChangeShapeType="1"/>
            </p:cNvSpPr>
            <p:nvPr/>
          </p:nvSpPr>
          <p:spPr bwMode="auto">
            <a:xfrm>
              <a:off x="3375" y="3755"/>
              <a:ext cx="2324" cy="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82" name="Line 30"/>
            <p:cNvSpPr>
              <a:spLocks noChangeShapeType="1"/>
            </p:cNvSpPr>
            <p:nvPr/>
          </p:nvSpPr>
          <p:spPr bwMode="auto">
            <a:xfrm flipH="1" flipV="1">
              <a:off x="3769"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83" name="Line 31"/>
            <p:cNvSpPr>
              <a:spLocks noChangeShapeType="1"/>
            </p:cNvSpPr>
            <p:nvPr/>
          </p:nvSpPr>
          <p:spPr bwMode="auto">
            <a:xfrm flipH="1" flipV="1">
              <a:off x="4051"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84" name="Line 32"/>
            <p:cNvSpPr>
              <a:spLocks noChangeShapeType="1"/>
            </p:cNvSpPr>
            <p:nvPr/>
          </p:nvSpPr>
          <p:spPr bwMode="auto">
            <a:xfrm flipH="1" flipV="1">
              <a:off x="4213"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85" name="Line 33"/>
            <p:cNvSpPr>
              <a:spLocks noChangeShapeType="1"/>
            </p:cNvSpPr>
            <p:nvPr/>
          </p:nvSpPr>
          <p:spPr bwMode="auto">
            <a:xfrm flipH="1" flipV="1">
              <a:off x="4380"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86" name="Line 34"/>
            <p:cNvSpPr>
              <a:spLocks noChangeShapeType="1"/>
            </p:cNvSpPr>
            <p:nvPr/>
          </p:nvSpPr>
          <p:spPr bwMode="auto">
            <a:xfrm flipH="1" flipV="1">
              <a:off x="4563"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87" name="Line 35"/>
            <p:cNvSpPr>
              <a:spLocks noChangeShapeType="1"/>
            </p:cNvSpPr>
            <p:nvPr/>
          </p:nvSpPr>
          <p:spPr bwMode="auto">
            <a:xfrm flipH="1" flipV="1">
              <a:off x="4650"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88" name="Line 36"/>
            <p:cNvSpPr>
              <a:spLocks noChangeShapeType="1"/>
            </p:cNvSpPr>
            <p:nvPr/>
          </p:nvSpPr>
          <p:spPr bwMode="auto">
            <a:xfrm flipH="1" flipV="1">
              <a:off x="4486"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89" name="Line 37"/>
            <p:cNvSpPr>
              <a:spLocks noChangeShapeType="1"/>
            </p:cNvSpPr>
            <p:nvPr/>
          </p:nvSpPr>
          <p:spPr bwMode="auto">
            <a:xfrm flipH="1" flipV="1">
              <a:off x="4797"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90" name="Line 38"/>
            <p:cNvSpPr>
              <a:spLocks noChangeShapeType="1"/>
            </p:cNvSpPr>
            <p:nvPr/>
          </p:nvSpPr>
          <p:spPr bwMode="auto">
            <a:xfrm flipH="1" flipV="1">
              <a:off x="4928"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91" name="Line 39"/>
            <p:cNvSpPr>
              <a:spLocks noChangeShapeType="1"/>
            </p:cNvSpPr>
            <p:nvPr/>
          </p:nvSpPr>
          <p:spPr bwMode="auto">
            <a:xfrm flipH="1" flipV="1">
              <a:off x="5068"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92" name="Line 40"/>
            <p:cNvSpPr>
              <a:spLocks noChangeShapeType="1"/>
            </p:cNvSpPr>
            <p:nvPr/>
          </p:nvSpPr>
          <p:spPr bwMode="auto">
            <a:xfrm flipH="1" flipV="1">
              <a:off x="5279"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93" name="Line 41"/>
            <p:cNvSpPr>
              <a:spLocks noChangeShapeType="1"/>
            </p:cNvSpPr>
            <p:nvPr/>
          </p:nvSpPr>
          <p:spPr bwMode="auto">
            <a:xfrm flipH="1" flipV="1">
              <a:off x="4431"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94" name="Line 42"/>
            <p:cNvSpPr>
              <a:spLocks noChangeShapeType="1"/>
            </p:cNvSpPr>
            <p:nvPr/>
          </p:nvSpPr>
          <p:spPr bwMode="auto">
            <a:xfrm flipH="1" flipV="1">
              <a:off x="4614"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95" name="Line 43"/>
            <p:cNvSpPr>
              <a:spLocks noChangeShapeType="1"/>
            </p:cNvSpPr>
            <p:nvPr/>
          </p:nvSpPr>
          <p:spPr bwMode="auto">
            <a:xfrm flipH="1" flipV="1">
              <a:off x="4701"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96" name="Line 44"/>
            <p:cNvSpPr>
              <a:spLocks noChangeShapeType="1"/>
            </p:cNvSpPr>
            <p:nvPr/>
          </p:nvSpPr>
          <p:spPr bwMode="auto">
            <a:xfrm flipH="1" flipV="1">
              <a:off x="4537"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97" name="Line 45"/>
            <p:cNvSpPr>
              <a:spLocks noChangeShapeType="1"/>
            </p:cNvSpPr>
            <p:nvPr/>
          </p:nvSpPr>
          <p:spPr bwMode="auto">
            <a:xfrm flipH="1" flipV="1">
              <a:off x="4350"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98" name="Line 46"/>
            <p:cNvSpPr>
              <a:spLocks noChangeShapeType="1"/>
            </p:cNvSpPr>
            <p:nvPr/>
          </p:nvSpPr>
          <p:spPr bwMode="auto">
            <a:xfrm flipH="1" flipV="1">
              <a:off x="4401" y="3045"/>
              <a:ext cx="1" cy="71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00399" name="Text Box 47"/>
            <p:cNvSpPr txBox="1">
              <a:spLocks noChangeArrowheads="1"/>
            </p:cNvSpPr>
            <p:nvPr/>
          </p:nvSpPr>
          <p:spPr bwMode="auto">
            <a:xfrm>
              <a:off x="3337" y="3753"/>
              <a:ext cx="2051"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pPr>
              <a:r>
                <a:rPr lang="en-GB" sz="2000">
                  <a:latin typeface="AvantGarde Md BT" pitchFamily="34" charset="0"/>
                </a:rPr>
                <a:t>Temperature -&gt;</a:t>
              </a:r>
            </a:p>
          </p:txBody>
        </p:sp>
      </p:grpSp>
      <p:sp>
        <p:nvSpPr>
          <p:cNvPr id="50" name="Line 26"/>
          <p:cNvSpPr>
            <a:spLocks noChangeShapeType="1"/>
          </p:cNvSpPr>
          <p:nvPr/>
        </p:nvSpPr>
        <p:spPr bwMode="auto">
          <a:xfrm flipH="1" flipV="1">
            <a:off x="1219200" y="4495800"/>
            <a:ext cx="3175" cy="1145413"/>
          </a:xfrm>
          <a:prstGeom prst="line">
            <a:avLst/>
          </a:prstGeom>
          <a:noFill/>
          <a:ln w="5715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2" name="TextBox 1"/>
          <p:cNvSpPr txBox="1"/>
          <p:nvPr/>
        </p:nvSpPr>
        <p:spPr>
          <a:xfrm>
            <a:off x="2667000" y="4114800"/>
            <a:ext cx="1402948" cy="27699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200" dirty="0" smtClean="0">
                <a:latin typeface="+mn-lt"/>
              </a:rPr>
              <a:t>Ensemble forecasts</a:t>
            </a:r>
            <a:endParaRPr lang="en-US" sz="1200" dirty="0">
              <a:latin typeface="+mn-lt"/>
            </a:endParaRPr>
          </a:p>
        </p:txBody>
      </p:sp>
      <p:sp>
        <p:nvSpPr>
          <p:cNvPr id="54" name="TextBox 53"/>
          <p:cNvSpPr txBox="1"/>
          <p:nvPr/>
        </p:nvSpPr>
        <p:spPr>
          <a:xfrm>
            <a:off x="651428" y="4142601"/>
            <a:ext cx="948772" cy="27699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200" dirty="0" smtClean="0"/>
              <a:t>Observation</a:t>
            </a:r>
            <a:endParaRPr lang="en-US" sz="1200" dirty="0">
              <a:latin typeface="+mn-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501651" y="0"/>
            <a:ext cx="9055100" cy="1143000"/>
          </a:xfrm>
        </p:spPr>
        <p:txBody>
          <a:bodyPr/>
          <a:lstStyle/>
          <a:p>
            <a:r>
              <a:rPr lang="en-GB" sz="4000" b="1" dirty="0">
                <a:latin typeface="+mn-lt"/>
              </a:rPr>
              <a:t>Rank Histograms</a:t>
            </a:r>
          </a:p>
        </p:txBody>
      </p:sp>
      <p:sp>
        <p:nvSpPr>
          <p:cNvPr id="10" name="Slide Number Placeholder 5"/>
          <p:cNvSpPr>
            <a:spLocks noGrp="1"/>
          </p:cNvSpPr>
          <p:nvPr>
            <p:ph type="sldNum" sz="quarter" idx="12"/>
          </p:nvPr>
        </p:nvSpPr>
        <p:spPr/>
        <p:txBody>
          <a:bodyPr/>
          <a:lstStyle/>
          <a:p>
            <a:fld id="{1ADDDBD4-4948-4715-ACFB-3CE7371DF7AF}" type="slidenum">
              <a:rPr lang="en-US"/>
              <a:pPr/>
              <a:t>61</a:t>
            </a:fld>
            <a:endParaRPr lang="en-US"/>
          </a:p>
        </p:txBody>
      </p:sp>
      <p:pic>
        <p:nvPicPr>
          <p:cNvPr id="101379" name="Picture 3"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6841" y="1268431"/>
            <a:ext cx="3429000" cy="3286125"/>
          </a:xfrm>
          <a:prstGeom prst="rect">
            <a:avLst/>
          </a:prstGeom>
          <a:noFill/>
          <a:extLst>
            <a:ext uri="{909E8E84-426E-40dd-AFC4-6F175D3DCCD1}">
              <a14:hiddenFill xmlns:a14="http://schemas.microsoft.com/office/drawing/2010/main" xmlns="">
                <a:solidFill>
                  <a:srgbClr val="FFFFFF"/>
                </a:solidFill>
              </a14:hiddenFill>
            </a:ext>
          </a:extLst>
        </p:spPr>
      </p:pic>
      <p:pic>
        <p:nvPicPr>
          <p:cNvPr id="101380" name="Picture 4" desc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1988" y="1268431"/>
            <a:ext cx="3335338" cy="3286125"/>
          </a:xfrm>
          <a:prstGeom prst="rect">
            <a:avLst/>
          </a:prstGeom>
          <a:noFill/>
          <a:extLst>
            <a:ext uri="{909E8E84-426E-40dd-AFC4-6F175D3DCCD1}">
              <a14:hiddenFill xmlns:a14="http://schemas.microsoft.com/office/drawing/2010/main" xmlns="">
                <a:solidFill>
                  <a:srgbClr val="FFFFFF"/>
                </a:solidFill>
              </a14:hiddenFill>
            </a:ext>
          </a:extLst>
        </p:spPr>
      </p:pic>
      <p:pic>
        <p:nvPicPr>
          <p:cNvPr id="101381" name="Picture 5"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9" y="1268413"/>
            <a:ext cx="3198813" cy="314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1382" name="Text Box 6"/>
          <p:cNvSpPr txBox="1">
            <a:spLocks noChangeArrowheads="1"/>
          </p:cNvSpPr>
          <p:nvPr/>
        </p:nvSpPr>
        <p:spPr bwMode="auto">
          <a:xfrm>
            <a:off x="303225" y="5589589"/>
            <a:ext cx="9289723" cy="707886"/>
          </a:xfrm>
          <a:prstGeom prst="rect">
            <a:avLst/>
          </a:prstGeom>
          <a:noFill/>
          <a:ln w="31750">
            <a:solidFill>
              <a:schemeClr va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sz="2000"/>
              <a:t>A uniform rank histogram is a necessary but not sufficient criterion for </a:t>
            </a:r>
          </a:p>
          <a:p>
            <a:pPr eaLnBrk="0" hangingPunct="0"/>
            <a:r>
              <a:rPr lang="en-GB" sz="2000"/>
              <a:t>determining that the ensemble is reliable</a:t>
            </a:r>
            <a:r>
              <a:rPr lang="en-GB" sz="1600"/>
              <a:t> (see also: T. Hamill, 2001, MWR)</a:t>
            </a:r>
          </a:p>
        </p:txBody>
      </p:sp>
      <p:sp>
        <p:nvSpPr>
          <p:cNvPr id="101383" name="Text Box 7"/>
          <p:cNvSpPr txBox="1">
            <a:spLocks noChangeArrowheads="1"/>
          </p:cNvSpPr>
          <p:nvPr/>
        </p:nvSpPr>
        <p:spPr bwMode="auto">
          <a:xfrm>
            <a:off x="595313" y="4554546"/>
            <a:ext cx="278923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GB" sz="1600"/>
              <a:t>OBS is indistinguishable from any other ensemble member</a:t>
            </a:r>
          </a:p>
        </p:txBody>
      </p:sp>
      <p:sp>
        <p:nvSpPr>
          <p:cNvPr id="101384" name="Text Box 8"/>
          <p:cNvSpPr txBox="1">
            <a:spLocks noChangeArrowheads="1"/>
          </p:cNvSpPr>
          <p:nvPr/>
        </p:nvSpPr>
        <p:spPr bwMode="auto">
          <a:xfrm>
            <a:off x="3841756" y="4554546"/>
            <a:ext cx="278923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GB" sz="1600"/>
              <a:t>OBS is too often below the ensemble members (biased forecast)</a:t>
            </a:r>
          </a:p>
        </p:txBody>
      </p:sp>
      <p:sp>
        <p:nvSpPr>
          <p:cNvPr id="101385" name="Text Box 9"/>
          <p:cNvSpPr txBox="1">
            <a:spLocks noChangeArrowheads="1"/>
          </p:cNvSpPr>
          <p:nvPr/>
        </p:nvSpPr>
        <p:spPr bwMode="auto">
          <a:xfrm>
            <a:off x="7131053" y="4554552"/>
            <a:ext cx="2789238"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GB" sz="1600" dirty="0"/>
              <a:t>OBS is too often outside the ensemble spread</a:t>
            </a:r>
          </a:p>
        </p:txBody>
      </p:sp>
      <p:sp>
        <p:nvSpPr>
          <p:cNvPr id="2" name="TextBox 1"/>
          <p:cNvSpPr txBox="1"/>
          <p:nvPr/>
        </p:nvSpPr>
        <p:spPr>
          <a:xfrm>
            <a:off x="4114800" y="1524000"/>
            <a:ext cx="1951000" cy="276999"/>
          </a:xfrm>
          <a:prstGeom prst="rect">
            <a:avLst/>
          </a:prstGeom>
          <a:noFill/>
        </p:spPr>
        <p:txBody>
          <a:bodyPr wrap="none" rtlCol="0">
            <a:spAutoFit/>
          </a:bodyPr>
          <a:lstStyle/>
          <a:p>
            <a:r>
              <a:rPr lang="en-US" sz="1200" dirty="0" smtClean="0"/>
              <a:t>(“warm” or “wet” bias)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01651" y="-152400"/>
            <a:ext cx="9055100" cy="1143000"/>
          </a:xfrm>
        </p:spPr>
        <p:txBody>
          <a:bodyPr/>
          <a:lstStyle/>
          <a:p>
            <a:r>
              <a:rPr lang="en-US" sz="4000" b="1" dirty="0"/>
              <a:t>Comments on Rank Histograms</a:t>
            </a:r>
          </a:p>
        </p:txBody>
      </p:sp>
      <p:sp>
        <p:nvSpPr>
          <p:cNvPr id="8" name="Slide Number Placeholder 4"/>
          <p:cNvSpPr>
            <a:spLocks noGrp="1"/>
          </p:cNvSpPr>
          <p:nvPr>
            <p:ph type="sldNum" sz="quarter" idx="12"/>
          </p:nvPr>
        </p:nvSpPr>
        <p:spPr/>
        <p:txBody>
          <a:bodyPr/>
          <a:lstStyle/>
          <a:p>
            <a:fld id="{A4A0148F-C8FB-4D13-9854-45723CD4DC78}" type="slidenum">
              <a:rPr lang="en-US"/>
              <a:pPr/>
              <a:t>62</a:t>
            </a:fld>
            <a:endParaRPr lang="en-US"/>
          </a:p>
        </p:txBody>
      </p:sp>
      <p:sp>
        <p:nvSpPr>
          <p:cNvPr id="87044" name="Rectangle 4"/>
          <p:cNvSpPr>
            <a:spLocks noChangeArrowheads="1"/>
          </p:cNvSpPr>
          <p:nvPr/>
        </p:nvSpPr>
        <p:spPr bwMode="auto">
          <a:xfrm>
            <a:off x="5" y="2972872"/>
            <a:ext cx="18466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87046" name="Rectangle 6"/>
          <p:cNvSpPr>
            <a:spLocks noChangeArrowheads="1"/>
          </p:cNvSpPr>
          <p:nvPr/>
        </p:nvSpPr>
        <p:spPr bwMode="auto">
          <a:xfrm>
            <a:off x="5" y="2991922"/>
            <a:ext cx="18466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7047" name="Object 7"/>
          <p:cNvGraphicFramePr>
            <a:graphicFrameLocks noChangeAspect="1"/>
          </p:cNvGraphicFramePr>
          <p:nvPr/>
        </p:nvGraphicFramePr>
        <p:xfrm>
          <a:off x="2178059" y="2530493"/>
          <a:ext cx="4527551" cy="974725"/>
        </p:xfrm>
        <a:graphic>
          <a:graphicData uri="http://schemas.openxmlformats.org/presentationml/2006/ole">
            <mc:AlternateContent xmlns:mc="http://schemas.openxmlformats.org/markup-compatibility/2006">
              <mc:Choice xmlns:v="urn:schemas-microsoft-com:vml" Requires="v">
                <p:oleObj spid="_x0000_s87323" name="Equation" r:id="rId4" imgW="2133600" imgH="508000" progId="Equation.3">
                  <p:embed/>
                </p:oleObj>
              </mc:Choice>
              <mc:Fallback>
                <p:oleObj name="Equation" r:id="rId4" imgW="2133600" imgH="5080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8059" y="2530493"/>
                        <a:ext cx="4527551" cy="974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7048" name="Text Box 8"/>
          <p:cNvSpPr txBox="1">
            <a:spLocks noChangeArrowheads="1"/>
          </p:cNvSpPr>
          <p:nvPr/>
        </p:nvSpPr>
        <p:spPr bwMode="auto">
          <a:xfrm>
            <a:off x="587376" y="914400"/>
            <a:ext cx="888365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Char char="•"/>
            </a:pPr>
            <a:r>
              <a:rPr lang="en-US" sz="2800"/>
              <a:t> Not a real verification measure</a:t>
            </a:r>
          </a:p>
          <a:p>
            <a:pPr>
              <a:buFontTx/>
              <a:buChar char="•"/>
            </a:pPr>
            <a:r>
              <a:rPr lang="en-US" sz="2800"/>
              <a:t> Quantification of departure from flatness </a:t>
            </a:r>
          </a:p>
        </p:txBody>
      </p:sp>
      <p:sp>
        <p:nvSpPr>
          <p:cNvPr id="87049" name="Rectangle 9"/>
          <p:cNvSpPr>
            <a:spLocks noChangeArrowheads="1"/>
          </p:cNvSpPr>
          <p:nvPr/>
        </p:nvSpPr>
        <p:spPr bwMode="auto">
          <a:xfrm>
            <a:off x="587385" y="3959790"/>
            <a:ext cx="8969375"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en-US" sz="1400" dirty="0"/>
              <a:t>where RMSD is the root-mean-square difference from flatness, expressed as number of cases, </a:t>
            </a:r>
            <a:r>
              <a:rPr lang="en-US" sz="1400" i="1" dirty="0"/>
              <a:t>M</a:t>
            </a:r>
            <a:r>
              <a:rPr lang="en-US" sz="1400" dirty="0"/>
              <a:t> is the total sample size on which the rank histogram is computed, </a:t>
            </a:r>
            <a:r>
              <a:rPr lang="en-US" sz="1400" i="1" dirty="0"/>
              <a:t>N</a:t>
            </a:r>
            <a:r>
              <a:rPr lang="en-US" sz="1400" dirty="0"/>
              <a:t> is the number of ensemble members, and </a:t>
            </a:r>
            <a:r>
              <a:rPr lang="en-US" sz="1400" i="1" dirty="0" err="1" smtClean="0"/>
              <a:t>S</a:t>
            </a:r>
            <a:r>
              <a:rPr lang="en-US" sz="1400" i="1" baseline="-25000" dirty="0" err="1" smtClean="0"/>
              <a:t>k</a:t>
            </a:r>
            <a:r>
              <a:rPr lang="en-US" sz="1400" dirty="0" smtClean="0"/>
              <a:t> </a:t>
            </a:r>
            <a:r>
              <a:rPr lang="en-US" sz="1400" dirty="0"/>
              <a:t>is the number of occurrences in the </a:t>
            </a:r>
            <a:r>
              <a:rPr lang="en-US" sz="1400" i="1" dirty="0" err="1"/>
              <a:t>k</a:t>
            </a:r>
            <a:r>
              <a:rPr lang="en-US" sz="1400" dirty="0" err="1"/>
              <a:t>th</a:t>
            </a:r>
            <a:r>
              <a:rPr lang="en-US" sz="1400" dirty="0"/>
              <a:t> interval of the histogram.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Outline</a:t>
            </a:r>
          </a:p>
        </p:txBody>
      </p:sp>
      <p:sp>
        <p:nvSpPr>
          <p:cNvPr id="165891" name="Rectangle 3"/>
          <p:cNvSpPr>
            <a:spLocks noGrp="1" noChangeArrowheads="1"/>
          </p:cNvSpPr>
          <p:nvPr>
            <p:ph idx="1"/>
          </p:nvPr>
        </p:nvSpPr>
        <p:spPr>
          <a:xfrm>
            <a:off x="501651" y="1219205"/>
            <a:ext cx="9055100" cy="4906963"/>
          </a:xfrm>
        </p:spPr>
        <p:txBody>
          <a:bodyPr/>
          <a:lstStyle/>
          <a:p>
            <a:pPr marL="514350" indent="-514350">
              <a:buFont typeface="+mj-lt"/>
              <a:buAutoNum type="arabicPeriod"/>
            </a:pPr>
            <a:r>
              <a:rPr lang="en-US" dirty="0">
                <a:solidFill>
                  <a:schemeClr val="accent2">
                    <a:lumMod val="40000"/>
                    <a:lumOff val="60000"/>
                  </a:schemeClr>
                </a:solidFill>
              </a:rPr>
              <a:t>Background</a:t>
            </a:r>
          </a:p>
          <a:p>
            <a:pPr lvl="1">
              <a:buFont typeface="Arial" pitchFamily="34" charset="0"/>
              <a:buChar char="•"/>
            </a:pPr>
            <a:r>
              <a:rPr lang="en-US" sz="2400" dirty="0">
                <a:solidFill>
                  <a:schemeClr val="accent2">
                    <a:lumMod val="40000"/>
                    <a:lumOff val="60000"/>
                  </a:schemeClr>
                </a:solidFill>
              </a:rPr>
              <a:t>Uncertainty in NWP </a:t>
            </a:r>
            <a:r>
              <a:rPr lang="en-US" sz="2400" dirty="0" smtClean="0">
                <a:solidFill>
                  <a:schemeClr val="accent2">
                    <a:lumMod val="40000"/>
                    <a:lumOff val="60000"/>
                  </a:schemeClr>
                </a:solidFill>
              </a:rPr>
              <a:t>systems</a:t>
            </a:r>
          </a:p>
          <a:p>
            <a:pPr lvl="1">
              <a:buFont typeface="Arial" pitchFamily="34" charset="0"/>
              <a:buChar char="•"/>
            </a:pPr>
            <a:r>
              <a:rPr lang="en-US" sz="2400" dirty="0">
                <a:solidFill>
                  <a:schemeClr val="accent2">
                    <a:lumMod val="40000"/>
                    <a:lumOff val="60000"/>
                  </a:schemeClr>
                </a:solidFill>
              </a:rPr>
              <a:t>I</a:t>
            </a:r>
            <a:r>
              <a:rPr lang="en-US" sz="2400" dirty="0" smtClean="0">
                <a:solidFill>
                  <a:schemeClr val="accent2">
                    <a:lumMod val="40000"/>
                    <a:lumOff val="60000"/>
                  </a:schemeClr>
                </a:solidFill>
              </a:rPr>
              <a:t>ntroduction to Ensemble Forecasts</a:t>
            </a:r>
            <a:endParaRPr lang="en-US" sz="2400" dirty="0">
              <a:solidFill>
                <a:schemeClr val="accent2">
                  <a:lumMod val="40000"/>
                  <a:lumOff val="60000"/>
                </a:schemeClr>
              </a:solidFill>
            </a:endParaRPr>
          </a:p>
          <a:p>
            <a:pPr marL="514350" indent="-514350">
              <a:buFont typeface="+mj-lt"/>
              <a:buAutoNum type="arabicPeriod"/>
            </a:pPr>
            <a:r>
              <a:rPr lang="en-US" dirty="0" smtClean="0">
                <a:solidFill>
                  <a:schemeClr val="accent2">
                    <a:lumMod val="40000"/>
                    <a:lumOff val="60000"/>
                  </a:schemeClr>
                </a:solidFill>
              </a:rPr>
              <a:t>Probabilistic </a:t>
            </a:r>
            <a:r>
              <a:rPr lang="en-US" dirty="0">
                <a:solidFill>
                  <a:schemeClr val="accent2">
                    <a:lumMod val="40000"/>
                    <a:lumOff val="60000"/>
                  </a:schemeClr>
                </a:solidFill>
              </a:rPr>
              <a:t>forecast verification</a:t>
            </a:r>
          </a:p>
          <a:p>
            <a:pPr lvl="1">
              <a:buFont typeface="Arial" pitchFamily="34" charset="0"/>
              <a:buChar char="•"/>
            </a:pPr>
            <a:r>
              <a:rPr lang="en-US" sz="2400" dirty="0" smtClean="0">
                <a:solidFill>
                  <a:schemeClr val="accent2">
                    <a:lumMod val="40000"/>
                    <a:lumOff val="60000"/>
                  </a:schemeClr>
                </a:solidFill>
              </a:rPr>
              <a:t>Attributes of forecast quality</a:t>
            </a:r>
          </a:p>
          <a:p>
            <a:pPr lvl="1">
              <a:buFont typeface="Arial" pitchFamily="34" charset="0"/>
              <a:buChar char="•"/>
            </a:pPr>
            <a:r>
              <a:rPr lang="en-US" sz="2400" dirty="0" smtClean="0">
                <a:solidFill>
                  <a:schemeClr val="accent2">
                    <a:lumMod val="40000"/>
                    <a:lumOff val="60000"/>
                  </a:schemeClr>
                </a:solidFill>
              </a:rPr>
              <a:t>Performance metrics</a:t>
            </a:r>
            <a:endParaRPr lang="en-US" dirty="0">
              <a:solidFill>
                <a:schemeClr val="accent2">
                  <a:lumMod val="40000"/>
                  <a:lumOff val="60000"/>
                </a:schemeClr>
              </a:solidFill>
            </a:endParaRPr>
          </a:p>
          <a:p>
            <a:pPr marL="514350" indent="-514350">
              <a:buFont typeface="+mj-lt"/>
              <a:buAutoNum type="arabicPeriod"/>
            </a:pPr>
            <a:r>
              <a:rPr lang="en-US" dirty="0" smtClean="0">
                <a:solidFill>
                  <a:schemeClr val="accent2">
                    <a:lumMod val="75000"/>
                  </a:schemeClr>
                </a:solidFill>
              </a:rPr>
              <a:t>Post-processing ensembles</a:t>
            </a:r>
            <a:endParaRPr lang="en-US" sz="2400" dirty="0" smtClean="0">
              <a:solidFill>
                <a:schemeClr val="accent2">
                  <a:lumMod val="75000"/>
                </a:schemeClr>
              </a:solidFill>
            </a:endParaRPr>
          </a:p>
          <a:p>
            <a:pPr lvl="1">
              <a:buFont typeface="Arial" pitchFamily="34" charset="0"/>
              <a:buChar char="•"/>
            </a:pPr>
            <a:r>
              <a:rPr lang="en-US" sz="2400" dirty="0" smtClean="0">
                <a:solidFill>
                  <a:schemeClr val="accent2">
                    <a:lumMod val="75000"/>
                  </a:schemeClr>
                </a:solidFill>
              </a:rPr>
              <a:t>PDF Calibration</a:t>
            </a:r>
          </a:p>
          <a:p>
            <a:pPr lvl="1">
              <a:buFont typeface="Arial" pitchFamily="34" charset="0"/>
              <a:buChar char="•"/>
            </a:pPr>
            <a:r>
              <a:rPr lang="en-US" sz="2400" dirty="0">
                <a:solidFill>
                  <a:schemeClr val="accent2">
                    <a:lumMod val="75000"/>
                  </a:schemeClr>
                </a:solidFill>
              </a:rPr>
              <a:t>C</a:t>
            </a:r>
            <a:r>
              <a:rPr lang="en-US" sz="2400" dirty="0" smtClean="0">
                <a:solidFill>
                  <a:schemeClr val="accent2">
                    <a:lumMod val="75000"/>
                  </a:schemeClr>
                </a:solidFill>
              </a:rPr>
              <a:t>ombination</a:t>
            </a:r>
            <a:endParaRPr lang="en-US" sz="2400" dirty="0">
              <a:solidFill>
                <a:schemeClr val="accent2">
                  <a:lumMod val="75000"/>
                </a:schemeClr>
              </a:solidFill>
            </a:endParaRPr>
          </a:p>
          <a:p>
            <a:endParaRPr lang="en-US" dirty="0">
              <a:solidFill>
                <a:schemeClr val="accent2">
                  <a:lumMod val="75000"/>
                </a:schemeClr>
              </a:solidFill>
            </a:endParaRPr>
          </a:p>
        </p:txBody>
      </p:sp>
      <p:sp>
        <p:nvSpPr>
          <p:cNvPr id="4" name="Slide Number Placeholder 5"/>
          <p:cNvSpPr>
            <a:spLocks noGrp="1"/>
          </p:cNvSpPr>
          <p:nvPr>
            <p:ph type="sldNum" sz="quarter" idx="12"/>
          </p:nvPr>
        </p:nvSpPr>
        <p:spPr/>
        <p:txBody>
          <a:bodyPr/>
          <a:lstStyle/>
          <a:p>
            <a:fld id="{9F0446B0-119E-45A8-9696-EBAD50049077}" type="slidenum">
              <a:rPr lang="en-US"/>
              <a:pPr/>
              <a:t>63</a:t>
            </a:fld>
            <a:endParaRPr lang="en-US"/>
          </a:p>
        </p:txBody>
      </p:sp>
    </p:spTree>
    <p:extLst>
      <p:ext uri="{BB962C8B-B14F-4D97-AF65-F5344CB8AC3E}">
        <p14:creationId xmlns:p14="http://schemas.microsoft.com/office/powerpoint/2010/main" val="32821241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501651" y="0"/>
            <a:ext cx="9055100" cy="1143000"/>
          </a:xfrm>
        </p:spPr>
        <p:txBody>
          <a:bodyPr>
            <a:normAutofit/>
          </a:bodyPr>
          <a:lstStyle/>
          <a:p>
            <a:r>
              <a:rPr lang="en-GB" sz="2800" b="1" dirty="0" smtClean="0">
                <a:latin typeface="Verdana" pitchFamily="34" charset="0"/>
              </a:rPr>
              <a:t>Post-processing methods</a:t>
            </a:r>
            <a:endParaRPr lang="en-GB" sz="2800" b="1" dirty="0">
              <a:latin typeface="Verdana" pitchFamily="34" charset="0"/>
            </a:endParaRPr>
          </a:p>
        </p:txBody>
      </p:sp>
      <p:sp>
        <p:nvSpPr>
          <p:cNvPr id="118787" name="Rectangle 3"/>
          <p:cNvSpPr>
            <a:spLocks noGrp="1" noChangeArrowheads="1"/>
          </p:cNvSpPr>
          <p:nvPr>
            <p:ph idx="1"/>
          </p:nvPr>
        </p:nvSpPr>
        <p:spPr>
          <a:xfrm>
            <a:off x="838200" y="1371600"/>
            <a:ext cx="8418513" cy="5181600"/>
          </a:xfrm>
        </p:spPr>
        <p:txBody>
          <a:bodyPr>
            <a:normAutofit/>
          </a:bodyPr>
          <a:lstStyle/>
          <a:p>
            <a:pPr>
              <a:lnSpc>
                <a:spcPct val="150000"/>
              </a:lnSpc>
            </a:pPr>
            <a:r>
              <a:rPr lang="en-GB" sz="2400" dirty="0">
                <a:solidFill>
                  <a:srgbClr val="3333CC"/>
                </a:solidFill>
                <a:latin typeface="Verdana" pitchFamily="34" charset="0"/>
              </a:rPr>
              <a:t>Systematic error correction</a:t>
            </a:r>
          </a:p>
          <a:p>
            <a:pPr>
              <a:lnSpc>
                <a:spcPct val="150000"/>
              </a:lnSpc>
            </a:pPr>
            <a:r>
              <a:rPr lang="en-GB" sz="2400" dirty="0">
                <a:solidFill>
                  <a:srgbClr val="3333CC"/>
                </a:solidFill>
                <a:latin typeface="Verdana" pitchFamily="34" charset="0"/>
              </a:rPr>
              <a:t>Multiple implementation of deterministic MOS</a:t>
            </a:r>
          </a:p>
          <a:p>
            <a:pPr>
              <a:lnSpc>
                <a:spcPct val="150000"/>
              </a:lnSpc>
            </a:pPr>
            <a:r>
              <a:rPr lang="en-GB" sz="2400" dirty="0">
                <a:solidFill>
                  <a:srgbClr val="3333CC"/>
                </a:solidFill>
                <a:latin typeface="Verdana" pitchFamily="34" charset="0"/>
              </a:rPr>
              <a:t>Ensemble dressing</a:t>
            </a:r>
          </a:p>
          <a:p>
            <a:pPr>
              <a:lnSpc>
                <a:spcPct val="150000"/>
              </a:lnSpc>
            </a:pPr>
            <a:r>
              <a:rPr lang="en-GB" sz="2400" dirty="0">
                <a:solidFill>
                  <a:srgbClr val="3333CC"/>
                </a:solidFill>
                <a:latin typeface="Verdana" pitchFamily="34" charset="0"/>
              </a:rPr>
              <a:t>Bayesian model averaging</a:t>
            </a:r>
          </a:p>
          <a:p>
            <a:pPr>
              <a:lnSpc>
                <a:spcPct val="150000"/>
              </a:lnSpc>
            </a:pPr>
            <a:r>
              <a:rPr lang="en-GB" sz="2400" dirty="0">
                <a:solidFill>
                  <a:srgbClr val="3333CC"/>
                </a:solidFill>
                <a:latin typeface="Verdana" pitchFamily="34" charset="0"/>
              </a:rPr>
              <a:t>Non-homogenous Gaussian regression</a:t>
            </a:r>
          </a:p>
          <a:p>
            <a:pPr>
              <a:lnSpc>
                <a:spcPct val="150000"/>
              </a:lnSpc>
            </a:pPr>
            <a:r>
              <a:rPr lang="en-GB" sz="2400" dirty="0">
                <a:solidFill>
                  <a:srgbClr val="3333CC"/>
                </a:solidFill>
                <a:latin typeface="Verdana" pitchFamily="34" charset="0"/>
              </a:rPr>
              <a:t>Logistic </a:t>
            </a:r>
            <a:r>
              <a:rPr lang="en-GB" sz="2400" dirty="0" smtClean="0">
                <a:solidFill>
                  <a:srgbClr val="3333CC"/>
                </a:solidFill>
                <a:latin typeface="Verdana" pitchFamily="34" charset="0"/>
              </a:rPr>
              <a:t>regression</a:t>
            </a:r>
            <a:endParaRPr lang="en-GB" sz="2400" dirty="0">
              <a:solidFill>
                <a:srgbClr val="3333CC"/>
              </a:solidFill>
              <a:latin typeface="Verdana" pitchFamily="34" charset="0"/>
            </a:endParaRPr>
          </a:p>
        </p:txBody>
      </p:sp>
      <p:sp>
        <p:nvSpPr>
          <p:cNvPr id="4" name="Slide Number Placeholder 5"/>
          <p:cNvSpPr>
            <a:spLocks noGrp="1"/>
          </p:cNvSpPr>
          <p:nvPr>
            <p:ph type="sldNum" sz="quarter" idx="12"/>
          </p:nvPr>
        </p:nvSpPr>
        <p:spPr/>
        <p:txBody>
          <a:bodyPr/>
          <a:lstStyle/>
          <a:p>
            <a:fld id="{3E2D5B3E-2901-409E-A1D2-F8004FE8A245}" type="slidenum">
              <a:rPr lang="en-US"/>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533400" y="-23091"/>
            <a:ext cx="9055100" cy="1143000"/>
          </a:xfrm>
        </p:spPr>
        <p:txBody>
          <a:bodyPr/>
          <a:lstStyle/>
          <a:p>
            <a:r>
              <a:rPr lang="en-US" sz="4000" b="1" dirty="0">
                <a:latin typeface="Verdana" pitchFamily="34" charset="0"/>
              </a:rPr>
              <a:t>Examples of systematic errors</a:t>
            </a:r>
          </a:p>
        </p:txBody>
      </p:sp>
      <p:graphicFrame>
        <p:nvGraphicFramePr>
          <p:cNvPr id="168966" name="Object 6"/>
          <p:cNvGraphicFramePr>
            <a:graphicFrameLocks noGrp="1" noChangeAspect="1"/>
          </p:cNvGraphicFramePr>
          <p:nvPr>
            <p:ph idx="1"/>
            <p:extLst>
              <p:ext uri="{D42A27DB-BD31-4B8C-83A1-F6EECF244321}">
                <p14:modId xmlns:p14="http://schemas.microsoft.com/office/powerpoint/2010/main" val="109093751"/>
              </p:ext>
            </p:extLst>
          </p:nvPr>
        </p:nvGraphicFramePr>
        <p:xfrm>
          <a:off x="3278188" y="1219200"/>
          <a:ext cx="3502025" cy="523875"/>
        </p:xfrm>
        <a:graphic>
          <a:graphicData uri="http://schemas.openxmlformats.org/presentationml/2006/ole">
            <mc:AlternateContent xmlns:mc="http://schemas.openxmlformats.org/markup-compatibility/2006">
              <mc:Choice xmlns:v="urn:schemas-microsoft-com:vml" Requires="v">
                <p:oleObj spid="_x0000_s169247" name="Equation" r:id="rId3" imgW="1612800" imgH="241200" progId="Equation.3">
                  <p:embed/>
                </p:oleObj>
              </mc:Choice>
              <mc:Fallback>
                <p:oleObj name="Equation" r:id="rId3" imgW="1612800" imgH="2412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188" y="1219200"/>
                        <a:ext cx="3502025" cy="523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2" name="Slide Number Placeholder 5"/>
          <p:cNvSpPr>
            <a:spLocks noGrp="1"/>
          </p:cNvSpPr>
          <p:nvPr>
            <p:ph type="sldNum" sz="quarter" idx="12"/>
          </p:nvPr>
        </p:nvSpPr>
        <p:spPr/>
        <p:txBody>
          <a:bodyPr/>
          <a:lstStyle/>
          <a:p>
            <a:fld id="{99C6DA49-33B7-4DE4-9BF0-03B55C7DD7DC}" type="slidenum">
              <a:rPr lang="en-US"/>
              <a:pPr/>
              <a:t>65</a:t>
            </a:fld>
            <a:endParaRPr lang="en-US"/>
          </a:p>
        </p:txBody>
      </p:sp>
      <p:grpSp>
        <p:nvGrpSpPr>
          <p:cNvPr id="168974" name="Group 14"/>
          <p:cNvGrpSpPr>
            <a:grpSpLocks/>
          </p:cNvGrpSpPr>
          <p:nvPr/>
        </p:nvGrpSpPr>
        <p:grpSpPr bwMode="auto">
          <a:xfrm>
            <a:off x="5105409" y="1905000"/>
            <a:ext cx="4876801" cy="3657600"/>
            <a:chOff x="3120" y="1200"/>
            <a:chExt cx="3072" cy="2304"/>
          </a:xfrm>
        </p:grpSpPr>
        <p:pic>
          <p:nvPicPr>
            <p:cNvPr id="168964" name="Picture 4" descr="cfsnino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1200"/>
              <a:ext cx="3072" cy="2304"/>
            </a:xfrm>
            <a:prstGeom prst="rect">
              <a:avLst/>
            </a:prstGeom>
            <a:noFill/>
            <a:extLst>
              <a:ext uri="{909E8E84-426E-40dd-AFC4-6F175D3DCCD1}">
                <a14:hiddenFill xmlns:a14="http://schemas.microsoft.com/office/drawing/2010/main" xmlns="">
                  <a:solidFill>
                    <a:srgbClr val="FFFFFF"/>
                  </a:solidFill>
                </a14:hiddenFill>
              </a:ext>
            </a:extLst>
          </p:spPr>
        </p:pic>
        <p:sp>
          <p:nvSpPr>
            <p:cNvPr id="168965" name="Line 5"/>
            <p:cNvSpPr>
              <a:spLocks noChangeShapeType="1"/>
            </p:cNvSpPr>
            <p:nvPr/>
          </p:nvSpPr>
          <p:spPr bwMode="auto">
            <a:xfrm flipV="1">
              <a:off x="4602" y="269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8970" name="Text Box 10"/>
            <p:cNvSpPr txBox="1">
              <a:spLocks noChangeArrowheads="1"/>
            </p:cNvSpPr>
            <p:nvPr/>
          </p:nvSpPr>
          <p:spPr bwMode="auto">
            <a:xfrm>
              <a:off x="4410" y="2928"/>
              <a:ext cx="399" cy="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900"/>
                <a:t>present</a:t>
              </a:r>
            </a:p>
          </p:txBody>
        </p:sp>
        <p:sp>
          <p:nvSpPr>
            <p:cNvPr id="168971" name="Text Box 11"/>
            <p:cNvSpPr txBox="1">
              <a:spLocks noChangeArrowheads="1"/>
            </p:cNvSpPr>
            <p:nvPr/>
          </p:nvSpPr>
          <p:spPr bwMode="auto">
            <a:xfrm>
              <a:off x="4320" y="1392"/>
              <a:ext cx="789" cy="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Lag ensemble</a:t>
              </a:r>
            </a:p>
          </p:txBody>
        </p:sp>
        <p:sp>
          <p:nvSpPr>
            <p:cNvPr id="168973" name="Rectangle 13"/>
            <p:cNvSpPr>
              <a:spLocks noChangeArrowheads="1"/>
            </p:cNvSpPr>
            <p:nvPr/>
          </p:nvSpPr>
          <p:spPr bwMode="auto">
            <a:xfrm>
              <a:off x="3984" y="1248"/>
              <a:ext cx="288" cy="14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pic>
        <p:nvPicPr>
          <p:cNvPr id="168969" name="Picture 9" descr="bias_MWall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1905002"/>
            <a:ext cx="5257800" cy="4506913"/>
          </a:xfrm>
          <a:prstGeom prst="rect">
            <a:avLst/>
          </a:prstGeom>
          <a:noFill/>
          <a:extLst>
            <a:ext uri="{909E8E84-426E-40dd-AFC4-6F175D3DCCD1}">
              <a14:hiddenFill xmlns:a14="http://schemas.microsoft.com/office/drawing/2010/main" xmlns="">
                <a:solidFill>
                  <a:srgbClr val="FFFFFF"/>
                </a:solidFill>
              </a14:hiddenFill>
            </a:ext>
          </a:extLst>
        </p:spPr>
      </p:pic>
      <p:sp>
        <p:nvSpPr>
          <p:cNvPr id="168972" name="Text Box 12"/>
          <p:cNvSpPr txBox="1">
            <a:spLocks noChangeArrowheads="1"/>
          </p:cNvSpPr>
          <p:nvPr/>
        </p:nvSpPr>
        <p:spPr bwMode="auto">
          <a:xfrm>
            <a:off x="6019800" y="5562608"/>
            <a:ext cx="37338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400"/>
              <a:t>Note “Warm” tendency of the model</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33400" y="-76200"/>
            <a:ext cx="9055100" cy="1143000"/>
          </a:xfrm>
        </p:spPr>
        <p:txBody>
          <a:bodyPr>
            <a:normAutofit/>
          </a:bodyPr>
          <a:lstStyle/>
          <a:p>
            <a:r>
              <a:rPr lang="en-GB" sz="3600" b="1" dirty="0">
                <a:latin typeface="+mn-lt"/>
              </a:rPr>
              <a:t>Bias correction</a:t>
            </a:r>
          </a:p>
        </p:txBody>
      </p:sp>
      <p:sp>
        <p:nvSpPr>
          <p:cNvPr id="119811" name="Rectangle 3"/>
          <p:cNvSpPr>
            <a:spLocks noGrp="1" noChangeArrowheads="1"/>
          </p:cNvSpPr>
          <p:nvPr>
            <p:ph type="body" sz="half" idx="1"/>
          </p:nvPr>
        </p:nvSpPr>
        <p:spPr>
          <a:xfrm>
            <a:off x="533400" y="1066800"/>
            <a:ext cx="8839200" cy="5373687"/>
          </a:xfrm>
        </p:spPr>
        <p:txBody>
          <a:bodyPr/>
          <a:lstStyle/>
          <a:p>
            <a:pPr marL="0" indent="0">
              <a:buNone/>
              <a:tabLst>
                <a:tab pos="6096000" algn="l"/>
              </a:tabLst>
            </a:pPr>
            <a:r>
              <a:rPr lang="en-GB" sz="2400" dirty="0"/>
              <a:t>A</a:t>
            </a:r>
            <a:r>
              <a:rPr lang="en-GB" sz="2400" dirty="0" smtClean="0"/>
              <a:t> </a:t>
            </a:r>
            <a:r>
              <a:rPr lang="en-GB" sz="2400" dirty="0"/>
              <a:t>first order </a:t>
            </a:r>
            <a:r>
              <a:rPr lang="en-GB" sz="2400" dirty="0" smtClean="0"/>
              <a:t>bias </a:t>
            </a:r>
            <a:r>
              <a:rPr lang="en-GB" sz="2400" dirty="0"/>
              <a:t>correction </a:t>
            </a:r>
            <a:r>
              <a:rPr lang="en-GB" sz="2400" dirty="0" smtClean="0"/>
              <a:t>approach is by computing the mean error from historical forecast-observation pairs archive:</a:t>
            </a:r>
            <a:endParaRPr lang="en-GB" sz="2400" dirty="0"/>
          </a:p>
          <a:p>
            <a:pPr marL="0" indent="0">
              <a:tabLst>
                <a:tab pos="6096000" algn="l"/>
              </a:tabLst>
            </a:pPr>
            <a:endParaRPr lang="en-GB" sz="2400" dirty="0"/>
          </a:p>
          <a:p>
            <a:pPr marL="0" indent="0">
              <a:tabLst>
                <a:tab pos="6096000" algn="l"/>
              </a:tabLst>
            </a:pPr>
            <a:endParaRPr lang="en-GB" sz="2400" dirty="0"/>
          </a:p>
          <a:p>
            <a:pPr marL="0" indent="0">
              <a:tabLst>
                <a:tab pos="6096000" algn="l"/>
              </a:tabLst>
            </a:pPr>
            <a:endParaRPr lang="en-GB" sz="2400" dirty="0"/>
          </a:p>
          <a:p>
            <a:pPr marL="0" indent="0">
              <a:tabLst>
                <a:tab pos="6096000" algn="l"/>
              </a:tabLst>
            </a:pPr>
            <a:endParaRPr lang="en-GB" sz="2400" dirty="0"/>
          </a:p>
          <a:p>
            <a:pPr marL="0" indent="0">
              <a:tabLst>
                <a:tab pos="6096000" algn="l"/>
              </a:tabLst>
            </a:pPr>
            <a:endParaRPr lang="en-GB" sz="2400" dirty="0"/>
          </a:p>
          <a:p>
            <a:pPr marL="0" indent="0">
              <a:tabLst>
                <a:tab pos="6096000" algn="l"/>
              </a:tabLst>
            </a:pPr>
            <a:r>
              <a:rPr lang="en-GB" sz="2400" dirty="0"/>
              <a:t> This </a:t>
            </a:r>
            <a:r>
              <a:rPr lang="en-GB" sz="2400" dirty="0" smtClean="0"/>
              <a:t>systematic error is removed from </a:t>
            </a:r>
            <a:r>
              <a:rPr lang="en-GB" sz="2400" dirty="0"/>
              <a:t>each ensemble </a:t>
            </a:r>
            <a:r>
              <a:rPr lang="en-GB" sz="2400" dirty="0" smtClean="0"/>
              <a:t>member forecast. Notice that the spread </a:t>
            </a:r>
            <a:r>
              <a:rPr lang="en-GB" sz="2400" dirty="0"/>
              <a:t>is not affected </a:t>
            </a:r>
          </a:p>
          <a:p>
            <a:pPr marL="0" indent="0">
              <a:spcBef>
                <a:spcPct val="70000"/>
              </a:spcBef>
              <a:tabLst>
                <a:tab pos="6096000" algn="l"/>
              </a:tabLst>
            </a:pPr>
            <a:r>
              <a:rPr lang="en-GB" sz="2400" dirty="0"/>
              <a:t> Particularly useful/successful at locations with features not  resolved by model and causing significant bias</a:t>
            </a:r>
          </a:p>
        </p:txBody>
      </p:sp>
      <p:graphicFrame>
        <p:nvGraphicFramePr>
          <p:cNvPr id="119812" name="Object 4"/>
          <p:cNvGraphicFramePr>
            <a:graphicFrameLocks noGrp="1" noChangeAspect="1"/>
          </p:cNvGraphicFramePr>
          <p:nvPr>
            <p:ph sz="half" idx="2"/>
            <p:extLst>
              <p:ext uri="{D42A27DB-BD31-4B8C-83A1-F6EECF244321}">
                <p14:modId xmlns:p14="http://schemas.microsoft.com/office/powerpoint/2010/main" val="1678908368"/>
              </p:ext>
            </p:extLst>
          </p:nvPr>
        </p:nvGraphicFramePr>
        <p:xfrm>
          <a:off x="2795588" y="2100263"/>
          <a:ext cx="3392487" cy="1098550"/>
        </p:xfrm>
        <a:graphic>
          <a:graphicData uri="http://schemas.openxmlformats.org/presentationml/2006/ole">
            <mc:AlternateContent xmlns:mc="http://schemas.openxmlformats.org/markup-compatibility/2006">
              <mc:Choice xmlns:v="urn:schemas-microsoft-com:vml" Requires="v">
                <p:oleObj spid="_x0000_s120093" name="Equation" r:id="rId4" imgW="1333440" imgH="431640" progId="Equation.3">
                  <p:embed/>
                </p:oleObj>
              </mc:Choice>
              <mc:Fallback>
                <p:oleObj name="Equation" r:id="rId4" imgW="1333440" imgH="431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5588" y="2100263"/>
                        <a:ext cx="3392487" cy="1098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8" name="Slide Number Placeholder 6"/>
          <p:cNvSpPr>
            <a:spLocks noGrp="1"/>
          </p:cNvSpPr>
          <p:nvPr>
            <p:ph type="sldNum" sz="quarter" idx="12"/>
          </p:nvPr>
        </p:nvSpPr>
        <p:spPr/>
        <p:txBody>
          <a:bodyPr/>
          <a:lstStyle/>
          <a:p>
            <a:fld id="{B15A6EED-22CE-4D80-9516-500D5CEC8F89}" type="slidenum">
              <a:rPr lang="en-US"/>
              <a:pPr/>
              <a:t>66</a:t>
            </a:fld>
            <a:endParaRPr lang="en-US"/>
          </a:p>
        </p:txBody>
      </p:sp>
      <p:grpSp>
        <p:nvGrpSpPr>
          <p:cNvPr id="119813" name="Group 5"/>
          <p:cNvGrpSpPr>
            <a:grpSpLocks/>
          </p:cNvGrpSpPr>
          <p:nvPr/>
        </p:nvGrpSpPr>
        <p:grpSpPr bwMode="auto">
          <a:xfrm>
            <a:off x="2438402" y="3122614"/>
            <a:ext cx="4467397" cy="923926"/>
            <a:chOff x="1794" y="2125"/>
            <a:chExt cx="2772" cy="582"/>
          </a:xfrm>
        </p:grpSpPr>
        <p:sp>
          <p:nvSpPr>
            <p:cNvPr id="119814" name="Text Box 6"/>
            <p:cNvSpPr txBox="1">
              <a:spLocks noChangeArrowheads="1"/>
            </p:cNvSpPr>
            <p:nvPr/>
          </p:nvSpPr>
          <p:spPr bwMode="auto">
            <a:xfrm>
              <a:off x="1794" y="2125"/>
              <a:ext cx="2772" cy="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dirty="0">
                  <a:solidFill>
                    <a:srgbClr val="3333CC"/>
                  </a:solidFill>
                  <a:latin typeface="+mn-lt"/>
                </a:rPr>
                <a:t>with: </a:t>
              </a:r>
              <a:r>
                <a:rPr lang="en-GB" b="1" i="1" dirty="0" err="1">
                  <a:solidFill>
                    <a:srgbClr val="3333CC"/>
                  </a:solidFill>
                  <a:latin typeface="+mn-lt"/>
                </a:rPr>
                <a:t>e</a:t>
              </a:r>
              <a:r>
                <a:rPr lang="en-GB" b="1" i="1" baseline="-25000" dirty="0" err="1">
                  <a:solidFill>
                    <a:srgbClr val="3333CC"/>
                  </a:solidFill>
                  <a:latin typeface="+mn-lt"/>
                </a:rPr>
                <a:t>i</a:t>
              </a:r>
              <a:r>
                <a:rPr lang="en-GB" i="1" dirty="0">
                  <a:solidFill>
                    <a:srgbClr val="3333CC"/>
                  </a:solidFill>
                  <a:latin typeface="+mn-lt"/>
                </a:rPr>
                <a:t> </a:t>
              </a:r>
              <a:r>
                <a:rPr lang="en-GB" dirty="0">
                  <a:solidFill>
                    <a:srgbClr val="3333CC"/>
                  </a:solidFill>
                  <a:latin typeface="+mn-lt"/>
                </a:rPr>
                <a:t>= ensemble mean of the </a:t>
              </a:r>
              <a:r>
                <a:rPr lang="en-GB" dirty="0" err="1">
                  <a:solidFill>
                    <a:srgbClr val="3333CC"/>
                  </a:solidFill>
                  <a:latin typeface="+mn-lt"/>
                </a:rPr>
                <a:t>i</a:t>
              </a:r>
              <a:r>
                <a:rPr lang="en-GB" baseline="30000" dirty="0" err="1">
                  <a:solidFill>
                    <a:srgbClr val="3333CC"/>
                  </a:solidFill>
                  <a:latin typeface="+mn-lt"/>
                </a:rPr>
                <a:t>th</a:t>
              </a:r>
              <a:r>
                <a:rPr lang="en-GB" dirty="0">
                  <a:solidFill>
                    <a:srgbClr val="3333CC"/>
                  </a:solidFill>
                  <a:latin typeface="+mn-lt"/>
                </a:rPr>
                <a:t> forecast</a:t>
              </a:r>
            </a:p>
            <a:p>
              <a:pPr eaLnBrk="0" hangingPunct="0"/>
              <a:r>
                <a:rPr lang="en-GB" dirty="0">
                  <a:solidFill>
                    <a:srgbClr val="3333CC"/>
                  </a:solidFill>
                  <a:latin typeface="+mn-lt"/>
                </a:rPr>
                <a:t>        </a:t>
              </a:r>
              <a:r>
                <a:rPr lang="en-GB" b="1" i="1" dirty="0" err="1">
                  <a:solidFill>
                    <a:srgbClr val="3333CC"/>
                  </a:solidFill>
                  <a:latin typeface="+mn-lt"/>
                </a:rPr>
                <a:t>o</a:t>
              </a:r>
              <a:r>
                <a:rPr lang="en-GB" b="1" i="1" baseline="-25000" dirty="0" err="1">
                  <a:solidFill>
                    <a:srgbClr val="3333CC"/>
                  </a:solidFill>
                  <a:latin typeface="+mn-lt"/>
                </a:rPr>
                <a:t>i</a:t>
              </a:r>
              <a:r>
                <a:rPr lang="en-GB" i="1" dirty="0">
                  <a:solidFill>
                    <a:srgbClr val="3333CC"/>
                  </a:solidFill>
                  <a:latin typeface="+mn-lt"/>
                </a:rPr>
                <a:t> </a:t>
              </a:r>
              <a:r>
                <a:rPr lang="en-GB" dirty="0">
                  <a:solidFill>
                    <a:srgbClr val="3333CC"/>
                  </a:solidFill>
                  <a:latin typeface="+mn-lt"/>
                </a:rPr>
                <a:t>= value of </a:t>
              </a:r>
              <a:r>
                <a:rPr lang="en-GB" dirty="0" err="1">
                  <a:solidFill>
                    <a:srgbClr val="3333CC"/>
                  </a:solidFill>
                  <a:latin typeface="+mn-lt"/>
                </a:rPr>
                <a:t>i</a:t>
              </a:r>
              <a:r>
                <a:rPr lang="en-GB" baseline="30000" dirty="0" err="1">
                  <a:solidFill>
                    <a:srgbClr val="3333CC"/>
                  </a:solidFill>
                  <a:latin typeface="+mn-lt"/>
                </a:rPr>
                <a:t>th</a:t>
              </a:r>
              <a:r>
                <a:rPr lang="en-GB" dirty="0">
                  <a:solidFill>
                    <a:srgbClr val="3333CC"/>
                  </a:solidFill>
                  <a:latin typeface="+mn-lt"/>
                </a:rPr>
                <a:t> observation</a:t>
              </a:r>
            </a:p>
            <a:p>
              <a:pPr eaLnBrk="0" hangingPunct="0"/>
              <a:r>
                <a:rPr lang="en-GB" dirty="0">
                  <a:solidFill>
                    <a:srgbClr val="3333CC"/>
                  </a:solidFill>
                  <a:latin typeface="+mn-lt"/>
                </a:rPr>
                <a:t>        </a:t>
              </a:r>
              <a:r>
                <a:rPr lang="en-GB" i="1" dirty="0">
                  <a:solidFill>
                    <a:srgbClr val="3333CC"/>
                  </a:solidFill>
                  <a:latin typeface="+mn-lt"/>
                </a:rPr>
                <a:t>N</a:t>
              </a:r>
              <a:r>
                <a:rPr lang="en-GB" dirty="0">
                  <a:solidFill>
                    <a:srgbClr val="3333CC"/>
                  </a:solidFill>
                  <a:latin typeface="+mn-lt"/>
                </a:rPr>
                <a:t> = number of observation-forecast pairs</a:t>
              </a:r>
            </a:p>
          </p:txBody>
        </p:sp>
        <p:sp>
          <p:nvSpPr>
            <p:cNvPr id="119815" name="Line 7"/>
            <p:cNvSpPr>
              <a:spLocks noChangeShapeType="1"/>
            </p:cNvSpPr>
            <p:nvPr/>
          </p:nvSpPr>
          <p:spPr bwMode="auto">
            <a:xfrm>
              <a:off x="2269" y="2188"/>
              <a:ext cx="10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B3141BFF-E89C-4B78-BE52-0F2B37D74960}" type="slidenum">
              <a:rPr lang="en-US"/>
              <a:pPr/>
              <a:t>67</a:t>
            </a:fld>
            <a:endParaRPr lang="en-US"/>
          </a:p>
        </p:txBody>
      </p:sp>
      <p:pic>
        <p:nvPicPr>
          <p:cNvPr id="173062" name="Picture 6" descr="skewed_p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60" y="1285877"/>
            <a:ext cx="6665913" cy="5191125"/>
          </a:xfrm>
          <a:prstGeom prst="rect">
            <a:avLst/>
          </a:prstGeom>
          <a:noFill/>
          <a:extLst>
            <a:ext uri="{909E8E84-426E-40dd-AFC4-6F175D3DCCD1}">
              <a14:hiddenFill xmlns:a14="http://schemas.microsoft.com/office/drawing/2010/main" xmlns="">
                <a:solidFill>
                  <a:srgbClr val="FFFFFF"/>
                </a:solidFill>
              </a14:hiddenFill>
            </a:ext>
          </a:extLst>
        </p:spPr>
      </p:pic>
      <p:sp>
        <p:nvSpPr>
          <p:cNvPr id="173063" name="Line 7"/>
          <p:cNvSpPr>
            <a:spLocks noChangeShapeType="1"/>
          </p:cNvSpPr>
          <p:nvPr/>
        </p:nvSpPr>
        <p:spPr bwMode="auto">
          <a:xfrm>
            <a:off x="4953000" y="3424238"/>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3064" name="Line 8"/>
          <p:cNvSpPr>
            <a:spLocks noChangeShapeType="1"/>
          </p:cNvSpPr>
          <p:nvPr/>
        </p:nvSpPr>
        <p:spPr bwMode="auto">
          <a:xfrm>
            <a:off x="5791200" y="5176838"/>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3065" name="Line 9"/>
          <p:cNvSpPr>
            <a:spLocks noChangeShapeType="1"/>
          </p:cNvSpPr>
          <p:nvPr/>
        </p:nvSpPr>
        <p:spPr bwMode="auto">
          <a:xfrm flipH="1">
            <a:off x="5105403" y="5176838"/>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3066" name="Text Box 10"/>
          <p:cNvSpPr txBox="1">
            <a:spLocks noChangeArrowheads="1"/>
          </p:cNvSpPr>
          <p:nvPr/>
        </p:nvSpPr>
        <p:spPr bwMode="auto">
          <a:xfrm>
            <a:off x="457200" y="-93663"/>
            <a:ext cx="9220200" cy="1311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4000" b="1" dirty="0"/>
              <a:t>Illustration of first and second moment correction</a:t>
            </a:r>
          </a:p>
        </p:txBody>
      </p:sp>
      <p:graphicFrame>
        <p:nvGraphicFramePr>
          <p:cNvPr id="3" name="Object 2"/>
          <p:cNvGraphicFramePr>
            <a:graphicFrameLocks noChangeAspect="1"/>
          </p:cNvGraphicFramePr>
          <p:nvPr>
            <p:extLst>
              <p:ext uri="{D42A27DB-BD31-4B8C-83A1-F6EECF244321}">
                <p14:modId xmlns:p14="http://schemas.microsoft.com/office/powerpoint/2010/main" val="4089127177"/>
              </p:ext>
            </p:extLst>
          </p:nvPr>
        </p:nvGraphicFramePr>
        <p:xfrm>
          <a:off x="5562600" y="1384300"/>
          <a:ext cx="292100" cy="215900"/>
        </p:xfrm>
        <a:graphic>
          <a:graphicData uri="http://schemas.openxmlformats.org/presentationml/2006/ole">
            <mc:AlternateContent xmlns:mc="http://schemas.openxmlformats.org/markup-compatibility/2006">
              <mc:Choice xmlns:v="urn:schemas-microsoft-com:vml" Requires="v">
                <p:oleObj spid="_x0000_s1214" name="Equation" r:id="rId5" imgW="292100" imgH="215900" progId="Equation.3">
                  <p:embed/>
                </p:oleObj>
              </mc:Choice>
              <mc:Fallback>
                <p:oleObj name="Equation" r:id="rId5" imgW="292100" imgH="215900" progId="Equation.3">
                  <p:embed/>
                  <p:pic>
                    <p:nvPicPr>
                      <p:cNvPr id="0" name=""/>
                      <p:cNvPicPr/>
                      <p:nvPr/>
                    </p:nvPicPr>
                    <p:blipFill>
                      <a:blip r:embed="rId6"/>
                      <a:stretch>
                        <a:fillRect/>
                      </a:stretch>
                    </p:blipFill>
                    <p:spPr>
                      <a:xfrm>
                        <a:off x="5562600" y="1384300"/>
                        <a:ext cx="292100" cy="2159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93192250"/>
              </p:ext>
            </p:extLst>
          </p:nvPr>
        </p:nvGraphicFramePr>
        <p:xfrm>
          <a:off x="4641850" y="1365250"/>
          <a:ext cx="304800" cy="228600"/>
        </p:xfrm>
        <a:graphic>
          <a:graphicData uri="http://schemas.openxmlformats.org/presentationml/2006/ole">
            <mc:AlternateContent xmlns:mc="http://schemas.openxmlformats.org/markup-compatibility/2006">
              <mc:Choice xmlns:v="urn:schemas-microsoft-com:vml" Requires="v">
                <p:oleObj spid="_x0000_s1215" name="Equation" r:id="rId7" imgW="304800" imgH="228600" progId="Equation.3">
                  <p:embed/>
                </p:oleObj>
              </mc:Choice>
              <mc:Fallback>
                <p:oleObj name="Equation" r:id="rId7" imgW="304800" imgH="228600" progId="Equation.3">
                  <p:embed/>
                  <p:pic>
                    <p:nvPicPr>
                      <p:cNvPr id="0" name=""/>
                      <p:cNvPicPr/>
                      <p:nvPr/>
                    </p:nvPicPr>
                    <p:blipFill>
                      <a:blip r:embed="rId8"/>
                      <a:stretch>
                        <a:fillRect/>
                      </a:stretch>
                    </p:blipFill>
                    <p:spPr>
                      <a:xfrm>
                        <a:off x="4641850" y="1365250"/>
                        <a:ext cx="304800" cy="2286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46833403"/>
              </p:ext>
            </p:extLst>
          </p:nvPr>
        </p:nvGraphicFramePr>
        <p:xfrm>
          <a:off x="8178800" y="3651250"/>
          <a:ext cx="698500" cy="228600"/>
        </p:xfrm>
        <a:graphic>
          <a:graphicData uri="http://schemas.openxmlformats.org/presentationml/2006/ole">
            <mc:AlternateContent xmlns:mc="http://schemas.openxmlformats.org/markup-compatibility/2006">
              <mc:Choice xmlns:v="urn:schemas-microsoft-com:vml" Requires="v">
                <p:oleObj spid="_x0000_s1216" name="Equation" r:id="rId9" imgW="698500" imgH="228600" progId="Equation.3">
                  <p:embed/>
                </p:oleObj>
              </mc:Choice>
              <mc:Fallback>
                <p:oleObj name="Equation" r:id="rId9" imgW="698500" imgH="228600" progId="Equation.3">
                  <p:embed/>
                  <p:pic>
                    <p:nvPicPr>
                      <p:cNvPr id="0" name=""/>
                      <p:cNvPicPr/>
                      <p:nvPr/>
                    </p:nvPicPr>
                    <p:blipFill>
                      <a:blip r:embed="rId10"/>
                      <a:stretch>
                        <a:fillRect/>
                      </a:stretch>
                    </p:blipFill>
                    <p:spPr>
                      <a:xfrm>
                        <a:off x="8178800" y="3651250"/>
                        <a:ext cx="698500" cy="2286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886282168"/>
              </p:ext>
            </p:extLst>
          </p:nvPr>
        </p:nvGraphicFramePr>
        <p:xfrm>
          <a:off x="8153400" y="5257800"/>
          <a:ext cx="673100" cy="228600"/>
        </p:xfrm>
        <a:graphic>
          <a:graphicData uri="http://schemas.openxmlformats.org/presentationml/2006/ole">
            <mc:AlternateContent xmlns:mc="http://schemas.openxmlformats.org/markup-compatibility/2006">
              <mc:Choice xmlns:v="urn:schemas-microsoft-com:vml" Requires="v">
                <p:oleObj spid="_x0000_s1217" name="Equation" r:id="rId11" imgW="673100" imgH="228600" progId="Equation.3">
                  <p:embed/>
                </p:oleObj>
              </mc:Choice>
              <mc:Fallback>
                <p:oleObj name="Equation" r:id="rId11" imgW="673100" imgH="228600" progId="Equation.3">
                  <p:embed/>
                  <p:pic>
                    <p:nvPicPr>
                      <p:cNvPr id="0" name=""/>
                      <p:cNvPicPr/>
                      <p:nvPr/>
                    </p:nvPicPr>
                    <p:blipFill>
                      <a:blip r:embed="rId12"/>
                      <a:stretch>
                        <a:fillRect/>
                      </a:stretch>
                    </p:blipFill>
                    <p:spPr>
                      <a:xfrm>
                        <a:off x="8153400" y="5257800"/>
                        <a:ext cx="673100" cy="2286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33400" y="0"/>
            <a:ext cx="9052560" cy="1143000"/>
          </a:xfrm>
        </p:spPr>
        <p:txBody>
          <a:bodyPr>
            <a:normAutofit/>
          </a:bodyPr>
          <a:lstStyle/>
          <a:p>
            <a:r>
              <a:rPr lang="en-GB" sz="3600" b="1" dirty="0" err="1" smtClean="0">
                <a:latin typeface="+mn-lt"/>
              </a:rPr>
              <a:t>Quantile</a:t>
            </a:r>
            <a:r>
              <a:rPr lang="en-GB" sz="3600" b="1" dirty="0" smtClean="0">
                <a:latin typeface="+mn-lt"/>
              </a:rPr>
              <a:t> Mapping Method </a:t>
            </a:r>
            <a:endParaRPr lang="en-GB" sz="3600" b="1" dirty="0">
              <a:latin typeface="+mn-lt"/>
            </a:endParaRPr>
          </a:p>
        </p:txBody>
      </p:sp>
      <p:sp>
        <p:nvSpPr>
          <p:cNvPr id="8" name="Slide Number Placeholder 6"/>
          <p:cNvSpPr>
            <a:spLocks noGrp="1"/>
          </p:cNvSpPr>
          <p:nvPr>
            <p:ph type="sldNum" sz="quarter" idx="12"/>
          </p:nvPr>
        </p:nvSpPr>
        <p:spPr/>
        <p:txBody>
          <a:bodyPr/>
          <a:lstStyle/>
          <a:p>
            <a:fld id="{B15A6EED-22CE-4D80-9516-500D5CEC8F89}" type="slidenum">
              <a:rPr lang="en-US"/>
              <a:pPr/>
              <a:t>68</a:t>
            </a:fld>
            <a:endParaRPr lang="en-US" dirty="0"/>
          </a:p>
        </p:txBody>
      </p:sp>
      <p:grpSp>
        <p:nvGrpSpPr>
          <p:cNvPr id="11" name="Group 10"/>
          <p:cNvGrpSpPr/>
          <p:nvPr/>
        </p:nvGrpSpPr>
        <p:grpSpPr>
          <a:xfrm>
            <a:off x="3657600" y="2819400"/>
            <a:ext cx="6324600" cy="2871173"/>
            <a:chOff x="3657600" y="3148627"/>
            <a:chExt cx="6324600" cy="2871173"/>
          </a:xfrm>
        </p:grpSpPr>
        <p:pic>
          <p:nvPicPr>
            <p:cNvPr id="3" name="Picture 2" descr="Screen Shot 2014-04-15 at 5.05.27 PM.png"/>
            <p:cNvPicPr>
              <a:picLocks noChangeAspect="1"/>
            </p:cNvPicPr>
            <p:nvPr/>
          </p:nvPicPr>
          <p:blipFill rotWithShape="1">
            <a:blip r:embed="rId4">
              <a:extLst>
                <a:ext uri="{28A0092B-C50C-407E-A947-70E740481C1C}">
                  <a14:useLocalDpi xmlns:a14="http://schemas.microsoft.com/office/drawing/2010/main" val="0"/>
                </a:ext>
              </a:extLst>
            </a:blip>
            <a:srcRect t="11624" b="10376"/>
            <a:stretch/>
          </p:blipFill>
          <p:spPr>
            <a:xfrm>
              <a:off x="3657600" y="3265906"/>
              <a:ext cx="6324600" cy="2753894"/>
            </a:xfrm>
            <a:prstGeom prst="rect">
              <a:avLst/>
            </a:prstGeom>
          </p:spPr>
        </p:pic>
        <p:sp>
          <p:nvSpPr>
            <p:cNvPr id="4" name="TextBox 3"/>
            <p:cNvSpPr txBox="1"/>
            <p:nvPr/>
          </p:nvSpPr>
          <p:spPr>
            <a:xfrm>
              <a:off x="7315200" y="3148627"/>
              <a:ext cx="2146742" cy="369332"/>
            </a:xfrm>
            <a:prstGeom prst="rect">
              <a:avLst/>
            </a:prstGeom>
            <a:noFill/>
          </p:spPr>
          <p:txBody>
            <a:bodyPr wrap="none" rtlCol="0">
              <a:spAutoFit/>
            </a:bodyPr>
            <a:lstStyle/>
            <a:p>
              <a:r>
                <a:rPr lang="en-US" dirty="0" smtClean="0">
                  <a:solidFill>
                    <a:srgbClr val="1F497D"/>
                  </a:solidFill>
                </a:rPr>
                <a:t>Forecast Amount</a:t>
              </a:r>
              <a:endParaRPr lang="en-US" dirty="0">
                <a:solidFill>
                  <a:srgbClr val="1F497D"/>
                </a:solidFill>
              </a:endParaRPr>
            </a:p>
          </p:txBody>
        </p:sp>
        <p:sp>
          <p:nvSpPr>
            <p:cNvPr id="9" name="TextBox 8"/>
            <p:cNvSpPr txBox="1"/>
            <p:nvPr/>
          </p:nvSpPr>
          <p:spPr>
            <a:xfrm>
              <a:off x="4495800" y="3148627"/>
              <a:ext cx="2269033" cy="369332"/>
            </a:xfrm>
            <a:prstGeom prst="rect">
              <a:avLst/>
            </a:prstGeom>
            <a:noFill/>
          </p:spPr>
          <p:txBody>
            <a:bodyPr wrap="none" rtlCol="0">
              <a:spAutoFit/>
            </a:bodyPr>
            <a:lstStyle/>
            <a:p>
              <a:r>
                <a:rPr lang="en-US" dirty="0" smtClean="0">
                  <a:solidFill>
                    <a:schemeClr val="tx2"/>
                  </a:solidFill>
                </a:rPr>
                <a:t>Observed Amount</a:t>
              </a:r>
              <a:endParaRPr lang="en-US" dirty="0">
                <a:solidFill>
                  <a:schemeClr val="tx2"/>
                </a:solidFill>
              </a:endParaRPr>
            </a:p>
          </p:txBody>
        </p:sp>
      </p:grpSp>
      <p:sp>
        <p:nvSpPr>
          <p:cNvPr id="5" name="TextBox 4"/>
          <p:cNvSpPr txBox="1"/>
          <p:nvPr/>
        </p:nvSpPr>
        <p:spPr>
          <a:xfrm>
            <a:off x="457200" y="1411069"/>
            <a:ext cx="8915400" cy="646331"/>
          </a:xfrm>
          <a:prstGeom prst="rect">
            <a:avLst/>
          </a:prstGeom>
          <a:noFill/>
        </p:spPr>
        <p:txBody>
          <a:bodyPr wrap="square" rtlCol="0">
            <a:spAutoFit/>
          </a:bodyPr>
          <a:lstStyle/>
          <a:p>
            <a:r>
              <a:rPr lang="en-US" dirty="0" smtClean="0"/>
              <a:t>Uses the empirical Cumulative Distribution Function for observed and corresponding forecast to remove the bias</a:t>
            </a:r>
            <a:endParaRPr lang="en-US" dirty="0"/>
          </a:p>
        </p:txBody>
      </p:sp>
      <p:sp>
        <p:nvSpPr>
          <p:cNvPr id="6" name="TextBox 5"/>
          <p:cNvSpPr txBox="1"/>
          <p:nvPr/>
        </p:nvSpPr>
        <p:spPr>
          <a:xfrm>
            <a:off x="457201" y="2249269"/>
            <a:ext cx="9067800" cy="646331"/>
          </a:xfrm>
          <a:prstGeom prst="rect">
            <a:avLst/>
          </a:prstGeom>
          <a:noFill/>
        </p:spPr>
        <p:txBody>
          <a:bodyPr wrap="square" rtlCol="0">
            <a:spAutoFit/>
          </a:bodyPr>
          <a:lstStyle/>
          <a:p>
            <a:r>
              <a:rPr lang="en-US" dirty="0" smtClean="0"/>
              <a:t>Let </a:t>
            </a:r>
            <a:r>
              <a:rPr lang="en-US" i="1" dirty="0" smtClean="0"/>
              <a:t>G</a:t>
            </a:r>
            <a:r>
              <a:rPr lang="en-US" dirty="0" smtClean="0"/>
              <a:t> be the </a:t>
            </a:r>
            <a:r>
              <a:rPr lang="en-US" dirty="0" err="1" smtClean="0"/>
              <a:t>cdf</a:t>
            </a:r>
            <a:r>
              <a:rPr lang="en-US" dirty="0" smtClean="0"/>
              <a:t> of the observed quantity. Let </a:t>
            </a:r>
            <a:r>
              <a:rPr lang="en-US" i="1" dirty="0" smtClean="0"/>
              <a:t>F</a:t>
            </a:r>
            <a:r>
              <a:rPr lang="en-US" dirty="0" smtClean="0"/>
              <a:t> be the </a:t>
            </a:r>
            <a:r>
              <a:rPr lang="en-US" dirty="0" err="1" smtClean="0"/>
              <a:t>cdf</a:t>
            </a:r>
            <a:r>
              <a:rPr lang="en-US" dirty="0" smtClean="0"/>
              <a:t> of the corresponding historical forecast.</a:t>
            </a:r>
            <a:endParaRPr lang="en-US" dirty="0"/>
          </a:p>
        </p:txBody>
      </p:sp>
      <p:sp>
        <p:nvSpPr>
          <p:cNvPr id="7" name="TextBox 6"/>
          <p:cNvSpPr txBox="1"/>
          <p:nvPr/>
        </p:nvSpPr>
        <p:spPr>
          <a:xfrm>
            <a:off x="457200" y="3163669"/>
            <a:ext cx="3429000" cy="646331"/>
          </a:xfrm>
          <a:prstGeom prst="rect">
            <a:avLst/>
          </a:prstGeom>
          <a:noFill/>
        </p:spPr>
        <p:txBody>
          <a:bodyPr wrap="square" rtlCol="0">
            <a:spAutoFit/>
          </a:bodyPr>
          <a:lstStyle/>
          <a:p>
            <a:r>
              <a:rPr lang="en-US" dirty="0" smtClean="0"/>
              <a:t>The corrected ensemble forecast must satisfy:</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1229762006"/>
              </p:ext>
            </p:extLst>
          </p:nvPr>
        </p:nvGraphicFramePr>
        <p:xfrm>
          <a:off x="1066799" y="4154269"/>
          <a:ext cx="1502833" cy="381000"/>
        </p:xfrm>
        <a:graphic>
          <a:graphicData uri="http://schemas.openxmlformats.org/presentationml/2006/ole">
            <mc:AlternateContent xmlns:mc="http://schemas.openxmlformats.org/markup-compatibility/2006">
              <mc:Choice xmlns:v="urn:schemas-microsoft-com:vml" Requires="v">
                <p:oleObj spid="_x0000_s195668" name="Equation" r:id="rId5" imgW="901700" imgH="228600" progId="Equation.3">
                  <p:embed/>
                </p:oleObj>
              </mc:Choice>
              <mc:Fallback>
                <p:oleObj name="Equation" r:id="rId5" imgW="901700" imgH="228600" progId="Equation.3">
                  <p:embed/>
                  <p:pic>
                    <p:nvPicPr>
                      <p:cNvPr id="0" name=""/>
                      <p:cNvPicPr/>
                      <p:nvPr/>
                    </p:nvPicPr>
                    <p:blipFill>
                      <a:blip r:embed="rId6"/>
                      <a:stretch>
                        <a:fillRect/>
                      </a:stretch>
                    </p:blipFill>
                    <p:spPr>
                      <a:xfrm>
                        <a:off x="1066799" y="4154269"/>
                        <a:ext cx="1502833" cy="381000"/>
                      </a:xfrm>
                      <a:prstGeom prst="rect">
                        <a:avLst/>
                      </a:prstGeom>
                    </p:spPr>
                  </p:pic>
                </p:oleObj>
              </mc:Fallback>
            </mc:AlternateContent>
          </a:graphicData>
        </a:graphic>
      </p:graphicFrame>
      <p:sp>
        <p:nvSpPr>
          <p:cNvPr id="12" name="TextBox 11"/>
          <p:cNvSpPr txBox="1"/>
          <p:nvPr/>
        </p:nvSpPr>
        <p:spPr>
          <a:xfrm>
            <a:off x="5562600" y="5690573"/>
            <a:ext cx="628522" cy="369332"/>
          </a:xfrm>
          <a:prstGeom prst="rect">
            <a:avLst/>
          </a:prstGeom>
          <a:noFill/>
        </p:spPr>
        <p:txBody>
          <a:bodyPr wrap="none" rtlCol="0">
            <a:spAutoFit/>
          </a:bodyPr>
          <a:lstStyle/>
          <a:p>
            <a:r>
              <a:rPr lang="en-US" dirty="0" smtClean="0"/>
              <a:t>x </a:t>
            </a:r>
            <a:r>
              <a:rPr lang="en-US" dirty="0" smtClean="0">
                <a:sym typeface="Wingdings"/>
              </a:rPr>
              <a:t></a:t>
            </a:r>
            <a:endParaRPr lang="en-US" dirty="0"/>
          </a:p>
        </p:txBody>
      </p:sp>
      <p:sp>
        <p:nvSpPr>
          <p:cNvPr id="16" name="TextBox 15"/>
          <p:cNvSpPr txBox="1"/>
          <p:nvPr/>
        </p:nvSpPr>
        <p:spPr>
          <a:xfrm>
            <a:off x="8153400" y="5614373"/>
            <a:ext cx="628522" cy="369332"/>
          </a:xfrm>
          <a:prstGeom prst="rect">
            <a:avLst/>
          </a:prstGeom>
          <a:noFill/>
        </p:spPr>
        <p:txBody>
          <a:bodyPr wrap="none" rtlCol="0">
            <a:spAutoFit/>
          </a:bodyPr>
          <a:lstStyle/>
          <a:p>
            <a:r>
              <a:rPr lang="en-US" dirty="0" smtClean="0"/>
              <a:t>x </a:t>
            </a:r>
            <a:r>
              <a:rPr lang="en-US" dirty="0" smtClean="0">
                <a:sym typeface="Wingdings"/>
              </a:rPr>
              <a:t></a:t>
            </a:r>
            <a:endParaRPr lang="en-US" dirty="0"/>
          </a:p>
        </p:txBody>
      </p:sp>
      <p:sp>
        <p:nvSpPr>
          <p:cNvPr id="13" name="TextBox 12"/>
          <p:cNvSpPr txBox="1"/>
          <p:nvPr/>
        </p:nvSpPr>
        <p:spPr>
          <a:xfrm>
            <a:off x="3505200" y="6019800"/>
            <a:ext cx="6288901" cy="253916"/>
          </a:xfrm>
          <a:prstGeom prst="rect">
            <a:avLst/>
          </a:prstGeom>
          <a:noFill/>
        </p:spPr>
        <p:txBody>
          <a:bodyPr wrap="none" rtlCol="0">
            <a:spAutoFit/>
          </a:bodyPr>
          <a:lstStyle/>
          <a:p>
            <a:r>
              <a:rPr lang="en-US" sz="1050" dirty="0" smtClean="0"/>
              <a:t>In this example, a forecast amount of 2800 is transformed into 1800 for the 80 percentile</a:t>
            </a:r>
            <a:endParaRPr lang="en-US" sz="1050" dirty="0"/>
          </a:p>
        </p:txBody>
      </p:sp>
      <p:sp>
        <p:nvSpPr>
          <p:cNvPr id="14" name="TextBox 13"/>
          <p:cNvSpPr txBox="1"/>
          <p:nvPr/>
        </p:nvSpPr>
        <p:spPr>
          <a:xfrm>
            <a:off x="609600" y="4840069"/>
            <a:ext cx="3101743" cy="646331"/>
          </a:xfrm>
          <a:prstGeom prst="rect">
            <a:avLst/>
          </a:prstGeom>
          <a:noFill/>
        </p:spPr>
        <p:txBody>
          <a:bodyPr wrap="none" rtlCol="0">
            <a:spAutoFit/>
          </a:bodyPr>
          <a:lstStyle/>
          <a:p>
            <a:r>
              <a:rPr lang="en-US" i="1" dirty="0" smtClean="0"/>
              <a:t>x</a:t>
            </a:r>
            <a:r>
              <a:rPr lang="en-US" dirty="0" smtClean="0"/>
              <a:t> is the forecast amount.</a:t>
            </a:r>
          </a:p>
          <a:p>
            <a:endParaRPr lang="en-US" dirty="0"/>
          </a:p>
        </p:txBody>
      </p:sp>
    </p:spTree>
    <p:extLst>
      <p:ext uri="{BB962C8B-B14F-4D97-AF65-F5344CB8AC3E}">
        <p14:creationId xmlns:p14="http://schemas.microsoft.com/office/powerpoint/2010/main" val="35677730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a:xfrm>
            <a:off x="533400" y="30747"/>
            <a:ext cx="9052560" cy="1143000"/>
          </a:xfrm>
        </p:spPr>
        <p:txBody>
          <a:bodyPr/>
          <a:lstStyle/>
          <a:p>
            <a:r>
              <a:rPr lang="en-GB" b="1" dirty="0"/>
              <a:t>Ensemble dressing</a:t>
            </a:r>
          </a:p>
        </p:txBody>
      </p:sp>
      <p:sp>
        <p:nvSpPr>
          <p:cNvPr id="122883" name="Rectangle 3"/>
          <p:cNvSpPr>
            <a:spLocks noGrp="1" noChangeArrowheads="1"/>
          </p:cNvSpPr>
          <p:nvPr>
            <p:ph idx="1"/>
          </p:nvPr>
        </p:nvSpPr>
        <p:spPr>
          <a:xfrm>
            <a:off x="163513" y="981075"/>
            <a:ext cx="9731376" cy="5373688"/>
          </a:xfrm>
        </p:spPr>
        <p:txBody>
          <a:bodyPr/>
          <a:lstStyle/>
          <a:p>
            <a:r>
              <a:rPr lang="en-GB" sz="2800"/>
              <a:t>Define a probability distribution around each ensemble member (“dressing”)</a:t>
            </a:r>
          </a:p>
          <a:p>
            <a:endParaRPr lang="en-GB" sz="2800"/>
          </a:p>
          <a:p>
            <a:endParaRPr lang="en-GB" sz="2800"/>
          </a:p>
          <a:p>
            <a:endParaRPr lang="en-GB" sz="2800"/>
          </a:p>
          <a:p>
            <a:endParaRPr lang="en-GB" sz="2800"/>
          </a:p>
          <a:p>
            <a:r>
              <a:rPr lang="en-GB" sz="2800"/>
              <a:t>A number of methods exist to find appropriate dressing kernel (“best-member” dressing, “error” dressing, “second moment constraint” dressing, etc.)</a:t>
            </a:r>
          </a:p>
          <a:p>
            <a:pPr>
              <a:spcBef>
                <a:spcPct val="50000"/>
              </a:spcBef>
            </a:pPr>
            <a:r>
              <a:rPr lang="en-GB" sz="2800"/>
              <a:t>Average the resulting </a:t>
            </a:r>
            <a:r>
              <a:rPr lang="en-GB" sz="2800" i="1"/>
              <a:t>n</a:t>
            </a:r>
            <a:r>
              <a:rPr lang="en-GB" sz="2800" i="1" baseline="-25000"/>
              <a:t>ens</a:t>
            </a:r>
            <a:r>
              <a:rPr lang="en-GB" sz="2800"/>
              <a:t> distributions to obtain final pdf</a:t>
            </a:r>
            <a:endParaRPr lang="en-GB" sz="3600"/>
          </a:p>
        </p:txBody>
      </p:sp>
      <p:sp>
        <p:nvSpPr>
          <p:cNvPr id="23" name="Slide Number Placeholder 5"/>
          <p:cNvSpPr>
            <a:spLocks noGrp="1"/>
          </p:cNvSpPr>
          <p:nvPr>
            <p:ph type="sldNum" sz="quarter" idx="12"/>
          </p:nvPr>
        </p:nvSpPr>
        <p:spPr/>
        <p:txBody>
          <a:bodyPr/>
          <a:lstStyle/>
          <a:p>
            <a:fld id="{0698E2E2-D445-487A-AFEE-341A1C34CFB1}" type="slidenum">
              <a:rPr lang="en-US"/>
              <a:pPr/>
              <a:t>69</a:t>
            </a:fld>
            <a:endParaRPr lang="en-US"/>
          </a:p>
        </p:txBody>
      </p:sp>
      <p:sp>
        <p:nvSpPr>
          <p:cNvPr id="122882" name="Oval 2"/>
          <p:cNvSpPr>
            <a:spLocks noChangeArrowheads="1"/>
          </p:cNvSpPr>
          <p:nvPr/>
        </p:nvSpPr>
        <p:spPr bwMode="auto">
          <a:xfrm>
            <a:off x="5257803" y="2953442"/>
            <a:ext cx="259675" cy="519351"/>
          </a:xfrm>
          <a:prstGeom prst="ellipse">
            <a:avLst/>
          </a:prstGeom>
          <a:solidFill>
            <a:srgbClr val="FF3300"/>
          </a:solidFill>
          <a:ln w="317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22885" name="Oval 5"/>
          <p:cNvSpPr>
            <a:spLocks noChangeArrowheads="1"/>
          </p:cNvSpPr>
          <p:nvPr/>
        </p:nvSpPr>
        <p:spPr bwMode="auto">
          <a:xfrm>
            <a:off x="4029076" y="2978842"/>
            <a:ext cx="153988" cy="519351"/>
          </a:xfrm>
          <a:prstGeom prst="ellipse">
            <a:avLst/>
          </a:prstGeom>
          <a:solidFill>
            <a:srgbClr val="66FF33"/>
          </a:solidFill>
          <a:ln w="317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22886" name="Oval 6"/>
          <p:cNvSpPr>
            <a:spLocks noChangeArrowheads="1"/>
          </p:cNvSpPr>
          <p:nvPr/>
        </p:nvSpPr>
        <p:spPr bwMode="auto">
          <a:xfrm>
            <a:off x="4702179" y="2966142"/>
            <a:ext cx="152400" cy="519351"/>
          </a:xfrm>
          <a:prstGeom prst="ellipse">
            <a:avLst/>
          </a:prstGeom>
          <a:solidFill>
            <a:srgbClr val="66FF33"/>
          </a:solidFill>
          <a:ln w="317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22887" name="Oval 7"/>
          <p:cNvSpPr>
            <a:spLocks noChangeArrowheads="1"/>
          </p:cNvSpPr>
          <p:nvPr/>
        </p:nvSpPr>
        <p:spPr bwMode="auto">
          <a:xfrm>
            <a:off x="4924425" y="2966142"/>
            <a:ext cx="152400" cy="519351"/>
          </a:xfrm>
          <a:prstGeom prst="ellipse">
            <a:avLst/>
          </a:prstGeom>
          <a:solidFill>
            <a:srgbClr val="66FF33"/>
          </a:solidFill>
          <a:ln w="317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22888" name="Oval 8"/>
          <p:cNvSpPr>
            <a:spLocks noChangeArrowheads="1"/>
          </p:cNvSpPr>
          <p:nvPr/>
        </p:nvSpPr>
        <p:spPr bwMode="auto">
          <a:xfrm>
            <a:off x="5468938" y="2978842"/>
            <a:ext cx="153987" cy="519351"/>
          </a:xfrm>
          <a:prstGeom prst="ellipse">
            <a:avLst/>
          </a:prstGeom>
          <a:solidFill>
            <a:srgbClr val="66FF33"/>
          </a:solidFill>
          <a:ln w="317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22889" name="Oval 9"/>
          <p:cNvSpPr>
            <a:spLocks noChangeArrowheads="1"/>
          </p:cNvSpPr>
          <p:nvPr/>
        </p:nvSpPr>
        <p:spPr bwMode="auto">
          <a:xfrm>
            <a:off x="5689606" y="2966142"/>
            <a:ext cx="155575" cy="519351"/>
          </a:xfrm>
          <a:prstGeom prst="ellipse">
            <a:avLst/>
          </a:prstGeom>
          <a:solidFill>
            <a:srgbClr val="66FF33"/>
          </a:solidFill>
          <a:ln w="317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22890" name="Oval 10"/>
          <p:cNvSpPr>
            <a:spLocks noChangeArrowheads="1"/>
          </p:cNvSpPr>
          <p:nvPr/>
        </p:nvSpPr>
        <p:spPr bwMode="auto">
          <a:xfrm>
            <a:off x="6153154" y="2966142"/>
            <a:ext cx="153988" cy="519351"/>
          </a:xfrm>
          <a:prstGeom prst="ellipse">
            <a:avLst/>
          </a:prstGeom>
          <a:solidFill>
            <a:srgbClr val="66FF33"/>
          </a:solidFill>
          <a:ln w="317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22891" name="Freeform 11"/>
          <p:cNvSpPr>
            <a:spLocks/>
          </p:cNvSpPr>
          <p:nvPr/>
        </p:nvSpPr>
        <p:spPr bwMode="auto">
          <a:xfrm>
            <a:off x="3735392" y="2765426"/>
            <a:ext cx="712787" cy="369332"/>
          </a:xfrm>
          <a:custGeom>
            <a:avLst/>
            <a:gdLst>
              <a:gd name="T0" fmla="*/ 0 w 686"/>
              <a:gd name="T1" fmla="*/ 437 h 437"/>
              <a:gd name="T2" fmla="*/ 142 w 686"/>
              <a:gd name="T3" fmla="*/ 351 h 437"/>
              <a:gd name="T4" fmla="*/ 355 w 686"/>
              <a:gd name="T5" fmla="*/ 3 h 437"/>
              <a:gd name="T6" fmla="*/ 568 w 686"/>
              <a:gd name="T7" fmla="*/ 335 h 437"/>
              <a:gd name="T8" fmla="*/ 686 w 686"/>
              <a:gd name="T9" fmla="*/ 430 h 437"/>
            </a:gdLst>
            <a:ahLst/>
            <a:cxnLst>
              <a:cxn ang="0">
                <a:pos x="T0" y="T1"/>
              </a:cxn>
              <a:cxn ang="0">
                <a:pos x="T2" y="T3"/>
              </a:cxn>
              <a:cxn ang="0">
                <a:pos x="T4" y="T5"/>
              </a:cxn>
              <a:cxn ang="0">
                <a:pos x="T6" y="T7"/>
              </a:cxn>
              <a:cxn ang="0">
                <a:pos x="T8" y="T9"/>
              </a:cxn>
            </a:cxnLst>
            <a:rect l="0" t="0" r="r" b="b"/>
            <a:pathLst>
              <a:path w="686" h="437">
                <a:moveTo>
                  <a:pt x="0" y="437"/>
                </a:moveTo>
                <a:cubicBezTo>
                  <a:pt x="41" y="430"/>
                  <a:pt x="83" y="423"/>
                  <a:pt x="142" y="351"/>
                </a:cubicBezTo>
                <a:cubicBezTo>
                  <a:pt x="201" y="279"/>
                  <a:pt x="284" y="6"/>
                  <a:pt x="355" y="3"/>
                </a:cubicBezTo>
                <a:cubicBezTo>
                  <a:pt x="426" y="0"/>
                  <a:pt x="513" y="264"/>
                  <a:pt x="568" y="335"/>
                </a:cubicBezTo>
                <a:cubicBezTo>
                  <a:pt x="623" y="406"/>
                  <a:pt x="654" y="418"/>
                  <a:pt x="686" y="430"/>
                </a:cubicBezTo>
              </a:path>
            </a:pathLst>
          </a:custGeom>
          <a:noFill/>
          <a:ln w="38100" cap="flat" cmpd="sng">
            <a:solidFill>
              <a:srgbClr val="66FF33"/>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22892" name="Freeform 12"/>
          <p:cNvSpPr>
            <a:spLocks/>
          </p:cNvSpPr>
          <p:nvPr/>
        </p:nvSpPr>
        <p:spPr bwMode="auto">
          <a:xfrm>
            <a:off x="4406900" y="2740026"/>
            <a:ext cx="714375" cy="369332"/>
          </a:xfrm>
          <a:custGeom>
            <a:avLst/>
            <a:gdLst>
              <a:gd name="T0" fmla="*/ 0 w 686"/>
              <a:gd name="T1" fmla="*/ 437 h 437"/>
              <a:gd name="T2" fmla="*/ 142 w 686"/>
              <a:gd name="T3" fmla="*/ 351 h 437"/>
              <a:gd name="T4" fmla="*/ 355 w 686"/>
              <a:gd name="T5" fmla="*/ 3 h 437"/>
              <a:gd name="T6" fmla="*/ 568 w 686"/>
              <a:gd name="T7" fmla="*/ 335 h 437"/>
              <a:gd name="T8" fmla="*/ 686 w 686"/>
              <a:gd name="T9" fmla="*/ 430 h 437"/>
            </a:gdLst>
            <a:ahLst/>
            <a:cxnLst>
              <a:cxn ang="0">
                <a:pos x="T0" y="T1"/>
              </a:cxn>
              <a:cxn ang="0">
                <a:pos x="T2" y="T3"/>
              </a:cxn>
              <a:cxn ang="0">
                <a:pos x="T4" y="T5"/>
              </a:cxn>
              <a:cxn ang="0">
                <a:pos x="T6" y="T7"/>
              </a:cxn>
              <a:cxn ang="0">
                <a:pos x="T8" y="T9"/>
              </a:cxn>
            </a:cxnLst>
            <a:rect l="0" t="0" r="r" b="b"/>
            <a:pathLst>
              <a:path w="686" h="437">
                <a:moveTo>
                  <a:pt x="0" y="437"/>
                </a:moveTo>
                <a:cubicBezTo>
                  <a:pt x="41" y="430"/>
                  <a:pt x="83" y="423"/>
                  <a:pt x="142" y="351"/>
                </a:cubicBezTo>
                <a:cubicBezTo>
                  <a:pt x="201" y="279"/>
                  <a:pt x="284" y="6"/>
                  <a:pt x="355" y="3"/>
                </a:cubicBezTo>
                <a:cubicBezTo>
                  <a:pt x="426" y="0"/>
                  <a:pt x="513" y="264"/>
                  <a:pt x="568" y="335"/>
                </a:cubicBezTo>
                <a:cubicBezTo>
                  <a:pt x="623" y="406"/>
                  <a:pt x="654" y="418"/>
                  <a:pt x="686" y="430"/>
                </a:cubicBezTo>
              </a:path>
            </a:pathLst>
          </a:custGeom>
          <a:noFill/>
          <a:ln w="38100" cap="flat" cmpd="sng">
            <a:solidFill>
              <a:srgbClr val="66FF33"/>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22893" name="Freeform 13"/>
          <p:cNvSpPr>
            <a:spLocks/>
          </p:cNvSpPr>
          <p:nvPr/>
        </p:nvSpPr>
        <p:spPr bwMode="auto">
          <a:xfrm>
            <a:off x="4627572" y="2740026"/>
            <a:ext cx="715963" cy="369332"/>
          </a:xfrm>
          <a:custGeom>
            <a:avLst/>
            <a:gdLst>
              <a:gd name="T0" fmla="*/ 0 w 686"/>
              <a:gd name="T1" fmla="*/ 437 h 437"/>
              <a:gd name="T2" fmla="*/ 142 w 686"/>
              <a:gd name="T3" fmla="*/ 351 h 437"/>
              <a:gd name="T4" fmla="*/ 355 w 686"/>
              <a:gd name="T5" fmla="*/ 3 h 437"/>
              <a:gd name="T6" fmla="*/ 568 w 686"/>
              <a:gd name="T7" fmla="*/ 335 h 437"/>
              <a:gd name="T8" fmla="*/ 686 w 686"/>
              <a:gd name="T9" fmla="*/ 430 h 437"/>
            </a:gdLst>
            <a:ahLst/>
            <a:cxnLst>
              <a:cxn ang="0">
                <a:pos x="T0" y="T1"/>
              </a:cxn>
              <a:cxn ang="0">
                <a:pos x="T2" y="T3"/>
              </a:cxn>
              <a:cxn ang="0">
                <a:pos x="T4" y="T5"/>
              </a:cxn>
              <a:cxn ang="0">
                <a:pos x="T6" y="T7"/>
              </a:cxn>
              <a:cxn ang="0">
                <a:pos x="T8" y="T9"/>
              </a:cxn>
            </a:cxnLst>
            <a:rect l="0" t="0" r="r" b="b"/>
            <a:pathLst>
              <a:path w="686" h="437">
                <a:moveTo>
                  <a:pt x="0" y="437"/>
                </a:moveTo>
                <a:cubicBezTo>
                  <a:pt x="41" y="430"/>
                  <a:pt x="83" y="423"/>
                  <a:pt x="142" y="351"/>
                </a:cubicBezTo>
                <a:cubicBezTo>
                  <a:pt x="201" y="279"/>
                  <a:pt x="284" y="6"/>
                  <a:pt x="355" y="3"/>
                </a:cubicBezTo>
                <a:cubicBezTo>
                  <a:pt x="426" y="0"/>
                  <a:pt x="513" y="264"/>
                  <a:pt x="568" y="335"/>
                </a:cubicBezTo>
                <a:cubicBezTo>
                  <a:pt x="623" y="406"/>
                  <a:pt x="654" y="418"/>
                  <a:pt x="686" y="430"/>
                </a:cubicBezTo>
              </a:path>
            </a:pathLst>
          </a:custGeom>
          <a:noFill/>
          <a:ln w="38100" cap="flat" cmpd="sng">
            <a:solidFill>
              <a:srgbClr val="66FF33"/>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22894" name="Freeform 14"/>
          <p:cNvSpPr>
            <a:spLocks/>
          </p:cNvSpPr>
          <p:nvPr/>
        </p:nvSpPr>
        <p:spPr bwMode="auto">
          <a:xfrm>
            <a:off x="5173663" y="2740026"/>
            <a:ext cx="714375" cy="369332"/>
          </a:xfrm>
          <a:custGeom>
            <a:avLst/>
            <a:gdLst>
              <a:gd name="T0" fmla="*/ 0 w 686"/>
              <a:gd name="T1" fmla="*/ 437 h 437"/>
              <a:gd name="T2" fmla="*/ 142 w 686"/>
              <a:gd name="T3" fmla="*/ 351 h 437"/>
              <a:gd name="T4" fmla="*/ 355 w 686"/>
              <a:gd name="T5" fmla="*/ 3 h 437"/>
              <a:gd name="T6" fmla="*/ 568 w 686"/>
              <a:gd name="T7" fmla="*/ 335 h 437"/>
              <a:gd name="T8" fmla="*/ 686 w 686"/>
              <a:gd name="T9" fmla="*/ 430 h 437"/>
            </a:gdLst>
            <a:ahLst/>
            <a:cxnLst>
              <a:cxn ang="0">
                <a:pos x="T0" y="T1"/>
              </a:cxn>
              <a:cxn ang="0">
                <a:pos x="T2" y="T3"/>
              </a:cxn>
              <a:cxn ang="0">
                <a:pos x="T4" y="T5"/>
              </a:cxn>
              <a:cxn ang="0">
                <a:pos x="T6" y="T7"/>
              </a:cxn>
              <a:cxn ang="0">
                <a:pos x="T8" y="T9"/>
              </a:cxn>
            </a:cxnLst>
            <a:rect l="0" t="0" r="r" b="b"/>
            <a:pathLst>
              <a:path w="686" h="437">
                <a:moveTo>
                  <a:pt x="0" y="437"/>
                </a:moveTo>
                <a:cubicBezTo>
                  <a:pt x="41" y="430"/>
                  <a:pt x="83" y="423"/>
                  <a:pt x="142" y="351"/>
                </a:cubicBezTo>
                <a:cubicBezTo>
                  <a:pt x="201" y="279"/>
                  <a:pt x="284" y="6"/>
                  <a:pt x="355" y="3"/>
                </a:cubicBezTo>
                <a:cubicBezTo>
                  <a:pt x="426" y="0"/>
                  <a:pt x="513" y="264"/>
                  <a:pt x="568" y="335"/>
                </a:cubicBezTo>
                <a:cubicBezTo>
                  <a:pt x="623" y="406"/>
                  <a:pt x="654" y="418"/>
                  <a:pt x="686" y="430"/>
                </a:cubicBezTo>
              </a:path>
            </a:pathLst>
          </a:custGeom>
          <a:noFill/>
          <a:ln w="38100" cap="flat" cmpd="sng">
            <a:solidFill>
              <a:srgbClr val="66FF33"/>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22895" name="Freeform 15"/>
          <p:cNvSpPr>
            <a:spLocks/>
          </p:cNvSpPr>
          <p:nvPr/>
        </p:nvSpPr>
        <p:spPr bwMode="auto">
          <a:xfrm>
            <a:off x="5394325" y="2752726"/>
            <a:ext cx="714375" cy="369332"/>
          </a:xfrm>
          <a:custGeom>
            <a:avLst/>
            <a:gdLst>
              <a:gd name="T0" fmla="*/ 0 w 686"/>
              <a:gd name="T1" fmla="*/ 437 h 437"/>
              <a:gd name="T2" fmla="*/ 142 w 686"/>
              <a:gd name="T3" fmla="*/ 351 h 437"/>
              <a:gd name="T4" fmla="*/ 355 w 686"/>
              <a:gd name="T5" fmla="*/ 3 h 437"/>
              <a:gd name="T6" fmla="*/ 568 w 686"/>
              <a:gd name="T7" fmla="*/ 335 h 437"/>
              <a:gd name="T8" fmla="*/ 686 w 686"/>
              <a:gd name="T9" fmla="*/ 430 h 437"/>
            </a:gdLst>
            <a:ahLst/>
            <a:cxnLst>
              <a:cxn ang="0">
                <a:pos x="T0" y="T1"/>
              </a:cxn>
              <a:cxn ang="0">
                <a:pos x="T2" y="T3"/>
              </a:cxn>
              <a:cxn ang="0">
                <a:pos x="T4" y="T5"/>
              </a:cxn>
              <a:cxn ang="0">
                <a:pos x="T6" y="T7"/>
              </a:cxn>
              <a:cxn ang="0">
                <a:pos x="T8" y="T9"/>
              </a:cxn>
            </a:cxnLst>
            <a:rect l="0" t="0" r="r" b="b"/>
            <a:pathLst>
              <a:path w="686" h="437">
                <a:moveTo>
                  <a:pt x="0" y="437"/>
                </a:moveTo>
                <a:cubicBezTo>
                  <a:pt x="41" y="430"/>
                  <a:pt x="83" y="423"/>
                  <a:pt x="142" y="351"/>
                </a:cubicBezTo>
                <a:cubicBezTo>
                  <a:pt x="201" y="279"/>
                  <a:pt x="284" y="6"/>
                  <a:pt x="355" y="3"/>
                </a:cubicBezTo>
                <a:cubicBezTo>
                  <a:pt x="426" y="0"/>
                  <a:pt x="513" y="264"/>
                  <a:pt x="568" y="335"/>
                </a:cubicBezTo>
                <a:cubicBezTo>
                  <a:pt x="623" y="406"/>
                  <a:pt x="654" y="418"/>
                  <a:pt x="686" y="430"/>
                </a:cubicBezTo>
              </a:path>
            </a:pathLst>
          </a:custGeom>
          <a:noFill/>
          <a:ln w="38100" cap="flat" cmpd="sng">
            <a:solidFill>
              <a:srgbClr val="66FF33"/>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22896" name="Freeform 16"/>
          <p:cNvSpPr>
            <a:spLocks/>
          </p:cNvSpPr>
          <p:nvPr/>
        </p:nvSpPr>
        <p:spPr bwMode="auto">
          <a:xfrm>
            <a:off x="5859463" y="2752726"/>
            <a:ext cx="712787" cy="369332"/>
          </a:xfrm>
          <a:custGeom>
            <a:avLst/>
            <a:gdLst>
              <a:gd name="T0" fmla="*/ 0 w 686"/>
              <a:gd name="T1" fmla="*/ 437 h 437"/>
              <a:gd name="T2" fmla="*/ 142 w 686"/>
              <a:gd name="T3" fmla="*/ 351 h 437"/>
              <a:gd name="T4" fmla="*/ 355 w 686"/>
              <a:gd name="T5" fmla="*/ 3 h 437"/>
              <a:gd name="T6" fmla="*/ 568 w 686"/>
              <a:gd name="T7" fmla="*/ 335 h 437"/>
              <a:gd name="T8" fmla="*/ 686 w 686"/>
              <a:gd name="T9" fmla="*/ 430 h 437"/>
            </a:gdLst>
            <a:ahLst/>
            <a:cxnLst>
              <a:cxn ang="0">
                <a:pos x="T0" y="T1"/>
              </a:cxn>
              <a:cxn ang="0">
                <a:pos x="T2" y="T3"/>
              </a:cxn>
              <a:cxn ang="0">
                <a:pos x="T4" y="T5"/>
              </a:cxn>
              <a:cxn ang="0">
                <a:pos x="T6" y="T7"/>
              </a:cxn>
              <a:cxn ang="0">
                <a:pos x="T8" y="T9"/>
              </a:cxn>
            </a:cxnLst>
            <a:rect l="0" t="0" r="r" b="b"/>
            <a:pathLst>
              <a:path w="686" h="437">
                <a:moveTo>
                  <a:pt x="0" y="437"/>
                </a:moveTo>
                <a:cubicBezTo>
                  <a:pt x="41" y="430"/>
                  <a:pt x="83" y="423"/>
                  <a:pt x="142" y="351"/>
                </a:cubicBezTo>
                <a:cubicBezTo>
                  <a:pt x="201" y="279"/>
                  <a:pt x="284" y="6"/>
                  <a:pt x="355" y="3"/>
                </a:cubicBezTo>
                <a:cubicBezTo>
                  <a:pt x="426" y="0"/>
                  <a:pt x="513" y="264"/>
                  <a:pt x="568" y="335"/>
                </a:cubicBezTo>
                <a:cubicBezTo>
                  <a:pt x="623" y="406"/>
                  <a:pt x="654" y="418"/>
                  <a:pt x="686" y="430"/>
                </a:cubicBezTo>
              </a:path>
            </a:pathLst>
          </a:custGeom>
          <a:noFill/>
          <a:ln w="38100" cap="flat" cmpd="sng">
            <a:solidFill>
              <a:srgbClr val="66FF33"/>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22897" name="Oval 17"/>
          <p:cNvSpPr>
            <a:spLocks noChangeArrowheads="1"/>
          </p:cNvSpPr>
          <p:nvPr/>
        </p:nvSpPr>
        <p:spPr bwMode="auto">
          <a:xfrm>
            <a:off x="5187950" y="2967730"/>
            <a:ext cx="153988" cy="519351"/>
          </a:xfrm>
          <a:prstGeom prst="ellipse">
            <a:avLst/>
          </a:prstGeom>
          <a:solidFill>
            <a:srgbClr val="66FF33"/>
          </a:solidFill>
          <a:ln w="317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sp>
        <p:nvSpPr>
          <p:cNvPr id="122898" name="Freeform 18"/>
          <p:cNvSpPr>
            <a:spLocks/>
          </p:cNvSpPr>
          <p:nvPr/>
        </p:nvSpPr>
        <p:spPr bwMode="auto">
          <a:xfrm>
            <a:off x="4892678" y="2754314"/>
            <a:ext cx="714375" cy="369332"/>
          </a:xfrm>
          <a:custGeom>
            <a:avLst/>
            <a:gdLst>
              <a:gd name="T0" fmla="*/ 0 w 686"/>
              <a:gd name="T1" fmla="*/ 437 h 437"/>
              <a:gd name="T2" fmla="*/ 142 w 686"/>
              <a:gd name="T3" fmla="*/ 351 h 437"/>
              <a:gd name="T4" fmla="*/ 355 w 686"/>
              <a:gd name="T5" fmla="*/ 3 h 437"/>
              <a:gd name="T6" fmla="*/ 568 w 686"/>
              <a:gd name="T7" fmla="*/ 335 h 437"/>
              <a:gd name="T8" fmla="*/ 686 w 686"/>
              <a:gd name="T9" fmla="*/ 430 h 437"/>
            </a:gdLst>
            <a:ahLst/>
            <a:cxnLst>
              <a:cxn ang="0">
                <a:pos x="T0" y="T1"/>
              </a:cxn>
              <a:cxn ang="0">
                <a:pos x="T2" y="T3"/>
              </a:cxn>
              <a:cxn ang="0">
                <a:pos x="T4" y="T5"/>
              </a:cxn>
              <a:cxn ang="0">
                <a:pos x="T6" y="T7"/>
              </a:cxn>
              <a:cxn ang="0">
                <a:pos x="T8" y="T9"/>
              </a:cxn>
            </a:cxnLst>
            <a:rect l="0" t="0" r="r" b="b"/>
            <a:pathLst>
              <a:path w="686" h="437">
                <a:moveTo>
                  <a:pt x="0" y="437"/>
                </a:moveTo>
                <a:cubicBezTo>
                  <a:pt x="41" y="430"/>
                  <a:pt x="83" y="423"/>
                  <a:pt x="142" y="351"/>
                </a:cubicBezTo>
                <a:cubicBezTo>
                  <a:pt x="201" y="279"/>
                  <a:pt x="284" y="6"/>
                  <a:pt x="355" y="3"/>
                </a:cubicBezTo>
                <a:cubicBezTo>
                  <a:pt x="426" y="0"/>
                  <a:pt x="513" y="264"/>
                  <a:pt x="568" y="335"/>
                </a:cubicBezTo>
                <a:cubicBezTo>
                  <a:pt x="623" y="406"/>
                  <a:pt x="654" y="418"/>
                  <a:pt x="686" y="430"/>
                </a:cubicBezTo>
              </a:path>
            </a:pathLst>
          </a:custGeom>
          <a:noFill/>
          <a:ln w="38100" cap="flat" cmpd="sng">
            <a:solidFill>
              <a:srgbClr val="66FF33"/>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22899" name="Rectangle 19"/>
          <p:cNvSpPr>
            <a:spLocks noChangeArrowheads="1"/>
          </p:cNvSpPr>
          <p:nvPr/>
        </p:nvSpPr>
        <p:spPr bwMode="auto">
          <a:xfrm>
            <a:off x="2424113" y="3225818"/>
            <a:ext cx="958850" cy="404813"/>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2900" name="Freeform 20"/>
          <p:cNvSpPr>
            <a:spLocks/>
          </p:cNvSpPr>
          <p:nvPr/>
        </p:nvSpPr>
        <p:spPr bwMode="auto">
          <a:xfrm>
            <a:off x="3565525" y="1795481"/>
            <a:ext cx="3702050" cy="1589087"/>
          </a:xfrm>
          <a:custGeom>
            <a:avLst/>
            <a:gdLst>
              <a:gd name="T0" fmla="*/ 0 w 2409"/>
              <a:gd name="T1" fmla="*/ 935 h 1001"/>
              <a:gd name="T2" fmla="*/ 170 w 2409"/>
              <a:gd name="T3" fmla="*/ 907 h 1001"/>
              <a:gd name="T4" fmla="*/ 368 w 2409"/>
              <a:gd name="T5" fmla="*/ 566 h 1001"/>
              <a:gd name="T6" fmla="*/ 595 w 2409"/>
              <a:gd name="T7" fmla="*/ 850 h 1001"/>
              <a:gd name="T8" fmla="*/ 1049 w 2409"/>
              <a:gd name="T9" fmla="*/ 28 h 1001"/>
              <a:gd name="T10" fmla="*/ 1559 w 2409"/>
              <a:gd name="T11" fmla="*/ 680 h 1001"/>
              <a:gd name="T12" fmla="*/ 1757 w 2409"/>
              <a:gd name="T13" fmla="*/ 566 h 1001"/>
              <a:gd name="T14" fmla="*/ 2013 w 2409"/>
              <a:gd name="T15" fmla="*/ 935 h 1001"/>
              <a:gd name="T16" fmla="*/ 2183 w 2409"/>
              <a:gd name="T17" fmla="*/ 963 h 1001"/>
              <a:gd name="T18" fmla="*/ 2409 w 2409"/>
              <a:gd name="T19" fmla="*/ 963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9" h="1001">
                <a:moveTo>
                  <a:pt x="0" y="935"/>
                </a:moveTo>
                <a:cubicBezTo>
                  <a:pt x="54" y="951"/>
                  <a:pt x="109" y="968"/>
                  <a:pt x="170" y="907"/>
                </a:cubicBezTo>
                <a:cubicBezTo>
                  <a:pt x="231" y="846"/>
                  <a:pt x="297" y="576"/>
                  <a:pt x="368" y="566"/>
                </a:cubicBezTo>
                <a:cubicBezTo>
                  <a:pt x="439" y="556"/>
                  <a:pt x="482" y="940"/>
                  <a:pt x="595" y="850"/>
                </a:cubicBezTo>
                <a:cubicBezTo>
                  <a:pt x="708" y="760"/>
                  <a:pt x="888" y="56"/>
                  <a:pt x="1049" y="28"/>
                </a:cubicBezTo>
                <a:cubicBezTo>
                  <a:pt x="1210" y="0"/>
                  <a:pt x="1441" y="590"/>
                  <a:pt x="1559" y="680"/>
                </a:cubicBezTo>
                <a:cubicBezTo>
                  <a:pt x="1677" y="770"/>
                  <a:pt x="1681" y="524"/>
                  <a:pt x="1757" y="566"/>
                </a:cubicBezTo>
                <a:cubicBezTo>
                  <a:pt x="1833" y="608"/>
                  <a:pt x="1942" y="869"/>
                  <a:pt x="2013" y="935"/>
                </a:cubicBezTo>
                <a:cubicBezTo>
                  <a:pt x="2084" y="1001"/>
                  <a:pt x="2117" y="958"/>
                  <a:pt x="2183" y="963"/>
                </a:cubicBezTo>
                <a:cubicBezTo>
                  <a:pt x="2249" y="968"/>
                  <a:pt x="2329" y="965"/>
                  <a:pt x="2409" y="963"/>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2901" name="Line 21"/>
          <p:cNvSpPr>
            <a:spLocks noChangeShapeType="1"/>
          </p:cNvSpPr>
          <p:nvPr/>
        </p:nvSpPr>
        <p:spPr bwMode="auto">
          <a:xfrm>
            <a:off x="3019434" y="3338513"/>
            <a:ext cx="45688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2902" name="Text Box 22"/>
          <p:cNvSpPr txBox="1">
            <a:spLocks noChangeArrowheads="1"/>
          </p:cNvSpPr>
          <p:nvPr/>
        </p:nvSpPr>
        <p:spPr bwMode="auto">
          <a:xfrm>
            <a:off x="7086610" y="6553217"/>
            <a:ext cx="18955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t>R. Hagedorn, 2007</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891"/>
                                        </p:tgtEl>
                                        <p:attrNameLst>
                                          <p:attrName>style.visibility</p:attrName>
                                        </p:attrNameLst>
                                      </p:cBhvr>
                                      <p:to>
                                        <p:strVal val="visible"/>
                                      </p:to>
                                    </p:set>
                                    <p:animEffect transition="in" filter="wipe(left)">
                                      <p:cBhvr>
                                        <p:cTn id="7" dur="500"/>
                                        <p:tgtEl>
                                          <p:spTgt spid="122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892"/>
                                        </p:tgtEl>
                                        <p:attrNameLst>
                                          <p:attrName>style.visibility</p:attrName>
                                        </p:attrNameLst>
                                      </p:cBhvr>
                                      <p:to>
                                        <p:strVal val="visible"/>
                                      </p:to>
                                    </p:set>
                                    <p:animEffect transition="in" filter="wipe(left)">
                                      <p:cBhvr>
                                        <p:cTn id="12" dur="500"/>
                                        <p:tgtEl>
                                          <p:spTgt spid="1228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893"/>
                                        </p:tgtEl>
                                        <p:attrNameLst>
                                          <p:attrName>style.visibility</p:attrName>
                                        </p:attrNameLst>
                                      </p:cBhvr>
                                      <p:to>
                                        <p:strVal val="visible"/>
                                      </p:to>
                                    </p:set>
                                    <p:animEffect transition="in" filter="wipe(left)">
                                      <p:cBhvr>
                                        <p:cTn id="17" dur="500"/>
                                        <p:tgtEl>
                                          <p:spTgt spid="1228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898"/>
                                        </p:tgtEl>
                                        <p:attrNameLst>
                                          <p:attrName>style.visibility</p:attrName>
                                        </p:attrNameLst>
                                      </p:cBhvr>
                                      <p:to>
                                        <p:strVal val="visible"/>
                                      </p:to>
                                    </p:set>
                                    <p:animEffect transition="in" filter="wipe(left)">
                                      <p:cBhvr>
                                        <p:cTn id="22" dur="500"/>
                                        <p:tgtEl>
                                          <p:spTgt spid="1228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2894"/>
                                        </p:tgtEl>
                                        <p:attrNameLst>
                                          <p:attrName>style.visibility</p:attrName>
                                        </p:attrNameLst>
                                      </p:cBhvr>
                                      <p:to>
                                        <p:strVal val="visible"/>
                                      </p:to>
                                    </p:set>
                                    <p:animEffect transition="in" filter="wipe(left)">
                                      <p:cBhvr>
                                        <p:cTn id="27" dur="500"/>
                                        <p:tgtEl>
                                          <p:spTgt spid="1228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2895"/>
                                        </p:tgtEl>
                                        <p:attrNameLst>
                                          <p:attrName>style.visibility</p:attrName>
                                        </p:attrNameLst>
                                      </p:cBhvr>
                                      <p:to>
                                        <p:strVal val="visible"/>
                                      </p:to>
                                    </p:set>
                                    <p:animEffect transition="in" filter="wipe(left)">
                                      <p:cBhvr>
                                        <p:cTn id="32" dur="500"/>
                                        <p:tgtEl>
                                          <p:spTgt spid="1228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2896"/>
                                        </p:tgtEl>
                                        <p:attrNameLst>
                                          <p:attrName>style.visibility</p:attrName>
                                        </p:attrNameLst>
                                      </p:cBhvr>
                                      <p:to>
                                        <p:strVal val="visible"/>
                                      </p:to>
                                    </p:set>
                                    <p:animEffect transition="in" filter="wipe(left)">
                                      <p:cBhvr>
                                        <p:cTn id="37" dur="500"/>
                                        <p:tgtEl>
                                          <p:spTgt spid="1228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22883">
                                            <p:txEl>
                                              <p:pRg st="5" end="5"/>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122883">
                                            <p:txEl>
                                              <p:pRg st="6" end="6"/>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2900"/>
                                        </p:tgtEl>
                                        <p:attrNameLst>
                                          <p:attrName>style.visibility</p:attrName>
                                        </p:attrNameLst>
                                      </p:cBhvr>
                                      <p:to>
                                        <p:strVal val="visible"/>
                                      </p:to>
                                    </p:set>
                                    <p:animEffect transition="in" filter="wipe(left)">
                                      <p:cBhvr>
                                        <p:cTn id="50" dur="500"/>
                                        <p:tgtEl>
                                          <p:spTgt spid="122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1" grpId="0" animBg="1"/>
      <p:bldP spid="122892" grpId="0" animBg="1"/>
      <p:bldP spid="122893" grpId="0" animBg="1"/>
      <p:bldP spid="122894" grpId="0" animBg="1"/>
      <p:bldP spid="122895" grpId="0" animBg="1"/>
      <p:bldP spid="122896" grpId="0" animBg="1"/>
      <p:bldP spid="122898" grpId="0" animBg="1"/>
      <p:bldP spid="1229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9052560" cy="1143000"/>
          </a:xfrm>
        </p:spPr>
        <p:txBody>
          <a:bodyPr/>
          <a:lstStyle/>
          <a:p>
            <a:r>
              <a:rPr lang="en-US" b="1" dirty="0"/>
              <a:t>Uncertainties in NWP</a:t>
            </a:r>
            <a:endParaRPr lang="en-US" dirty="0"/>
          </a:p>
        </p:txBody>
      </p:sp>
      <p:sp>
        <p:nvSpPr>
          <p:cNvPr id="3" name="Slide Number Placeholder 2"/>
          <p:cNvSpPr>
            <a:spLocks noGrp="1"/>
          </p:cNvSpPr>
          <p:nvPr>
            <p:ph type="sldNum" sz="quarter" idx="12"/>
          </p:nvPr>
        </p:nvSpPr>
        <p:spPr/>
        <p:txBody>
          <a:bodyPr/>
          <a:lstStyle/>
          <a:p>
            <a:fld id="{4F2B7E08-25B5-447F-9976-91A5D9482871}" type="slidenum">
              <a:rPr lang="en-US" smtClean="0"/>
              <a:pPr/>
              <a:t>7</a:t>
            </a:fld>
            <a:endParaRPr lang="en-US" dirty="0"/>
          </a:p>
        </p:txBody>
      </p:sp>
      <p:sp>
        <p:nvSpPr>
          <p:cNvPr id="5" name="Text Box 34"/>
          <p:cNvSpPr txBox="1">
            <a:spLocks noChangeArrowheads="1"/>
          </p:cNvSpPr>
          <p:nvPr/>
        </p:nvSpPr>
        <p:spPr bwMode="auto">
          <a:xfrm>
            <a:off x="381000" y="1295400"/>
            <a:ext cx="93726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2400" b="1" dirty="0" smtClean="0">
                <a:solidFill>
                  <a:schemeClr val="accent2">
                    <a:lumMod val="75000"/>
                  </a:schemeClr>
                </a:solidFill>
              </a:rPr>
              <a:t>Butterfly effect: The solution of the equations in the NWP systems are sensitive to initial conditions</a:t>
            </a:r>
            <a:endParaRPr lang="en-US" sz="2400" b="1" dirty="0">
              <a:solidFill>
                <a:schemeClr val="accent2">
                  <a:lumMod val="75000"/>
                </a:schemeClr>
              </a:solidFill>
            </a:endParaRPr>
          </a:p>
        </p:txBody>
      </p:sp>
      <p:sp>
        <p:nvSpPr>
          <p:cNvPr id="4" name="Rectangle 3"/>
          <p:cNvSpPr/>
          <p:nvPr/>
        </p:nvSpPr>
        <p:spPr>
          <a:xfrm>
            <a:off x="304800" y="5410200"/>
            <a:ext cx="9067801" cy="646331"/>
          </a:xfrm>
          <a:prstGeom prst="rect">
            <a:avLst/>
          </a:prstGeom>
        </p:spPr>
        <p:txBody>
          <a:bodyPr wrap="square">
            <a:spAutoFit/>
          </a:bodyPr>
          <a:lstStyle/>
          <a:p>
            <a:r>
              <a:rPr lang="en-US" dirty="0" smtClean="0"/>
              <a:t>Even if initial errors were largely reduced, any small deviation will render completely different solutions after several integration time steps.  </a:t>
            </a:r>
            <a:endParaRPr lang="en-US" dirty="0"/>
          </a:p>
        </p:txBody>
      </p:sp>
      <p:pic>
        <p:nvPicPr>
          <p:cNvPr id="7" name="Picture 6" descr="Uncertain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057400"/>
            <a:ext cx="4149935" cy="3301525"/>
          </a:xfrm>
          <a:prstGeom prst="rect">
            <a:avLst/>
          </a:prstGeom>
        </p:spPr>
      </p:pic>
    </p:spTree>
    <p:extLst>
      <p:ext uri="{BB962C8B-B14F-4D97-AF65-F5344CB8AC3E}">
        <p14:creationId xmlns:p14="http://schemas.microsoft.com/office/powerpoint/2010/main" val="23707436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a:lstStyle/>
          <a:p>
            <a:fld id="{15BD1F1F-0F1B-4B47-8CE6-A74FF9F86E61}" type="slidenum">
              <a:rPr lang="en-US"/>
              <a:pPr/>
              <a:t>70</a:t>
            </a:fld>
            <a:endParaRPr lang="en-US"/>
          </a:p>
        </p:txBody>
      </p:sp>
      <p:sp>
        <p:nvSpPr>
          <p:cNvPr id="159746" name="Text Box 2"/>
          <p:cNvSpPr txBox="1">
            <a:spLocks noChangeArrowheads="1"/>
          </p:cNvSpPr>
          <p:nvPr/>
        </p:nvSpPr>
        <p:spPr bwMode="auto">
          <a:xfrm>
            <a:off x="2667007" y="18"/>
            <a:ext cx="524066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t>Definition of Kernel </a:t>
            </a:r>
          </a:p>
        </p:txBody>
      </p:sp>
      <p:sp>
        <p:nvSpPr>
          <p:cNvPr id="159747" name="Text Box 3"/>
          <p:cNvSpPr txBox="1">
            <a:spLocks noChangeArrowheads="1"/>
          </p:cNvSpPr>
          <p:nvPr/>
        </p:nvSpPr>
        <p:spPr bwMode="auto">
          <a:xfrm>
            <a:off x="304800" y="533401"/>
            <a:ext cx="877676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FontTx/>
              <a:buChar char="•"/>
            </a:pPr>
            <a:r>
              <a:rPr lang="en-US"/>
              <a:t> Kernel is a weighting function satisfying the following two requirements:</a:t>
            </a:r>
          </a:p>
        </p:txBody>
      </p:sp>
      <p:sp>
        <p:nvSpPr>
          <p:cNvPr id="159748" name="Rectangle 4"/>
          <p:cNvSpPr>
            <a:spLocks noChangeArrowheads="1"/>
          </p:cNvSpPr>
          <p:nvPr/>
        </p:nvSpPr>
        <p:spPr bwMode="auto">
          <a:xfrm>
            <a:off x="381001" y="4572008"/>
            <a:ext cx="92964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Char char="•"/>
            </a:pPr>
            <a:r>
              <a:rPr lang="en-US" sz="1600"/>
              <a:t> Very often, the kernel is taken to be a Gaussian function with mean zero and variance 1. In this case, the density is controlled by one smoothing parameter </a:t>
            </a:r>
            <a:r>
              <a:rPr lang="en-US" sz="2000" i="1">
                <a:latin typeface="Times New Roman" pitchFamily="18" charset="0"/>
              </a:rPr>
              <a:t>h</a:t>
            </a:r>
            <a:r>
              <a:rPr lang="en-US" sz="1600" i="1">
                <a:latin typeface="Times New Roman" pitchFamily="18" charset="0"/>
              </a:rPr>
              <a:t> </a:t>
            </a:r>
            <a:r>
              <a:rPr lang="en-US" sz="1600"/>
              <a:t>(bandwidth)</a:t>
            </a:r>
          </a:p>
        </p:txBody>
      </p:sp>
      <p:graphicFrame>
        <p:nvGraphicFramePr>
          <p:cNvPr id="159749" name="Object 5"/>
          <p:cNvGraphicFramePr>
            <a:graphicFrameLocks noChangeAspect="1"/>
          </p:cNvGraphicFramePr>
          <p:nvPr/>
        </p:nvGraphicFramePr>
        <p:xfrm>
          <a:off x="1616075" y="762018"/>
          <a:ext cx="1371600" cy="746125"/>
        </p:xfrm>
        <a:graphic>
          <a:graphicData uri="http://schemas.openxmlformats.org/presentationml/2006/ole">
            <mc:AlternateContent xmlns:mc="http://schemas.openxmlformats.org/markup-compatibility/2006">
              <mc:Choice xmlns:v="urn:schemas-microsoft-com:vml" Requires="v">
                <p:oleObj spid="_x0000_s211138" name="Equation" r:id="rId3" imgW="863280" imgH="469800" progId="Equation.3">
                  <p:embed/>
                </p:oleObj>
              </mc:Choice>
              <mc:Fallback>
                <p:oleObj name="Equation" r:id="rId3" imgW="86328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075" y="762018"/>
                        <a:ext cx="1371600" cy="746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159750" name="Object 6"/>
          <p:cNvGraphicFramePr>
            <a:graphicFrameLocks noChangeAspect="1"/>
          </p:cNvGraphicFramePr>
          <p:nvPr/>
        </p:nvGraphicFramePr>
        <p:xfrm>
          <a:off x="1657350" y="1484331"/>
          <a:ext cx="2168525" cy="344487"/>
        </p:xfrm>
        <a:graphic>
          <a:graphicData uri="http://schemas.openxmlformats.org/presentationml/2006/ole">
            <mc:AlternateContent xmlns:mc="http://schemas.openxmlformats.org/markup-compatibility/2006">
              <mc:Choice xmlns:v="urn:schemas-microsoft-com:vml" Requires="v">
                <p:oleObj spid="_x0000_s211139" name="Equation" r:id="rId5" imgW="1282680" imgH="203040" progId="Equation.3">
                  <p:embed/>
                </p:oleObj>
              </mc:Choice>
              <mc:Fallback>
                <p:oleObj name="Equation" r:id="rId5" imgW="128268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7350" y="1484331"/>
                        <a:ext cx="2168525" cy="3444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59751" name="Line 7"/>
          <p:cNvSpPr>
            <a:spLocks noChangeShapeType="1"/>
          </p:cNvSpPr>
          <p:nvPr/>
        </p:nvSpPr>
        <p:spPr bwMode="auto">
          <a:xfrm>
            <a:off x="4283077" y="1143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9752" name="Text Box 8"/>
          <p:cNvSpPr txBox="1">
            <a:spLocks noChangeArrowheads="1"/>
          </p:cNvSpPr>
          <p:nvPr/>
        </p:nvSpPr>
        <p:spPr bwMode="auto">
          <a:xfrm>
            <a:off x="5103821" y="990617"/>
            <a:ext cx="354527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t>To ensure estimation results in a PDF </a:t>
            </a:r>
          </a:p>
        </p:txBody>
      </p:sp>
      <p:sp>
        <p:nvSpPr>
          <p:cNvPr id="159753" name="Line 9"/>
          <p:cNvSpPr>
            <a:spLocks noChangeShapeType="1"/>
          </p:cNvSpPr>
          <p:nvPr/>
        </p:nvSpPr>
        <p:spPr bwMode="auto">
          <a:xfrm>
            <a:off x="4283077" y="16764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9754" name="Text Box 10"/>
          <p:cNvSpPr txBox="1">
            <a:spLocks noChangeArrowheads="1"/>
          </p:cNvSpPr>
          <p:nvPr/>
        </p:nvSpPr>
        <p:spPr bwMode="auto">
          <a:xfrm>
            <a:off x="990605" y="869951"/>
            <a:ext cx="43623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1)</a:t>
            </a:r>
          </a:p>
        </p:txBody>
      </p:sp>
      <p:sp>
        <p:nvSpPr>
          <p:cNvPr id="159755" name="Text Box 11"/>
          <p:cNvSpPr txBox="1">
            <a:spLocks noChangeArrowheads="1"/>
          </p:cNvSpPr>
          <p:nvPr/>
        </p:nvSpPr>
        <p:spPr bwMode="auto">
          <a:xfrm>
            <a:off x="990605" y="1462088"/>
            <a:ext cx="43623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2)</a:t>
            </a:r>
          </a:p>
        </p:txBody>
      </p:sp>
      <p:sp>
        <p:nvSpPr>
          <p:cNvPr id="159756" name="Text Box 12"/>
          <p:cNvSpPr txBox="1">
            <a:spLocks noChangeArrowheads="1"/>
          </p:cNvSpPr>
          <p:nvPr/>
        </p:nvSpPr>
        <p:spPr bwMode="auto">
          <a:xfrm>
            <a:off x="5121275" y="1371601"/>
            <a:ext cx="46482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400"/>
              <a:t>To ensures that the average of the corresponding distribution is equal to that of the sample used</a:t>
            </a:r>
          </a:p>
        </p:txBody>
      </p:sp>
      <p:sp>
        <p:nvSpPr>
          <p:cNvPr id="159757" name="Text Box 13"/>
          <p:cNvSpPr txBox="1">
            <a:spLocks noChangeArrowheads="1"/>
          </p:cNvSpPr>
          <p:nvPr/>
        </p:nvSpPr>
        <p:spPr bwMode="auto">
          <a:xfrm>
            <a:off x="381004" y="1981201"/>
            <a:ext cx="156966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FontTx/>
              <a:buChar char="•"/>
            </a:pPr>
            <a:r>
              <a:rPr lang="en-US"/>
              <a:t> Examples:</a:t>
            </a:r>
          </a:p>
        </p:txBody>
      </p:sp>
      <p:graphicFrame>
        <p:nvGraphicFramePr>
          <p:cNvPr id="159758" name="Object 14"/>
          <p:cNvGraphicFramePr>
            <a:graphicFrameLocks noChangeAspect="1"/>
          </p:cNvGraphicFramePr>
          <p:nvPr/>
        </p:nvGraphicFramePr>
        <p:xfrm>
          <a:off x="381000" y="2667018"/>
          <a:ext cx="1676400" cy="701675"/>
        </p:xfrm>
        <a:graphic>
          <a:graphicData uri="http://schemas.openxmlformats.org/presentationml/2006/ole">
            <mc:AlternateContent xmlns:mc="http://schemas.openxmlformats.org/markup-compatibility/2006">
              <mc:Choice xmlns:v="urn:schemas-microsoft-com:vml" Requires="v">
                <p:oleObj spid="_x0000_s211140" name="Equation" r:id="rId7" imgW="939600" imgH="393480" progId="Equation.3">
                  <p:embed/>
                </p:oleObj>
              </mc:Choice>
              <mc:Fallback>
                <p:oleObj name="Equation" r:id="rId7" imgW="93960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667018"/>
                        <a:ext cx="1676400" cy="701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59759" name="Text Box 15"/>
          <p:cNvSpPr txBox="1">
            <a:spLocks noChangeArrowheads="1"/>
          </p:cNvSpPr>
          <p:nvPr/>
        </p:nvSpPr>
        <p:spPr bwMode="auto">
          <a:xfrm>
            <a:off x="457210" y="2362201"/>
            <a:ext cx="110731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rgbClr val="3333CC"/>
                </a:solidFill>
              </a:rPr>
              <a:t>Uniform</a:t>
            </a:r>
          </a:p>
        </p:txBody>
      </p:sp>
      <p:sp>
        <p:nvSpPr>
          <p:cNvPr id="159760" name="Text Box 16"/>
          <p:cNvSpPr txBox="1">
            <a:spLocks noChangeArrowheads="1"/>
          </p:cNvSpPr>
          <p:nvPr/>
        </p:nvSpPr>
        <p:spPr bwMode="auto">
          <a:xfrm>
            <a:off x="3678243" y="2362201"/>
            <a:ext cx="135165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rgbClr val="3333CC"/>
                </a:solidFill>
              </a:rPr>
              <a:t>Triangular</a:t>
            </a:r>
          </a:p>
        </p:txBody>
      </p:sp>
      <p:graphicFrame>
        <p:nvGraphicFramePr>
          <p:cNvPr id="159761" name="Object 17"/>
          <p:cNvGraphicFramePr>
            <a:graphicFrameLocks noChangeAspect="1"/>
          </p:cNvGraphicFramePr>
          <p:nvPr/>
        </p:nvGraphicFramePr>
        <p:xfrm>
          <a:off x="3200400" y="2819418"/>
          <a:ext cx="2286000" cy="430213"/>
        </p:xfrm>
        <a:graphic>
          <a:graphicData uri="http://schemas.openxmlformats.org/presentationml/2006/ole">
            <mc:AlternateContent xmlns:mc="http://schemas.openxmlformats.org/markup-compatibility/2006">
              <mc:Choice xmlns:v="urn:schemas-microsoft-com:vml" Requires="v">
                <p:oleObj spid="_x0000_s211141" name="Equation" r:id="rId9" imgW="1282680" imgH="241200" progId="Equation.3">
                  <p:embed/>
                </p:oleObj>
              </mc:Choice>
              <mc:Fallback>
                <p:oleObj name="Equation" r:id="rId9" imgW="128268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2819418"/>
                        <a:ext cx="2286000" cy="430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pic>
        <p:nvPicPr>
          <p:cNvPr id="159762" name="Picture 18" descr="kernel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1905000"/>
            <a:ext cx="3581400" cy="2686050"/>
          </a:xfrm>
          <a:prstGeom prst="rect">
            <a:avLst/>
          </a:prstGeom>
          <a:noFill/>
          <a:extLst>
            <a:ext uri="{909E8E84-426E-40dd-AFC4-6F175D3DCCD1}">
              <a14:hiddenFill xmlns:a14="http://schemas.microsoft.com/office/drawing/2010/main" xmlns="">
                <a:solidFill>
                  <a:srgbClr val="FFFFFF"/>
                </a:solidFill>
              </a14:hiddenFill>
            </a:ext>
          </a:extLst>
        </p:spPr>
      </p:pic>
      <p:sp>
        <p:nvSpPr>
          <p:cNvPr id="159763" name="Text Box 19"/>
          <p:cNvSpPr txBox="1">
            <a:spLocks noChangeArrowheads="1"/>
          </p:cNvSpPr>
          <p:nvPr/>
        </p:nvSpPr>
        <p:spPr bwMode="auto">
          <a:xfrm>
            <a:off x="450855" y="3733800"/>
            <a:ext cx="123693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rgbClr val="3333CC"/>
                </a:solidFill>
              </a:rPr>
              <a:t>Gaussian</a:t>
            </a:r>
          </a:p>
        </p:txBody>
      </p:sp>
      <p:graphicFrame>
        <p:nvGraphicFramePr>
          <p:cNvPr id="159764" name="Object 20"/>
          <p:cNvGraphicFramePr>
            <a:graphicFrameLocks noChangeAspect="1"/>
          </p:cNvGraphicFramePr>
          <p:nvPr/>
        </p:nvGraphicFramePr>
        <p:xfrm>
          <a:off x="1752601" y="3581400"/>
          <a:ext cx="2057400" cy="808038"/>
        </p:xfrm>
        <a:graphic>
          <a:graphicData uri="http://schemas.openxmlformats.org/presentationml/2006/ole">
            <mc:AlternateContent xmlns:mc="http://schemas.openxmlformats.org/markup-compatibility/2006">
              <mc:Choice xmlns:v="urn:schemas-microsoft-com:vml" Requires="v">
                <p:oleObj spid="_x0000_s211142" name="Equation" r:id="rId12" imgW="1130040" imgH="444240" progId="Equation.3">
                  <p:embed/>
                </p:oleObj>
              </mc:Choice>
              <mc:Fallback>
                <p:oleObj name="Equation" r:id="rId12" imgW="1130040" imgH="4442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1" y="3581400"/>
                        <a:ext cx="2057400" cy="80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159765" name="Object 21"/>
          <p:cNvGraphicFramePr>
            <a:graphicFrameLocks noChangeAspect="1"/>
          </p:cNvGraphicFramePr>
          <p:nvPr/>
        </p:nvGraphicFramePr>
        <p:xfrm>
          <a:off x="533400" y="5181600"/>
          <a:ext cx="1066800" cy="661988"/>
        </p:xfrm>
        <a:graphic>
          <a:graphicData uri="http://schemas.openxmlformats.org/presentationml/2006/ole">
            <mc:AlternateContent xmlns:mc="http://schemas.openxmlformats.org/markup-compatibility/2006">
              <mc:Choice xmlns:v="urn:schemas-microsoft-com:vml" Requires="v">
                <p:oleObj spid="_x0000_s211143" name="Equation" r:id="rId14" imgW="634680" imgH="393480" progId="Equation.3">
                  <p:embed/>
                </p:oleObj>
              </mc:Choice>
              <mc:Fallback>
                <p:oleObj name="Equation" r:id="rId14" imgW="634680" imgH="393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 y="5181600"/>
                        <a:ext cx="1066800" cy="661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59766" name="Text Box 22"/>
          <p:cNvSpPr txBox="1">
            <a:spLocks noChangeArrowheads="1"/>
          </p:cNvSpPr>
          <p:nvPr/>
        </p:nvSpPr>
        <p:spPr bwMode="auto">
          <a:xfrm>
            <a:off x="1812935" y="5334001"/>
            <a:ext cx="697221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where</a:t>
            </a:r>
            <a:r>
              <a:rPr lang="en-US" sz="1200">
                <a:latin typeface="Times New Roman" pitchFamily="18" charset="0"/>
              </a:rPr>
              <a:t> </a:t>
            </a:r>
            <a:r>
              <a:rPr lang="en-US" i="1">
                <a:latin typeface="Times New Roman" pitchFamily="18" charset="0"/>
              </a:rPr>
              <a:t>x</a:t>
            </a:r>
            <a:r>
              <a:rPr lang="en-US" i="1" baseline="-25000">
                <a:latin typeface="Times New Roman" pitchFamily="18" charset="0"/>
              </a:rPr>
              <a:t>i</a:t>
            </a:r>
            <a:r>
              <a:rPr lang="en-US">
                <a:latin typeface="Times New Roman" pitchFamily="18" charset="0"/>
              </a:rPr>
              <a:t> </a:t>
            </a:r>
            <a:r>
              <a:rPr lang="en-US" sz="1200"/>
              <a:t>is an independent sample of a random variable </a:t>
            </a:r>
            <a:r>
              <a:rPr lang="en-US" sz="1600" i="1">
                <a:latin typeface="Times New Roman" pitchFamily="18" charset="0"/>
              </a:rPr>
              <a:t>f</a:t>
            </a:r>
            <a:r>
              <a:rPr lang="en-US" sz="1200"/>
              <a:t>; thus the density is given as:</a:t>
            </a:r>
          </a:p>
        </p:txBody>
      </p:sp>
      <p:graphicFrame>
        <p:nvGraphicFramePr>
          <p:cNvPr id="159767" name="Object 23"/>
          <p:cNvGraphicFramePr>
            <a:graphicFrameLocks noChangeAspect="1"/>
          </p:cNvGraphicFramePr>
          <p:nvPr/>
        </p:nvGraphicFramePr>
        <p:xfrm>
          <a:off x="3810000" y="5791218"/>
          <a:ext cx="2819400" cy="792163"/>
        </p:xfrm>
        <a:graphic>
          <a:graphicData uri="http://schemas.openxmlformats.org/presentationml/2006/ole">
            <mc:AlternateContent xmlns:mc="http://schemas.openxmlformats.org/markup-compatibility/2006">
              <mc:Choice xmlns:v="urn:schemas-microsoft-com:vml" Requires="v">
                <p:oleObj spid="_x0000_s211144" name="Equation" r:id="rId16" imgW="1536480" imgH="431640" progId="Equation.3">
                  <p:embed/>
                </p:oleObj>
              </mc:Choice>
              <mc:Fallback>
                <p:oleObj name="Equation" r:id="rId16" imgW="1536480" imgH="4316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10000" y="5791218"/>
                        <a:ext cx="2819400" cy="792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93133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0"/>
            <a:ext cx="9055100" cy="1143000"/>
          </a:xfrm>
        </p:spPr>
        <p:txBody>
          <a:bodyPr/>
          <a:lstStyle/>
          <a:p>
            <a:r>
              <a:rPr lang="en-GB" sz="4000" b="1" dirty="0">
                <a:latin typeface="Verdana" pitchFamily="34" charset="0"/>
              </a:rPr>
              <a:t>Training datasets</a:t>
            </a:r>
          </a:p>
        </p:txBody>
      </p:sp>
      <p:sp>
        <p:nvSpPr>
          <p:cNvPr id="124931" name="Rectangle 3"/>
          <p:cNvSpPr>
            <a:spLocks noGrp="1" noChangeArrowheads="1"/>
          </p:cNvSpPr>
          <p:nvPr>
            <p:ph idx="1"/>
          </p:nvPr>
        </p:nvSpPr>
        <p:spPr>
          <a:xfrm>
            <a:off x="685801" y="990600"/>
            <a:ext cx="8382000" cy="5334000"/>
          </a:xfrm>
        </p:spPr>
        <p:txBody>
          <a:bodyPr/>
          <a:lstStyle/>
          <a:p>
            <a:pPr>
              <a:lnSpc>
                <a:spcPct val="80000"/>
              </a:lnSpc>
            </a:pPr>
            <a:r>
              <a:rPr lang="en-GB" sz="2800">
                <a:latin typeface="Verdana" pitchFamily="34" charset="0"/>
              </a:rPr>
              <a:t>All calibration methods need a training dataset (hindcast), containing a large number historical pairs of forecast-observation fields</a:t>
            </a:r>
          </a:p>
          <a:p>
            <a:pPr lvl="1">
              <a:lnSpc>
                <a:spcPct val="80000"/>
              </a:lnSpc>
            </a:pPr>
            <a:r>
              <a:rPr lang="en-GB" sz="2400">
                <a:latin typeface="Verdana" pitchFamily="34" charset="0"/>
              </a:rPr>
              <a:t>A long training dataset is preferred to more accurately determine systematic errors and to include past extreme events</a:t>
            </a:r>
          </a:p>
          <a:p>
            <a:pPr lvl="1">
              <a:lnSpc>
                <a:spcPct val="80000"/>
              </a:lnSpc>
            </a:pPr>
            <a:r>
              <a:rPr lang="en-GB" sz="2400">
                <a:latin typeface="Verdana" pitchFamily="34" charset="0"/>
              </a:rPr>
              <a:t>Common approaches: a) generate a sufficiently long hindcast and freeze the model; b) compute a systematic error but the model is not frozen.</a:t>
            </a:r>
          </a:p>
          <a:p>
            <a:pPr>
              <a:lnSpc>
                <a:spcPct val="80000"/>
              </a:lnSpc>
            </a:pPr>
            <a:r>
              <a:rPr lang="en-GB" sz="2800">
                <a:latin typeface="Verdana" pitchFamily="34" charset="0"/>
              </a:rPr>
              <a:t>For research applications often only one dataset is used to develop and test the calibration method. In this case it is crucial to carry out cross-validation to prevent “artificial” skill.</a:t>
            </a:r>
          </a:p>
        </p:txBody>
      </p:sp>
      <p:sp>
        <p:nvSpPr>
          <p:cNvPr id="4" name="Slide Number Placeholder 5"/>
          <p:cNvSpPr>
            <a:spLocks noGrp="1"/>
          </p:cNvSpPr>
          <p:nvPr>
            <p:ph type="sldNum" sz="quarter" idx="12"/>
          </p:nvPr>
        </p:nvSpPr>
        <p:spPr/>
        <p:txBody>
          <a:bodyPr/>
          <a:lstStyle/>
          <a:p>
            <a:fld id="{4FC0BC2F-AE9D-4EB3-8FED-6EBB7C36CF62}" type="slidenum">
              <a:rPr lang="en-US"/>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501651" y="-152400"/>
            <a:ext cx="9055100" cy="1143000"/>
          </a:xfrm>
        </p:spPr>
        <p:txBody>
          <a:bodyPr/>
          <a:lstStyle/>
          <a:p>
            <a:r>
              <a:rPr lang="en-GB" sz="4000" b="1" dirty="0">
                <a:latin typeface="Verdana" pitchFamily="34" charset="0"/>
              </a:rPr>
              <a:t>Calibration</a:t>
            </a:r>
          </a:p>
        </p:txBody>
      </p:sp>
      <p:sp>
        <p:nvSpPr>
          <p:cNvPr id="117763" name="Rectangle 3"/>
          <p:cNvSpPr>
            <a:spLocks noGrp="1" noChangeArrowheads="1"/>
          </p:cNvSpPr>
          <p:nvPr>
            <p:ph idx="1"/>
          </p:nvPr>
        </p:nvSpPr>
        <p:spPr>
          <a:xfrm>
            <a:off x="228603" y="990600"/>
            <a:ext cx="9732963" cy="5373688"/>
          </a:xfrm>
        </p:spPr>
        <p:txBody>
          <a:bodyPr/>
          <a:lstStyle/>
          <a:p>
            <a:pPr>
              <a:lnSpc>
                <a:spcPct val="90000"/>
              </a:lnSpc>
              <a:spcBef>
                <a:spcPct val="50000"/>
              </a:spcBef>
            </a:pPr>
            <a:r>
              <a:rPr lang="en-GB" sz="2400">
                <a:latin typeface="Verdana" pitchFamily="34" charset="0"/>
              </a:rPr>
              <a:t>Forecasts of Ensemble Prediction System are subject to forecast bias and dispersion errors</a:t>
            </a:r>
          </a:p>
          <a:p>
            <a:pPr>
              <a:lnSpc>
                <a:spcPct val="90000"/>
              </a:lnSpc>
              <a:spcBef>
                <a:spcPct val="70000"/>
              </a:spcBef>
            </a:pPr>
            <a:r>
              <a:rPr lang="en-GB" sz="2400">
                <a:latin typeface="Verdana" pitchFamily="34" charset="0"/>
              </a:rPr>
              <a:t>Calibration aims at removing such known forecast deficiencies, i.e. to make statistical properties of the raw EPS forecasts similar to those from observations </a:t>
            </a:r>
          </a:p>
          <a:p>
            <a:pPr>
              <a:lnSpc>
                <a:spcPct val="90000"/>
              </a:lnSpc>
              <a:spcBef>
                <a:spcPct val="70000"/>
              </a:spcBef>
            </a:pPr>
            <a:r>
              <a:rPr lang="en-GB" sz="2400">
                <a:latin typeface="Verdana" pitchFamily="34" charset="0"/>
              </a:rPr>
              <a:t>Calibration is based on the behaviour of past EPS forecast distributions, therefore needs a record of historical prediction-observation pairs</a:t>
            </a:r>
          </a:p>
          <a:p>
            <a:pPr>
              <a:lnSpc>
                <a:spcPct val="90000"/>
              </a:lnSpc>
              <a:spcBef>
                <a:spcPct val="70000"/>
              </a:spcBef>
            </a:pPr>
            <a:r>
              <a:rPr lang="en-GB" sz="2400">
                <a:latin typeface="Verdana" pitchFamily="34" charset="0"/>
              </a:rPr>
              <a:t>Calibration is particularly successful at station locations with long historical data records </a:t>
            </a:r>
          </a:p>
          <a:p>
            <a:pPr>
              <a:lnSpc>
                <a:spcPct val="90000"/>
              </a:lnSpc>
              <a:spcBef>
                <a:spcPct val="70000"/>
              </a:spcBef>
            </a:pPr>
            <a:r>
              <a:rPr lang="en-GB" sz="2400">
                <a:latin typeface="Verdana" pitchFamily="34" charset="0"/>
              </a:rPr>
              <a:t>A growing number of calibration methods exist and are becoming necessary to process multi-model ensembles</a:t>
            </a:r>
          </a:p>
        </p:txBody>
      </p:sp>
      <p:sp>
        <p:nvSpPr>
          <p:cNvPr id="4" name="Slide Number Placeholder 5"/>
          <p:cNvSpPr>
            <a:spLocks noGrp="1"/>
          </p:cNvSpPr>
          <p:nvPr>
            <p:ph type="sldNum" sz="quarter" idx="12"/>
          </p:nvPr>
        </p:nvSpPr>
        <p:spPr/>
        <p:txBody>
          <a:bodyPr/>
          <a:lstStyle/>
          <a:p>
            <a:fld id="{0FA2D6DA-D233-493D-9FA2-5E93295248A9}" type="slidenum">
              <a:rPr lang="en-US"/>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66EBDD-26BC-4478-932C-063F8970D309}" type="slidenum">
              <a:rPr lang="en-US"/>
              <a:pPr/>
              <a:t>73</a:t>
            </a:fld>
            <a:endParaRPr lang="en-US"/>
          </a:p>
        </p:txBody>
      </p:sp>
      <p:sp>
        <p:nvSpPr>
          <p:cNvPr id="162818" name="Rectangle 2"/>
          <p:cNvSpPr>
            <a:spLocks noGrp="1" noChangeArrowheads="1"/>
          </p:cNvSpPr>
          <p:nvPr>
            <p:ph type="title" idx="4294967295"/>
          </p:nvPr>
        </p:nvSpPr>
        <p:spPr>
          <a:xfrm>
            <a:off x="609600" y="0"/>
            <a:ext cx="9055100" cy="1143000"/>
          </a:xfrm>
        </p:spPr>
        <p:txBody>
          <a:bodyPr>
            <a:normAutofit/>
          </a:bodyPr>
          <a:lstStyle/>
          <a:p>
            <a:r>
              <a:rPr lang="en-US" b="1" dirty="0" smtClean="0"/>
              <a:t>Multi-model ensembles</a:t>
            </a:r>
            <a:endParaRPr lang="en-US" b="1" dirty="0"/>
          </a:p>
        </p:txBody>
      </p:sp>
      <p:pic>
        <p:nvPicPr>
          <p:cNvPr id="7" name="Picture 6" descr="Screen Shot 2014-04-16 at 8.16.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219200"/>
            <a:ext cx="6803913" cy="4913616"/>
          </a:xfrm>
          <a:prstGeom prst="rect">
            <a:avLst/>
          </a:prstGeom>
        </p:spPr>
      </p:pic>
      <p:sp>
        <p:nvSpPr>
          <p:cNvPr id="8" name="TextBox 7"/>
          <p:cNvSpPr txBox="1"/>
          <p:nvPr/>
        </p:nvSpPr>
        <p:spPr>
          <a:xfrm>
            <a:off x="609600" y="1676400"/>
            <a:ext cx="1600200" cy="1200329"/>
          </a:xfrm>
          <a:prstGeom prst="rect">
            <a:avLst/>
          </a:prstGeom>
          <a:noFill/>
        </p:spPr>
        <p:txBody>
          <a:bodyPr wrap="square" rtlCol="0">
            <a:spAutoFit/>
          </a:bodyPr>
          <a:lstStyle/>
          <a:p>
            <a:r>
              <a:rPr lang="en-US" sz="1200" dirty="0" smtClean="0"/>
              <a:t>Next steps:</a:t>
            </a:r>
          </a:p>
          <a:p>
            <a:pPr marL="342900" indent="-342900">
              <a:buAutoNum type="alphaLcParenR"/>
            </a:pPr>
            <a:r>
              <a:rPr lang="en-US" sz="1200" dirty="0" smtClean="0"/>
              <a:t>Calibration</a:t>
            </a:r>
          </a:p>
          <a:p>
            <a:pPr marL="342900" indent="-342900">
              <a:buAutoNum type="alphaLcParenR"/>
            </a:pPr>
            <a:r>
              <a:rPr lang="en-US" sz="1200" dirty="0" smtClean="0"/>
              <a:t>Combination methods</a:t>
            </a:r>
          </a:p>
          <a:p>
            <a:pPr marL="342900" indent="-342900">
              <a:buAutoNum type="alphaLcParenR"/>
            </a:pPr>
            <a:r>
              <a:rPr lang="en-US" sz="1200" dirty="0" smtClean="0"/>
              <a:t>Probabilistic Verification</a:t>
            </a:r>
            <a:endParaRPr lang="en-US" sz="1200" dirty="0"/>
          </a:p>
        </p:txBody>
      </p:sp>
    </p:spTree>
    <p:extLst>
      <p:ext uri="{BB962C8B-B14F-4D97-AF65-F5344CB8AC3E}">
        <p14:creationId xmlns:p14="http://schemas.microsoft.com/office/powerpoint/2010/main" val="28746403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2169C228-846C-46FE-A879-CC1651C5A4C7}" type="slidenum">
              <a:rPr lang="en-US"/>
              <a:pPr/>
              <a:t>74</a:t>
            </a:fld>
            <a:endParaRPr lang="en-US"/>
          </a:p>
        </p:txBody>
      </p:sp>
      <p:sp>
        <p:nvSpPr>
          <p:cNvPr id="19458" name="Rectangle 2"/>
          <p:cNvSpPr>
            <a:spLocks noGrp="1" noChangeArrowheads="1"/>
          </p:cNvSpPr>
          <p:nvPr>
            <p:ph type="body" sz="half" idx="4294967295"/>
          </p:nvPr>
        </p:nvSpPr>
        <p:spPr>
          <a:xfrm>
            <a:off x="1089025" y="908050"/>
            <a:ext cx="8969375" cy="1219200"/>
          </a:xfrm>
          <a:ln/>
          <a:extLst>
            <a:ext uri="{91240B29-F687-4f45-9708-019B960494DF}">
              <a14:hiddenLine xmlns:a14="http://schemas.microsoft.com/office/drawing/2010/main" xmlns="" w="9525">
                <a:solidFill>
                  <a:schemeClr val="accent2"/>
                </a:solidFill>
                <a:miter lim="800000"/>
                <a:headEnd/>
                <a:tailEnd/>
              </a14:hiddenLine>
            </a:ext>
          </a:extLst>
        </p:spPr>
        <p:txBody>
          <a:bodyPr/>
          <a:lstStyle/>
          <a:p>
            <a:pPr>
              <a:lnSpc>
                <a:spcPct val="80000"/>
              </a:lnSpc>
              <a:spcAft>
                <a:spcPct val="30000"/>
              </a:spcAft>
              <a:buClr>
                <a:schemeClr val="accent2"/>
              </a:buClr>
            </a:pPr>
            <a:r>
              <a:rPr lang="en-US" sz="2000"/>
              <a:t>Making the best single forecast out of a number of forecast inputs</a:t>
            </a:r>
          </a:p>
          <a:p>
            <a:pPr>
              <a:lnSpc>
                <a:spcPct val="80000"/>
              </a:lnSpc>
              <a:spcAft>
                <a:spcPct val="30000"/>
              </a:spcAft>
              <a:buClr>
                <a:schemeClr val="accent2"/>
              </a:buClr>
            </a:pPr>
            <a:r>
              <a:rPr lang="en-US" sz="2000"/>
              <a:t>Necessary as large supply of forecasts available</a:t>
            </a:r>
          </a:p>
          <a:p>
            <a:pPr>
              <a:lnSpc>
                <a:spcPct val="80000"/>
              </a:lnSpc>
              <a:spcAft>
                <a:spcPct val="30000"/>
              </a:spcAft>
              <a:buClr>
                <a:schemeClr val="accent2"/>
              </a:buClr>
            </a:pPr>
            <a:r>
              <a:rPr lang="en-US" sz="2000"/>
              <a:t>Expressed as a linear combination of participant models:</a:t>
            </a:r>
          </a:p>
        </p:txBody>
      </p:sp>
      <p:sp>
        <p:nvSpPr>
          <p:cNvPr id="19459" name="Rectangle 3"/>
          <p:cNvSpPr>
            <a:spLocks noChangeArrowheads="1"/>
          </p:cNvSpPr>
          <p:nvPr/>
        </p:nvSpPr>
        <p:spPr bwMode="auto">
          <a:xfrm>
            <a:off x="0" y="1"/>
            <a:ext cx="10058400"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3200" b="1" dirty="0">
                <a:solidFill>
                  <a:schemeClr val="accent2"/>
                </a:solidFill>
              </a:rPr>
              <a:t> </a:t>
            </a:r>
            <a:r>
              <a:rPr lang="en-US" sz="3200" b="1" dirty="0" smtClean="0">
                <a:solidFill>
                  <a:schemeClr val="accent2"/>
                </a:solidFill>
              </a:rPr>
              <a:t> Multi-Model Combination (Consolidation)</a:t>
            </a:r>
            <a:endParaRPr lang="en-US" sz="3200" b="1" dirty="0">
              <a:solidFill>
                <a:schemeClr val="accent2"/>
              </a:solidFill>
            </a:endParaRPr>
          </a:p>
        </p:txBody>
      </p:sp>
      <p:sp>
        <p:nvSpPr>
          <p:cNvPr id="19474" name="Rectangle 18"/>
          <p:cNvSpPr>
            <a:spLocks noChangeArrowheads="1"/>
          </p:cNvSpPr>
          <p:nvPr/>
        </p:nvSpPr>
        <p:spPr bwMode="auto">
          <a:xfrm>
            <a:off x="4927599" y="3030025"/>
            <a:ext cx="18466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19476" name="Rectangle 20"/>
          <p:cNvSpPr>
            <a:spLocks noChangeArrowheads="1"/>
          </p:cNvSpPr>
          <p:nvPr/>
        </p:nvSpPr>
        <p:spPr bwMode="auto">
          <a:xfrm>
            <a:off x="4927599" y="3030025"/>
            <a:ext cx="18466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475" name="Object 19"/>
          <p:cNvGraphicFramePr>
            <a:graphicFrameLocks noChangeAspect="1"/>
          </p:cNvGraphicFramePr>
          <p:nvPr/>
        </p:nvGraphicFramePr>
        <p:xfrm>
          <a:off x="1500029" y="2457463"/>
          <a:ext cx="1849278" cy="911225"/>
        </p:xfrm>
        <a:graphic>
          <a:graphicData uri="http://schemas.openxmlformats.org/presentationml/2006/ole">
            <mc:AlternateContent xmlns:mc="http://schemas.openxmlformats.org/markup-compatibility/2006">
              <mc:Choice xmlns:v="urn:schemas-microsoft-com:vml" Requires="v">
                <p:oleObj spid="_x0000_s177341" name="Equation" r:id="rId3" imgW="787320" imgH="431640" progId="Equation.3">
                  <p:embed/>
                </p:oleObj>
              </mc:Choice>
              <mc:Fallback>
                <p:oleObj name="Equation" r:id="rId3" imgW="7873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029" y="2457463"/>
                        <a:ext cx="1849278" cy="911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479" name="Rectangle 23"/>
          <p:cNvSpPr>
            <a:spLocks noChangeArrowheads="1"/>
          </p:cNvSpPr>
          <p:nvPr/>
        </p:nvSpPr>
        <p:spPr bwMode="auto">
          <a:xfrm>
            <a:off x="649605" y="4329126"/>
            <a:ext cx="9052560"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l">
              <a:lnSpc>
                <a:spcPct val="80000"/>
              </a:lnSpc>
              <a:spcBef>
                <a:spcPct val="30000"/>
              </a:spcBef>
              <a:buClr>
                <a:schemeClr val="accent2"/>
              </a:buClr>
              <a:buFontTx/>
              <a:buChar char="•"/>
            </a:pPr>
            <a:r>
              <a:rPr lang="en-US" sz="2000">
                <a:solidFill>
                  <a:schemeClr val="accent2"/>
                </a:solidFill>
                <a:cs typeface="Times New Roman" pitchFamily="18" charset="0"/>
              </a:rPr>
              <a:t>Data:</a:t>
            </a:r>
            <a:r>
              <a:rPr lang="en-US" sz="2000" b="0"/>
              <a:t>      </a:t>
            </a:r>
            <a:r>
              <a:rPr lang="en-US" sz="2000" b="0" i="1"/>
              <a:t>Nine ensemble prediction systems</a:t>
            </a:r>
            <a:r>
              <a:rPr lang="en-US" sz="2000" b="0" i="1">
                <a:latin typeface="Times New Roman" pitchFamily="18" charset="0"/>
              </a:rPr>
              <a:t> </a:t>
            </a:r>
            <a:r>
              <a:rPr lang="en-US" sz="1800" b="0" i="1">
                <a:latin typeface="Times New Roman" pitchFamily="18" charset="0"/>
              </a:rPr>
              <a:t>(DEMETER+CFS+CA)</a:t>
            </a:r>
          </a:p>
          <a:p>
            <a:pPr marL="1600200" lvl="3" indent="-228600" algn="l">
              <a:lnSpc>
                <a:spcPct val="80000"/>
              </a:lnSpc>
              <a:spcBef>
                <a:spcPct val="30000"/>
              </a:spcBef>
              <a:buClr>
                <a:schemeClr val="accent2"/>
              </a:buClr>
              <a:buFont typeface="Wingdings" pitchFamily="2" charset="2"/>
              <a:buChar char="Ø"/>
            </a:pPr>
            <a:r>
              <a:rPr lang="en-US" sz="2000" b="0"/>
              <a:t>At least 9 ensemble members per model</a:t>
            </a:r>
          </a:p>
          <a:p>
            <a:pPr marL="1600200" lvl="3" indent="-228600" algn="l">
              <a:lnSpc>
                <a:spcPct val="80000"/>
              </a:lnSpc>
              <a:spcBef>
                <a:spcPct val="30000"/>
              </a:spcBef>
              <a:buClr>
                <a:schemeClr val="accent2"/>
              </a:buClr>
              <a:buFont typeface="Wingdings" pitchFamily="2" charset="2"/>
              <a:buChar char="Ø"/>
            </a:pPr>
            <a:r>
              <a:rPr lang="en-US" sz="2000" b="0"/>
              <a:t>Hindcast length: Twenty-one years (1981-2001)</a:t>
            </a:r>
          </a:p>
          <a:p>
            <a:pPr marL="1600200" lvl="3" indent="-228600" algn="l">
              <a:lnSpc>
                <a:spcPct val="80000"/>
              </a:lnSpc>
              <a:spcBef>
                <a:spcPct val="30000"/>
              </a:spcBef>
              <a:buClr>
                <a:schemeClr val="accent2"/>
              </a:buClr>
              <a:buFont typeface="Wingdings" pitchFamily="2" charset="2"/>
              <a:buChar char="Ø"/>
            </a:pPr>
            <a:r>
              <a:rPr lang="en-US" sz="2000" b="0"/>
              <a:t>Monthly mean forecasts; Leads 0 to 5 months</a:t>
            </a:r>
          </a:p>
          <a:p>
            <a:pPr marL="1600200" lvl="3" indent="-228600" algn="l">
              <a:lnSpc>
                <a:spcPct val="80000"/>
              </a:lnSpc>
              <a:spcBef>
                <a:spcPct val="30000"/>
              </a:spcBef>
              <a:buClr>
                <a:schemeClr val="accent2"/>
              </a:buClr>
              <a:buFont typeface="Wingdings" pitchFamily="2" charset="2"/>
              <a:buChar char="Ø"/>
            </a:pPr>
            <a:r>
              <a:rPr lang="en-US" sz="2000" b="0"/>
              <a:t>Four initial month: Feb, May, Aug, Nov</a:t>
            </a:r>
          </a:p>
        </p:txBody>
      </p:sp>
      <p:sp>
        <p:nvSpPr>
          <p:cNvPr id="19482" name="Rectangle 26"/>
          <p:cNvSpPr>
            <a:spLocks noChangeArrowheads="1"/>
          </p:cNvSpPr>
          <p:nvPr/>
        </p:nvSpPr>
        <p:spPr bwMode="auto">
          <a:xfrm>
            <a:off x="4079240" y="2420942"/>
            <a:ext cx="5029200" cy="9833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spcAft>
                <a:spcPct val="30000"/>
              </a:spcAft>
              <a:buClr>
                <a:schemeClr val="accent2"/>
              </a:buClr>
              <a:buFontTx/>
              <a:buChar char="•"/>
            </a:pPr>
            <a:r>
              <a:rPr lang="en-US" sz="1800" b="0" i="1"/>
              <a:t>   </a:t>
            </a:r>
            <a:r>
              <a:rPr lang="en-US" sz="1800" b="0" i="1">
                <a:latin typeface="Times New Roman" pitchFamily="18" charset="0"/>
              </a:rPr>
              <a:t>K</a:t>
            </a:r>
            <a:r>
              <a:rPr lang="en-US" sz="1800" b="0"/>
              <a:t>  number of participating models</a:t>
            </a:r>
          </a:p>
          <a:p>
            <a:pPr algn="l">
              <a:lnSpc>
                <a:spcPct val="90000"/>
              </a:lnSpc>
              <a:spcBef>
                <a:spcPct val="20000"/>
              </a:spcBef>
              <a:spcAft>
                <a:spcPct val="30000"/>
              </a:spcAft>
              <a:buClr>
                <a:schemeClr val="accent2"/>
              </a:buClr>
              <a:buFontTx/>
              <a:buChar char="•"/>
            </a:pPr>
            <a:r>
              <a:rPr lang="en-US" sz="1800" b="0" i="1"/>
              <a:t>   </a:t>
            </a:r>
            <a:r>
              <a:rPr lang="el-GR" sz="1800" b="0" i="1">
                <a:latin typeface="Times New Roman" pitchFamily="18" charset="0"/>
              </a:rPr>
              <a:t>ζ</a:t>
            </a:r>
            <a:r>
              <a:rPr lang="en-US" sz="1800" b="0" i="1">
                <a:latin typeface="Times New Roman" pitchFamily="18" charset="0"/>
              </a:rPr>
              <a:t>   </a:t>
            </a:r>
            <a:r>
              <a:rPr lang="en-US" sz="1800" b="0"/>
              <a:t>input forecast at a particular initial month and lead time</a:t>
            </a:r>
          </a:p>
        </p:txBody>
      </p:sp>
      <p:sp>
        <p:nvSpPr>
          <p:cNvPr id="19483" name="Rectangle 27"/>
          <p:cNvSpPr>
            <a:spLocks noChangeArrowheads="1"/>
          </p:cNvSpPr>
          <p:nvPr/>
        </p:nvSpPr>
        <p:spPr bwMode="auto">
          <a:xfrm>
            <a:off x="683938" y="3284538"/>
            <a:ext cx="8583374"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80000"/>
              </a:lnSpc>
              <a:spcBef>
                <a:spcPct val="30000"/>
              </a:spcBef>
              <a:spcAft>
                <a:spcPct val="20000"/>
              </a:spcAft>
              <a:buClr>
                <a:schemeClr val="accent2"/>
              </a:buClr>
            </a:pPr>
            <a:r>
              <a:rPr lang="en-US" sz="1800">
                <a:solidFill>
                  <a:schemeClr val="accent2"/>
                </a:solidFill>
              </a:rPr>
              <a:t>Task:</a:t>
            </a:r>
            <a:r>
              <a:rPr lang="en-US" sz="1800" b="0"/>
              <a:t> Finding </a:t>
            </a:r>
            <a:r>
              <a:rPr lang="en-US" sz="1800" b="0" i="1"/>
              <a:t>K</a:t>
            </a:r>
            <a:r>
              <a:rPr lang="en-US" sz="1800" b="0"/>
              <a:t> optimal weights, </a:t>
            </a:r>
            <a:r>
              <a:rPr lang="el-GR" sz="2400" b="0" i="1">
                <a:latin typeface="Times New Roman" pitchFamily="18" charset="0"/>
              </a:rPr>
              <a:t>α</a:t>
            </a:r>
            <a:r>
              <a:rPr lang="en-US" sz="2400" b="0" i="1" baseline="-25000">
                <a:latin typeface="Times New Roman" pitchFamily="18" charset="0"/>
              </a:rPr>
              <a:t>k</a:t>
            </a:r>
            <a:r>
              <a:rPr lang="en-US" sz="1800" b="0"/>
              <a:t> , corresponding to each input model</a:t>
            </a:r>
          </a:p>
        </p:txBody>
      </p:sp>
    </p:spTree>
    <p:extLst>
      <p:ext uri="{BB962C8B-B14F-4D97-AF65-F5344CB8AC3E}">
        <p14:creationId xmlns:p14="http://schemas.microsoft.com/office/powerpoint/2010/main" val="909324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B514E8-CF0B-4CB1-BBA8-7B48563131AA}" type="slidenum">
              <a:rPr lang="en-US"/>
              <a:pPr/>
              <a:t>75</a:t>
            </a:fld>
            <a:endParaRPr lang="en-US"/>
          </a:p>
        </p:txBody>
      </p:sp>
      <p:pic>
        <p:nvPicPr>
          <p:cNvPr id="72706" name="Picture 2" descr="equ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 y="744538"/>
            <a:ext cx="9052560" cy="5802312"/>
          </a:xfrm>
          <a:prstGeom prst="rect">
            <a:avLst/>
          </a:prstGeom>
          <a:noFill/>
          <a:extLst>
            <a:ext uri="{909E8E84-426E-40dd-AFC4-6F175D3DCCD1}">
              <a14:hiddenFill xmlns:a14="http://schemas.microsoft.com/office/drawing/2010/main" xmlns="">
                <a:solidFill>
                  <a:srgbClr val="FFFFFF"/>
                </a:solidFill>
              </a14:hiddenFill>
            </a:ext>
          </a:extLst>
        </p:spPr>
      </p:pic>
      <p:sp>
        <p:nvSpPr>
          <p:cNvPr id="72707" name="Rectangle 3"/>
          <p:cNvSpPr>
            <a:spLocks noChangeArrowheads="1"/>
          </p:cNvSpPr>
          <p:nvPr/>
        </p:nvSpPr>
        <p:spPr bwMode="auto">
          <a:xfrm>
            <a:off x="0" y="0"/>
            <a:ext cx="10058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r>
              <a:rPr lang="en-US" sz="3200" dirty="0" smtClean="0">
                <a:solidFill>
                  <a:srgbClr val="FF0000"/>
                </a:solidFill>
              </a:rPr>
              <a:t>Examples of Consolidation methods</a:t>
            </a:r>
            <a:endParaRPr lang="en-US" sz="3200" dirty="0">
              <a:solidFill>
                <a:srgbClr val="FF0000"/>
              </a:solidFill>
            </a:endParaRPr>
          </a:p>
        </p:txBody>
      </p:sp>
    </p:spTree>
    <p:extLst>
      <p:ext uri="{BB962C8B-B14F-4D97-AF65-F5344CB8AC3E}">
        <p14:creationId xmlns:p14="http://schemas.microsoft.com/office/powerpoint/2010/main" val="29277963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68F4F00-A1AA-4EE9-8200-5AD0B669610D}" type="slidenum">
              <a:rPr lang="en-US"/>
              <a:pPr/>
              <a:t>76</a:t>
            </a:fld>
            <a:endParaRPr lang="en-US"/>
          </a:p>
        </p:txBody>
      </p:sp>
      <p:graphicFrame>
        <p:nvGraphicFramePr>
          <p:cNvPr id="174084" name="Object 4"/>
          <p:cNvGraphicFramePr>
            <a:graphicFrameLocks noChangeAspect="1"/>
          </p:cNvGraphicFramePr>
          <p:nvPr>
            <p:extLst>
              <p:ext uri="{D42A27DB-BD31-4B8C-83A1-F6EECF244321}">
                <p14:modId xmlns:p14="http://schemas.microsoft.com/office/powerpoint/2010/main" val="333651385"/>
              </p:ext>
            </p:extLst>
          </p:nvPr>
        </p:nvGraphicFramePr>
        <p:xfrm>
          <a:off x="3886200" y="1447800"/>
          <a:ext cx="5503996" cy="3962400"/>
        </p:xfrm>
        <a:graphic>
          <a:graphicData uri="http://schemas.openxmlformats.org/presentationml/2006/ole">
            <mc:AlternateContent xmlns:mc="http://schemas.openxmlformats.org/markup-compatibility/2006">
              <mc:Choice xmlns:v="urn:schemas-microsoft-com:vml" Requires="v">
                <p:oleObj spid="_x0000_s174362" name="Worksheet" r:id="rId4" imgW="8781990" imgH="7353419" progId="Excel.Sheet.8">
                  <p:embed/>
                </p:oleObj>
              </mc:Choice>
              <mc:Fallback>
                <p:oleObj name="Worksheet" r:id="rId4" imgW="8781990" imgH="7353419"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447800"/>
                        <a:ext cx="5503996" cy="3962400"/>
                      </a:xfrm>
                      <a:prstGeom prst="rect">
                        <a:avLst/>
                      </a:prstGeom>
                      <a:noFill/>
                      <a:ln>
                        <a:noFill/>
                      </a:ln>
                      <a:effectLst/>
                      <a:extLst/>
                    </p:spPr>
                  </p:pic>
                </p:oleObj>
              </mc:Fallback>
            </mc:AlternateContent>
          </a:graphicData>
        </a:graphic>
      </p:graphicFrame>
      <p:sp>
        <p:nvSpPr>
          <p:cNvPr id="174085" name="Text Box 5"/>
          <p:cNvSpPr txBox="1">
            <a:spLocks noChangeArrowheads="1"/>
          </p:cNvSpPr>
          <p:nvPr/>
        </p:nvSpPr>
        <p:spPr bwMode="auto">
          <a:xfrm>
            <a:off x="228600" y="4631"/>
            <a:ext cx="96012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3600" b="1" dirty="0"/>
              <a:t>Effect of cross-validation on multi-model combination methods </a:t>
            </a:r>
          </a:p>
        </p:txBody>
      </p:sp>
      <p:sp>
        <p:nvSpPr>
          <p:cNvPr id="174086" name="Line 6"/>
          <p:cNvSpPr>
            <a:spLocks noChangeShapeType="1"/>
          </p:cNvSpPr>
          <p:nvPr/>
        </p:nvSpPr>
        <p:spPr bwMode="auto">
          <a:xfrm flipH="1">
            <a:off x="9067800" y="2667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087" name="Text Box 7"/>
          <p:cNvSpPr txBox="1">
            <a:spLocks noChangeArrowheads="1"/>
          </p:cNvSpPr>
          <p:nvPr/>
        </p:nvSpPr>
        <p:spPr bwMode="auto">
          <a:xfrm>
            <a:off x="9369732" y="2819410"/>
            <a:ext cx="461665" cy="1561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p>
            <a:r>
              <a:rPr lang="en-US"/>
              <a:t>Artificial skill</a:t>
            </a:r>
          </a:p>
        </p:txBody>
      </p:sp>
      <p:sp>
        <p:nvSpPr>
          <p:cNvPr id="2" name="TextBox 1"/>
          <p:cNvSpPr txBox="1"/>
          <p:nvPr/>
        </p:nvSpPr>
        <p:spPr>
          <a:xfrm>
            <a:off x="457200" y="1752600"/>
            <a:ext cx="3429000" cy="3416320"/>
          </a:xfrm>
          <a:prstGeom prst="rect">
            <a:avLst/>
          </a:prstGeom>
          <a:noFill/>
        </p:spPr>
        <p:txBody>
          <a:bodyPr wrap="square" rtlCol="0">
            <a:spAutoFit/>
          </a:bodyPr>
          <a:lstStyle/>
          <a:p>
            <a:pPr marL="285750" indent="-285750">
              <a:buFont typeface="Arial"/>
              <a:buChar char="•"/>
            </a:pPr>
            <a:r>
              <a:rPr lang="en-US" dirty="0" smtClean="0"/>
              <a:t>D1, D2, ..D7 are distinct Ensemble predictions systems</a:t>
            </a:r>
          </a:p>
          <a:p>
            <a:pPr marL="285750" indent="-285750">
              <a:buFont typeface="Arial"/>
              <a:buChar char="•"/>
            </a:pPr>
            <a:r>
              <a:rPr lang="en-US" dirty="0" smtClean="0"/>
              <a:t>CFS is the NCEP Climate Forecast System</a:t>
            </a:r>
          </a:p>
          <a:p>
            <a:pPr marL="285750" indent="-285750">
              <a:buFont typeface="Arial"/>
              <a:buChar char="•"/>
            </a:pPr>
            <a:r>
              <a:rPr lang="en-US" dirty="0" smtClean="0"/>
              <a:t>CA is the statistical Constructed Analog</a:t>
            </a:r>
          </a:p>
          <a:p>
            <a:pPr marL="285750" indent="-285750">
              <a:buFont typeface="Arial"/>
              <a:buChar char="•"/>
            </a:pPr>
            <a:r>
              <a:rPr lang="en-US" dirty="0" smtClean="0"/>
              <a:t>Evaluations with dependent data have much larger skill but a large portion of it is artificial </a:t>
            </a:r>
            <a:endParaRPr lang="en-US" dirty="0"/>
          </a:p>
        </p:txBody>
      </p:sp>
      <p:sp>
        <p:nvSpPr>
          <p:cNvPr id="3" name="TextBox 2"/>
          <p:cNvSpPr txBox="1"/>
          <p:nvPr/>
        </p:nvSpPr>
        <p:spPr>
          <a:xfrm>
            <a:off x="4419600" y="5410200"/>
            <a:ext cx="2057975" cy="215444"/>
          </a:xfrm>
          <a:prstGeom prst="rect">
            <a:avLst/>
          </a:prstGeom>
          <a:noFill/>
        </p:spPr>
        <p:txBody>
          <a:bodyPr wrap="none" rtlCol="0">
            <a:spAutoFit/>
          </a:bodyPr>
          <a:lstStyle/>
          <a:p>
            <a:r>
              <a:rPr lang="en-US" sz="800" dirty="0" smtClean="0"/>
              <a:t>Individual Ensemble Mean Forecasts</a:t>
            </a:r>
            <a:endParaRPr lang="en-US" sz="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501651" y="0"/>
            <a:ext cx="9055100" cy="1143000"/>
          </a:xfrm>
        </p:spPr>
        <p:txBody>
          <a:bodyPr/>
          <a:lstStyle/>
          <a:p>
            <a:r>
              <a:rPr lang="en-US" sz="4000" b="1" dirty="0">
                <a:latin typeface="Verdana" pitchFamily="34" charset="0"/>
              </a:rPr>
              <a:t>References</a:t>
            </a:r>
          </a:p>
        </p:txBody>
      </p:sp>
      <p:sp>
        <p:nvSpPr>
          <p:cNvPr id="5" name="Slide Number Placeholder 4"/>
          <p:cNvSpPr>
            <a:spLocks noGrp="1"/>
          </p:cNvSpPr>
          <p:nvPr>
            <p:ph type="sldNum" sz="quarter" idx="12"/>
          </p:nvPr>
        </p:nvSpPr>
        <p:spPr/>
        <p:txBody>
          <a:bodyPr/>
          <a:lstStyle/>
          <a:p>
            <a:fld id="{312B6D39-23AE-4818-A135-62E01976D49F}" type="slidenum">
              <a:rPr lang="en-US"/>
              <a:pPr/>
              <a:t>77</a:t>
            </a:fld>
            <a:endParaRPr lang="en-US"/>
          </a:p>
        </p:txBody>
      </p:sp>
      <p:sp>
        <p:nvSpPr>
          <p:cNvPr id="24581" name="Rectangle 5"/>
          <p:cNvSpPr>
            <a:spLocks noChangeArrowheads="1"/>
          </p:cNvSpPr>
          <p:nvPr/>
        </p:nvSpPr>
        <p:spPr bwMode="auto">
          <a:xfrm>
            <a:off x="457201" y="1093877"/>
            <a:ext cx="9144000" cy="3187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nSpc>
                <a:spcPct val="120000"/>
              </a:lnSpc>
            </a:pPr>
            <a:r>
              <a:rPr lang="en-US" sz="1400" dirty="0" err="1"/>
              <a:t>Atger</a:t>
            </a:r>
            <a:r>
              <a:rPr lang="en-US" sz="1400" dirty="0"/>
              <a:t>, F., 1999: The skill of Ensemble Prediction Systems. Mon. </a:t>
            </a:r>
            <a:r>
              <a:rPr lang="en-US" sz="1400" dirty="0" err="1"/>
              <a:t>Wea</a:t>
            </a:r>
            <a:r>
              <a:rPr lang="en-US" sz="1400" dirty="0"/>
              <a:t>. Rev. 127, 1941-1953.</a:t>
            </a:r>
          </a:p>
          <a:p>
            <a:pPr>
              <a:lnSpc>
                <a:spcPct val="120000"/>
              </a:lnSpc>
            </a:pPr>
            <a:r>
              <a:rPr lang="en-US" sz="1400" dirty="0"/>
              <a:t>Hamill, T., 2001: Interpretation of Rank Histograms for Verifying Ensemble Forecasts. Mon. </a:t>
            </a:r>
            <a:r>
              <a:rPr lang="en-US" sz="1400" dirty="0" err="1"/>
              <a:t>Wea</a:t>
            </a:r>
            <a:r>
              <a:rPr lang="en-US" sz="1400" dirty="0"/>
              <a:t>. Rev., 129, 550-560. </a:t>
            </a:r>
          </a:p>
          <a:p>
            <a:pPr>
              <a:lnSpc>
                <a:spcPct val="120000"/>
              </a:lnSpc>
            </a:pPr>
            <a:r>
              <a:rPr lang="en-US" sz="1400" dirty="0"/>
              <a:t>Silverman, B.W., 1986: Density Estimation for Statistical and Data Analysis, Chapman and Hall Ltd. 175</a:t>
            </a:r>
          </a:p>
          <a:p>
            <a:pPr>
              <a:lnSpc>
                <a:spcPct val="120000"/>
              </a:lnSpc>
            </a:pPr>
            <a:r>
              <a:rPr lang="en-US" sz="1400" dirty="0" err="1"/>
              <a:t>Toth</a:t>
            </a:r>
            <a:r>
              <a:rPr lang="en-US" sz="1400" dirty="0"/>
              <a:t>, Z., O. </a:t>
            </a:r>
            <a:r>
              <a:rPr lang="en-US" sz="1400" dirty="0" err="1"/>
              <a:t>Talagrand</a:t>
            </a:r>
            <a:r>
              <a:rPr lang="en-US" sz="1400" dirty="0"/>
              <a:t>, G. </a:t>
            </a:r>
            <a:r>
              <a:rPr lang="en-US" sz="1400" dirty="0" err="1"/>
              <a:t>Candille</a:t>
            </a:r>
            <a:r>
              <a:rPr lang="en-US" sz="1400" dirty="0"/>
              <a:t>, and Y. Zhu, 2002: Probability and ensemble forecasts. In: Environmental Forecast Verification: A practitioner's guide in atmospheric science. Ed.: I. T. </a:t>
            </a:r>
            <a:r>
              <a:rPr lang="en-US" sz="1400" dirty="0" err="1"/>
              <a:t>Jolliffe</a:t>
            </a:r>
            <a:r>
              <a:rPr lang="en-US" sz="1400" dirty="0"/>
              <a:t> and D. B. Stephenson. Wiley, pp.137-164.</a:t>
            </a:r>
          </a:p>
          <a:p>
            <a:pPr>
              <a:lnSpc>
                <a:spcPct val="120000"/>
              </a:lnSpc>
            </a:pPr>
            <a:r>
              <a:rPr lang="en-US" sz="1400" dirty="0"/>
              <a:t>Vannitsem, S., 2009: A unified linear Model Output Statistics scheme for both deterministic and ensemble forecasts. Quarterly Journal of the Royal Meteorological Society, vol. 135, issue 644, pp. 1801-1815.</a:t>
            </a:r>
          </a:p>
          <a:p>
            <a:pPr>
              <a:lnSpc>
                <a:spcPct val="120000"/>
              </a:lnSpc>
            </a:pPr>
            <a:r>
              <a:rPr lang="en-US" sz="1400" dirty="0" err="1"/>
              <a:t>Wilks</a:t>
            </a:r>
            <a:r>
              <a:rPr lang="en-US" sz="1400" dirty="0"/>
              <a:t>, D., 1995: Statistical Methods in the Atmospheric Sciences. Academic Press, 464pp.</a:t>
            </a:r>
          </a:p>
        </p:txBody>
      </p:sp>
      <p:sp>
        <p:nvSpPr>
          <p:cNvPr id="24583" name="Text Box 7"/>
          <p:cNvSpPr txBox="1">
            <a:spLocks noChangeArrowheads="1"/>
          </p:cNvSpPr>
          <p:nvPr/>
        </p:nvSpPr>
        <p:spPr bwMode="auto">
          <a:xfrm>
            <a:off x="442923" y="4343409"/>
            <a:ext cx="9310687"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dirty="0">
                <a:solidFill>
                  <a:srgbClr val="3333CC"/>
                </a:solidFill>
              </a:rPr>
              <a:t>Internet sites with more information:</a:t>
            </a:r>
          </a:p>
          <a:p>
            <a:endParaRPr lang="en-US" dirty="0"/>
          </a:p>
          <a:p>
            <a:r>
              <a:rPr lang="en-US" dirty="0"/>
              <a:t>http://</a:t>
            </a:r>
            <a:r>
              <a:rPr lang="en-US" dirty="0" err="1"/>
              <a:t>wwwt.emc.ncep.noaa.gov</a:t>
            </a:r>
            <a:r>
              <a:rPr lang="en-US" dirty="0"/>
              <a:t>/</a:t>
            </a:r>
            <a:r>
              <a:rPr lang="en-US" dirty="0" err="1"/>
              <a:t>gmb</a:t>
            </a:r>
            <a:r>
              <a:rPr lang="en-US" dirty="0"/>
              <a:t>/</a:t>
            </a:r>
            <a:r>
              <a:rPr lang="en-US" dirty="0" err="1"/>
              <a:t>ens</a:t>
            </a:r>
            <a:r>
              <a:rPr lang="en-US" dirty="0"/>
              <a:t>/</a:t>
            </a:r>
            <a:r>
              <a:rPr lang="en-US" dirty="0" err="1"/>
              <a:t>index.html</a:t>
            </a:r>
            <a:endParaRPr lang="en-US" dirty="0"/>
          </a:p>
          <a:p>
            <a:endParaRPr lang="en-US" dirty="0"/>
          </a:p>
          <a:p>
            <a:r>
              <a:rPr lang="en-US" sz="1600" dirty="0"/>
              <a:t>http://</a:t>
            </a:r>
            <a:r>
              <a:rPr lang="en-US" sz="1600" dirty="0" err="1"/>
              <a:t>www.cawcr.gov.au</a:t>
            </a:r>
            <a:r>
              <a:rPr lang="en-US" sz="1600" dirty="0"/>
              <a:t>/projects/verification/#</a:t>
            </a:r>
            <a:r>
              <a:rPr lang="en-US" sz="1600" dirty="0" err="1"/>
              <a:t>Methods_for_probabilistic_forecasts</a:t>
            </a:r>
            <a:endParaRPr lang="en-US" sz="1600" dirty="0"/>
          </a:p>
          <a:p>
            <a:endParaRPr lang="en-US" sz="1600" dirty="0"/>
          </a:p>
          <a:p>
            <a:r>
              <a:rPr lang="en-US" sz="1600" dirty="0"/>
              <a:t>http://</a:t>
            </a:r>
            <a:r>
              <a:rPr lang="en-US" sz="1600" dirty="0" err="1"/>
              <a:t>www.ecmwf.int</a:t>
            </a:r>
            <a:r>
              <a:rPr lang="en-US" sz="1600" dirty="0"/>
              <a:t>/</a:t>
            </a:r>
            <a:r>
              <a:rPr lang="en-US" sz="1600" dirty="0" err="1"/>
              <a:t>newsevents</a:t>
            </a:r>
            <a:r>
              <a:rPr lang="en-US" sz="1600" dirty="0"/>
              <a:t>/training/</a:t>
            </a:r>
            <a:r>
              <a:rPr lang="en-US" sz="1600" dirty="0" err="1"/>
              <a:t>meteorological_presentations</a:t>
            </a:r>
            <a:r>
              <a:rPr lang="en-US" sz="1600" dirty="0"/>
              <a:t>/</a:t>
            </a:r>
            <a:r>
              <a:rPr lang="en-US" sz="1600" dirty="0" err="1"/>
              <a:t>MET_PR.html</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2988"/>
            <a:ext cx="9213850" cy="609600"/>
          </a:xfrm>
        </p:spPr>
        <p:txBody>
          <a:bodyPr>
            <a:noAutofit/>
          </a:bodyPr>
          <a:lstStyle/>
          <a:p>
            <a:r>
              <a:rPr lang="en-GB" b="1" dirty="0"/>
              <a:t>E</a:t>
            </a:r>
            <a:r>
              <a:rPr lang="en-GB" b="1" dirty="0" smtClean="0"/>
              <a:t>nsemble forecast</a:t>
            </a:r>
            <a:endParaRPr lang="en-GB" b="1" dirty="0"/>
          </a:p>
        </p:txBody>
      </p:sp>
      <p:sp>
        <p:nvSpPr>
          <p:cNvPr id="29" name="Slide Number Placeholder 5"/>
          <p:cNvSpPr>
            <a:spLocks noGrp="1"/>
          </p:cNvSpPr>
          <p:nvPr>
            <p:ph type="sldNum" sz="quarter" idx="12"/>
          </p:nvPr>
        </p:nvSpPr>
        <p:spPr/>
        <p:txBody>
          <a:bodyPr/>
          <a:lstStyle/>
          <a:p>
            <a:fld id="{3F6F3C75-8B79-4641-8D68-1968B8619B62}" type="slidenum">
              <a:rPr lang="en-US"/>
              <a:pPr/>
              <a:t>8</a:t>
            </a:fld>
            <a:endParaRPr lang="en-US" dirty="0"/>
          </a:p>
        </p:txBody>
      </p:sp>
      <p:sp>
        <p:nvSpPr>
          <p:cNvPr id="154655" name="Text Box 31"/>
          <p:cNvSpPr txBox="1">
            <a:spLocks noChangeArrowheads="1"/>
          </p:cNvSpPr>
          <p:nvPr/>
        </p:nvSpPr>
        <p:spPr bwMode="auto">
          <a:xfrm>
            <a:off x="609600" y="762000"/>
            <a:ext cx="8839200" cy="2062103"/>
          </a:xfrm>
          <a:prstGeom prst="rect">
            <a:avLst/>
          </a:prstGeom>
          <a:noFill/>
          <a:ln w="1905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85750" indent="-285750">
              <a:spcBef>
                <a:spcPct val="20000"/>
              </a:spcBef>
              <a:buFont typeface="Arial"/>
              <a:buChar char="•"/>
            </a:pPr>
            <a:r>
              <a:rPr lang="en-GB" sz="2000" dirty="0" smtClean="0">
                <a:latin typeface="+mn-lt"/>
              </a:rPr>
              <a:t>A collection of two or more forecasts verifying at the same time</a:t>
            </a:r>
          </a:p>
          <a:p>
            <a:pPr marL="285750" indent="-285750">
              <a:spcBef>
                <a:spcPct val="20000"/>
              </a:spcBef>
              <a:buFont typeface="Arial"/>
              <a:buChar char="•"/>
            </a:pPr>
            <a:r>
              <a:rPr lang="en-GB" sz="2000" dirty="0" smtClean="0">
                <a:latin typeface="+mn-lt"/>
              </a:rPr>
              <a:t>Ensemble forecasting: </a:t>
            </a:r>
            <a:r>
              <a:rPr lang="en-GB" sz="2000" dirty="0">
                <a:latin typeface="+mn-lt"/>
              </a:rPr>
              <a:t>propagate into de future the probability distribution </a:t>
            </a:r>
            <a:r>
              <a:rPr lang="en-GB" sz="2000" dirty="0" smtClean="0">
                <a:latin typeface="+mn-lt"/>
              </a:rPr>
              <a:t>function reflecting </a:t>
            </a:r>
            <a:r>
              <a:rPr lang="en-GB" sz="2000" dirty="0">
                <a:latin typeface="+mn-lt"/>
              </a:rPr>
              <a:t>the uncertainty associated with initial </a:t>
            </a:r>
            <a:r>
              <a:rPr lang="en-GB" sz="2000" dirty="0" smtClean="0">
                <a:latin typeface="+mn-lt"/>
              </a:rPr>
              <a:t>conditions and model limitations</a:t>
            </a:r>
          </a:p>
          <a:p>
            <a:pPr marL="285750" indent="-285750">
              <a:spcBef>
                <a:spcPct val="20000"/>
              </a:spcBef>
              <a:buFont typeface="Arial"/>
              <a:buChar char="•"/>
            </a:pPr>
            <a:r>
              <a:rPr lang="en-GB" sz="2000" dirty="0">
                <a:latin typeface="+mn-lt"/>
              </a:rPr>
              <a:t>Practical approach: running a set of deterministic runs whose initial conditions sample the initial </a:t>
            </a:r>
            <a:r>
              <a:rPr lang="en-GB" sz="2000" dirty="0" smtClean="0">
                <a:latin typeface="+mn-lt"/>
              </a:rPr>
              <a:t>PDF</a:t>
            </a:r>
          </a:p>
        </p:txBody>
      </p:sp>
      <p:sp>
        <p:nvSpPr>
          <p:cNvPr id="154657" name="Line 33"/>
          <p:cNvSpPr>
            <a:spLocks noChangeShapeType="1"/>
          </p:cNvSpPr>
          <p:nvPr/>
        </p:nvSpPr>
        <p:spPr bwMode="auto">
          <a:xfrm>
            <a:off x="1828801" y="2819382"/>
            <a:ext cx="44450" cy="318293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4658" name="Line 34"/>
          <p:cNvSpPr>
            <a:spLocks noChangeShapeType="1"/>
          </p:cNvSpPr>
          <p:nvPr/>
        </p:nvSpPr>
        <p:spPr bwMode="auto">
          <a:xfrm>
            <a:off x="1803400" y="5926120"/>
            <a:ext cx="6689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4659" name="Line 35"/>
          <p:cNvSpPr>
            <a:spLocks noChangeShapeType="1"/>
          </p:cNvSpPr>
          <p:nvPr/>
        </p:nvSpPr>
        <p:spPr bwMode="auto">
          <a:xfrm>
            <a:off x="1676400" y="5029182"/>
            <a:ext cx="222250" cy="0"/>
          </a:xfrm>
          <a:prstGeom prst="line">
            <a:avLst/>
          </a:prstGeom>
          <a:noFill/>
          <a:ln w="28575">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4660" name="Freeform 36"/>
          <p:cNvSpPr>
            <a:spLocks/>
          </p:cNvSpPr>
          <p:nvPr/>
        </p:nvSpPr>
        <p:spPr bwMode="auto">
          <a:xfrm>
            <a:off x="1905000" y="4267182"/>
            <a:ext cx="5283200" cy="752475"/>
          </a:xfrm>
          <a:custGeom>
            <a:avLst/>
            <a:gdLst>
              <a:gd name="T0" fmla="*/ 0 w 3584"/>
              <a:gd name="T1" fmla="*/ 640 h 640"/>
              <a:gd name="T2" fmla="*/ 968 w 3584"/>
              <a:gd name="T3" fmla="*/ 496 h 640"/>
              <a:gd name="T4" fmla="*/ 2136 w 3584"/>
              <a:gd name="T5" fmla="*/ 96 h 640"/>
              <a:gd name="T6" fmla="*/ 3176 w 3584"/>
              <a:gd name="T7" fmla="*/ 80 h 640"/>
              <a:gd name="T8" fmla="*/ 3584 w 3584"/>
              <a:gd name="T9" fmla="*/ 0 h 640"/>
            </a:gdLst>
            <a:ahLst/>
            <a:cxnLst>
              <a:cxn ang="0">
                <a:pos x="T0" y="T1"/>
              </a:cxn>
              <a:cxn ang="0">
                <a:pos x="T2" y="T3"/>
              </a:cxn>
              <a:cxn ang="0">
                <a:pos x="T4" y="T5"/>
              </a:cxn>
              <a:cxn ang="0">
                <a:pos x="T6" y="T7"/>
              </a:cxn>
              <a:cxn ang="0">
                <a:pos x="T8" y="T9"/>
              </a:cxn>
            </a:cxnLst>
            <a:rect l="0" t="0" r="r" b="b"/>
            <a:pathLst>
              <a:path w="3584" h="640">
                <a:moveTo>
                  <a:pt x="0" y="640"/>
                </a:moveTo>
                <a:cubicBezTo>
                  <a:pt x="306" y="613"/>
                  <a:pt x="612" y="587"/>
                  <a:pt x="968" y="496"/>
                </a:cubicBezTo>
                <a:cubicBezTo>
                  <a:pt x="1324" y="405"/>
                  <a:pt x="1768" y="165"/>
                  <a:pt x="2136" y="96"/>
                </a:cubicBezTo>
                <a:cubicBezTo>
                  <a:pt x="2504" y="27"/>
                  <a:pt x="2935" y="96"/>
                  <a:pt x="3176" y="80"/>
                </a:cubicBezTo>
                <a:cubicBezTo>
                  <a:pt x="3417" y="64"/>
                  <a:pt x="3500" y="32"/>
                  <a:pt x="3584" y="0"/>
                </a:cubicBezTo>
              </a:path>
            </a:pathLst>
          </a:cu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154661" name="Freeform 37"/>
          <p:cNvSpPr>
            <a:spLocks/>
          </p:cNvSpPr>
          <p:nvPr/>
        </p:nvSpPr>
        <p:spPr bwMode="auto">
          <a:xfrm>
            <a:off x="1905000" y="4456102"/>
            <a:ext cx="5283200" cy="484187"/>
          </a:xfrm>
          <a:custGeom>
            <a:avLst/>
            <a:gdLst>
              <a:gd name="T0" fmla="*/ 0 w 3584"/>
              <a:gd name="T1" fmla="*/ 640 h 640"/>
              <a:gd name="T2" fmla="*/ 968 w 3584"/>
              <a:gd name="T3" fmla="*/ 496 h 640"/>
              <a:gd name="T4" fmla="*/ 2136 w 3584"/>
              <a:gd name="T5" fmla="*/ 96 h 640"/>
              <a:gd name="T6" fmla="*/ 3176 w 3584"/>
              <a:gd name="T7" fmla="*/ 80 h 640"/>
              <a:gd name="T8" fmla="*/ 3584 w 3584"/>
              <a:gd name="T9" fmla="*/ 0 h 640"/>
            </a:gdLst>
            <a:ahLst/>
            <a:cxnLst>
              <a:cxn ang="0">
                <a:pos x="T0" y="T1"/>
              </a:cxn>
              <a:cxn ang="0">
                <a:pos x="T2" y="T3"/>
              </a:cxn>
              <a:cxn ang="0">
                <a:pos x="T4" y="T5"/>
              </a:cxn>
              <a:cxn ang="0">
                <a:pos x="T6" y="T7"/>
              </a:cxn>
              <a:cxn ang="0">
                <a:pos x="T8" y="T9"/>
              </a:cxn>
            </a:cxnLst>
            <a:rect l="0" t="0" r="r" b="b"/>
            <a:pathLst>
              <a:path w="3584" h="640">
                <a:moveTo>
                  <a:pt x="0" y="640"/>
                </a:moveTo>
                <a:cubicBezTo>
                  <a:pt x="306" y="613"/>
                  <a:pt x="612" y="587"/>
                  <a:pt x="968" y="496"/>
                </a:cubicBezTo>
                <a:cubicBezTo>
                  <a:pt x="1324" y="405"/>
                  <a:pt x="1768" y="165"/>
                  <a:pt x="2136" y="96"/>
                </a:cubicBezTo>
                <a:cubicBezTo>
                  <a:pt x="2504" y="27"/>
                  <a:pt x="2935" y="96"/>
                  <a:pt x="3176" y="80"/>
                </a:cubicBezTo>
                <a:cubicBezTo>
                  <a:pt x="3417" y="64"/>
                  <a:pt x="3500" y="32"/>
                  <a:pt x="3584" y="0"/>
                </a:cubicBezTo>
              </a:path>
            </a:pathLst>
          </a:cu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154662" name="Freeform 38"/>
          <p:cNvSpPr>
            <a:spLocks/>
          </p:cNvSpPr>
          <p:nvPr/>
        </p:nvSpPr>
        <p:spPr bwMode="auto">
          <a:xfrm>
            <a:off x="1905000" y="3657582"/>
            <a:ext cx="5308600" cy="1347788"/>
          </a:xfrm>
          <a:custGeom>
            <a:avLst/>
            <a:gdLst>
              <a:gd name="T0" fmla="*/ 0 w 3584"/>
              <a:gd name="T1" fmla="*/ 640 h 640"/>
              <a:gd name="T2" fmla="*/ 968 w 3584"/>
              <a:gd name="T3" fmla="*/ 496 h 640"/>
              <a:gd name="T4" fmla="*/ 2136 w 3584"/>
              <a:gd name="T5" fmla="*/ 96 h 640"/>
              <a:gd name="T6" fmla="*/ 3176 w 3584"/>
              <a:gd name="T7" fmla="*/ 80 h 640"/>
              <a:gd name="T8" fmla="*/ 3584 w 3584"/>
              <a:gd name="T9" fmla="*/ 0 h 640"/>
            </a:gdLst>
            <a:ahLst/>
            <a:cxnLst>
              <a:cxn ang="0">
                <a:pos x="T0" y="T1"/>
              </a:cxn>
              <a:cxn ang="0">
                <a:pos x="T2" y="T3"/>
              </a:cxn>
              <a:cxn ang="0">
                <a:pos x="T4" y="T5"/>
              </a:cxn>
              <a:cxn ang="0">
                <a:pos x="T6" y="T7"/>
              </a:cxn>
              <a:cxn ang="0">
                <a:pos x="T8" y="T9"/>
              </a:cxn>
            </a:cxnLst>
            <a:rect l="0" t="0" r="r" b="b"/>
            <a:pathLst>
              <a:path w="3584" h="640">
                <a:moveTo>
                  <a:pt x="0" y="640"/>
                </a:moveTo>
                <a:cubicBezTo>
                  <a:pt x="306" y="613"/>
                  <a:pt x="612" y="587"/>
                  <a:pt x="968" y="496"/>
                </a:cubicBezTo>
                <a:cubicBezTo>
                  <a:pt x="1324" y="405"/>
                  <a:pt x="1768" y="165"/>
                  <a:pt x="2136" y="96"/>
                </a:cubicBezTo>
                <a:cubicBezTo>
                  <a:pt x="2504" y="27"/>
                  <a:pt x="2935" y="96"/>
                  <a:pt x="3176" y="80"/>
                </a:cubicBezTo>
                <a:cubicBezTo>
                  <a:pt x="3417" y="64"/>
                  <a:pt x="3500" y="32"/>
                  <a:pt x="3584" y="0"/>
                </a:cubicBezTo>
              </a:path>
            </a:pathLst>
          </a:cu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154663" name="Freeform 39"/>
          <p:cNvSpPr>
            <a:spLocks/>
          </p:cNvSpPr>
          <p:nvPr/>
        </p:nvSpPr>
        <p:spPr bwMode="auto">
          <a:xfrm>
            <a:off x="1898654" y="4730737"/>
            <a:ext cx="5254625" cy="892175"/>
          </a:xfrm>
          <a:custGeom>
            <a:avLst/>
            <a:gdLst>
              <a:gd name="T0" fmla="*/ 0 w 3568"/>
              <a:gd name="T1" fmla="*/ 329 h 601"/>
              <a:gd name="T2" fmla="*/ 696 w 3568"/>
              <a:gd name="T3" fmla="*/ 233 h 601"/>
              <a:gd name="T4" fmla="*/ 1888 w 3568"/>
              <a:gd name="T5" fmla="*/ 1 h 601"/>
              <a:gd name="T6" fmla="*/ 2712 w 3568"/>
              <a:gd name="T7" fmla="*/ 241 h 601"/>
              <a:gd name="T8" fmla="*/ 3400 w 3568"/>
              <a:gd name="T9" fmla="*/ 553 h 601"/>
              <a:gd name="T10" fmla="*/ 3568 w 3568"/>
              <a:gd name="T11" fmla="*/ 529 h 601"/>
            </a:gdLst>
            <a:ahLst/>
            <a:cxnLst>
              <a:cxn ang="0">
                <a:pos x="T0" y="T1"/>
              </a:cxn>
              <a:cxn ang="0">
                <a:pos x="T2" y="T3"/>
              </a:cxn>
              <a:cxn ang="0">
                <a:pos x="T4" y="T5"/>
              </a:cxn>
              <a:cxn ang="0">
                <a:pos x="T6" y="T7"/>
              </a:cxn>
              <a:cxn ang="0">
                <a:pos x="T8" y="T9"/>
              </a:cxn>
              <a:cxn ang="0">
                <a:pos x="T10" y="T11"/>
              </a:cxn>
            </a:cxnLst>
            <a:rect l="0" t="0" r="r" b="b"/>
            <a:pathLst>
              <a:path w="3568" h="601">
                <a:moveTo>
                  <a:pt x="0" y="329"/>
                </a:moveTo>
                <a:cubicBezTo>
                  <a:pt x="190" y="308"/>
                  <a:pt x="381" y="288"/>
                  <a:pt x="696" y="233"/>
                </a:cubicBezTo>
                <a:cubicBezTo>
                  <a:pt x="1011" y="178"/>
                  <a:pt x="1552" y="0"/>
                  <a:pt x="1888" y="1"/>
                </a:cubicBezTo>
                <a:cubicBezTo>
                  <a:pt x="2224" y="2"/>
                  <a:pt x="2460" y="149"/>
                  <a:pt x="2712" y="241"/>
                </a:cubicBezTo>
                <a:cubicBezTo>
                  <a:pt x="2964" y="333"/>
                  <a:pt x="3257" y="505"/>
                  <a:pt x="3400" y="553"/>
                </a:cubicBezTo>
                <a:cubicBezTo>
                  <a:pt x="3543" y="601"/>
                  <a:pt x="3540" y="533"/>
                  <a:pt x="3568" y="529"/>
                </a:cubicBezTo>
              </a:path>
            </a:pathLst>
          </a:custGeom>
          <a:noFill/>
          <a:ln w="952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54664" name="Group 40"/>
          <p:cNvGrpSpPr>
            <a:grpSpLocks/>
          </p:cNvGrpSpPr>
          <p:nvPr/>
        </p:nvGrpSpPr>
        <p:grpSpPr bwMode="auto">
          <a:xfrm>
            <a:off x="7239000" y="2819382"/>
            <a:ext cx="990600" cy="3200400"/>
            <a:chOff x="4695" y="736"/>
            <a:chExt cx="596" cy="2304"/>
          </a:xfrm>
        </p:grpSpPr>
        <p:sp>
          <p:nvSpPr>
            <p:cNvPr id="154665" name="Line 41"/>
            <p:cNvSpPr>
              <a:spLocks noChangeShapeType="1"/>
            </p:cNvSpPr>
            <p:nvPr/>
          </p:nvSpPr>
          <p:spPr bwMode="auto">
            <a:xfrm>
              <a:off x="4704" y="736"/>
              <a:ext cx="0" cy="2304"/>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4666" name="Freeform 42"/>
            <p:cNvSpPr>
              <a:spLocks/>
            </p:cNvSpPr>
            <p:nvPr/>
          </p:nvSpPr>
          <p:spPr bwMode="auto">
            <a:xfrm rot="60000">
              <a:off x="4695" y="798"/>
              <a:ext cx="596" cy="2087"/>
            </a:xfrm>
            <a:custGeom>
              <a:avLst/>
              <a:gdLst>
                <a:gd name="T0" fmla="*/ 4 w 316"/>
                <a:gd name="T1" fmla="*/ 0 h 2607"/>
                <a:gd name="T2" fmla="*/ 26 w 316"/>
                <a:gd name="T3" fmla="*/ 328 h 2607"/>
                <a:gd name="T4" fmla="*/ 81 w 316"/>
                <a:gd name="T5" fmla="*/ 419 h 2607"/>
                <a:gd name="T6" fmla="*/ 120 w 316"/>
                <a:gd name="T7" fmla="*/ 482 h 2607"/>
                <a:gd name="T8" fmla="*/ 81 w 316"/>
                <a:gd name="T9" fmla="*/ 552 h 2607"/>
                <a:gd name="T10" fmla="*/ 28 w 316"/>
                <a:gd name="T11" fmla="*/ 687 h 2607"/>
                <a:gd name="T12" fmla="*/ 26 w 316"/>
                <a:gd name="T13" fmla="*/ 1103 h 2607"/>
                <a:gd name="T14" fmla="*/ 182 w 316"/>
                <a:gd name="T15" fmla="*/ 1245 h 2607"/>
                <a:gd name="T16" fmla="*/ 315 w 316"/>
                <a:gd name="T17" fmla="*/ 1347 h 2607"/>
                <a:gd name="T18" fmla="*/ 190 w 316"/>
                <a:gd name="T19" fmla="*/ 1471 h 2607"/>
                <a:gd name="T20" fmla="*/ 59 w 316"/>
                <a:gd name="T21" fmla="*/ 1612 h 2607"/>
                <a:gd name="T22" fmla="*/ 35 w 316"/>
                <a:gd name="T23" fmla="*/ 1894 h 2607"/>
                <a:gd name="T24" fmla="*/ 42 w 316"/>
                <a:gd name="T25" fmla="*/ 2087 h 2607"/>
                <a:gd name="T26" fmla="*/ 81 w 316"/>
                <a:gd name="T27" fmla="*/ 2149 h 2607"/>
                <a:gd name="T28" fmla="*/ 97 w 316"/>
                <a:gd name="T29" fmla="*/ 2196 h 2607"/>
                <a:gd name="T30" fmla="*/ 50 w 316"/>
                <a:gd name="T31" fmla="*/ 2321 h 2607"/>
                <a:gd name="T32" fmla="*/ 26 w 316"/>
                <a:gd name="T33" fmla="*/ 2607 h 2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2607">
                  <a:moveTo>
                    <a:pt x="4" y="0"/>
                  </a:moveTo>
                  <a:cubicBezTo>
                    <a:pt x="6" y="55"/>
                    <a:pt x="13" y="258"/>
                    <a:pt x="26" y="328"/>
                  </a:cubicBezTo>
                  <a:cubicBezTo>
                    <a:pt x="39" y="398"/>
                    <a:pt x="65" y="393"/>
                    <a:pt x="81" y="419"/>
                  </a:cubicBezTo>
                  <a:cubicBezTo>
                    <a:pt x="97" y="445"/>
                    <a:pt x="120" y="460"/>
                    <a:pt x="120" y="482"/>
                  </a:cubicBezTo>
                  <a:cubicBezTo>
                    <a:pt x="120" y="504"/>
                    <a:pt x="96" y="518"/>
                    <a:pt x="81" y="552"/>
                  </a:cubicBezTo>
                  <a:cubicBezTo>
                    <a:pt x="66" y="586"/>
                    <a:pt x="37" y="595"/>
                    <a:pt x="28" y="687"/>
                  </a:cubicBezTo>
                  <a:cubicBezTo>
                    <a:pt x="19" y="779"/>
                    <a:pt x="0" y="1010"/>
                    <a:pt x="26" y="1103"/>
                  </a:cubicBezTo>
                  <a:cubicBezTo>
                    <a:pt x="52" y="1196"/>
                    <a:pt x="134" y="1204"/>
                    <a:pt x="182" y="1245"/>
                  </a:cubicBezTo>
                  <a:cubicBezTo>
                    <a:pt x="230" y="1286"/>
                    <a:pt x="314" y="1309"/>
                    <a:pt x="315" y="1347"/>
                  </a:cubicBezTo>
                  <a:cubicBezTo>
                    <a:pt x="316" y="1385"/>
                    <a:pt x="232" y="1427"/>
                    <a:pt x="190" y="1471"/>
                  </a:cubicBezTo>
                  <a:cubicBezTo>
                    <a:pt x="148" y="1515"/>
                    <a:pt x="85" y="1542"/>
                    <a:pt x="59" y="1612"/>
                  </a:cubicBezTo>
                  <a:cubicBezTo>
                    <a:pt x="33" y="1682"/>
                    <a:pt x="38" y="1815"/>
                    <a:pt x="35" y="1894"/>
                  </a:cubicBezTo>
                  <a:cubicBezTo>
                    <a:pt x="32" y="1973"/>
                    <a:pt x="34" y="2045"/>
                    <a:pt x="42" y="2087"/>
                  </a:cubicBezTo>
                  <a:cubicBezTo>
                    <a:pt x="50" y="2129"/>
                    <a:pt x="72" y="2131"/>
                    <a:pt x="81" y="2149"/>
                  </a:cubicBezTo>
                  <a:cubicBezTo>
                    <a:pt x="90" y="2167"/>
                    <a:pt x="102" y="2167"/>
                    <a:pt x="97" y="2196"/>
                  </a:cubicBezTo>
                  <a:cubicBezTo>
                    <a:pt x="92" y="2225"/>
                    <a:pt x="62" y="2253"/>
                    <a:pt x="50" y="2321"/>
                  </a:cubicBezTo>
                  <a:cubicBezTo>
                    <a:pt x="38" y="2389"/>
                    <a:pt x="31" y="2548"/>
                    <a:pt x="26" y="2607"/>
                  </a:cubicBezTo>
                </a:path>
              </a:pathLst>
            </a:custGeom>
            <a:solidFill>
              <a:srgbClr val="F5F011"/>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grpSp>
      <p:sp>
        <p:nvSpPr>
          <p:cNvPr id="154667" name="Freeform 43"/>
          <p:cNvSpPr>
            <a:spLocks/>
          </p:cNvSpPr>
          <p:nvPr/>
        </p:nvSpPr>
        <p:spPr bwMode="auto">
          <a:xfrm>
            <a:off x="1228735" y="4552932"/>
            <a:ext cx="608013" cy="933450"/>
          </a:xfrm>
          <a:custGeom>
            <a:avLst/>
            <a:gdLst>
              <a:gd name="T0" fmla="*/ 483 w 483"/>
              <a:gd name="T1" fmla="*/ 1348 h 1348"/>
              <a:gd name="T2" fmla="*/ 408 w 483"/>
              <a:gd name="T3" fmla="*/ 950 h 1348"/>
              <a:gd name="T4" fmla="*/ 101 w 483"/>
              <a:gd name="T5" fmla="*/ 795 h 1348"/>
              <a:gd name="T6" fmla="*/ 1 w 483"/>
              <a:gd name="T7" fmla="*/ 710 h 1348"/>
              <a:gd name="T8" fmla="*/ 94 w 483"/>
              <a:gd name="T9" fmla="*/ 631 h 1348"/>
              <a:gd name="T10" fmla="*/ 413 w 483"/>
              <a:gd name="T11" fmla="*/ 499 h 1348"/>
              <a:gd name="T12" fmla="*/ 483 w 483"/>
              <a:gd name="T13" fmla="*/ 0 h 1348"/>
            </a:gdLst>
            <a:ahLst/>
            <a:cxnLst>
              <a:cxn ang="0">
                <a:pos x="T0" y="T1"/>
              </a:cxn>
              <a:cxn ang="0">
                <a:pos x="T2" y="T3"/>
              </a:cxn>
              <a:cxn ang="0">
                <a:pos x="T4" y="T5"/>
              </a:cxn>
              <a:cxn ang="0">
                <a:pos x="T6" y="T7"/>
              </a:cxn>
              <a:cxn ang="0">
                <a:pos x="T8" y="T9"/>
              </a:cxn>
              <a:cxn ang="0">
                <a:pos x="T10" y="T11"/>
              </a:cxn>
              <a:cxn ang="0">
                <a:pos x="T12" y="T13"/>
              </a:cxn>
            </a:cxnLst>
            <a:rect l="0" t="0" r="r" b="b"/>
            <a:pathLst>
              <a:path w="483" h="1348">
                <a:moveTo>
                  <a:pt x="483" y="1348"/>
                </a:moveTo>
                <a:cubicBezTo>
                  <a:pt x="471" y="1282"/>
                  <a:pt x="472" y="1042"/>
                  <a:pt x="408" y="950"/>
                </a:cubicBezTo>
                <a:cubicBezTo>
                  <a:pt x="344" y="858"/>
                  <a:pt x="169" y="835"/>
                  <a:pt x="101" y="795"/>
                </a:cubicBezTo>
                <a:cubicBezTo>
                  <a:pt x="33" y="755"/>
                  <a:pt x="2" y="737"/>
                  <a:pt x="1" y="710"/>
                </a:cubicBezTo>
                <a:cubicBezTo>
                  <a:pt x="0" y="683"/>
                  <a:pt x="25" y="666"/>
                  <a:pt x="94" y="631"/>
                </a:cubicBezTo>
                <a:cubicBezTo>
                  <a:pt x="163" y="596"/>
                  <a:pt x="348" y="604"/>
                  <a:pt x="413" y="499"/>
                </a:cubicBezTo>
                <a:cubicBezTo>
                  <a:pt x="478" y="394"/>
                  <a:pt x="468" y="104"/>
                  <a:pt x="483" y="0"/>
                </a:cubicBezTo>
              </a:path>
            </a:pathLst>
          </a:custGeom>
          <a:solidFill>
            <a:srgbClr val="F5F011"/>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54668" name="Text Box 44"/>
          <p:cNvSpPr txBox="1">
            <a:spLocks noChangeArrowheads="1"/>
          </p:cNvSpPr>
          <p:nvPr/>
        </p:nvSpPr>
        <p:spPr bwMode="auto">
          <a:xfrm>
            <a:off x="4060825" y="5867383"/>
            <a:ext cx="17554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GB" dirty="0"/>
              <a:t>Forecast time</a:t>
            </a:r>
          </a:p>
        </p:txBody>
      </p:sp>
      <p:sp>
        <p:nvSpPr>
          <p:cNvPr id="154670" name="Text Box 46"/>
          <p:cNvSpPr txBox="1">
            <a:spLocks noChangeArrowheads="1"/>
          </p:cNvSpPr>
          <p:nvPr/>
        </p:nvSpPr>
        <p:spPr bwMode="auto">
          <a:xfrm>
            <a:off x="1589094" y="5973763"/>
            <a:ext cx="62656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GB" sz="1200" dirty="0"/>
              <a:t>Initial</a:t>
            </a:r>
          </a:p>
        </p:txBody>
      </p:sp>
      <p:sp>
        <p:nvSpPr>
          <p:cNvPr id="154671" name="Text Box 47"/>
          <p:cNvSpPr txBox="1">
            <a:spLocks noChangeArrowheads="1"/>
          </p:cNvSpPr>
          <p:nvPr/>
        </p:nvSpPr>
        <p:spPr bwMode="auto">
          <a:xfrm>
            <a:off x="6629400" y="5943600"/>
            <a:ext cx="130716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GB" sz="1200" dirty="0" smtClean="0"/>
              <a:t>Verifying Time</a:t>
            </a:r>
            <a:endParaRPr lang="en-GB" sz="1200" dirty="0"/>
          </a:p>
        </p:txBody>
      </p:sp>
      <p:sp>
        <p:nvSpPr>
          <p:cNvPr id="154672" name="Freeform 48"/>
          <p:cNvSpPr>
            <a:spLocks/>
          </p:cNvSpPr>
          <p:nvPr/>
        </p:nvSpPr>
        <p:spPr bwMode="auto">
          <a:xfrm>
            <a:off x="1905000" y="3505200"/>
            <a:ext cx="5308600" cy="1795463"/>
          </a:xfrm>
          <a:custGeom>
            <a:avLst/>
            <a:gdLst>
              <a:gd name="T0" fmla="*/ 0 w 3584"/>
              <a:gd name="T1" fmla="*/ 1128 h 1128"/>
              <a:gd name="T2" fmla="*/ 776 w 3584"/>
              <a:gd name="T3" fmla="*/ 1064 h 1128"/>
              <a:gd name="T4" fmla="*/ 1232 w 3584"/>
              <a:gd name="T5" fmla="*/ 760 h 1128"/>
              <a:gd name="T6" fmla="*/ 1600 w 3584"/>
              <a:gd name="T7" fmla="*/ 496 h 1128"/>
              <a:gd name="T8" fmla="*/ 1952 w 3584"/>
              <a:gd name="T9" fmla="*/ 320 h 1128"/>
              <a:gd name="T10" fmla="*/ 2200 w 3584"/>
              <a:gd name="T11" fmla="*/ 72 h 1128"/>
              <a:gd name="T12" fmla="*/ 2896 w 3584"/>
              <a:gd name="T13" fmla="*/ 160 h 1128"/>
              <a:gd name="T14" fmla="*/ 3216 w 3584"/>
              <a:gd name="T15" fmla="*/ 160 h 1128"/>
              <a:gd name="T16" fmla="*/ 3448 w 3584"/>
              <a:gd name="T17" fmla="*/ 80 h 1128"/>
              <a:gd name="T18" fmla="*/ 3584 w 3584"/>
              <a:gd name="T19"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4" h="1128">
                <a:moveTo>
                  <a:pt x="0" y="1128"/>
                </a:moveTo>
                <a:cubicBezTo>
                  <a:pt x="285" y="1126"/>
                  <a:pt x="571" y="1125"/>
                  <a:pt x="776" y="1064"/>
                </a:cubicBezTo>
                <a:cubicBezTo>
                  <a:pt x="981" y="1003"/>
                  <a:pt x="1095" y="855"/>
                  <a:pt x="1232" y="760"/>
                </a:cubicBezTo>
                <a:cubicBezTo>
                  <a:pt x="1369" y="665"/>
                  <a:pt x="1480" y="569"/>
                  <a:pt x="1600" y="496"/>
                </a:cubicBezTo>
                <a:cubicBezTo>
                  <a:pt x="1720" y="423"/>
                  <a:pt x="1852" y="391"/>
                  <a:pt x="1952" y="320"/>
                </a:cubicBezTo>
                <a:cubicBezTo>
                  <a:pt x="2052" y="249"/>
                  <a:pt x="2043" y="99"/>
                  <a:pt x="2200" y="72"/>
                </a:cubicBezTo>
                <a:cubicBezTo>
                  <a:pt x="2357" y="45"/>
                  <a:pt x="2727" y="145"/>
                  <a:pt x="2896" y="160"/>
                </a:cubicBezTo>
                <a:cubicBezTo>
                  <a:pt x="3065" y="175"/>
                  <a:pt x="3124" y="173"/>
                  <a:pt x="3216" y="160"/>
                </a:cubicBezTo>
                <a:cubicBezTo>
                  <a:pt x="3308" y="147"/>
                  <a:pt x="3387" y="107"/>
                  <a:pt x="3448" y="80"/>
                </a:cubicBezTo>
                <a:cubicBezTo>
                  <a:pt x="3509" y="53"/>
                  <a:pt x="3560" y="13"/>
                  <a:pt x="3584" y="0"/>
                </a:cubicBezTo>
              </a:path>
            </a:pathLst>
          </a:custGeom>
          <a:noFill/>
          <a:ln w="952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4673" name="Freeform 49"/>
          <p:cNvSpPr>
            <a:spLocks/>
          </p:cNvSpPr>
          <p:nvPr/>
        </p:nvSpPr>
        <p:spPr bwMode="auto">
          <a:xfrm>
            <a:off x="1885957" y="4714861"/>
            <a:ext cx="5253038" cy="542925"/>
          </a:xfrm>
          <a:custGeom>
            <a:avLst/>
            <a:gdLst>
              <a:gd name="T0" fmla="*/ 0 w 3544"/>
              <a:gd name="T1" fmla="*/ 228 h 293"/>
              <a:gd name="T2" fmla="*/ 728 w 3544"/>
              <a:gd name="T3" fmla="*/ 228 h 293"/>
              <a:gd name="T4" fmla="*/ 1288 w 3544"/>
              <a:gd name="T5" fmla="*/ 276 h 293"/>
              <a:gd name="T6" fmla="*/ 1800 w 3544"/>
              <a:gd name="T7" fmla="*/ 124 h 293"/>
              <a:gd name="T8" fmla="*/ 2224 w 3544"/>
              <a:gd name="T9" fmla="*/ 76 h 293"/>
              <a:gd name="T10" fmla="*/ 2552 w 3544"/>
              <a:gd name="T11" fmla="*/ 100 h 293"/>
              <a:gd name="T12" fmla="*/ 2976 w 3544"/>
              <a:gd name="T13" fmla="*/ 12 h 293"/>
              <a:gd name="T14" fmla="*/ 3248 w 3544"/>
              <a:gd name="T15" fmla="*/ 28 h 293"/>
              <a:gd name="T16" fmla="*/ 3544 w 3544"/>
              <a:gd name="T17" fmla="*/ 14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4" h="293">
                <a:moveTo>
                  <a:pt x="0" y="228"/>
                </a:moveTo>
                <a:cubicBezTo>
                  <a:pt x="256" y="224"/>
                  <a:pt x="513" y="220"/>
                  <a:pt x="728" y="228"/>
                </a:cubicBezTo>
                <a:cubicBezTo>
                  <a:pt x="943" y="236"/>
                  <a:pt x="1109" y="293"/>
                  <a:pt x="1288" y="276"/>
                </a:cubicBezTo>
                <a:cubicBezTo>
                  <a:pt x="1467" y="259"/>
                  <a:pt x="1644" y="157"/>
                  <a:pt x="1800" y="124"/>
                </a:cubicBezTo>
                <a:cubicBezTo>
                  <a:pt x="1956" y="91"/>
                  <a:pt x="2099" y="80"/>
                  <a:pt x="2224" y="76"/>
                </a:cubicBezTo>
                <a:cubicBezTo>
                  <a:pt x="2349" y="72"/>
                  <a:pt x="2427" y="111"/>
                  <a:pt x="2552" y="100"/>
                </a:cubicBezTo>
                <a:cubicBezTo>
                  <a:pt x="2677" y="89"/>
                  <a:pt x="2860" y="24"/>
                  <a:pt x="2976" y="12"/>
                </a:cubicBezTo>
                <a:cubicBezTo>
                  <a:pt x="3092" y="0"/>
                  <a:pt x="3153" y="5"/>
                  <a:pt x="3248" y="28"/>
                </a:cubicBezTo>
                <a:cubicBezTo>
                  <a:pt x="3343" y="51"/>
                  <a:pt x="3493" y="128"/>
                  <a:pt x="3544" y="148"/>
                </a:cubicBezTo>
              </a:path>
            </a:pathLst>
          </a:custGeom>
          <a:noFill/>
          <a:ln w="952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4674" name="Freeform 50"/>
          <p:cNvSpPr>
            <a:spLocks/>
          </p:cNvSpPr>
          <p:nvPr/>
        </p:nvSpPr>
        <p:spPr bwMode="auto">
          <a:xfrm>
            <a:off x="1911350" y="3809982"/>
            <a:ext cx="5270500" cy="1066800"/>
          </a:xfrm>
          <a:custGeom>
            <a:avLst/>
            <a:gdLst>
              <a:gd name="T0" fmla="*/ 0 w 3560"/>
              <a:gd name="T1" fmla="*/ 540 h 540"/>
              <a:gd name="T2" fmla="*/ 344 w 3560"/>
              <a:gd name="T3" fmla="*/ 492 h 540"/>
              <a:gd name="T4" fmla="*/ 736 w 3560"/>
              <a:gd name="T5" fmla="*/ 380 h 540"/>
              <a:gd name="T6" fmla="*/ 1056 w 3560"/>
              <a:gd name="T7" fmla="*/ 244 h 540"/>
              <a:gd name="T8" fmla="*/ 1336 w 3560"/>
              <a:gd name="T9" fmla="*/ 180 h 540"/>
              <a:gd name="T10" fmla="*/ 1824 w 3560"/>
              <a:gd name="T11" fmla="*/ 108 h 540"/>
              <a:gd name="T12" fmla="*/ 2264 w 3560"/>
              <a:gd name="T13" fmla="*/ 188 h 540"/>
              <a:gd name="T14" fmla="*/ 2704 w 3560"/>
              <a:gd name="T15" fmla="*/ 116 h 540"/>
              <a:gd name="T16" fmla="*/ 3040 w 3560"/>
              <a:gd name="T17" fmla="*/ 4 h 540"/>
              <a:gd name="T18" fmla="*/ 3560 w 3560"/>
              <a:gd name="T19" fmla="*/ 1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0" h="540">
                <a:moveTo>
                  <a:pt x="0" y="540"/>
                </a:moveTo>
                <a:cubicBezTo>
                  <a:pt x="110" y="529"/>
                  <a:pt x="221" y="519"/>
                  <a:pt x="344" y="492"/>
                </a:cubicBezTo>
                <a:cubicBezTo>
                  <a:pt x="467" y="465"/>
                  <a:pt x="618" y="421"/>
                  <a:pt x="736" y="380"/>
                </a:cubicBezTo>
                <a:cubicBezTo>
                  <a:pt x="854" y="339"/>
                  <a:pt x="956" y="277"/>
                  <a:pt x="1056" y="244"/>
                </a:cubicBezTo>
                <a:cubicBezTo>
                  <a:pt x="1156" y="211"/>
                  <a:pt x="1208" y="203"/>
                  <a:pt x="1336" y="180"/>
                </a:cubicBezTo>
                <a:cubicBezTo>
                  <a:pt x="1464" y="157"/>
                  <a:pt x="1669" y="107"/>
                  <a:pt x="1824" y="108"/>
                </a:cubicBezTo>
                <a:cubicBezTo>
                  <a:pt x="1979" y="109"/>
                  <a:pt x="2117" y="187"/>
                  <a:pt x="2264" y="188"/>
                </a:cubicBezTo>
                <a:cubicBezTo>
                  <a:pt x="2411" y="189"/>
                  <a:pt x="2575" y="147"/>
                  <a:pt x="2704" y="116"/>
                </a:cubicBezTo>
                <a:cubicBezTo>
                  <a:pt x="2833" y="85"/>
                  <a:pt x="2897" y="0"/>
                  <a:pt x="3040" y="4"/>
                </a:cubicBezTo>
                <a:cubicBezTo>
                  <a:pt x="3183" y="8"/>
                  <a:pt x="3473" y="117"/>
                  <a:pt x="3560" y="140"/>
                </a:cubicBezTo>
              </a:path>
            </a:pathLst>
          </a:custGeom>
          <a:noFill/>
          <a:ln w="952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4675" name="Text Box 51"/>
          <p:cNvSpPr txBox="1">
            <a:spLocks noChangeArrowheads="1"/>
          </p:cNvSpPr>
          <p:nvPr/>
        </p:nvSpPr>
        <p:spPr bwMode="auto">
          <a:xfrm>
            <a:off x="533400" y="4343383"/>
            <a:ext cx="105374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dirty="0" err="1"/>
              <a:t>PDF</a:t>
            </a:r>
            <a:r>
              <a:rPr lang="en-US" baseline="-25000" dirty="0" err="1"/>
              <a:t>initial</a:t>
            </a:r>
            <a:endParaRPr lang="en-US" dirty="0"/>
          </a:p>
        </p:txBody>
      </p:sp>
      <p:sp>
        <p:nvSpPr>
          <p:cNvPr id="154676" name="Text Box 52"/>
          <p:cNvSpPr txBox="1">
            <a:spLocks noChangeArrowheads="1"/>
          </p:cNvSpPr>
          <p:nvPr/>
        </p:nvSpPr>
        <p:spPr bwMode="auto">
          <a:xfrm>
            <a:off x="7696211" y="3733783"/>
            <a:ext cx="130358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t>PDF</a:t>
            </a:r>
            <a:r>
              <a:rPr lang="en-US" baseline="-25000"/>
              <a:t>verifying</a:t>
            </a:r>
            <a:endParaRPr lang="en-US"/>
          </a:p>
        </p:txBody>
      </p:sp>
      <p:sp>
        <p:nvSpPr>
          <p:cNvPr id="154678" name="Line 54"/>
          <p:cNvSpPr>
            <a:spLocks noChangeShapeType="1"/>
          </p:cNvSpPr>
          <p:nvPr/>
        </p:nvSpPr>
        <p:spPr bwMode="auto">
          <a:xfrm>
            <a:off x="2057405" y="3124182"/>
            <a:ext cx="920750" cy="0"/>
          </a:xfrm>
          <a:prstGeom prst="line">
            <a:avLst/>
          </a:prstGeom>
          <a:noFill/>
          <a:ln w="38100">
            <a:solidFill>
              <a:srgbClr val="FF505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4679" name="Text Box 55"/>
          <p:cNvSpPr txBox="1">
            <a:spLocks noChangeArrowheads="1"/>
          </p:cNvSpPr>
          <p:nvPr/>
        </p:nvSpPr>
        <p:spPr bwMode="auto">
          <a:xfrm>
            <a:off x="2057405" y="2819385"/>
            <a:ext cx="7740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t>nature</a:t>
            </a:r>
          </a:p>
        </p:txBody>
      </p:sp>
      <p:sp>
        <p:nvSpPr>
          <p:cNvPr id="154680" name="Text Box 56"/>
          <p:cNvSpPr txBox="1">
            <a:spLocks noChangeArrowheads="1"/>
          </p:cNvSpPr>
          <p:nvPr/>
        </p:nvSpPr>
        <p:spPr bwMode="auto">
          <a:xfrm>
            <a:off x="3200405" y="2819385"/>
            <a:ext cx="278794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t>Deterministic model forecast</a:t>
            </a:r>
          </a:p>
        </p:txBody>
      </p:sp>
      <p:sp>
        <p:nvSpPr>
          <p:cNvPr id="154681" name="Line 57"/>
          <p:cNvSpPr>
            <a:spLocks noChangeShapeType="1"/>
          </p:cNvSpPr>
          <p:nvPr/>
        </p:nvSpPr>
        <p:spPr bwMode="auto">
          <a:xfrm>
            <a:off x="3505210" y="3124182"/>
            <a:ext cx="1425575" cy="0"/>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4684" name="Freeform 60"/>
          <p:cNvSpPr>
            <a:spLocks/>
          </p:cNvSpPr>
          <p:nvPr/>
        </p:nvSpPr>
        <p:spPr bwMode="auto">
          <a:xfrm>
            <a:off x="1828800" y="4571982"/>
            <a:ext cx="5314950" cy="444500"/>
          </a:xfrm>
          <a:custGeom>
            <a:avLst/>
            <a:gdLst>
              <a:gd name="T0" fmla="*/ 0 w 3584"/>
              <a:gd name="T1" fmla="*/ 640 h 640"/>
              <a:gd name="T2" fmla="*/ 968 w 3584"/>
              <a:gd name="T3" fmla="*/ 496 h 640"/>
              <a:gd name="T4" fmla="*/ 2136 w 3584"/>
              <a:gd name="T5" fmla="*/ 96 h 640"/>
              <a:gd name="T6" fmla="*/ 3176 w 3584"/>
              <a:gd name="T7" fmla="*/ 80 h 640"/>
              <a:gd name="T8" fmla="*/ 3584 w 3584"/>
              <a:gd name="T9" fmla="*/ 0 h 640"/>
            </a:gdLst>
            <a:ahLst/>
            <a:cxnLst>
              <a:cxn ang="0">
                <a:pos x="T0" y="T1"/>
              </a:cxn>
              <a:cxn ang="0">
                <a:pos x="T2" y="T3"/>
              </a:cxn>
              <a:cxn ang="0">
                <a:pos x="T4" y="T5"/>
              </a:cxn>
              <a:cxn ang="0">
                <a:pos x="T6" y="T7"/>
              </a:cxn>
              <a:cxn ang="0">
                <a:pos x="T8" y="T9"/>
              </a:cxn>
            </a:cxnLst>
            <a:rect l="0" t="0" r="r" b="b"/>
            <a:pathLst>
              <a:path w="3584" h="640">
                <a:moveTo>
                  <a:pt x="0" y="640"/>
                </a:moveTo>
                <a:cubicBezTo>
                  <a:pt x="306" y="613"/>
                  <a:pt x="612" y="587"/>
                  <a:pt x="968" y="496"/>
                </a:cubicBezTo>
                <a:cubicBezTo>
                  <a:pt x="1324" y="405"/>
                  <a:pt x="1768" y="165"/>
                  <a:pt x="2136" y="96"/>
                </a:cubicBezTo>
                <a:cubicBezTo>
                  <a:pt x="2504" y="27"/>
                  <a:pt x="2935" y="96"/>
                  <a:pt x="3176" y="80"/>
                </a:cubicBezTo>
                <a:cubicBezTo>
                  <a:pt x="3417" y="64"/>
                  <a:pt x="3500" y="32"/>
                  <a:pt x="3584" y="0"/>
                </a:cubicBezTo>
              </a:path>
            </a:pathLst>
          </a:custGeom>
          <a:noFill/>
          <a:ln w="190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6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6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46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4660"/>
                                        </p:tgtEl>
                                        <p:attrNameLst>
                                          <p:attrName>style.visibility</p:attrName>
                                        </p:attrNameLst>
                                      </p:cBhvr>
                                      <p:to>
                                        <p:strVal val="visible"/>
                                      </p:to>
                                    </p:set>
                                    <p:animEffect transition="in" filter="wipe(left)">
                                      <p:cBhvr>
                                        <p:cTn id="23" dur="500"/>
                                        <p:tgtEl>
                                          <p:spTgt spid="15466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5468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468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465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466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467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4661"/>
                                        </p:tgtEl>
                                        <p:attrNameLst>
                                          <p:attrName>style.visibility</p:attrName>
                                        </p:attrNameLst>
                                      </p:cBhvr>
                                      <p:to>
                                        <p:strVal val="visible"/>
                                      </p:to>
                                    </p:set>
                                    <p:animEffect transition="in" filter="wipe(left)">
                                      <p:cBhvr>
                                        <p:cTn id="40" dur="500"/>
                                        <p:tgtEl>
                                          <p:spTgt spid="15466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4672"/>
                                        </p:tgtEl>
                                        <p:attrNameLst>
                                          <p:attrName>style.visibility</p:attrName>
                                        </p:attrNameLst>
                                      </p:cBhvr>
                                      <p:to>
                                        <p:strVal val="visible"/>
                                      </p:to>
                                    </p:set>
                                    <p:animEffect transition="in" filter="wipe(left)">
                                      <p:cBhvr>
                                        <p:cTn id="45" dur="500"/>
                                        <p:tgtEl>
                                          <p:spTgt spid="15467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54662"/>
                                        </p:tgtEl>
                                        <p:attrNameLst>
                                          <p:attrName>style.visibility</p:attrName>
                                        </p:attrNameLst>
                                      </p:cBhvr>
                                      <p:to>
                                        <p:strVal val="visible"/>
                                      </p:to>
                                    </p:set>
                                    <p:animEffect transition="in" filter="wipe(left)">
                                      <p:cBhvr>
                                        <p:cTn id="50" dur="500"/>
                                        <p:tgtEl>
                                          <p:spTgt spid="15466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4663"/>
                                        </p:tgtEl>
                                        <p:attrNameLst>
                                          <p:attrName>style.visibility</p:attrName>
                                        </p:attrNameLst>
                                      </p:cBhvr>
                                      <p:to>
                                        <p:strVal val="visible"/>
                                      </p:to>
                                    </p:set>
                                    <p:animEffect transition="in" filter="wipe(left)">
                                      <p:cBhvr>
                                        <p:cTn id="55" dur="500"/>
                                        <p:tgtEl>
                                          <p:spTgt spid="15466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54674"/>
                                        </p:tgtEl>
                                        <p:attrNameLst>
                                          <p:attrName>style.visibility</p:attrName>
                                        </p:attrNameLst>
                                      </p:cBhvr>
                                      <p:to>
                                        <p:strVal val="visible"/>
                                      </p:to>
                                    </p:set>
                                    <p:animEffect transition="in" filter="wipe(left)">
                                      <p:cBhvr>
                                        <p:cTn id="60" dur="500"/>
                                        <p:tgtEl>
                                          <p:spTgt spid="15467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54673"/>
                                        </p:tgtEl>
                                        <p:attrNameLst>
                                          <p:attrName>style.visibility</p:attrName>
                                        </p:attrNameLst>
                                      </p:cBhvr>
                                      <p:to>
                                        <p:strVal val="visible"/>
                                      </p:to>
                                    </p:set>
                                    <p:animEffect transition="in" filter="wipe(left)">
                                      <p:cBhvr>
                                        <p:cTn id="65" dur="500"/>
                                        <p:tgtEl>
                                          <p:spTgt spid="15467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0"/>
                                          </p:stCondLst>
                                        </p:cTn>
                                        <p:tgtEl>
                                          <p:spTgt spid="154664"/>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54676"/>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5467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54679"/>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54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55" grpId="0" animBg="1"/>
      <p:bldP spid="154657" grpId="0" animBg="1"/>
      <p:bldP spid="154658" grpId="0" animBg="1"/>
      <p:bldP spid="154659" grpId="0" animBg="1"/>
      <p:bldP spid="154660" grpId="0" animBg="1"/>
      <p:bldP spid="154661" grpId="0" animBg="1"/>
      <p:bldP spid="154662" grpId="0" animBg="1"/>
      <p:bldP spid="154663" grpId="0" animBg="1"/>
      <p:bldP spid="154667" grpId="0" animBg="1"/>
      <p:bldP spid="154668" grpId="0"/>
      <p:bldP spid="154670" grpId="0"/>
      <p:bldP spid="154671" grpId="0"/>
      <p:bldP spid="154672" grpId="0" animBg="1"/>
      <p:bldP spid="154673" grpId="0" animBg="1"/>
      <p:bldP spid="154674" grpId="0" animBg="1"/>
      <p:bldP spid="154675" grpId="0"/>
      <p:bldP spid="154676" grpId="0"/>
      <p:bldP spid="154678" grpId="0" animBg="1"/>
      <p:bldP spid="154679" grpId="0"/>
      <p:bldP spid="154680" grpId="0"/>
      <p:bldP spid="154681" grpId="0" animBg="1"/>
      <p:bldP spid="1546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66EBDD-26BC-4478-932C-063F8970D309}" type="slidenum">
              <a:rPr lang="en-US"/>
              <a:pPr/>
              <a:t>9</a:t>
            </a:fld>
            <a:endParaRPr lang="en-US"/>
          </a:p>
        </p:txBody>
      </p:sp>
      <p:sp>
        <p:nvSpPr>
          <p:cNvPr id="162818" name="Rectangle 2"/>
          <p:cNvSpPr>
            <a:spLocks noGrp="1" noChangeArrowheads="1"/>
          </p:cNvSpPr>
          <p:nvPr>
            <p:ph type="title" idx="4294967295"/>
          </p:nvPr>
        </p:nvSpPr>
        <p:spPr>
          <a:xfrm>
            <a:off x="609600" y="0"/>
            <a:ext cx="9055100" cy="1143000"/>
          </a:xfrm>
        </p:spPr>
        <p:txBody>
          <a:bodyPr>
            <a:normAutofit/>
          </a:bodyPr>
          <a:lstStyle/>
          <a:p>
            <a:r>
              <a:rPr lang="en-US" b="1" dirty="0" smtClean="0"/>
              <a:t>Visualization of Ensembles</a:t>
            </a:r>
            <a:endParaRPr lang="en-US" b="1" dirty="0"/>
          </a:p>
        </p:txBody>
      </p:sp>
      <p:sp>
        <p:nvSpPr>
          <p:cNvPr id="2" name="Rectangle 1"/>
          <p:cNvSpPr/>
          <p:nvPr/>
        </p:nvSpPr>
        <p:spPr>
          <a:xfrm>
            <a:off x="304800" y="914400"/>
            <a:ext cx="3573063" cy="523220"/>
          </a:xfrm>
          <a:prstGeom prst="rect">
            <a:avLst/>
          </a:prstGeom>
        </p:spPr>
        <p:txBody>
          <a:bodyPr wrap="none">
            <a:spAutoFit/>
          </a:bodyPr>
          <a:lstStyle/>
          <a:p>
            <a:r>
              <a:rPr lang="en-US" sz="2800" b="1" dirty="0" smtClean="0">
                <a:solidFill>
                  <a:schemeClr val="accent2"/>
                </a:solidFill>
                <a:latin typeface="+mn-lt"/>
              </a:rPr>
              <a:t>Multi-model Ensemble</a:t>
            </a:r>
            <a:endParaRPr lang="en-US" sz="2800" b="1" dirty="0">
              <a:solidFill>
                <a:schemeClr val="accent2"/>
              </a:solidFill>
              <a:latin typeface="+mn-lt"/>
            </a:endParaRPr>
          </a:p>
        </p:txBody>
      </p:sp>
      <p:sp>
        <p:nvSpPr>
          <p:cNvPr id="3" name="TextBox 2"/>
          <p:cNvSpPr txBox="1"/>
          <p:nvPr/>
        </p:nvSpPr>
        <p:spPr>
          <a:xfrm>
            <a:off x="240112" y="2209800"/>
            <a:ext cx="2512533" cy="1200329"/>
          </a:xfrm>
          <a:prstGeom prst="rect">
            <a:avLst/>
          </a:prstGeom>
          <a:noFill/>
        </p:spPr>
        <p:txBody>
          <a:bodyPr wrap="square" rtlCol="0">
            <a:spAutoFit/>
          </a:bodyPr>
          <a:lstStyle/>
          <a:p>
            <a:r>
              <a:rPr lang="en-US" dirty="0" smtClean="0">
                <a:latin typeface="+mn-lt"/>
              </a:rPr>
              <a:t>NCEP displays</a:t>
            </a:r>
            <a:r>
              <a:rPr lang="en-US" dirty="0">
                <a:latin typeface="+mn-lt"/>
              </a:rPr>
              <a:t> </a:t>
            </a:r>
            <a:r>
              <a:rPr lang="en-US" dirty="0" smtClean="0">
                <a:latin typeface="+mn-lt"/>
              </a:rPr>
              <a:t>Nino 3.4 index forecasts from ensemble seasonal prediction systems. </a:t>
            </a:r>
            <a:endParaRPr lang="en-US" dirty="0">
              <a:latin typeface="+mn-lt"/>
            </a:endParaRPr>
          </a:p>
        </p:txBody>
      </p:sp>
      <p:pic>
        <p:nvPicPr>
          <p:cNvPr id="5" name="Picture 4" descr="visualizationE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600200"/>
            <a:ext cx="6721139" cy="510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11210</TotalTime>
  <Words>4695</Words>
  <Application>Microsoft Office PowerPoint</Application>
  <PresentationFormat>Custom</PresentationFormat>
  <Paragraphs>818</Paragraphs>
  <Slides>77</Slides>
  <Notes>26</Notes>
  <HiddenSlides>4</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9" baseType="lpstr">
      <vt:lpstr>新細明體</vt:lpstr>
      <vt:lpstr>Arial</vt:lpstr>
      <vt:lpstr>AvantGarde Md BT</vt:lpstr>
      <vt:lpstr>Calibri</vt:lpstr>
      <vt:lpstr>Symbol</vt:lpstr>
      <vt:lpstr>Tahoma</vt:lpstr>
      <vt:lpstr>Times New Roman</vt:lpstr>
      <vt:lpstr>Verdana</vt:lpstr>
      <vt:lpstr>Wingdings</vt:lpstr>
      <vt:lpstr>Office Theme</vt:lpstr>
      <vt:lpstr>Equation</vt:lpstr>
      <vt:lpstr>Worksheet</vt:lpstr>
      <vt:lpstr>Ensemble Forecasting and its Verification</vt:lpstr>
      <vt:lpstr>Outline</vt:lpstr>
      <vt:lpstr>Uncertainties in NWP</vt:lpstr>
      <vt:lpstr>Uncertainties in NWP</vt:lpstr>
      <vt:lpstr>Uncertainties in NWP</vt:lpstr>
      <vt:lpstr>Uncertainties in NWP</vt:lpstr>
      <vt:lpstr>Uncertainties in NWP</vt:lpstr>
      <vt:lpstr>Ensemble forecast</vt:lpstr>
      <vt:lpstr>Visualization of Ensembles</vt:lpstr>
      <vt:lpstr>Visualization of Ensembles</vt:lpstr>
      <vt:lpstr>Visualization of Ensembles</vt:lpstr>
      <vt:lpstr>Visualization of Ensembles</vt:lpstr>
      <vt:lpstr>Quantitative description: The Mean</vt:lpstr>
      <vt:lpstr>Quantitative description: The Spread</vt:lpstr>
      <vt:lpstr>Predictability estimates</vt:lpstr>
      <vt:lpstr>Example of use of SNR: MJO signal</vt:lpstr>
      <vt:lpstr>Example of use of SNR: MJO signal</vt:lpstr>
      <vt:lpstr>Example of use of SNR: MJO signal</vt:lpstr>
      <vt:lpstr>Ensemble Mean Performance</vt:lpstr>
      <vt:lpstr>Quantitative description</vt:lpstr>
      <vt:lpstr>Quantitative description</vt:lpstr>
      <vt:lpstr>Cumulative Distribution Function</vt:lpstr>
      <vt:lpstr>Continuous CDF</vt:lpstr>
      <vt:lpstr>Questions</vt:lpstr>
      <vt:lpstr>Outline</vt:lpstr>
      <vt:lpstr>Types of forecast</vt:lpstr>
      <vt:lpstr>Definition of probabilistic forecasts</vt:lpstr>
      <vt:lpstr>Probabilistic forecast verification</vt:lpstr>
      <vt:lpstr>Attributes of Forecast Quality</vt:lpstr>
      <vt:lpstr>Typical performance measures</vt:lpstr>
      <vt:lpstr>Performance measures and Forecast attributions</vt:lpstr>
      <vt:lpstr>The Brier Score</vt:lpstr>
      <vt:lpstr>Components of the Brier Score</vt:lpstr>
      <vt:lpstr>Brier Skill Score</vt:lpstr>
      <vt:lpstr>Brier Score and Brier Skill Score</vt:lpstr>
      <vt:lpstr>Reliability</vt:lpstr>
      <vt:lpstr>Reliability Diagram</vt:lpstr>
      <vt:lpstr>Reliability Diagram</vt:lpstr>
      <vt:lpstr>PowerPoint Presentation</vt:lpstr>
      <vt:lpstr>Reliability Diagram</vt:lpstr>
      <vt:lpstr>Reliability Diagram</vt:lpstr>
      <vt:lpstr>PowerPoint Presentation</vt:lpstr>
      <vt:lpstr>PowerPoint Presentation</vt:lpstr>
      <vt:lpstr>Brier Skill Score &amp; Reliability Diagram</vt:lpstr>
      <vt:lpstr>Reliability diagram: Construction</vt:lpstr>
      <vt:lpstr>Reliability Diagram Exercise</vt:lpstr>
      <vt:lpstr>Reliability Diagrams - Comments</vt:lpstr>
      <vt:lpstr>Discrimination</vt:lpstr>
      <vt:lpstr>PowerPoint Presentation</vt:lpstr>
      <vt:lpstr>Construction of ROC curve</vt:lpstr>
      <vt:lpstr>ROC - Interpretation</vt:lpstr>
      <vt:lpstr>Comments on ROC</vt:lpstr>
      <vt:lpstr>Rank Probability Score</vt:lpstr>
      <vt:lpstr>Rank Probability Score</vt:lpstr>
      <vt:lpstr>Rank Probability Score</vt:lpstr>
      <vt:lpstr>Continuous Rank Probability Score</vt:lpstr>
      <vt:lpstr>Continuous Rank Probability Skill Score</vt:lpstr>
      <vt:lpstr>PowerPoint Presentation</vt:lpstr>
      <vt:lpstr>PowerPoint Presentation</vt:lpstr>
      <vt:lpstr>Rank Histogram</vt:lpstr>
      <vt:lpstr>Rank Histograms</vt:lpstr>
      <vt:lpstr>Comments on Rank Histograms</vt:lpstr>
      <vt:lpstr>Outline</vt:lpstr>
      <vt:lpstr>Post-processing methods</vt:lpstr>
      <vt:lpstr>Examples of systematic errors</vt:lpstr>
      <vt:lpstr>Bias correction</vt:lpstr>
      <vt:lpstr>PowerPoint Presentation</vt:lpstr>
      <vt:lpstr>Quantile Mapping Method </vt:lpstr>
      <vt:lpstr>Ensemble dressing</vt:lpstr>
      <vt:lpstr>PowerPoint Presentation</vt:lpstr>
      <vt:lpstr>Training datasets</vt:lpstr>
      <vt:lpstr>Calibration</vt:lpstr>
      <vt:lpstr>Multi-model ensembles</vt:lpstr>
      <vt:lpstr>PowerPoint Presentation</vt:lpstr>
      <vt:lpstr>PowerPoint Presentation</vt:lpstr>
      <vt:lpstr>PowerPoint Presentation</vt:lpstr>
      <vt:lpstr>References</vt:lpstr>
    </vt:vector>
  </TitlesOfParts>
  <Company>EMC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Ensemble Prediction Systems and their Verification</dc:title>
  <dc:creator>mpmendez</dc:creator>
  <cp:lastModifiedBy>Pena Mendez, Malaquias</cp:lastModifiedBy>
  <cp:revision>488</cp:revision>
  <dcterms:created xsi:type="dcterms:W3CDTF">2010-03-27T11:47:46Z</dcterms:created>
  <dcterms:modified xsi:type="dcterms:W3CDTF">2018-01-30T05:08:34Z</dcterms:modified>
</cp:coreProperties>
</file>