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6" r:id="rId11"/>
    <p:sldId id="267" r:id="rId12"/>
    <p:sldId id="271" r:id="rId13"/>
    <p:sldId id="269" r:id="rId14"/>
    <p:sldId id="263" r:id="rId15"/>
    <p:sldId id="264" r:id="rId16"/>
    <p:sldId id="265" r:id="rId17"/>
    <p:sldId id="273" r:id="rId1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4660"/>
  </p:normalViewPr>
  <p:slideViewPr>
    <p:cSldViewPr>
      <p:cViewPr varScale="1">
        <p:scale>
          <a:sx n="128" d="100"/>
          <a:sy n="128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A5C25FD-1396-4FF4-8724-91F885BB97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A1E78C5-3AED-454F-9310-FC3798855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6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E78C5-3AED-454F-9310-FC37988554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0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3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7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7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0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F37C-1855-4659-A0C8-C56D434B3CCF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1E53F-C22A-4520-AA9B-F37709AD9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2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mos.umd.edu/~kostya/NIST/WIND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246" y="13741"/>
            <a:ext cx="9150246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685800"/>
            <a:ext cx="73152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MARYLAND WIND CLIMATOLOGY FROM WIND PROFILERS</a:t>
            </a:r>
            <a:endParaRPr lang="en-US" sz="36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7" y="3049560"/>
            <a:ext cx="5306585" cy="185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6" y="4902719"/>
            <a:ext cx="5306585" cy="184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1677" y="1907365"/>
            <a:ext cx="85344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Konstantin Vinnikov &amp; Eric </a:t>
            </a:r>
            <a:r>
              <a:rPr lang="en-US" sz="2000" b="1" i="1" dirty="0" err="1" smtClean="0">
                <a:solidFill>
                  <a:schemeClr val="tx2"/>
                </a:solidFill>
              </a:rPr>
              <a:t>Hohman</a:t>
            </a:r>
            <a:r>
              <a:rPr lang="en-US" sz="2000" b="1" i="1" dirty="0" smtClean="0">
                <a:solidFill>
                  <a:schemeClr val="tx2"/>
                </a:solidFill>
              </a:rPr>
              <a:t> (Office of State Climatologist for Maryland)</a:t>
            </a: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Russell Dickerson (Atmospheric and Oceanic Science, University of Maryland)</a:t>
            </a:r>
          </a:p>
          <a:p>
            <a:r>
              <a:rPr lang="en-US" sz="2000" b="1" i="1" dirty="0" smtClean="0">
                <a:solidFill>
                  <a:schemeClr val="tx2"/>
                </a:solidFill>
              </a:rPr>
              <a:t>Joel </a:t>
            </a:r>
            <a:r>
              <a:rPr lang="en-US" sz="2000" b="1" i="1" dirty="0" err="1" smtClean="0">
                <a:solidFill>
                  <a:schemeClr val="tx2"/>
                </a:solidFill>
              </a:rPr>
              <a:t>Dreessen</a:t>
            </a:r>
            <a:r>
              <a:rPr lang="en-US" sz="2000" b="1" i="1" dirty="0" smtClean="0">
                <a:solidFill>
                  <a:schemeClr val="tx2"/>
                </a:solidFill>
              </a:rPr>
              <a:t> (Maryland Department of the Environment</a:t>
            </a:r>
            <a:r>
              <a:rPr lang="en-US" sz="2000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16239"/>
            <a:ext cx="9144001" cy="44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/>
              <a:t>American Association of State Climatologists, 40</a:t>
            </a:r>
            <a:r>
              <a:rPr lang="en-US" sz="1700" baseline="30000" dirty="0" smtClean="0"/>
              <a:t>th</a:t>
            </a:r>
            <a:r>
              <a:rPr lang="en-US" sz="1700" dirty="0" smtClean="0"/>
              <a:t> Annual Meeting, Cape May, NJ.  June 23-26, 2015 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5608261" y="3040441"/>
            <a:ext cx="3429000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MARYLAND WIND PROFILERS:</a:t>
            </a:r>
          </a:p>
          <a:p>
            <a:endParaRPr lang="en-US" dirty="0"/>
          </a:p>
          <a:p>
            <a:r>
              <a:rPr lang="en-US" b="1" dirty="0" smtClean="0"/>
              <a:t>1. Fort Mede, MD 9/1998-5/2005.</a:t>
            </a:r>
          </a:p>
          <a:p>
            <a:endParaRPr lang="en-US" b="1" dirty="0" smtClean="0"/>
          </a:p>
          <a:p>
            <a:r>
              <a:rPr lang="en-US" b="1" dirty="0" smtClean="0"/>
              <a:t>2. Beltsville, MD: 5/2005 – now.</a:t>
            </a:r>
          </a:p>
          <a:p>
            <a:endParaRPr lang="en-US" b="1" dirty="0" smtClean="0"/>
          </a:p>
          <a:p>
            <a:r>
              <a:rPr lang="en-US" b="1" dirty="0" smtClean="0"/>
              <a:t>3. Piney Run, MD: 5/2005 – now.</a:t>
            </a:r>
          </a:p>
          <a:p>
            <a:endParaRPr lang="en-US" b="1" dirty="0" smtClean="0"/>
          </a:p>
          <a:p>
            <a:r>
              <a:rPr lang="en-US" b="1" dirty="0" smtClean="0"/>
              <a:t>4. Horn Point, MD: 4/2012 – now.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67400" y="5819605"/>
            <a:ext cx="29686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Observed variables are:</a:t>
            </a:r>
          </a:p>
          <a:p>
            <a:r>
              <a:rPr lang="en-US" b="1" dirty="0" smtClean="0"/>
              <a:t>Wind speed S(</a:t>
            </a:r>
            <a:r>
              <a:rPr lang="en-US" b="1" dirty="0" err="1" smtClean="0"/>
              <a:t>t,z</a:t>
            </a:r>
            <a:r>
              <a:rPr lang="en-US" b="1" dirty="0" smtClean="0"/>
              <a:t>) and</a:t>
            </a:r>
          </a:p>
          <a:p>
            <a:r>
              <a:rPr lang="en-US" b="1" dirty="0" smtClean="0"/>
              <a:t>Wind direction D(</a:t>
            </a:r>
            <a:r>
              <a:rPr lang="en-US" b="1" dirty="0" err="1" smtClean="0"/>
              <a:t>t,z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355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9159" y="286067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Piney Run, MD. 763m</a:t>
            </a:r>
            <a:endParaRPr lang="en-US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-15240" y="5587246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AUGUST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581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JULY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65338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JUNE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SCALAR MEAN WIND SPEED FOR JUNE, JULY, AUGUST MONTHS AT THREE STATIONS.  LST=EST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289638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Beltsville, MD. 53m</a:t>
            </a:r>
            <a:endParaRPr lang="en-US" b="1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185761" y="30130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Horn Point, MD. 4m</a:t>
            </a:r>
            <a:endParaRPr lang="en-US" b="1" i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655399"/>
            <a:ext cx="1905000" cy="1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2" y="2709068"/>
            <a:ext cx="1963030" cy="202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0" y="4756288"/>
            <a:ext cx="1958611" cy="20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07" y="4756288"/>
            <a:ext cx="2041247" cy="206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6" y="2648359"/>
            <a:ext cx="1980582" cy="203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6" y="649155"/>
            <a:ext cx="1951134" cy="198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93742"/>
            <a:ext cx="1901861" cy="203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33083"/>
            <a:ext cx="1906411" cy="198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58413"/>
            <a:ext cx="1906411" cy="19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29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09129" cy="6890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8566" y="299600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Piney Run, MD. 763m</a:t>
            </a:r>
            <a:endParaRPr lang="en-US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82657" y="5587246"/>
            <a:ext cx="71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</a:t>
            </a:r>
            <a:r>
              <a:rPr lang="en-US" b="1" dirty="0" smtClean="0"/>
              <a:t>B.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581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JAN.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653387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DEC.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0912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SCALAR MEAN WIND SPEED FOR DEC., JAN., FEB. MONTHS AT THREE STATIONS.  LST=EST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289638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Beltsville, MD. 53m</a:t>
            </a:r>
            <a:endParaRPr lang="en-US" b="1" i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185761" y="30130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Horn Point, MD. 4m</a:t>
            </a:r>
            <a:endParaRPr lang="en-US" b="1" i="1" u="sng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1" y="624921"/>
            <a:ext cx="1978399" cy="20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01" y="2669215"/>
            <a:ext cx="1978399" cy="20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1" y="4744343"/>
            <a:ext cx="1981200" cy="203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38" y="4768584"/>
            <a:ext cx="2014563" cy="203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89" y="2729861"/>
            <a:ext cx="1914062" cy="197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98" y="624921"/>
            <a:ext cx="1955479" cy="20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81" y="624921"/>
            <a:ext cx="1994761" cy="20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60" y="2722957"/>
            <a:ext cx="1964281" cy="203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99" y="4805330"/>
            <a:ext cx="2007913" cy="20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44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002" y="-1905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" y="838200"/>
            <a:ext cx="2899843" cy="29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67" y="838201"/>
            <a:ext cx="2885234" cy="301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05" y="831056"/>
            <a:ext cx="2960919" cy="299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3934"/>
            <a:ext cx="86868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SCALAR MEAN WIND SPEED FOR DEC. &amp; JAN. MONTHS AT THREE STATIONS.  LST=EST.  ALTITUDE AGL.</a:t>
            </a:r>
            <a:endParaRPr lang="en-US" sz="16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" y="3834628"/>
            <a:ext cx="2928319" cy="30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85" y="3886200"/>
            <a:ext cx="2887615" cy="29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31" y="3867965"/>
            <a:ext cx="2868693" cy="297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5002" y="461724"/>
            <a:ext cx="374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December </a:t>
            </a:r>
            <a:r>
              <a:rPr lang="en-US" b="1" i="1" dirty="0" smtClean="0"/>
              <a:t>  </a:t>
            </a:r>
            <a:r>
              <a:rPr lang="en-US" b="1" i="1" u="sng" dirty="0" smtClean="0"/>
              <a:t>Piney Run, MD. 763m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0006" y="487680"/>
            <a:ext cx="205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Beltsville, MD. 53m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48768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Horn Point, MD. 4m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5002" y="3581400"/>
            <a:ext cx="1109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January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65069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2860" y="-76199"/>
            <a:ext cx="9144000" cy="70173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i="1" u="sng" dirty="0" smtClean="0"/>
              <a:t>CONCLUSIONS:</a:t>
            </a:r>
          </a:p>
          <a:p>
            <a:pPr>
              <a:spcBef>
                <a:spcPts val="1200"/>
              </a:spcBef>
            </a:pPr>
            <a:endParaRPr lang="en-US" b="1" i="1" u="sng" dirty="0" smtClean="0"/>
          </a:p>
          <a:p>
            <a:pPr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All our MD Wind Climatology estimates are in &lt;</a:t>
            </a:r>
            <a:r>
              <a:rPr lang="en-US" sz="1600" b="1" dirty="0" smtClean="0">
                <a:hlinkClick r:id="rId2"/>
              </a:rPr>
              <a:t>http://www.atmos.umd.edu/~kostya/NIST/WIND/</a:t>
            </a:r>
            <a:r>
              <a:rPr lang="en-US" sz="1600" b="1" dirty="0" smtClean="0"/>
              <a:t>&gt;.</a:t>
            </a:r>
            <a:endParaRPr lang="en-US" sz="16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Homogenization of wind profilers data includes interpolation of wind components U  &amp; V  into standard levels above ground and temporal averaging of U &amp; V wind components for 30-minute time intervals.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Selected Wind Statistics are: Means of wind speed (Scalar, U-zonal, V-</a:t>
            </a:r>
            <a:r>
              <a:rPr lang="en-US" sz="1600" b="1" dirty="0" err="1" smtClean="0"/>
              <a:t>meridional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Vectoral</a:t>
            </a:r>
            <a:r>
              <a:rPr lang="en-US" sz="1600" b="1" dirty="0" smtClean="0"/>
              <a:t>);  </a:t>
            </a:r>
            <a:r>
              <a:rPr lang="en-US" sz="1600" b="1" dirty="0" err="1" smtClean="0"/>
              <a:t>Vectoral</a:t>
            </a:r>
            <a:r>
              <a:rPr lang="en-US" sz="1600" b="1" dirty="0" smtClean="0"/>
              <a:t> mean wind direction, Standard Deviation of wind speed.  These Climatic Statistics  depend on  (1) Altitude, (2) Time of a day (Hour), &amp; (3) Season (Month).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 </a:t>
            </a:r>
            <a:r>
              <a:rPr lang="en-US" sz="1600" b="1" dirty="0" err="1" smtClean="0"/>
              <a:t>Windroses</a:t>
            </a:r>
            <a:r>
              <a:rPr lang="en-US" sz="1600" b="1" dirty="0" smtClean="0"/>
              <a:t> display very large variability of wind direction and this explains why vector mean wind speeds are significantly smaller compared to scalar mean wind velocities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Scalar mean wind speed </a:t>
            </a:r>
            <a:r>
              <a:rPr lang="en-US" sz="1600" b="1" dirty="0"/>
              <a:t>increases with altitude, most dramatically in winter at night and minimally in summer at midday.  This is due in part to loss of KE with the surface.  Even at a minimum the change in </a:t>
            </a:r>
            <a:r>
              <a:rPr lang="en-US" sz="1600" b="1" dirty="0" smtClean="0"/>
              <a:t>scalar mean wind speed  </a:t>
            </a:r>
            <a:r>
              <a:rPr lang="en-US" sz="1600" b="1" dirty="0"/>
              <a:t>is 2 to 5 m/s between 200 and 2000 </a:t>
            </a:r>
            <a:r>
              <a:rPr lang="en-US" sz="1600" b="1" dirty="0" smtClean="0"/>
              <a:t>m.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There </a:t>
            </a:r>
            <a:r>
              <a:rPr lang="en-US" sz="1600" b="1" dirty="0"/>
              <a:t>is a strong seasonal and daily cycle in winds </a:t>
            </a:r>
            <a:r>
              <a:rPr lang="en-US" sz="1600" b="1" dirty="0" smtClean="0"/>
              <a:t>aloft.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There </a:t>
            </a:r>
            <a:r>
              <a:rPr lang="en-US" sz="1600" b="1" dirty="0"/>
              <a:t>is only a moderate trend in winds from west (Piney Run) to east (Horn Point</a:t>
            </a:r>
            <a:r>
              <a:rPr lang="en-US" sz="1600" b="1" dirty="0" smtClean="0"/>
              <a:t>).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In </a:t>
            </a:r>
            <a:r>
              <a:rPr lang="en-US" sz="1600" b="1" dirty="0"/>
              <a:t>the diel cycle, there is a moderate midday </a:t>
            </a:r>
            <a:r>
              <a:rPr lang="en-US" sz="1600" b="1" dirty="0" smtClean="0"/>
              <a:t>mean wind speed </a:t>
            </a:r>
            <a:r>
              <a:rPr lang="en-US" sz="1600" b="1" dirty="0"/>
              <a:t>minimum of 20-30</a:t>
            </a:r>
            <a:r>
              <a:rPr lang="en-US" sz="1600" b="1" dirty="0" smtClean="0"/>
              <a:t>%.</a:t>
            </a:r>
            <a:endParaRPr lang="en-US" sz="16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The </a:t>
            </a:r>
            <a:r>
              <a:rPr lang="en-US" sz="1600" b="1" dirty="0"/>
              <a:t>daily cycle in winds weakens with altitude and is nearly absent by 2000 m </a:t>
            </a:r>
            <a:r>
              <a:rPr lang="en-US" sz="1600" b="1" dirty="0" smtClean="0"/>
              <a:t>AGL.</a:t>
            </a:r>
            <a:endParaRPr lang="en-US" sz="16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Wind Climatology for 2010-2014 is obtained for planning observation for evaluation of sources and sinks of greenhouse gases in the Washington-Baltimore Corridor</a:t>
            </a:r>
          </a:p>
          <a:p>
            <a:pPr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Below see some statistics for Low Level Jets (LLJ).</a:t>
            </a:r>
          </a:p>
        </p:txBody>
      </p:sp>
    </p:spTree>
    <p:extLst>
      <p:ext uri="{BB962C8B-B14F-4D97-AF65-F5344CB8AC3E}">
        <p14:creationId xmlns:p14="http://schemas.microsoft.com/office/powerpoint/2010/main" val="24862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0332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52400"/>
            <a:ext cx="6896100" cy="29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" y="3276600"/>
            <a:ext cx="6873240" cy="319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90560" y="76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(EST)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288" y="11623"/>
            <a:ext cx="9176288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51015"/>
            <a:ext cx="7467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Approximate  S(</a:t>
            </a:r>
            <a:r>
              <a:rPr lang="en-US" b="1" dirty="0" err="1" smtClean="0"/>
              <a:t>Z,t</a:t>
            </a:r>
            <a:r>
              <a:rPr lang="en-US" b="1" dirty="0" smtClean="0"/>
              <a:t>)= a(t)Z</a:t>
            </a:r>
            <a:r>
              <a:rPr lang="en-US" b="1" baseline="30000" dirty="0" smtClean="0"/>
              <a:t>3</a:t>
            </a:r>
            <a:r>
              <a:rPr lang="en-US" b="1" dirty="0" smtClean="0"/>
              <a:t>+b(t)Z</a:t>
            </a:r>
            <a:r>
              <a:rPr lang="en-US" b="1" baseline="30000" dirty="0" smtClean="0"/>
              <a:t>2</a:t>
            </a:r>
            <a:r>
              <a:rPr lang="en-US" b="1" dirty="0" smtClean="0"/>
              <a:t>+c(t)</a:t>
            </a:r>
            <a:r>
              <a:rPr lang="en-US" b="1" dirty="0" err="1" smtClean="0"/>
              <a:t>Z+d</a:t>
            </a:r>
            <a:r>
              <a:rPr lang="en-US" b="1" dirty="0" smtClean="0"/>
              <a:t>(t);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Compute  altitudes Z</a:t>
            </a:r>
            <a:r>
              <a:rPr lang="en-US" b="1" baseline="-25000" dirty="0" smtClean="0"/>
              <a:t>1,2</a:t>
            </a:r>
            <a:r>
              <a:rPr lang="en-US" b="1" dirty="0" smtClean="0"/>
              <a:t>  for </a:t>
            </a:r>
            <a:r>
              <a:rPr lang="en-US" b="1" dirty="0" err="1" smtClean="0"/>
              <a:t>Wmax</a:t>
            </a:r>
            <a:r>
              <a:rPr lang="en-US" b="1" dirty="0" smtClean="0"/>
              <a:t> &amp; </a:t>
            </a:r>
            <a:r>
              <a:rPr lang="en-US" b="1" dirty="0" err="1" smtClean="0"/>
              <a:t>Wmin</a:t>
            </a:r>
            <a:r>
              <a:rPr lang="en-US" b="1" dirty="0" smtClean="0"/>
              <a:t> from condition d(</a:t>
            </a:r>
            <a:r>
              <a:rPr lang="en-US" b="1" dirty="0" err="1" smtClean="0"/>
              <a:t>S,t</a:t>
            </a:r>
            <a:r>
              <a:rPr lang="en-US" b="1" dirty="0" smtClean="0"/>
              <a:t>)/</a:t>
            </a:r>
            <a:r>
              <a:rPr lang="en-US" b="1" dirty="0" err="1" smtClean="0"/>
              <a:t>dZ</a:t>
            </a:r>
            <a:r>
              <a:rPr lang="en-US" b="1" dirty="0" smtClean="0"/>
              <a:t>=0; 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Find (</a:t>
            </a:r>
            <a:r>
              <a:rPr lang="en-US" b="1" dirty="0" err="1" smtClean="0"/>
              <a:t>Smax,Zmax</a:t>
            </a:r>
            <a:r>
              <a:rPr lang="en-US" b="1" dirty="0" smtClean="0"/>
              <a:t>) and (</a:t>
            </a:r>
            <a:r>
              <a:rPr lang="en-US" b="1" dirty="0" err="1" smtClean="0"/>
              <a:t>Smin,Zmin</a:t>
            </a:r>
            <a:r>
              <a:rPr lang="en-US" b="1" dirty="0" smtClean="0"/>
              <a:t>).   </a:t>
            </a:r>
          </a:p>
          <a:p>
            <a:pPr marL="342900" indent="-342900">
              <a:buFontTx/>
              <a:buAutoNum type="arabicPeriod"/>
            </a:pPr>
            <a:r>
              <a:rPr lang="en-US" b="1" dirty="0" smtClean="0"/>
              <a:t>CRITERION OF LLJ:     </a:t>
            </a:r>
            <a:r>
              <a:rPr lang="en-US" b="1" dirty="0" err="1" smtClean="0"/>
              <a:t>Zmin</a:t>
            </a:r>
            <a:r>
              <a:rPr lang="en-US" b="1" dirty="0" smtClean="0"/>
              <a:t>&gt;</a:t>
            </a:r>
            <a:r>
              <a:rPr lang="en-US" b="1" dirty="0" err="1" smtClean="0"/>
              <a:t>Zmax</a:t>
            </a:r>
            <a:r>
              <a:rPr lang="en-US" b="1" dirty="0" smtClean="0"/>
              <a:t> &amp; (</a:t>
            </a:r>
            <a:r>
              <a:rPr lang="en-US" b="1" dirty="0" err="1" smtClean="0"/>
              <a:t>Smax-Smin</a:t>
            </a:r>
            <a:r>
              <a:rPr lang="en-US" b="1" dirty="0" smtClean="0"/>
              <a:t>)&gt;=5 m/s</a:t>
            </a:r>
            <a:endParaRPr 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7" y="1319652"/>
            <a:ext cx="7035184" cy="529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1283894"/>
            <a:ext cx="2948940" cy="31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24" y="1283894"/>
            <a:ext cx="290743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16" y="1278237"/>
            <a:ext cx="3018070" cy="31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4430" y="152399"/>
            <a:ext cx="67132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DIURNAL/SEASONAL PATTERN OF LLJ OCCURRENCE.  LST=EST.</a:t>
            </a:r>
          </a:p>
          <a:p>
            <a:r>
              <a:rPr lang="en-US" sz="2000" b="1" dirty="0" smtClean="0"/>
              <a:t>CRITERION OF LLJ:     </a:t>
            </a:r>
            <a:r>
              <a:rPr lang="en-US" sz="2000" b="1" dirty="0" err="1" smtClean="0"/>
              <a:t>Zmin</a:t>
            </a:r>
            <a:r>
              <a:rPr lang="en-US" sz="2000" b="1" dirty="0" smtClean="0"/>
              <a:t>&gt;</a:t>
            </a:r>
            <a:r>
              <a:rPr lang="en-US" sz="2000" b="1" dirty="0" err="1" smtClean="0"/>
              <a:t>Zmax</a:t>
            </a:r>
            <a:r>
              <a:rPr lang="en-US" sz="2000" b="1" dirty="0" smtClean="0"/>
              <a:t> &amp; (</a:t>
            </a:r>
            <a:r>
              <a:rPr lang="en-US" sz="2000" b="1" dirty="0" err="1" smtClean="0"/>
              <a:t>Smax-Smin</a:t>
            </a:r>
            <a:r>
              <a:rPr lang="en-US" sz="2000" b="1" dirty="0" smtClean="0"/>
              <a:t>)&gt;=5 m/s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536281"/>
            <a:ext cx="8305800" cy="215443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LLJ is a common, even persistent feature of nighttime flow.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The mean LLJ altitudes of  wind speed maximum and minimum are</a:t>
            </a:r>
          </a:p>
          <a:p>
            <a:r>
              <a:rPr lang="en-US" b="1" dirty="0" smtClean="0"/>
              <a:t>	</a:t>
            </a:r>
            <a:r>
              <a:rPr lang="en-US" b="1" u="sng" dirty="0" smtClean="0"/>
              <a:t>Piney Run:  </a:t>
            </a:r>
            <a:r>
              <a:rPr lang="en-US" b="1" dirty="0" err="1" smtClean="0"/>
              <a:t>Zmax</a:t>
            </a:r>
            <a:r>
              <a:rPr lang="en-US" b="1" dirty="0" smtClean="0"/>
              <a:t>=0.57±0.15 km &amp; </a:t>
            </a:r>
            <a:r>
              <a:rPr lang="en-US" b="1" dirty="0" err="1" smtClean="0"/>
              <a:t>Zmin</a:t>
            </a:r>
            <a:r>
              <a:rPr lang="en-US" b="1" dirty="0" smtClean="0"/>
              <a:t>= </a:t>
            </a:r>
            <a:r>
              <a:rPr lang="en-US" b="1" dirty="0" err="1" smtClean="0"/>
              <a:t>Zmax</a:t>
            </a:r>
            <a:r>
              <a:rPr lang="en-US" b="1" dirty="0" smtClean="0"/>
              <a:t>=1.61±0.20 km;</a:t>
            </a:r>
          </a:p>
          <a:p>
            <a:r>
              <a:rPr lang="en-US" b="1" dirty="0" smtClean="0"/>
              <a:t>	</a:t>
            </a:r>
            <a:r>
              <a:rPr lang="en-US" b="1" u="sng" dirty="0" smtClean="0"/>
              <a:t>Beltsville:   </a:t>
            </a:r>
            <a:r>
              <a:rPr lang="en-US" b="1" dirty="0" smtClean="0"/>
              <a:t> </a:t>
            </a:r>
            <a:r>
              <a:rPr lang="en-US" b="1" dirty="0" err="1" smtClean="0"/>
              <a:t>Zmax</a:t>
            </a:r>
            <a:r>
              <a:rPr lang="en-US" b="1" dirty="0" smtClean="0"/>
              <a:t>=0.54±0.15 km &amp; </a:t>
            </a:r>
            <a:r>
              <a:rPr lang="en-US" b="1" dirty="0" err="1" smtClean="0"/>
              <a:t>Zmin</a:t>
            </a:r>
            <a:r>
              <a:rPr lang="en-US" b="1" dirty="0" smtClean="0"/>
              <a:t>= </a:t>
            </a:r>
            <a:r>
              <a:rPr lang="en-US" b="1" dirty="0" err="1" smtClean="0"/>
              <a:t>Zmax</a:t>
            </a:r>
            <a:r>
              <a:rPr lang="en-US" b="1" dirty="0" smtClean="0"/>
              <a:t>=1.60±0.19 km;</a:t>
            </a:r>
          </a:p>
          <a:p>
            <a:r>
              <a:rPr lang="en-US" b="1" dirty="0" smtClean="0"/>
              <a:t>	</a:t>
            </a:r>
            <a:r>
              <a:rPr lang="en-US" b="1" u="sng" dirty="0" smtClean="0"/>
              <a:t>Horn Point</a:t>
            </a:r>
            <a:r>
              <a:rPr lang="en-US" b="1" dirty="0" smtClean="0"/>
              <a:t>: </a:t>
            </a:r>
            <a:r>
              <a:rPr lang="en-US" b="1" dirty="0" err="1" smtClean="0"/>
              <a:t>Zmax</a:t>
            </a:r>
            <a:r>
              <a:rPr lang="en-US" b="1" dirty="0" smtClean="0"/>
              <a:t>=0.57±0.16 km &amp; </a:t>
            </a:r>
            <a:r>
              <a:rPr lang="en-US" b="1" dirty="0" err="1" smtClean="0"/>
              <a:t>Zmin</a:t>
            </a:r>
            <a:r>
              <a:rPr lang="en-US" b="1" dirty="0" smtClean="0"/>
              <a:t>= </a:t>
            </a:r>
            <a:r>
              <a:rPr lang="en-US" b="1" dirty="0" err="1" smtClean="0"/>
              <a:t>Zmax</a:t>
            </a:r>
            <a:r>
              <a:rPr lang="en-US" b="1" dirty="0" smtClean="0"/>
              <a:t>=1.63±0.19 km.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Altitude of LLJ AGL is very stable and does not depend on elevation of station ASL.</a:t>
            </a:r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878" y="76200"/>
            <a:ext cx="5219295" cy="321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32" y="3407076"/>
            <a:ext cx="5224541" cy="32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3054" y="412595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BELTSVILLE, MD</a:t>
            </a:r>
          </a:p>
          <a:p>
            <a:pPr algn="ctr"/>
            <a:r>
              <a:rPr lang="en-US" b="1" dirty="0" smtClean="0"/>
              <a:t>WIND STATISTICS</a:t>
            </a:r>
          </a:p>
          <a:p>
            <a:pPr algn="ctr"/>
            <a:r>
              <a:rPr lang="en-US" b="1" dirty="0" smtClean="0"/>
              <a:t>2010-2014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65313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HORN POINT, MD</a:t>
            </a:r>
          </a:p>
          <a:p>
            <a:pPr algn="ctr"/>
            <a:r>
              <a:rPr lang="en-US" b="1" dirty="0" smtClean="0"/>
              <a:t>WIND STAISTICS</a:t>
            </a:r>
          </a:p>
          <a:p>
            <a:pPr algn="ctr"/>
            <a:r>
              <a:rPr lang="en-US" b="1" dirty="0" smtClean="0"/>
              <a:t>2012-2014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207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78796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86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Image of Wind Profiler in PINEY RUN, MD.  </a:t>
            </a:r>
          </a:p>
          <a:p>
            <a:pPr algn="ctr"/>
            <a:r>
              <a:rPr lang="en-US" b="1" dirty="0" smtClean="0"/>
              <a:t>The photo obtained from </a:t>
            </a:r>
            <a:r>
              <a:rPr lang="en-US" b="1" dirty="0" err="1" smtClean="0"/>
              <a:t>Krask</a:t>
            </a:r>
            <a:r>
              <a:rPr lang="en-US" b="1" dirty="0" smtClean="0"/>
              <a:t> (2013) – Maryland Department of Environment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7917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9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304800"/>
            <a:ext cx="8305800" cy="29546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NONHOMOGENIETIES IN THE OBSERVED DATA</a:t>
            </a:r>
            <a:endParaRPr lang="en-US" sz="2800" dirty="0" smtClean="0"/>
          </a:p>
          <a:p>
            <a:endParaRPr lang="en-US" dirty="0"/>
          </a:p>
          <a:p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APRIL 2012</a:t>
            </a:r>
          </a:p>
          <a:p>
            <a:r>
              <a:rPr lang="en-US" sz="2000" b="1" dirty="0" smtClean="0"/>
              <a:t>Vertical resolution: Data reported at 44 altitudes,  171 : 91.6 : 4,108 m.</a:t>
            </a:r>
          </a:p>
          <a:p>
            <a:r>
              <a:rPr lang="en-US" sz="2000" b="1" dirty="0" smtClean="0"/>
              <a:t>Temporal resolution: 15-minute average reported every 15 minutes.</a:t>
            </a:r>
          </a:p>
          <a:p>
            <a:endParaRPr lang="en-US" sz="2000" b="1" dirty="0"/>
          </a:p>
          <a:p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APRIL 2012</a:t>
            </a:r>
          </a:p>
          <a:p>
            <a:r>
              <a:rPr lang="en-US" sz="2000" b="1" dirty="0" smtClean="0"/>
              <a:t>Vertical resolution:  Data reported at 67 altitudes,  148 : 59.2 : 4056 m.</a:t>
            </a:r>
          </a:p>
          <a:p>
            <a:r>
              <a:rPr lang="en-US" sz="2000" b="1" dirty="0" smtClean="0"/>
              <a:t>Temporal resolution: 30-minute average reported every 6 minutes. 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681" y="3400915"/>
            <a:ext cx="899160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HOMOGENIZATION of TIME SERIES</a:t>
            </a:r>
          </a:p>
          <a:p>
            <a:endParaRPr lang="en-US" dirty="0"/>
          </a:p>
          <a:p>
            <a:r>
              <a:rPr lang="en-US" sz="2000" b="1" dirty="0" smtClean="0"/>
              <a:t>1. Compute U-zonal and V-</a:t>
            </a:r>
            <a:r>
              <a:rPr lang="en-US" sz="2000" b="1" dirty="0" err="1" smtClean="0"/>
              <a:t>meridional</a:t>
            </a:r>
            <a:r>
              <a:rPr lang="en-US" sz="2000" b="1" dirty="0" smtClean="0"/>
              <a:t> wind components.</a:t>
            </a:r>
          </a:p>
          <a:p>
            <a:r>
              <a:rPr lang="en-US" sz="2000" b="1" dirty="0" smtClean="0"/>
              <a:t>2. Compute 30-minute averages of U and V wind components. </a:t>
            </a:r>
            <a:r>
              <a:rPr lang="en-US" sz="2000" b="1" dirty="0" err="1" smtClean="0"/>
              <a:t>Vectoral</a:t>
            </a:r>
            <a:r>
              <a:rPr lang="en-US" sz="2000" b="1" dirty="0" smtClean="0"/>
              <a:t> averaging.</a:t>
            </a:r>
          </a:p>
          <a:p>
            <a:r>
              <a:rPr lang="en-US" sz="2000" b="1" dirty="0" smtClean="0"/>
              <a:t>3. Define standard altitudes: 39 altitudes, 200 : 100 : 4,000 m.</a:t>
            </a:r>
          </a:p>
          <a:p>
            <a:r>
              <a:rPr lang="en-US" sz="2000" b="1" dirty="0" smtClean="0"/>
              <a:t>4. Linear interpolation U and V into standard altitudes.  Extrapolation is forbidden.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915" y="5410200"/>
            <a:ext cx="6629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U(</a:t>
            </a:r>
            <a:r>
              <a:rPr lang="en-US" sz="2000" b="1" dirty="0" err="1" smtClean="0"/>
              <a:t>t,z</a:t>
            </a:r>
            <a:r>
              <a:rPr lang="en-US" sz="2000" b="1" dirty="0" smtClean="0"/>
              <a:t>), V(</a:t>
            </a:r>
            <a:r>
              <a:rPr lang="en-US" sz="2000" b="1" dirty="0" err="1" smtClean="0"/>
              <a:t>t,z</a:t>
            </a:r>
            <a:r>
              <a:rPr lang="en-US" sz="2000" b="1" dirty="0" smtClean="0"/>
              <a:t>), S(</a:t>
            </a:r>
            <a:r>
              <a:rPr lang="en-US" sz="2000" b="1" dirty="0" err="1" smtClean="0"/>
              <a:t>t,z</a:t>
            </a:r>
            <a:r>
              <a:rPr lang="en-US" sz="2000" b="1" dirty="0" smtClean="0"/>
              <a:t>); t(Year, Month, Day, Hour, Minute).</a:t>
            </a:r>
          </a:p>
          <a:p>
            <a:r>
              <a:rPr lang="en-US" sz="2000" b="1" u="sng" dirty="0" smtClean="0"/>
              <a:t>Climatic Box-averaging 1 Month x 1 Hour.  Results:</a:t>
            </a:r>
            <a:br>
              <a:rPr lang="en-US" sz="2000" b="1" u="sng" dirty="0" smtClean="0"/>
            </a:br>
            <a:r>
              <a:rPr lang="en-US" sz="2000" b="1" dirty="0" smtClean="0"/>
              <a:t>U(Month, Hour, Altitude), V(Month, Hour, Altitude), and</a:t>
            </a:r>
            <a:endParaRPr lang="en-US" sz="2000" b="1" dirty="0"/>
          </a:p>
          <a:p>
            <a:r>
              <a:rPr lang="en-US" sz="2000" b="1" dirty="0" smtClean="0"/>
              <a:t>Scalar box-averaged wind speed S(Month, Hour, Altitude)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0769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63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152400"/>
            <a:ext cx="508977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" y="3508995"/>
            <a:ext cx="5089774" cy="334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228600"/>
            <a:ext cx="3886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Diurnal/Seasonal </a:t>
            </a:r>
          </a:p>
          <a:p>
            <a:r>
              <a:rPr lang="en-US" sz="3200" b="1" i="1" dirty="0" smtClean="0"/>
              <a:t>wind climatology </a:t>
            </a:r>
          </a:p>
          <a:p>
            <a:r>
              <a:rPr lang="en-US" sz="3200" b="1" i="1" dirty="0" smtClean="0"/>
              <a:t>at different altitudes.</a:t>
            </a:r>
          </a:p>
          <a:p>
            <a:r>
              <a:rPr lang="en-US" sz="2000" b="1" i="1" dirty="0" smtClean="0"/>
              <a:t>LST=EST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59360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" y="-57487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19"/>
            <a:ext cx="4823982" cy="334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3" y="3406140"/>
            <a:ext cx="4876800" cy="33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228600"/>
            <a:ext cx="3810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Diurnal/Altitudinal</a:t>
            </a:r>
          </a:p>
          <a:p>
            <a:r>
              <a:rPr lang="en-US" sz="3200" b="1" i="1" dirty="0" smtClean="0"/>
              <a:t>wind climatology </a:t>
            </a:r>
          </a:p>
          <a:p>
            <a:r>
              <a:rPr lang="en-US" sz="3200" b="1" i="1" dirty="0" smtClean="0"/>
              <a:t>at different months.</a:t>
            </a:r>
          </a:p>
          <a:p>
            <a:r>
              <a:rPr lang="en-US" sz="2000" b="1" i="1" dirty="0" smtClean="0"/>
              <a:t>LST=EST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220199" cy="6857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03041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05200"/>
            <a:ext cx="5044813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5622" y="182940"/>
            <a:ext cx="3944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Seasonal/Altitudinal wind climatology at different time of day</a:t>
            </a:r>
            <a:endParaRPr lang="en-US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NOON, EST</a:t>
            </a:r>
            <a:endParaRPr 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44660" y="34290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MIDNIGHT, EST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114800" cy="589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1984"/>
            <a:ext cx="4114800" cy="588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3813"/>
            <a:ext cx="84582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WINDROSES, BELTSVILLE (53 m ASL), MD, JULY </a:t>
            </a:r>
          </a:p>
          <a:p>
            <a:pPr algn="ctr"/>
            <a:r>
              <a:rPr lang="en-US" sz="2000" b="1" dirty="0" smtClean="0"/>
              <a:t>DIFFERENT TIMES OF DAY (EST), DIFFERENT ALTITUDES (AGL)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247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28009"/>
            <a:ext cx="82296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WINDROSES, BELTSVILLE (53 m ASL), MD, DECEMBER </a:t>
            </a:r>
          </a:p>
          <a:p>
            <a:pPr algn="ctr"/>
            <a:r>
              <a:rPr lang="en-US" sz="2000" b="1" dirty="0" smtClean="0"/>
              <a:t>DIFFERENT TIMES OF DAY (EST), DIFFERENT ALTITUDES (AGL)</a:t>
            </a:r>
            <a:endParaRPr lang="en-US" sz="20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" y="762000"/>
            <a:ext cx="444032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6207"/>
            <a:ext cx="4548753" cy="602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9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4876800"/>
            <a:ext cx="1981200" cy="188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2819400"/>
            <a:ext cx="1981200" cy="19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762000"/>
            <a:ext cx="2026920" cy="19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000" y="301893"/>
            <a:ext cx="2580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Piney Run, MD. 763 m ASL</a:t>
            </a:r>
            <a:endParaRPr lang="en-US" sz="16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62600"/>
            <a:ext cx="86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0.5 km </a:t>
            </a:r>
          </a:p>
          <a:p>
            <a:pPr algn="ctr"/>
            <a:r>
              <a:rPr lang="en-US" b="1" dirty="0" smtClean="0"/>
              <a:t>AGL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581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 km </a:t>
            </a:r>
          </a:p>
          <a:p>
            <a:pPr algn="ctr"/>
            <a:r>
              <a:rPr lang="en-US" b="1" dirty="0" smtClean="0"/>
              <a:t>AGL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653387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 km AGL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SCALAR MEAN WIND SPEED AT DIFFERENT ALTITUDES AT THREE STATIONS.  LST=EST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71799" y="289638"/>
            <a:ext cx="223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Beltsville, MD. 53 m ASL</a:t>
            </a:r>
            <a:endParaRPr lang="en-US" sz="1600" b="1" i="1" u="sng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26" y="746461"/>
            <a:ext cx="2043404" cy="19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26" y="2775514"/>
            <a:ext cx="2079638" cy="201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4842314"/>
            <a:ext cx="2043404" cy="197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10200" y="31598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Horn Point, MD. 4 m ASL</a:t>
            </a:r>
            <a:endParaRPr lang="en-US" sz="1600" b="1" i="1" u="sng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22" y="776883"/>
            <a:ext cx="2012143" cy="193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123" y="2775514"/>
            <a:ext cx="1981200" cy="192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47" y="4774028"/>
            <a:ext cx="2005095" cy="199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39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17601</TotalTime>
  <Words>906</Words>
  <Application>Microsoft Office PowerPoint</Application>
  <PresentationFormat>On-screen Show (4:3)</PresentationFormat>
  <Paragraphs>113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kostya</dc:creator>
  <cp:lastModifiedBy>kostya</cp:lastModifiedBy>
  <cp:revision>97</cp:revision>
  <cp:lastPrinted>2015-05-22T18:45:36Z</cp:lastPrinted>
  <dcterms:created xsi:type="dcterms:W3CDTF">2015-05-19T16:14:06Z</dcterms:created>
  <dcterms:modified xsi:type="dcterms:W3CDTF">2015-06-01T15:52:30Z</dcterms:modified>
</cp:coreProperties>
</file>