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2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05" r:id="rId2"/>
    <p:sldId id="325" r:id="rId3"/>
    <p:sldId id="336" r:id="rId4"/>
    <p:sldId id="334" r:id="rId5"/>
    <p:sldId id="338" r:id="rId6"/>
    <p:sldId id="339" r:id="rId7"/>
    <p:sldId id="307" r:id="rId8"/>
    <p:sldId id="337" r:id="rId9"/>
    <p:sldId id="306" r:id="rId10"/>
    <p:sldId id="340" r:id="rId11"/>
    <p:sldId id="341" r:id="rId12"/>
    <p:sldId id="342" r:id="rId13"/>
    <p:sldId id="309" r:id="rId14"/>
    <p:sldId id="345" r:id="rId15"/>
    <p:sldId id="312" r:id="rId16"/>
    <p:sldId id="313" r:id="rId17"/>
    <p:sldId id="315" r:id="rId18"/>
    <p:sldId id="330" r:id="rId19"/>
    <p:sldId id="335" r:id="rId20"/>
    <p:sldId id="319" r:id="rId21"/>
    <p:sldId id="329" r:id="rId22"/>
    <p:sldId id="320" r:id="rId23"/>
    <p:sldId id="344" r:id="rId24"/>
    <p:sldId id="333" r:id="rId25"/>
  </p:sldIdLst>
  <p:sldSz cx="9144000" cy="6858000" type="letter"/>
  <p:notesSz cx="6858000" cy="9144000"/>
  <p:custDataLst>
    <p:tags r:id="rId2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00982D"/>
    <a:srgbClr val="000000"/>
    <a:srgbClr val="D1F8FF"/>
    <a:srgbClr val="DDDDDD"/>
    <a:srgbClr val="BCBCBC"/>
    <a:srgbClr val="800000"/>
    <a:srgbClr val="D9F7FF"/>
    <a:srgbClr val="D0E7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50" d="100"/>
          <a:sy n="150" d="100"/>
        </p:scale>
        <p:origin x="2454" y="16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04800" y="8153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JE Kutzbach, 2006</a:t>
            </a: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BD1194-8850-42F1-9331-43BFA637C44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JE Kutzbach, 2006</a:t>
            </a:r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7E7B6B9-583B-4BAB-B59A-280DAC1B960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JE Kutzbach, 2006</a:t>
            </a:r>
          </a:p>
        </p:txBody>
      </p:sp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4321CE-5197-4818-A75A-26ECCCF4DFD6}" type="slidenum">
              <a:rPr lang="en-US"/>
              <a:pPr/>
              <a:t>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JE Kutzbach, 2006</a:t>
            </a:r>
          </a:p>
        </p:txBody>
      </p:sp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3A64C7-966D-4B97-8D3D-2C33AB54CBF7}" type="slidenum">
              <a:rPr lang="en-US"/>
              <a:pPr/>
              <a:t>10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JE Kutzbach, 2006</a:t>
            </a:r>
          </a:p>
        </p:txBody>
      </p:sp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E9F93E-746A-4939-B9B5-0AFD9F3D91DB}" type="slidenum">
              <a:rPr lang="en-US"/>
              <a:pPr/>
              <a:t>11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JE Kutzbach, 2006</a:t>
            </a:r>
          </a:p>
        </p:txBody>
      </p:sp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AE7E0C-37DD-41FD-BBB5-95BE19BDA303}" type="slidenum">
              <a:rPr lang="en-US"/>
              <a:pPr/>
              <a:t>13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JE Kutzbach, 2006</a:t>
            </a:r>
          </a:p>
        </p:txBody>
      </p:sp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192700-351E-416D-AB7D-548F74DFA483}" type="slidenum">
              <a:rPr lang="en-US"/>
              <a:pPr/>
              <a:t>15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JE Kutzbach, 2006</a:t>
            </a:r>
          </a:p>
        </p:txBody>
      </p:sp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34A594-95B2-4627-A278-6E9D0935BB96}" type="slidenum">
              <a:rPr lang="en-US"/>
              <a:pPr/>
              <a:t>16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JE Kutzbach, 2006</a:t>
            </a:r>
          </a:p>
        </p:txBody>
      </p:sp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4EF081-C803-4906-A70F-6735B122AAE5}" type="slidenum">
              <a:rPr lang="en-US"/>
              <a:pPr/>
              <a:t>17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JE Kutzbach, 2006</a:t>
            </a:r>
          </a:p>
        </p:txBody>
      </p:sp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501C39-C5D8-492A-BB95-BC3447A5D6A5}" type="slidenum">
              <a:rPr lang="en-US"/>
              <a:pPr/>
              <a:t>20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JE Kutzbach, 2006</a:t>
            </a:r>
          </a:p>
        </p:txBody>
      </p:sp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BF62A5-FF5A-46A7-B4C5-2F198FBB1436}" type="slidenum">
              <a:rPr lang="en-US"/>
              <a:pPr/>
              <a:t>22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JE Kutzbach, 2006</a:t>
            </a:r>
          </a:p>
        </p:txBody>
      </p:sp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45D0F8-C73E-4C0E-9001-9401E4A99341}" type="slidenum">
              <a:rPr lang="en-US"/>
              <a:pPr/>
              <a:t>23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JE Kutzbach, 2006</a:t>
            </a:r>
          </a:p>
        </p:txBody>
      </p:sp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2CA51A-989F-43F2-977E-13F8CE2BD7C6}" type="slidenum">
              <a:rPr lang="en-US"/>
              <a:pPr/>
              <a:t>2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JE Kutzbach, 2006</a:t>
            </a:r>
          </a:p>
        </p:txBody>
      </p:sp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86D7A9-C129-40A4-9B7B-F86430F6D6BC}" type="slidenum">
              <a:rPr lang="en-US"/>
              <a:pPr/>
              <a:t>3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JE Kutzbach, 2004</a:t>
            </a:r>
          </a:p>
        </p:txBody>
      </p:sp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A1DA98-84E4-42E2-AEE8-BFAB1DD424F0}" type="slidenum">
              <a:rPr lang="en-US"/>
              <a:pPr/>
              <a:t>4</a:t>
            </a:fld>
            <a:endParaRPr lang="en-US"/>
          </a:p>
        </p:txBody>
      </p:sp>
      <p:sp>
        <p:nvSpPr>
          <p:cNvPr id="225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JE Kutzbach, 2006</a:t>
            </a:r>
          </a:p>
        </p:txBody>
      </p:sp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DDDBC2-4F0C-4B51-BF55-F8E6C278730E}" type="slidenum">
              <a:rPr lang="en-US"/>
              <a:pPr/>
              <a:t>5</a:t>
            </a:fld>
            <a:endParaRPr lang="en-US"/>
          </a:p>
        </p:txBody>
      </p:sp>
      <p:sp>
        <p:nvSpPr>
          <p:cNvPr id="24579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6"/>
          <p:cNvSpPr txBox="1">
            <a:spLocks noGrp="1"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US" sz="1200"/>
              <a:t>JE Kutzbach, 2006</a:t>
            </a:r>
          </a:p>
        </p:txBody>
      </p:sp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5EC03D1-9803-4D11-859C-C03EC5230A97}" type="slidenum">
              <a:rPr lang="en-US" sz="1200"/>
              <a:pPr algn="r"/>
              <a:t>6</a:t>
            </a:fld>
            <a:endParaRPr lang="en-US" sz="1200"/>
          </a:p>
        </p:txBody>
      </p:sp>
      <p:sp>
        <p:nvSpPr>
          <p:cNvPr id="26627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JE Kutzbach, 2006</a:t>
            </a:r>
          </a:p>
        </p:txBody>
      </p:sp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8F1933-8971-4272-AFDF-F037FEB7257E}" type="slidenum">
              <a:rPr lang="en-US"/>
              <a:pPr/>
              <a:t>7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JE Kutzbach, 2006</a:t>
            </a:r>
          </a:p>
        </p:txBody>
      </p:sp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E0238C-E2A5-4B6E-9B65-B8F777D4C2B9}" type="slidenum">
              <a:rPr lang="en-US"/>
              <a:pPr/>
              <a:t>8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JE Kutzbach, 2006</a:t>
            </a:r>
          </a:p>
        </p:txBody>
      </p:sp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E0A41D-BCF4-4138-B254-07B9DA5CB02E}" type="slidenum">
              <a:rPr lang="en-US"/>
              <a:pPr/>
              <a:t>9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JEK - 2011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C0F37-BD65-4291-95FE-7998033CF9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JEK - 2011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DAECE0-B427-410A-BD0D-DFAE948820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0"/>
            <a:ext cx="19621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0"/>
            <a:ext cx="57340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JEK - 2011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40FD83-1E9F-4E71-A744-3B327E338C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JEK - 2011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B1C0EE-CCAE-4109-BA68-A5A814E9E2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JEK - 2011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44286E-A15E-4753-A200-DD3E04524C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JEK - 2011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D11788-2701-4973-8B31-9A511CA968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JEK - 2011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8D4969-682A-4CD9-9365-7C03866971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JEK - 2011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3B7261-A64F-48B4-9E8D-37BEC1F3CC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JEK - 2011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30BEB0-9F50-4B73-A725-4871FA5414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JEK - 2011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57754E-D22D-42A6-8155-E2C23674DF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JEK - 2011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E80095-69BE-4DF4-B76A-101F85E2C9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914400" y="64087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JEK - 2011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F4CAD50-C6BB-429C-B479-F61B92CA51C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Verdana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Verdana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Verdana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Verdana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Verdan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Verdan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Verdan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Verdan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1EC4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" charset="0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4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838200" y="6400800"/>
            <a:ext cx="2895600" cy="457200"/>
          </a:xfrm>
          <a:noFill/>
        </p:spPr>
        <p:txBody>
          <a:bodyPr/>
          <a:lstStyle/>
          <a:p>
            <a:r>
              <a:rPr lang="en-US" smtClean="0">
                <a:latin typeface="Verdana" pitchFamily="34" charset="0"/>
                <a:ea typeface="ＭＳ Ｐゴシック" charset="-128"/>
              </a:rPr>
              <a:t>JEK - 2011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914400"/>
            <a:ext cx="8686800" cy="2133600"/>
          </a:xfrm>
        </p:spPr>
        <p:txBody>
          <a:bodyPr/>
          <a:lstStyle/>
          <a:p>
            <a:pPr algn="ctr" eaLnBrk="1" hangingPunct="1"/>
            <a:r>
              <a:rPr lang="en-US" sz="2800" b="1" smtClean="0">
                <a:ea typeface="ＭＳ Ｐゴシック" charset="-128"/>
              </a:rPr>
              <a:t>When Did the Anthropocene Begin?</a:t>
            </a:r>
            <a:br>
              <a:rPr lang="en-US" sz="2800" b="1" smtClean="0">
                <a:ea typeface="ＭＳ Ｐゴシック" charset="-128"/>
              </a:rPr>
            </a:br>
            <a:r>
              <a:rPr lang="en-US" sz="2800" b="1" smtClean="0">
                <a:ea typeface="ＭＳ Ｐゴシック" charset="-128"/>
              </a:rPr>
              <a:t>Observations and </a:t>
            </a:r>
            <a:br>
              <a:rPr lang="en-US" sz="2800" b="1" smtClean="0">
                <a:ea typeface="ＭＳ Ｐゴシック" charset="-128"/>
              </a:rPr>
            </a:br>
            <a:r>
              <a:rPr lang="en-US" sz="2800" b="1" smtClean="0">
                <a:ea typeface="ＭＳ Ｐゴシック" charset="-128"/>
              </a:rPr>
              <a:t>Climate Model Simulations</a:t>
            </a:r>
            <a:r>
              <a:rPr lang="en-US" smtClean="0">
                <a:latin typeface="Arial" pitchFamily="34" charset="0"/>
                <a:ea typeface="ＭＳ Ｐゴシック" charset="-128"/>
              </a:rPr>
              <a:t/>
            </a:r>
            <a:br>
              <a:rPr lang="en-US" smtClean="0">
                <a:latin typeface="Arial" pitchFamily="34" charset="0"/>
                <a:ea typeface="ＭＳ Ｐゴシック" charset="-128"/>
              </a:rPr>
            </a:br>
            <a:r>
              <a:rPr lang="en-US" smtClean="0">
                <a:latin typeface="Arial" pitchFamily="34" charset="0"/>
                <a:ea typeface="ＭＳ Ｐゴシック" charset="-128"/>
              </a:rPr>
              <a:t/>
            </a:r>
            <a:br>
              <a:rPr lang="en-US" smtClean="0">
                <a:latin typeface="Arial" pitchFamily="34" charset="0"/>
                <a:ea typeface="ＭＳ Ｐゴシック" charset="-128"/>
              </a:rPr>
            </a:br>
            <a:r>
              <a:rPr lang="en-US" smtClean="0">
                <a:latin typeface="Arial" pitchFamily="34" charset="0"/>
                <a:ea typeface="ＭＳ Ｐゴシック" charset="-128"/>
              </a:rPr>
              <a:t/>
            </a:r>
            <a:br>
              <a:rPr lang="en-US" smtClean="0">
                <a:latin typeface="Arial" pitchFamily="34" charset="0"/>
                <a:ea typeface="ＭＳ Ｐゴシック" charset="-128"/>
              </a:rPr>
            </a:br>
            <a:r>
              <a:rPr lang="en-US" smtClean="0">
                <a:latin typeface="Arial" pitchFamily="34" charset="0"/>
                <a:ea typeface="ＭＳ Ｐゴシック" charset="-128"/>
              </a:rPr>
              <a:t>  </a:t>
            </a:r>
            <a:br>
              <a:rPr lang="en-US" smtClean="0">
                <a:latin typeface="Arial" pitchFamily="34" charset="0"/>
                <a:ea typeface="ＭＳ Ｐゴシック" charset="-128"/>
              </a:rPr>
            </a:br>
            <a:r>
              <a:rPr lang="en-US" smtClean="0">
                <a:latin typeface="Arial" pitchFamily="34" charset="0"/>
                <a:ea typeface="ＭＳ Ｐゴシック" charset="-128"/>
              </a:rPr>
              <a:t> </a:t>
            </a:r>
            <a:r>
              <a:rPr lang="en-US" sz="1800" smtClean="0">
                <a:latin typeface="Arial" pitchFamily="34" charset="0"/>
                <a:ea typeface="ＭＳ Ｐゴシック" charset="-128"/>
              </a:rPr>
              <a:t>by John  Kutzbach</a:t>
            </a:r>
            <a:br>
              <a:rPr lang="en-US" sz="1800" smtClean="0">
                <a:latin typeface="Arial" pitchFamily="34" charset="0"/>
                <a:ea typeface="ＭＳ Ｐゴシック" charset="-128"/>
              </a:rPr>
            </a:br>
            <a:r>
              <a:rPr lang="en-US" sz="1400" smtClean="0">
                <a:latin typeface="Arial" pitchFamily="34" charset="0"/>
                <a:ea typeface="ＭＳ Ｐゴシック" charset="-128"/>
              </a:rPr>
              <a:t>University of Wisconsin-Madison</a:t>
            </a:r>
            <a:br>
              <a:rPr lang="en-US" sz="1400" smtClean="0">
                <a:latin typeface="Arial" pitchFamily="34" charset="0"/>
                <a:ea typeface="ＭＳ Ｐゴシック" charset="-128"/>
              </a:rPr>
            </a:br>
            <a:r>
              <a:rPr lang="en-US" sz="1400" smtClean="0">
                <a:latin typeface="Arial" pitchFamily="34" charset="0"/>
                <a:ea typeface="ＭＳ Ｐゴシック" charset="-128"/>
              </a:rPr>
              <a:t>March 31, 2011</a:t>
            </a:r>
            <a:endParaRPr lang="en-US" smtClean="0">
              <a:solidFill>
                <a:srgbClr val="000000"/>
              </a:solidFill>
              <a:latin typeface="Helvetica" charset="0"/>
              <a:ea typeface="ＭＳ Ｐゴシック" charset="-128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914400" y="5410200"/>
            <a:ext cx="7391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4080"/>
                </a:solidFill>
                <a:latin typeface="Arial" pitchFamily="34" charset="0"/>
              </a:rPr>
              <a:t>Colleagues:  W. Ruddiman, S. Vavrus, G. Philippon-Berrthier</a:t>
            </a:r>
            <a:endParaRPr lang="en-US" sz="180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z="1000" smtClean="0">
                <a:latin typeface="Verdana" pitchFamily="34" charset="0"/>
                <a:ea typeface="ＭＳ Ｐゴシック" charset="-128"/>
              </a:rPr>
              <a:t>JEK - 2011</a:t>
            </a:r>
          </a:p>
        </p:txBody>
      </p:sp>
      <p:pic>
        <p:nvPicPr>
          <p:cNvPr id="262148" name="Picture 1028" descr="egyptcow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685800"/>
            <a:ext cx="4221163" cy="236378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262151" name="Picture 1031" descr="cartoons"/>
          <p:cNvPicPr>
            <a:picLocks noChangeAspect="1" noChangeArrowheads="1"/>
          </p:cNvPicPr>
          <p:nvPr/>
        </p:nvPicPr>
        <p:blipFill>
          <a:blip r:embed="rId5"/>
          <a:srcRect l="48000" t="55255" r="6824" b="3847"/>
          <a:stretch>
            <a:fillRect/>
          </a:stretch>
        </p:blipFill>
        <p:spPr bwMode="auto">
          <a:xfrm>
            <a:off x="2590800" y="685800"/>
            <a:ext cx="1776413" cy="23622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62152" name="Text Box 1032"/>
          <p:cNvSpPr txBox="1">
            <a:spLocks noChangeArrowheads="1"/>
          </p:cNvSpPr>
          <p:nvPr/>
        </p:nvSpPr>
        <p:spPr bwMode="auto">
          <a:xfrm>
            <a:off x="1828800" y="152400"/>
            <a:ext cx="510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800000"/>
                </a:solidFill>
                <a:latin typeface="Verdana" charset="0"/>
              </a:rPr>
              <a:t>The Case for Early Agriculture</a:t>
            </a:r>
          </a:p>
        </p:txBody>
      </p:sp>
      <p:sp>
        <p:nvSpPr>
          <p:cNvPr id="33797" name="Text Box 10"/>
          <p:cNvSpPr txBox="1">
            <a:spLocks noChangeArrowheads="1"/>
          </p:cNvSpPr>
          <p:nvPr/>
        </p:nvSpPr>
        <p:spPr bwMode="auto">
          <a:xfrm>
            <a:off x="4648200" y="3048000"/>
            <a:ext cx="3124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Arial" pitchFamily="34" charset="0"/>
              </a:rPr>
              <a:t>Early domesticated animals</a:t>
            </a:r>
          </a:p>
        </p:txBody>
      </p:sp>
      <p:sp>
        <p:nvSpPr>
          <p:cNvPr id="33798" name="Text Box 11"/>
          <p:cNvSpPr txBox="1">
            <a:spLocks noChangeArrowheads="1"/>
          </p:cNvSpPr>
          <p:nvPr/>
        </p:nvSpPr>
        <p:spPr bwMode="auto">
          <a:xfrm>
            <a:off x="1600200" y="3048000"/>
            <a:ext cx="2743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Arial" pitchFamily="34" charset="0"/>
              </a:rPr>
              <a:t>Early farming</a:t>
            </a:r>
          </a:p>
        </p:txBody>
      </p:sp>
      <p:sp>
        <p:nvSpPr>
          <p:cNvPr id="33799" name="Text Box 12"/>
          <p:cNvSpPr txBox="1">
            <a:spLocks noChangeArrowheads="1"/>
          </p:cNvSpPr>
          <p:nvPr/>
        </p:nvSpPr>
        <p:spPr bwMode="auto">
          <a:xfrm>
            <a:off x="5410200" y="6172200"/>
            <a:ext cx="3124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Arial" pitchFamily="34" charset="0"/>
              </a:rPr>
              <a:t>Rice paddies and rice cultivation </a:t>
            </a:r>
          </a:p>
        </p:txBody>
      </p:sp>
      <p:pic>
        <p:nvPicPr>
          <p:cNvPr id="39948" name="Picture 12" descr="pixriceterracepeopl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68888" y="3505200"/>
            <a:ext cx="3703637" cy="259080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2" name="Picture 1" descr="earlyag1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12" t="4198" r="3277" b="3867"/>
          <a:stretch/>
        </p:blipFill>
        <p:spPr>
          <a:xfrm>
            <a:off x="381000" y="685800"/>
            <a:ext cx="1836738" cy="23352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13" name="Picture 12" descr="forestburn"/>
          <p:cNvPicPr>
            <a:picLocks noChangeAspect="1" noChangeArrowheads="1"/>
          </p:cNvPicPr>
          <p:nvPr/>
        </p:nvPicPr>
        <p:blipFill>
          <a:blip r:embed="rId8"/>
          <a:srcRect l="1648" t="2495" r="1099" b="208"/>
          <a:stretch>
            <a:fillRect/>
          </a:stretch>
        </p:blipFill>
        <p:spPr bwMode="auto">
          <a:xfrm>
            <a:off x="457200" y="3505200"/>
            <a:ext cx="3886200" cy="25701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33803" name="Text Box 12"/>
          <p:cNvSpPr txBox="1">
            <a:spLocks noChangeArrowheads="1"/>
          </p:cNvSpPr>
          <p:nvPr/>
        </p:nvSpPr>
        <p:spPr bwMode="auto">
          <a:xfrm>
            <a:off x="1143000" y="6172200"/>
            <a:ext cx="3124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Arial" pitchFamily="34" charset="0"/>
              </a:rPr>
              <a:t>Forest clearance for farming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2" name="Picture 4" descr="Li fig 2_Page_37"/>
          <p:cNvPicPr preferRelativeResize="0">
            <a:picLocks noChangeAspect="1" noChangeArrowheads="1"/>
          </p:cNvPicPr>
          <p:nvPr/>
        </p:nvPicPr>
        <p:blipFill>
          <a:blip r:embed="rId4"/>
          <a:srcRect l="14615" t="8551" r="14615" b="52141"/>
          <a:stretch>
            <a:fillRect/>
          </a:stretch>
        </p:blipFill>
        <p:spPr bwMode="auto">
          <a:xfrm>
            <a:off x="1828800" y="3581400"/>
            <a:ext cx="3751263" cy="29479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35842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z="1000" smtClean="0">
                <a:latin typeface="Verdana" pitchFamily="34" charset="0"/>
                <a:ea typeface="ＭＳ Ｐゴシック" charset="-128"/>
              </a:rPr>
              <a:t>JEK - 2011</a:t>
            </a:r>
          </a:p>
        </p:txBody>
      </p:sp>
      <p:pic>
        <p:nvPicPr>
          <p:cNvPr id="258050" name="Picture 2"/>
          <p:cNvPicPr preferRelativeResize="0">
            <a:picLocks noChangeAspect="1" noChangeArrowheads="1"/>
          </p:cNvPicPr>
          <p:nvPr/>
        </p:nvPicPr>
        <p:blipFill>
          <a:blip r:embed="rId5"/>
          <a:srcRect l="1715" t="2238" r="2216" b="1492"/>
          <a:stretch>
            <a:fillRect/>
          </a:stretch>
        </p:blipFill>
        <p:spPr bwMode="auto">
          <a:xfrm>
            <a:off x="304800" y="838200"/>
            <a:ext cx="3733800" cy="286702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58054" name="Rectangle 6"/>
          <p:cNvSpPr>
            <a:spLocks noChangeArrowheads="1"/>
          </p:cNvSpPr>
          <p:nvPr/>
        </p:nvSpPr>
        <p:spPr bwMode="auto">
          <a:xfrm>
            <a:off x="381000" y="152400"/>
            <a:ext cx="838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200" dirty="0">
                <a:solidFill>
                  <a:srgbClr val="8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Timing of Spread of Early Agriculture agrees with timing of Holocene GHG Trends</a:t>
            </a:r>
          </a:p>
        </p:txBody>
      </p:sp>
      <p:sp>
        <p:nvSpPr>
          <p:cNvPr id="35845" name="Text Box 7"/>
          <p:cNvSpPr txBox="1">
            <a:spLocks noChangeArrowheads="1"/>
          </p:cNvSpPr>
          <p:nvPr/>
        </p:nvSpPr>
        <p:spPr bwMode="auto">
          <a:xfrm>
            <a:off x="4038600" y="990600"/>
            <a:ext cx="23272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A1578"/>
                </a:solidFill>
                <a:latin typeface="Arial" pitchFamily="34" charset="0"/>
              </a:rPr>
              <a:t>Europe and </a:t>
            </a:r>
            <a:br>
              <a:rPr lang="en-US" sz="1600">
                <a:solidFill>
                  <a:srgbClr val="0A1578"/>
                </a:solidFill>
                <a:latin typeface="Arial" pitchFamily="34" charset="0"/>
              </a:rPr>
            </a:br>
            <a:r>
              <a:rPr lang="en-US" sz="1600">
                <a:solidFill>
                  <a:srgbClr val="0A1578"/>
                </a:solidFill>
                <a:latin typeface="Arial" pitchFamily="34" charset="0"/>
              </a:rPr>
              <a:t>Middle East</a:t>
            </a:r>
            <a:endParaRPr lang="en-US" sz="1800" baseline="-25000">
              <a:solidFill>
                <a:srgbClr val="0A1578"/>
              </a:solidFill>
              <a:latin typeface="Arial" pitchFamily="34" charset="0"/>
            </a:endParaRPr>
          </a:p>
        </p:txBody>
      </p:sp>
      <p:sp>
        <p:nvSpPr>
          <p:cNvPr id="35846" name="Text Box 8"/>
          <p:cNvSpPr txBox="1">
            <a:spLocks noChangeArrowheads="1"/>
          </p:cNvSpPr>
          <p:nvPr/>
        </p:nvSpPr>
        <p:spPr bwMode="auto">
          <a:xfrm>
            <a:off x="4419600" y="3276600"/>
            <a:ext cx="1905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A1578"/>
                </a:solidFill>
                <a:latin typeface="Arial" pitchFamily="34" charset="0"/>
              </a:rPr>
              <a:t>South Asia</a:t>
            </a:r>
            <a:endParaRPr lang="en-US" sz="1800" baseline="-25000">
              <a:solidFill>
                <a:srgbClr val="0A1578"/>
              </a:solidFill>
              <a:latin typeface="Arial" pitchFamily="34" charset="0"/>
            </a:endParaRPr>
          </a:p>
        </p:txBody>
      </p:sp>
      <p:sp>
        <p:nvSpPr>
          <p:cNvPr id="35847" name="TextBox 6"/>
          <p:cNvSpPr txBox="1">
            <a:spLocks noChangeArrowheads="1"/>
          </p:cNvSpPr>
          <p:nvPr/>
        </p:nvSpPr>
        <p:spPr bwMode="auto">
          <a:xfrm>
            <a:off x="228600" y="3733800"/>
            <a:ext cx="1447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Arial" pitchFamily="34" charset="0"/>
                <a:cs typeface="Arial" pitchFamily="34" charset="0"/>
              </a:rPr>
              <a:t>Ruddiman, 2000</a:t>
            </a:r>
            <a:endParaRPr lang="en-US" sz="1200" baseline="-2500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8" name="TextBox 6"/>
          <p:cNvSpPr txBox="1">
            <a:spLocks noChangeArrowheads="1"/>
          </p:cNvSpPr>
          <p:nvPr/>
        </p:nvSpPr>
        <p:spPr bwMode="auto">
          <a:xfrm>
            <a:off x="5562600" y="6248400"/>
            <a:ext cx="1447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Arial" pitchFamily="34" charset="0"/>
                <a:cs typeface="Arial" pitchFamily="34" charset="0"/>
              </a:rPr>
              <a:t>Li et al., 2008</a:t>
            </a:r>
            <a:endParaRPr lang="en-US" sz="1200" baseline="-250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CenerEArlyAg"/>
          <p:cNvPicPr>
            <a:picLocks noChangeAspect="1" noChangeArrowheads="1"/>
          </p:cNvPicPr>
          <p:nvPr/>
        </p:nvPicPr>
        <p:blipFill rotWithShape="1">
          <a:blip r:embed="rId6"/>
          <a:srcRect t="6211" b="-274"/>
          <a:stretch/>
        </p:blipFill>
        <p:spPr bwMode="auto">
          <a:xfrm>
            <a:off x="5562600" y="838200"/>
            <a:ext cx="3429000" cy="196215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35850" name="Text Box 8"/>
          <p:cNvSpPr txBox="1">
            <a:spLocks noChangeArrowheads="1"/>
          </p:cNvSpPr>
          <p:nvPr/>
        </p:nvSpPr>
        <p:spPr bwMode="auto">
          <a:xfrm>
            <a:off x="6019800" y="2819400"/>
            <a:ext cx="2971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>
                <a:solidFill>
                  <a:srgbClr val="0A1578"/>
                </a:solidFill>
                <a:latin typeface="Arial" pitchFamily="34" charset="0"/>
              </a:rPr>
              <a:t>Centers of Early Agriculture</a:t>
            </a:r>
            <a:endParaRPr lang="en-US" sz="1800" baseline="-25000">
              <a:solidFill>
                <a:srgbClr val="0A1578"/>
              </a:solidFill>
              <a:latin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Verdana" pitchFamily="34" charset="0"/>
                <a:ea typeface="ＭＳ Ｐゴシック" charset="-128"/>
              </a:rPr>
              <a:t>JEK - 2011</a:t>
            </a:r>
          </a:p>
        </p:txBody>
      </p:sp>
      <p:pic>
        <p:nvPicPr>
          <p:cNvPr id="37890" name="Picture 2" descr="Ellisland use.jpg"/>
          <p:cNvPicPr>
            <a:picLocks noChangeAspect="1"/>
          </p:cNvPicPr>
          <p:nvPr/>
        </p:nvPicPr>
        <p:blipFill>
          <a:blip r:embed="rId3"/>
          <a:srcRect t="10864"/>
          <a:stretch>
            <a:fillRect/>
          </a:stretch>
        </p:blipFill>
        <p:spPr bwMode="auto">
          <a:xfrm>
            <a:off x="6934200" y="533400"/>
            <a:ext cx="1912938" cy="6113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7891" name="Text Box 7"/>
          <p:cNvSpPr txBox="1">
            <a:spLocks noChangeArrowheads="1"/>
          </p:cNvSpPr>
          <p:nvPr/>
        </p:nvSpPr>
        <p:spPr bwMode="auto">
          <a:xfrm>
            <a:off x="5181600" y="1219200"/>
            <a:ext cx="171767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>
                <a:solidFill>
                  <a:srgbClr val="004080"/>
                </a:solidFill>
                <a:latin typeface="Arial" pitchFamily="34" charset="0"/>
              </a:rPr>
              <a:t>Global land use</a:t>
            </a:r>
            <a:r>
              <a:rPr lang="en-US" sz="1600">
                <a:solidFill>
                  <a:srgbClr val="000000"/>
                </a:solidFill>
                <a:latin typeface="Arial" pitchFamily="34" charset="0"/>
              </a:rPr>
              <a:t/>
            </a:r>
            <a:br>
              <a:rPr lang="en-US" sz="1600">
                <a:solidFill>
                  <a:srgbClr val="000000"/>
                </a:solidFill>
                <a:latin typeface="Arial" pitchFamily="34" charset="0"/>
              </a:rPr>
            </a:br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Ellis, E, 2011</a:t>
            </a:r>
            <a:endParaRPr lang="en-US" sz="1600" baseline="-25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7892" name="Text Box 7"/>
          <p:cNvSpPr txBox="1">
            <a:spLocks noChangeArrowheads="1"/>
          </p:cNvSpPr>
          <p:nvPr/>
        </p:nvSpPr>
        <p:spPr bwMode="auto">
          <a:xfrm>
            <a:off x="4038600" y="2895600"/>
            <a:ext cx="20224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>
                <a:solidFill>
                  <a:srgbClr val="0A1578"/>
                </a:solidFill>
                <a:latin typeface="Arial" pitchFamily="34" charset="0"/>
              </a:rPr>
              <a:t>Population estimate</a:t>
            </a:r>
            <a:endParaRPr lang="en-US" sz="1800" baseline="-25000">
              <a:solidFill>
                <a:srgbClr val="0A1578"/>
              </a:solidFill>
              <a:latin typeface="Arial" pitchFamily="34" charset="0"/>
            </a:endParaRPr>
          </a:p>
        </p:txBody>
      </p:sp>
      <p:sp>
        <p:nvSpPr>
          <p:cNvPr id="37893" name="Text Box 7"/>
          <p:cNvSpPr txBox="1">
            <a:spLocks noChangeArrowheads="1"/>
          </p:cNvSpPr>
          <p:nvPr/>
        </p:nvSpPr>
        <p:spPr bwMode="auto">
          <a:xfrm>
            <a:off x="4114800" y="3733800"/>
            <a:ext cx="2514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A1578"/>
                </a:solidFill>
                <a:latin typeface="Arial" pitchFamily="34" charset="0"/>
              </a:rPr>
              <a:t>Land use/capita</a:t>
            </a:r>
            <a:br>
              <a:rPr lang="en-US" sz="1600">
                <a:solidFill>
                  <a:srgbClr val="0A1578"/>
                </a:solidFill>
                <a:latin typeface="Arial" pitchFamily="34" charset="0"/>
              </a:rPr>
            </a:br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Ruddiman and Ellis, 2009</a:t>
            </a:r>
            <a:endParaRPr lang="en-US" sz="1800" baseline="-25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7894" name="Rectangle 2"/>
          <p:cNvSpPr txBox="1">
            <a:spLocks noChangeArrowheads="1"/>
          </p:cNvSpPr>
          <p:nvPr/>
        </p:nvSpPr>
        <p:spPr bwMode="auto">
          <a:xfrm>
            <a:off x="7938" y="0"/>
            <a:ext cx="68500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>
                <a:solidFill>
                  <a:srgbClr val="800000"/>
                </a:solidFill>
                <a:latin typeface="Verdana" pitchFamily="34" charset="0"/>
              </a:rPr>
              <a:t>Are Land Use Changes Sufficient to Impact the  Carbon Budget?</a:t>
            </a:r>
          </a:p>
          <a:p>
            <a:pPr eaLnBrk="1" hangingPunct="1"/>
            <a:r>
              <a:rPr lang="en-US" sz="2000">
                <a:solidFill>
                  <a:srgbClr val="800000"/>
                </a:solidFill>
                <a:latin typeface="Verdana" pitchFamily="34" charset="0"/>
              </a:rPr>
              <a:t> </a:t>
            </a:r>
            <a:r>
              <a:rPr lang="en-US" sz="1400">
                <a:solidFill>
                  <a:srgbClr val="800000"/>
                </a:solidFill>
                <a:latin typeface="Verdana" pitchFamily="34" charset="0"/>
              </a:rPr>
              <a:t>(Land use = Population X Land use/Capita)</a:t>
            </a:r>
          </a:p>
        </p:txBody>
      </p:sp>
      <p:pic>
        <p:nvPicPr>
          <p:cNvPr id="37895" name="Picture 1" descr="Landscal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1752600"/>
            <a:ext cx="1370013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6" name="TextBox 3"/>
          <p:cNvSpPr txBox="1">
            <a:spLocks noChangeArrowheads="1"/>
          </p:cNvSpPr>
          <p:nvPr/>
        </p:nvSpPr>
        <p:spPr bwMode="auto">
          <a:xfrm>
            <a:off x="1371600" y="5715000"/>
            <a:ext cx="4114800" cy="862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800000"/>
                </a:solidFill>
                <a:latin typeface="Arial" pitchFamily="34" charset="0"/>
              </a:rPr>
              <a:t>Result so far: Early agriculture could have contributed approximately 20ppm to </a:t>
            </a:r>
            <a:r>
              <a:rPr lang="en-US" sz="1800" b="1">
                <a:solidFill>
                  <a:srgbClr val="800000"/>
                </a:solidFill>
                <a:latin typeface="Lucida Grande" charset="0"/>
              </a:rPr>
              <a:t>Δ</a:t>
            </a:r>
            <a:r>
              <a:rPr lang="en-US" sz="1600">
                <a:solidFill>
                  <a:srgbClr val="800000"/>
                </a:solidFill>
                <a:latin typeface="Arial" pitchFamily="34" charset="0"/>
              </a:rPr>
              <a:t>CO</a:t>
            </a:r>
            <a:r>
              <a:rPr lang="en-US" sz="1600" baseline="-25000">
                <a:solidFill>
                  <a:srgbClr val="800000"/>
                </a:solidFill>
                <a:latin typeface="Arial" pitchFamily="34" charset="0"/>
              </a:rPr>
              <a:t>2</a:t>
            </a:r>
            <a:r>
              <a:rPr lang="en-US" sz="1600">
                <a:solidFill>
                  <a:srgbClr val="800000"/>
                </a:solidFill>
                <a:latin typeface="Arial" pitchFamily="34" charset="0"/>
              </a:rPr>
              <a:t> </a:t>
            </a:r>
            <a:br>
              <a:rPr lang="en-US" sz="1600">
                <a:solidFill>
                  <a:srgbClr val="800000"/>
                </a:solidFill>
                <a:latin typeface="Arial" pitchFamily="34" charset="0"/>
              </a:rPr>
            </a:br>
            <a:r>
              <a:rPr lang="en-US" sz="1600">
                <a:solidFill>
                  <a:srgbClr val="800000"/>
                </a:solidFill>
                <a:latin typeface="Arial" pitchFamily="34" charset="0"/>
              </a:rPr>
              <a:t>(Kaplan et al, 2011)</a:t>
            </a:r>
          </a:p>
        </p:txBody>
      </p:sp>
      <p:pic>
        <p:nvPicPr>
          <p:cNvPr id="37897" name="Picture 1" descr="population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990600"/>
            <a:ext cx="3452813" cy="2438400"/>
          </a:xfrm>
          <a:prstGeom prst="rect">
            <a:avLst/>
          </a:prstGeom>
          <a:noFill/>
          <a:ln w="9525">
            <a:solidFill>
              <a:srgbClr val="001EC4"/>
            </a:solidFill>
            <a:miter lim="800000"/>
            <a:headEnd/>
            <a:tailEnd/>
          </a:ln>
        </p:spPr>
      </p:pic>
      <p:pic>
        <p:nvPicPr>
          <p:cNvPr id="37898" name="Picture 2" descr="convex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3581400"/>
            <a:ext cx="3773488" cy="1798638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</p:pic>
      <p:sp>
        <p:nvSpPr>
          <p:cNvPr id="37899" name="Text Box 7"/>
          <p:cNvSpPr txBox="1">
            <a:spLocks noChangeArrowheads="1"/>
          </p:cNvSpPr>
          <p:nvPr/>
        </p:nvSpPr>
        <p:spPr bwMode="auto">
          <a:xfrm>
            <a:off x="4191000" y="4724400"/>
            <a:ext cx="20224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>
                <a:solidFill>
                  <a:srgbClr val="0A1578"/>
                </a:solidFill>
                <a:latin typeface="Arial" pitchFamily="34" charset="0"/>
              </a:rPr>
              <a:t>Early agriculture had a 10X larger </a:t>
            </a:r>
            <a:r>
              <a:rPr lang="en-US" altLang="en-US" sz="1100">
                <a:solidFill>
                  <a:srgbClr val="0A1578"/>
                </a:solidFill>
                <a:latin typeface="Arial" pitchFamily="34" charset="0"/>
              </a:rPr>
              <a:t>“</a:t>
            </a:r>
            <a:r>
              <a:rPr lang="en-US" sz="1100">
                <a:solidFill>
                  <a:srgbClr val="0A1578"/>
                </a:solidFill>
                <a:latin typeface="Arial" pitchFamily="34" charset="0"/>
              </a:rPr>
              <a:t>footprint </a:t>
            </a:r>
            <a:r>
              <a:rPr lang="en-US" altLang="en-US" sz="1100">
                <a:solidFill>
                  <a:srgbClr val="0A1578"/>
                </a:solidFill>
                <a:latin typeface="Arial" pitchFamily="34" charset="0"/>
              </a:rPr>
              <a:t>“</a:t>
            </a:r>
            <a:r>
              <a:rPr lang="en-US" sz="1100">
                <a:solidFill>
                  <a:srgbClr val="0A1578"/>
                </a:solidFill>
                <a:latin typeface="Arial" pitchFamily="34" charset="0"/>
              </a:rPr>
              <a:t> than at PI</a:t>
            </a:r>
            <a:endParaRPr lang="en-US" sz="1200" baseline="-25000">
              <a:solidFill>
                <a:srgbClr val="0A1578"/>
              </a:solidFill>
              <a:latin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Verdana" pitchFamily="34" charset="0"/>
                <a:ea typeface="ＭＳ Ｐゴシック" charset="-128"/>
              </a:rPr>
              <a:t>JEK - 2011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534400" cy="990600"/>
          </a:xfrm>
        </p:spPr>
        <p:txBody>
          <a:bodyPr/>
          <a:lstStyle/>
          <a:p>
            <a:pPr eaLnBrk="1" hangingPunct="1"/>
            <a:r>
              <a:rPr lang="en-US" sz="2000" smtClean="0">
                <a:ea typeface="ＭＳ Ｐゴシック" charset="-128"/>
              </a:rPr>
              <a:t>Modified Hypothesis (Ruddiman, 2007, 2011)</a:t>
            </a:r>
            <a:br>
              <a:rPr lang="en-US" sz="2000" smtClean="0">
                <a:ea typeface="ＭＳ Ｐゴシック" charset="-128"/>
              </a:rPr>
            </a:br>
            <a:r>
              <a:rPr lang="en-US" sz="2000" smtClean="0">
                <a:ea typeface="ＭＳ Ｐゴシック" charset="-128"/>
              </a:rPr>
              <a:t>The </a:t>
            </a:r>
            <a:r>
              <a:rPr lang="en-US" sz="1800" smtClean="0">
                <a:ea typeface="ＭＳ Ｐゴシック" charset="-128"/>
              </a:rPr>
              <a:t>Holocene CO</a:t>
            </a:r>
            <a:r>
              <a:rPr lang="en-US" sz="1800" baseline="-25000" smtClean="0">
                <a:ea typeface="ＭＳ Ｐゴシック" charset="-128"/>
              </a:rPr>
              <a:t>2 </a:t>
            </a:r>
            <a:r>
              <a:rPr lang="en-US" sz="1800" smtClean="0">
                <a:ea typeface="ＭＳ Ｐゴシック" charset="-128"/>
              </a:rPr>
              <a:t> trend may be</a:t>
            </a:r>
            <a:r>
              <a:rPr lang="en-US" sz="2000" smtClean="0">
                <a:ea typeface="ＭＳ Ｐゴシック" charset="-128"/>
              </a:rPr>
              <a:t> a</a:t>
            </a:r>
            <a:r>
              <a:rPr lang="en-US" sz="1600" smtClean="0">
                <a:ea typeface="ＭＳ Ｐゴシック" charset="-128"/>
              </a:rPr>
              <a:t> </a:t>
            </a:r>
            <a:r>
              <a:rPr lang="en-US" sz="1800" smtClean="0">
                <a:ea typeface="ＭＳ Ｐゴシック" charset="-128"/>
              </a:rPr>
              <a:t>combination of direct anthropogenic emissions and internal climate feedbacks</a:t>
            </a:r>
            <a:endParaRPr lang="en-US" smtClean="0">
              <a:ea typeface="ＭＳ Ｐゴシック" charset="-128"/>
            </a:endParaRPr>
          </a:p>
        </p:txBody>
      </p:sp>
      <p:grpSp>
        <p:nvGrpSpPr>
          <p:cNvPr id="38915" name="Group 4"/>
          <p:cNvGrpSpPr>
            <a:grpSpLocks/>
          </p:cNvGrpSpPr>
          <p:nvPr/>
        </p:nvGrpSpPr>
        <p:grpSpPr bwMode="auto">
          <a:xfrm>
            <a:off x="533400" y="1295400"/>
            <a:ext cx="8051800" cy="3911600"/>
            <a:chOff x="533400" y="1295400"/>
            <a:chExt cx="8051800" cy="3911600"/>
          </a:xfrm>
        </p:grpSpPr>
        <p:pic>
          <p:nvPicPr>
            <p:cNvPr id="38916" name="Picture 8" descr="slide 7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3400" y="1295400"/>
              <a:ext cx="8051800" cy="391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17" name="Rectangle 1"/>
            <p:cNvSpPr>
              <a:spLocks noChangeArrowheads="1"/>
            </p:cNvSpPr>
            <p:nvPr/>
          </p:nvSpPr>
          <p:spPr bwMode="auto">
            <a:xfrm>
              <a:off x="914400" y="2895600"/>
              <a:ext cx="1219200" cy="762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18" name="TextBox 1"/>
            <p:cNvSpPr txBox="1">
              <a:spLocks noChangeArrowheads="1"/>
            </p:cNvSpPr>
            <p:nvPr/>
          </p:nvSpPr>
          <p:spPr bwMode="auto">
            <a:xfrm>
              <a:off x="533400" y="2590800"/>
              <a:ext cx="2514600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1600"/>
            </a:p>
            <a:p>
              <a:r>
                <a:rPr lang="en-US" sz="1600">
                  <a:solidFill>
                    <a:srgbClr val="00982D"/>
                  </a:solidFill>
                  <a:latin typeface="Arial" pitchFamily="34" charset="0"/>
                  <a:cs typeface="Arial" pitchFamily="34" charset="0"/>
                </a:rPr>
                <a:t>Additional CO</a:t>
              </a:r>
              <a:r>
                <a:rPr lang="en-US" sz="1600" baseline="-25000">
                  <a:solidFill>
                    <a:srgbClr val="00982D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1600">
                  <a:solidFill>
                    <a:srgbClr val="00982D"/>
                  </a:solidFill>
                  <a:latin typeface="Arial" pitchFamily="34" charset="0"/>
                  <a:cs typeface="Arial" pitchFamily="34" charset="0"/>
                </a:rPr>
                <a:t> (20ppm)</a:t>
              </a:r>
            </a:p>
            <a:p>
              <a:endParaRPr lang="en-US" sz="1600">
                <a:solidFill>
                  <a:srgbClr val="00982D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sz="1600">
                  <a:solidFill>
                    <a:srgbClr val="00982D"/>
                  </a:solidFill>
                  <a:latin typeface="Arial" pitchFamily="34" charset="0"/>
                  <a:cs typeface="Arial" pitchFamily="34" charset="0"/>
                </a:rPr>
                <a:t>Additional CH</a:t>
              </a:r>
              <a:r>
                <a:rPr lang="en-US" sz="1600" baseline="-25000">
                  <a:solidFill>
                    <a:srgbClr val="00982D"/>
                  </a:solidFill>
                  <a:latin typeface="Arial" pitchFamily="34" charset="0"/>
                  <a:cs typeface="Arial" pitchFamily="34" charset="0"/>
                </a:rPr>
                <a:t>4</a:t>
              </a:r>
              <a:r>
                <a:rPr lang="en-US" sz="1600">
                  <a:solidFill>
                    <a:srgbClr val="00982D"/>
                  </a:solidFill>
                  <a:latin typeface="Arial" pitchFamily="34" charset="0"/>
                  <a:cs typeface="Arial" pitchFamily="34" charset="0"/>
                </a:rPr>
                <a:t> (250ppb)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990600" y="3581400"/>
            <a:ext cx="4495800" cy="1828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305800" cy="1066800"/>
          </a:xfrm>
        </p:spPr>
        <p:txBody>
          <a:bodyPr/>
          <a:lstStyle/>
          <a:p>
            <a:r>
              <a:rPr lang="en-US" sz="2200" smtClean="0">
                <a:ea typeface="ＭＳ Ｐゴシック" charset="-128"/>
              </a:rPr>
              <a:t>Model Simulations (PD, PI, NA):  </a:t>
            </a:r>
            <a:r>
              <a:rPr lang="en-US" sz="1800" smtClean="0">
                <a:ea typeface="ＭＳ Ｐゴシック" charset="-128"/>
              </a:rPr>
              <a:t>Question – can models shed light on the kinds of feedbacks that might have amplified the climate response to early agriculture?</a:t>
            </a:r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1219200"/>
          </a:xfrm>
        </p:spPr>
        <p:txBody>
          <a:bodyPr/>
          <a:lstStyle/>
          <a:p>
            <a:r>
              <a:rPr lang="en-US" sz="1800" smtClean="0">
                <a:solidFill>
                  <a:srgbClr val="262673"/>
                </a:solidFill>
                <a:ea typeface="ＭＳ Ｐゴシック" charset="-128"/>
              </a:rPr>
              <a:t>Use CCSM3 (Kutzbach et al, 2010, 2011)</a:t>
            </a:r>
          </a:p>
          <a:p>
            <a:r>
              <a:rPr lang="en-US" sz="1800" smtClean="0">
                <a:solidFill>
                  <a:srgbClr val="262673"/>
                </a:solidFill>
                <a:ea typeface="ＭＳ Ｐゴシック" charset="-128"/>
              </a:rPr>
              <a:t>Partition results: NA – PD = (NA – PI) + (PI – PD)</a:t>
            </a:r>
          </a:p>
          <a:p>
            <a:r>
              <a:rPr lang="en-US" sz="1800" smtClean="0">
                <a:solidFill>
                  <a:srgbClr val="262673"/>
                </a:solidFill>
                <a:ea typeface="ＭＳ Ｐゴシック" charset="-128"/>
              </a:rPr>
              <a:t>Examine changes and potential ocean feedbacks</a:t>
            </a:r>
          </a:p>
        </p:txBody>
      </p:sp>
      <p:sp>
        <p:nvSpPr>
          <p:cNvPr id="4096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Verdana" pitchFamily="34" charset="0"/>
                <a:ea typeface="ＭＳ Ｐゴシック" charset="-128"/>
              </a:rPr>
              <a:t>JEK - 2011</a:t>
            </a: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43000" y="3200400"/>
            <a:ext cx="731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Summary of GHG forcing changes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990600" y="3581400"/>
          <a:ext cx="4486275" cy="1819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33339"/>
                <a:gridCol w="838098"/>
                <a:gridCol w="761907"/>
                <a:gridCol w="752931"/>
              </a:tblGrid>
              <a:tr h="293539"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0000"/>
                        </a:solidFill>
                      </a:endParaRPr>
                    </a:p>
                  </a:txBody>
                  <a:tcPr marL="72989" marR="72989" marT="36506" marB="365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PD</a:t>
                      </a:r>
                      <a:endParaRPr lang="en-US" sz="1400" b="0" dirty="0">
                        <a:solidFill>
                          <a:srgbClr val="000000"/>
                        </a:solidFill>
                      </a:endParaRPr>
                    </a:p>
                  </a:txBody>
                  <a:tcPr marL="72989" marR="72989" marT="36506" marB="365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PI</a:t>
                      </a:r>
                      <a:endParaRPr lang="en-US" sz="1400" b="0" dirty="0">
                        <a:solidFill>
                          <a:srgbClr val="000000"/>
                        </a:solidFill>
                      </a:endParaRPr>
                    </a:p>
                  </a:txBody>
                  <a:tcPr marL="72989" marR="72989" marT="36506" marB="365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NA</a:t>
                      </a:r>
                      <a:endParaRPr lang="en-US" sz="1400" b="0" dirty="0">
                        <a:solidFill>
                          <a:srgbClr val="000000"/>
                        </a:solidFill>
                      </a:endParaRPr>
                    </a:p>
                  </a:txBody>
                  <a:tcPr marL="72989" marR="72989" marT="36506" marB="36506"/>
                </a:tc>
              </a:tr>
              <a:tr h="293539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CO</a:t>
                      </a:r>
                      <a:r>
                        <a:rPr lang="en-US" sz="1300" b="1" baseline="-25000" dirty="0" smtClean="0"/>
                        <a:t>2</a:t>
                      </a:r>
                      <a:r>
                        <a:rPr lang="en-US" sz="1300" dirty="0" smtClean="0"/>
                        <a:t>(ppm)</a:t>
                      </a:r>
                      <a:endParaRPr lang="en-US" sz="1300" dirty="0"/>
                    </a:p>
                  </a:txBody>
                  <a:tcPr marL="72989" marR="72989" marT="36506" marB="3650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355</a:t>
                      </a:r>
                      <a:endParaRPr lang="en-US" sz="1400" dirty="0"/>
                    </a:p>
                  </a:txBody>
                  <a:tcPr marL="72989" marR="72989" marT="36506" marB="3650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   280  </a:t>
                      </a:r>
                      <a:endParaRPr lang="en-US" sz="1400" dirty="0"/>
                    </a:p>
                  </a:txBody>
                  <a:tcPr marL="72989" marR="72989" marT="36506" marB="3650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   240</a:t>
                      </a:r>
                      <a:endParaRPr lang="en-US" sz="1400" dirty="0"/>
                    </a:p>
                  </a:txBody>
                  <a:tcPr marL="72989" marR="72989" marT="36506" marB="36506"/>
                </a:tc>
              </a:tr>
              <a:tr h="293539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CH</a:t>
                      </a:r>
                      <a:r>
                        <a:rPr lang="en-US" sz="1300" b="1" baseline="-25000" dirty="0" smtClean="0"/>
                        <a:t>4</a:t>
                      </a:r>
                      <a:r>
                        <a:rPr lang="en-US" sz="1300" dirty="0" smtClean="0"/>
                        <a:t> (ppb)</a:t>
                      </a:r>
                      <a:endParaRPr lang="en-US" sz="1300" dirty="0"/>
                    </a:p>
                  </a:txBody>
                  <a:tcPr marL="72989" marR="72989" marT="36506" marB="3650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1714</a:t>
                      </a:r>
                      <a:endParaRPr lang="en-US" sz="1400" dirty="0"/>
                    </a:p>
                  </a:txBody>
                  <a:tcPr marL="72989" marR="72989" marT="36506" marB="3650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   760</a:t>
                      </a:r>
                      <a:endParaRPr lang="en-US" sz="1400" dirty="0"/>
                    </a:p>
                  </a:txBody>
                  <a:tcPr marL="72989" marR="72989" marT="36506" marB="3650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   450</a:t>
                      </a:r>
                      <a:endParaRPr lang="en-US" sz="1400" dirty="0"/>
                    </a:p>
                  </a:txBody>
                  <a:tcPr marL="72989" marR="72989" marT="36506" marB="36506"/>
                </a:tc>
              </a:tr>
              <a:tr h="469329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Equiv. CO</a:t>
                      </a:r>
                      <a:r>
                        <a:rPr lang="en-US" sz="1300" b="1" baseline="-25000" dirty="0" smtClean="0"/>
                        <a:t>2</a:t>
                      </a:r>
                      <a:r>
                        <a:rPr lang="en-US" sz="1300" dirty="0" smtClean="0"/>
                        <a:t> (ppm)</a:t>
                      </a:r>
                      <a:endParaRPr lang="en-US" sz="1300" dirty="0"/>
                    </a:p>
                  </a:txBody>
                  <a:tcPr marL="72989" marR="72989" marT="36506" marB="3650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355</a:t>
                      </a:r>
                      <a:endParaRPr lang="en-US" sz="1400" dirty="0"/>
                    </a:p>
                  </a:txBody>
                  <a:tcPr marL="72989" marR="72989" marT="36506" marB="3650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243*</a:t>
                      </a:r>
                      <a:endParaRPr lang="en-US" sz="1400" dirty="0"/>
                    </a:p>
                  </a:txBody>
                  <a:tcPr marL="72989" marR="72989" marT="36506" marB="3650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199*</a:t>
                      </a:r>
                      <a:endParaRPr lang="en-US" sz="1400" dirty="0"/>
                    </a:p>
                  </a:txBody>
                  <a:tcPr marL="72989" marR="72989" marT="36506" marB="36506"/>
                </a:tc>
              </a:tr>
              <a:tr h="469329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Lowered </a:t>
                      </a:r>
                      <a:r>
                        <a:rPr lang="en-US" sz="1300" dirty="0" err="1" smtClean="0"/>
                        <a:t>radiative</a:t>
                      </a:r>
                      <a:r>
                        <a:rPr lang="en-US" sz="1300" dirty="0" smtClean="0"/>
                        <a:t> forcing (w/m</a:t>
                      </a:r>
                      <a:r>
                        <a:rPr lang="en-US" sz="1300" b="1" baseline="30000" dirty="0" smtClean="0"/>
                        <a:t>2</a:t>
                      </a:r>
                      <a:r>
                        <a:rPr lang="en-US" sz="1300" baseline="0" dirty="0" smtClean="0"/>
                        <a:t>)</a:t>
                      </a:r>
                      <a:endParaRPr lang="en-US" sz="1300" baseline="0" dirty="0"/>
                    </a:p>
                  </a:txBody>
                  <a:tcPr marL="72989" marR="72989" marT="36506" marB="3650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0*</a:t>
                      </a:r>
                      <a:endParaRPr lang="en-US" sz="1400" dirty="0"/>
                    </a:p>
                  </a:txBody>
                  <a:tcPr marL="72989" marR="72989" marT="36506" marB="3650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-2.05*</a:t>
                      </a:r>
                      <a:endParaRPr lang="en-US" sz="1400" dirty="0"/>
                    </a:p>
                  </a:txBody>
                  <a:tcPr marL="72989" marR="72989" marT="36506" marB="3650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-3.06*</a:t>
                      </a:r>
                      <a:endParaRPr lang="en-US" sz="1400" dirty="0"/>
                    </a:p>
                  </a:txBody>
                  <a:tcPr marL="72989" marR="72989" marT="36506" marB="36506"/>
                </a:tc>
              </a:tr>
            </a:tbl>
          </a:graphicData>
        </a:graphic>
      </p:graphicFrame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219200" y="5410200"/>
            <a:ext cx="419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*referenced to PD GHG and GHG forcing </a:t>
            </a:r>
          </a:p>
          <a:p>
            <a:pPr>
              <a:defRPr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(includes  reductions in N</a:t>
            </a:r>
            <a:r>
              <a:rPr lang="en-US" sz="1400" baseline="-25000" dirty="0" smtClean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O, CFCs)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Verdana" pitchFamily="34" charset="0"/>
                <a:ea typeface="ＭＳ Ｐゴシック" charset="-128"/>
              </a:rPr>
              <a:t>JEK - 2011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305800" cy="6858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</a:rPr>
              <a:t>Annual Surface Temperature Difference (K), NA-PD</a:t>
            </a:r>
            <a:br>
              <a:rPr lang="en-US" smtClean="0">
                <a:ea typeface="ＭＳ Ｐゴシック" charset="-128"/>
              </a:rPr>
            </a:br>
            <a:r>
              <a:rPr lang="en-US" smtClean="0">
                <a:ea typeface="ＭＳ Ｐゴシック" charset="-128"/>
              </a:rPr>
              <a:t>    			   CCSM3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6400800" y="6248400"/>
            <a:ext cx="2209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Kutzbach et al, 2010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66800" y="5791200"/>
            <a:ext cx="2895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800000"/>
                </a:solidFill>
                <a:latin typeface="Lucida Grande" charset="0"/>
              </a:rPr>
              <a:t>Δ</a:t>
            </a:r>
            <a:r>
              <a:rPr lang="en-US" sz="160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1600" baseline="-2500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160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(global) = –2.74K</a:t>
            </a:r>
          </a:p>
        </p:txBody>
      </p:sp>
      <p:pic>
        <p:nvPicPr>
          <p:cNvPr id="41989" name="Picture 1" descr="Glob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1028700"/>
            <a:ext cx="7010400" cy="4776788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Verdana" pitchFamily="34" charset="0"/>
                <a:ea typeface="ＭＳ Ｐゴシック" charset="-128"/>
              </a:rPr>
              <a:t>JEK - 2011</a:t>
            </a: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9067800" cy="5334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</a:rPr>
              <a:t>Zonal Average Ocean (latitude/depth) – CCSM3</a:t>
            </a:r>
            <a:br>
              <a:rPr lang="en-US" smtClean="0">
                <a:ea typeface="ＭＳ Ｐゴシック" charset="-128"/>
              </a:rPr>
            </a:br>
            <a:endParaRPr lang="en-US" smtClean="0">
              <a:ea typeface="ＭＳ Ｐゴシック" charset="-128"/>
            </a:endParaRPr>
          </a:p>
        </p:txBody>
      </p:sp>
      <p:pic>
        <p:nvPicPr>
          <p:cNvPr id="44035" name="Picture 4" descr="Fig-6 copy"/>
          <p:cNvPicPr>
            <a:picLocks noChangeAspect="1" noChangeArrowheads="1"/>
          </p:cNvPicPr>
          <p:nvPr/>
        </p:nvPicPr>
        <p:blipFill>
          <a:blip r:embed="rId4"/>
          <a:srcRect l="6509"/>
          <a:stretch>
            <a:fillRect/>
          </a:stretch>
        </p:blipFill>
        <p:spPr bwMode="auto">
          <a:xfrm>
            <a:off x="1371600" y="1219200"/>
            <a:ext cx="3352800" cy="4954588"/>
          </a:xfrm>
          <a:prstGeom prst="rect">
            <a:avLst/>
          </a:prstGeom>
          <a:noFill/>
          <a:ln w="9525">
            <a:solidFill>
              <a:srgbClr val="004080"/>
            </a:solidFill>
            <a:miter lim="800000"/>
            <a:headEnd/>
            <a:tailEnd/>
          </a:ln>
        </p:spPr>
      </p:pic>
      <p:pic>
        <p:nvPicPr>
          <p:cNvPr id="44036" name="Picture 5" descr="Fig-7 copy"/>
          <p:cNvPicPr>
            <a:picLocks noChangeAspect="1" noChangeArrowheads="1"/>
          </p:cNvPicPr>
          <p:nvPr/>
        </p:nvPicPr>
        <p:blipFill>
          <a:blip r:embed="rId5"/>
          <a:srcRect l="5911" r="3448" b="1981"/>
          <a:stretch>
            <a:fillRect/>
          </a:stretch>
        </p:blipFill>
        <p:spPr bwMode="auto">
          <a:xfrm>
            <a:off x="4953000" y="1219200"/>
            <a:ext cx="3452813" cy="4953000"/>
          </a:xfrm>
          <a:prstGeom prst="rect">
            <a:avLst/>
          </a:prstGeom>
          <a:noFill/>
          <a:ln w="9525">
            <a:solidFill>
              <a:srgbClr val="004080"/>
            </a:solidFill>
            <a:miter lim="800000"/>
            <a:headEnd/>
            <a:tailEnd/>
          </a:ln>
        </p:spPr>
      </p:pic>
      <p:sp>
        <p:nvSpPr>
          <p:cNvPr id="44037" name="TextBox 5"/>
          <p:cNvSpPr txBox="1">
            <a:spLocks noChangeArrowheads="1"/>
          </p:cNvSpPr>
          <p:nvPr/>
        </p:nvSpPr>
        <p:spPr bwMode="auto">
          <a:xfrm>
            <a:off x="533400" y="24384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Arial" pitchFamily="34" charset="0"/>
                <a:cs typeface="Arial" pitchFamily="34" charset="0"/>
              </a:rPr>
              <a:t>NA      </a:t>
            </a:r>
          </a:p>
        </p:txBody>
      </p:sp>
      <p:sp>
        <p:nvSpPr>
          <p:cNvPr id="44038" name="TextBox 6"/>
          <p:cNvSpPr txBox="1">
            <a:spLocks noChangeArrowheads="1"/>
          </p:cNvSpPr>
          <p:nvPr/>
        </p:nvSpPr>
        <p:spPr bwMode="auto">
          <a:xfrm>
            <a:off x="381000" y="4800600"/>
            <a:ext cx="144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Arial" pitchFamily="34" charset="0"/>
                <a:cs typeface="Arial" pitchFamily="34" charset="0"/>
              </a:rPr>
              <a:t>NA – PD</a:t>
            </a:r>
          </a:p>
        </p:txBody>
      </p:sp>
      <p:sp>
        <p:nvSpPr>
          <p:cNvPr id="44039" name="Text Box 4"/>
          <p:cNvSpPr txBox="1">
            <a:spLocks noChangeArrowheads="1"/>
          </p:cNvSpPr>
          <p:nvPr/>
        </p:nvSpPr>
        <p:spPr bwMode="auto">
          <a:xfrm>
            <a:off x="6629400" y="6248400"/>
            <a:ext cx="2286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Arial" pitchFamily="34" charset="0"/>
              </a:rPr>
              <a:t>Kutzbach et al, 2010</a:t>
            </a:r>
          </a:p>
        </p:txBody>
      </p:sp>
      <p:sp>
        <p:nvSpPr>
          <p:cNvPr id="44040" name="Text Box 4"/>
          <p:cNvSpPr txBox="1">
            <a:spLocks noChangeArrowheads="1"/>
          </p:cNvSpPr>
          <p:nvPr/>
        </p:nvSpPr>
        <p:spPr bwMode="auto">
          <a:xfrm>
            <a:off x="3886200" y="6324600"/>
            <a:ext cx="2438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4080"/>
                </a:solidFill>
                <a:latin typeface="Arial" pitchFamily="34" charset="0"/>
              </a:rPr>
              <a:t>NA: colder, saltier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 flipV="1">
            <a:off x="2819400" y="5410200"/>
            <a:ext cx="1905000" cy="9144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5257800" y="5334000"/>
            <a:ext cx="609600" cy="990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043" name="TextBox 1"/>
          <p:cNvSpPr txBox="1">
            <a:spLocks noChangeArrowheads="1"/>
          </p:cNvSpPr>
          <p:nvPr/>
        </p:nvSpPr>
        <p:spPr bwMode="auto">
          <a:xfrm>
            <a:off x="1371600" y="914400"/>
            <a:ext cx="2590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90"/>
                </a:solidFill>
                <a:latin typeface="Verdana" pitchFamily="34" charset="0"/>
              </a:rPr>
              <a:t>Temperature</a:t>
            </a:r>
            <a:endParaRPr lang="en-US" sz="1600">
              <a:solidFill>
                <a:srgbClr val="000090"/>
              </a:solidFill>
            </a:endParaRPr>
          </a:p>
        </p:txBody>
      </p:sp>
      <p:sp>
        <p:nvSpPr>
          <p:cNvPr id="44044" name="TextBox 13"/>
          <p:cNvSpPr txBox="1">
            <a:spLocks noChangeArrowheads="1"/>
          </p:cNvSpPr>
          <p:nvPr/>
        </p:nvSpPr>
        <p:spPr bwMode="auto">
          <a:xfrm>
            <a:off x="4876800" y="914400"/>
            <a:ext cx="2590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90"/>
                </a:solidFill>
                <a:latin typeface="Verdana" pitchFamily="34" charset="0"/>
              </a:rPr>
              <a:t>Salinity</a:t>
            </a:r>
            <a:endParaRPr lang="en-US" sz="1600">
              <a:solidFill>
                <a:srgbClr val="000090"/>
              </a:solidFill>
            </a:endParaRPr>
          </a:p>
        </p:txBody>
      </p:sp>
      <p:sp>
        <p:nvSpPr>
          <p:cNvPr id="44045" name="TextBox 1"/>
          <p:cNvSpPr txBox="1">
            <a:spLocks noChangeArrowheads="1"/>
          </p:cNvSpPr>
          <p:nvPr/>
        </p:nvSpPr>
        <p:spPr bwMode="auto">
          <a:xfrm>
            <a:off x="2514600" y="6550025"/>
            <a:ext cx="518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Arial" pitchFamily="34" charset="0"/>
                <a:cs typeface="Arial" pitchFamily="34" charset="0"/>
              </a:rPr>
              <a:t>Colder – greater CO</a:t>
            </a:r>
            <a:r>
              <a:rPr lang="en-US" sz="1400" baseline="-25000">
                <a:latin typeface="Arial" pitchFamily="34" charset="0"/>
                <a:cs typeface="Arial" pitchFamily="34" charset="0"/>
              </a:rPr>
              <a:t>2</a:t>
            </a:r>
            <a:r>
              <a:rPr lang="en-US" sz="1400">
                <a:latin typeface="Arial" pitchFamily="34" charset="0"/>
                <a:cs typeface="Arial" pitchFamily="34" charset="0"/>
              </a:rPr>
              <a:t> solubility; Saltier – more deep convection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Verdana" pitchFamily="34" charset="0"/>
                <a:ea typeface="ＭＳ Ｐゴシック" charset="-128"/>
              </a:rPr>
              <a:t>JEK - 2011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763000" cy="457200"/>
          </a:xfrm>
        </p:spPr>
        <p:txBody>
          <a:bodyPr/>
          <a:lstStyle/>
          <a:p>
            <a:pPr eaLnBrk="1" hangingPunct="1"/>
            <a:r>
              <a:rPr lang="en-US" sz="2200" smtClean="0">
                <a:ea typeface="ＭＳ Ｐゴシック" charset="-128"/>
              </a:rPr>
              <a:t>Increased SH Sea Ice Cover in Simulation NA </a:t>
            </a:r>
            <a:r>
              <a:rPr lang="en-US" sz="1800" smtClean="0">
                <a:ea typeface="ＭＳ Ｐゴシック" charset="-128"/>
              </a:rPr>
              <a:t>(less ventilation)</a:t>
            </a:r>
            <a:br>
              <a:rPr lang="en-US" sz="1800" smtClean="0">
                <a:ea typeface="ＭＳ Ｐゴシック" charset="-128"/>
              </a:rPr>
            </a:br>
            <a:endParaRPr lang="en-US" sz="1400" smtClean="0">
              <a:ea typeface="ＭＳ Ｐゴシック" charset="-128"/>
            </a:endParaRPr>
          </a:p>
        </p:txBody>
      </p:sp>
      <p:pic>
        <p:nvPicPr>
          <p:cNvPr id="46083" name="Picture 4" descr="Fig-10 cop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1447800"/>
            <a:ext cx="5791200" cy="4837113"/>
          </a:xfrm>
          <a:prstGeom prst="rect">
            <a:avLst/>
          </a:prstGeom>
          <a:noFill/>
          <a:ln w="9525">
            <a:solidFill>
              <a:srgbClr val="004080"/>
            </a:solidFill>
            <a:miter lim="800000"/>
            <a:headEnd/>
            <a:tailEnd/>
          </a:ln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6172200" y="6324600"/>
            <a:ext cx="297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Arial" pitchFamily="34" charset="0"/>
              </a:rPr>
              <a:t>Kutzbach et al, 2010</a:t>
            </a:r>
          </a:p>
        </p:txBody>
      </p:sp>
      <p:sp>
        <p:nvSpPr>
          <p:cNvPr id="46085" name="TextBox 1"/>
          <p:cNvSpPr txBox="1">
            <a:spLocks noChangeArrowheads="1"/>
          </p:cNvSpPr>
          <p:nvPr/>
        </p:nvSpPr>
        <p:spPr bwMode="auto">
          <a:xfrm>
            <a:off x="304800" y="457200"/>
            <a:ext cx="8458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50% Sea Ice Cover in NA; DJF (red line), JJA (blue line) </a:t>
            </a:r>
            <a:br>
              <a:rPr lang="en-US" sz="180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Salt Flux Changes, NA – PD: increased salt flux to ocean (red), decreased (blue) </a:t>
            </a:r>
            <a:br>
              <a:rPr lang="en-US" sz="180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</a:br>
            <a:endParaRPr lang="en-US">
              <a:solidFill>
                <a:srgbClr val="80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305800" cy="1143000"/>
          </a:xfrm>
        </p:spPr>
        <p:txBody>
          <a:bodyPr/>
          <a:lstStyle/>
          <a:p>
            <a:pPr eaLnBrk="1" hangingPunct="1"/>
            <a:r>
              <a:rPr lang="en-US" sz="2200" smtClean="0">
                <a:ea typeface="ＭＳ Ｐゴシック" charset="-128"/>
              </a:rPr>
              <a:t>CCSM3: Zonal Average Overturning Circulation (Sv)</a:t>
            </a:r>
          </a:p>
        </p:txBody>
      </p:sp>
      <p:sp>
        <p:nvSpPr>
          <p:cNvPr id="4813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Verdana" pitchFamily="34" charset="0"/>
                <a:ea typeface="ＭＳ Ｐゴシック" charset="-128"/>
              </a:rPr>
              <a:t>JEK - 2011</a:t>
            </a:r>
          </a:p>
        </p:txBody>
      </p:sp>
      <p:pic>
        <p:nvPicPr>
          <p:cNvPr id="48131" name="Picture 5" descr="Fig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609600"/>
            <a:ext cx="2590800" cy="57912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5791200" y="4495800"/>
            <a:ext cx="2928938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800000"/>
                </a:solidFill>
                <a:latin typeface="Verdana" pitchFamily="34" charset="0"/>
              </a:rPr>
              <a:t>NA</a:t>
            </a:r>
            <a:r>
              <a:rPr lang="en-US" sz="2000">
                <a:solidFill>
                  <a:srgbClr val="004080"/>
                </a:solidFill>
                <a:latin typeface="Arial" pitchFamily="34" charset="0"/>
              </a:rPr>
              <a:t/>
            </a:r>
            <a:br>
              <a:rPr lang="en-US" sz="2000">
                <a:solidFill>
                  <a:srgbClr val="004080"/>
                </a:solidFill>
                <a:latin typeface="Arial" pitchFamily="34" charset="0"/>
              </a:rPr>
            </a:br>
            <a:r>
              <a:rPr lang="en-US" sz="1600" i="1">
                <a:latin typeface="Arial" pitchFamily="34" charset="0"/>
              </a:rPr>
              <a:t>lower CO</a:t>
            </a:r>
            <a:r>
              <a:rPr lang="en-US" sz="1600" i="1" baseline="-25000">
                <a:latin typeface="Arial" pitchFamily="34" charset="0"/>
              </a:rPr>
              <a:t>2</a:t>
            </a:r>
            <a:r>
              <a:rPr lang="en-US" sz="1600" i="1">
                <a:latin typeface="Arial" pitchFamily="34" charset="0"/>
              </a:rPr>
              <a:t>, colder</a:t>
            </a:r>
          </a:p>
        </p:txBody>
      </p:sp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5715000" y="609600"/>
            <a:ext cx="2514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800000"/>
                </a:solidFill>
                <a:latin typeface="Verdana" pitchFamily="34" charset="0"/>
              </a:rPr>
              <a:t>PD</a:t>
            </a:r>
            <a:br>
              <a:rPr lang="en-US" sz="1400" b="1">
                <a:solidFill>
                  <a:srgbClr val="800000"/>
                </a:solidFill>
                <a:latin typeface="Verdana" pitchFamily="34" charset="0"/>
              </a:rPr>
            </a:br>
            <a:r>
              <a:rPr lang="en-US" sz="1600" i="1">
                <a:latin typeface="Arial" pitchFamily="34" charset="0"/>
              </a:rPr>
              <a:t>higher CO</a:t>
            </a:r>
            <a:r>
              <a:rPr lang="en-US" sz="1600" i="1" baseline="-25000">
                <a:latin typeface="Arial" pitchFamily="34" charset="0"/>
              </a:rPr>
              <a:t>2</a:t>
            </a:r>
            <a:r>
              <a:rPr lang="en-US" sz="1600" i="1">
                <a:latin typeface="Arial" pitchFamily="34" charset="0"/>
              </a:rPr>
              <a:t>, warmer</a:t>
            </a:r>
          </a:p>
        </p:txBody>
      </p:sp>
      <p:sp>
        <p:nvSpPr>
          <p:cNvPr id="48134" name="Text Box 8"/>
          <p:cNvSpPr txBox="1">
            <a:spLocks noChangeArrowheads="1"/>
          </p:cNvSpPr>
          <p:nvPr/>
        </p:nvSpPr>
        <p:spPr bwMode="auto">
          <a:xfrm>
            <a:off x="228600" y="609600"/>
            <a:ext cx="1981200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A1578"/>
                </a:solidFill>
                <a:latin typeface="Arial" pitchFamily="34" charset="0"/>
              </a:rPr>
              <a:t>Stronger upwelling (stronger westerlies shifted south)</a:t>
            </a:r>
          </a:p>
          <a:p>
            <a:pPr>
              <a:spcBef>
                <a:spcPct val="50000"/>
              </a:spcBef>
            </a:pPr>
            <a:endParaRPr lang="en-US" sz="1600">
              <a:solidFill>
                <a:srgbClr val="0A1578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sz="1400" baseline="-25000">
              <a:solidFill>
                <a:srgbClr val="0A1578"/>
              </a:solidFill>
              <a:latin typeface="Arial" pitchFamily="34" charset="0"/>
            </a:endParaRPr>
          </a:p>
        </p:txBody>
      </p:sp>
      <p:sp>
        <p:nvSpPr>
          <p:cNvPr id="48135" name="Text Box 10"/>
          <p:cNvSpPr txBox="1">
            <a:spLocks noChangeArrowheads="1"/>
          </p:cNvSpPr>
          <p:nvPr/>
        </p:nvSpPr>
        <p:spPr bwMode="auto">
          <a:xfrm>
            <a:off x="6019800" y="2057400"/>
            <a:ext cx="18288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A1578"/>
                </a:solidFill>
                <a:latin typeface="Arial" pitchFamily="34" charset="0"/>
              </a:rPr>
              <a:t>Weaker AABW</a:t>
            </a:r>
          </a:p>
          <a:p>
            <a:pPr>
              <a:spcBef>
                <a:spcPct val="50000"/>
              </a:spcBef>
            </a:pPr>
            <a:endParaRPr lang="en-US" sz="1400" baseline="-25000">
              <a:solidFill>
                <a:srgbClr val="0A1578"/>
              </a:solidFill>
              <a:latin typeface="Arial" pitchFamily="34" charset="0"/>
            </a:endParaRPr>
          </a:p>
        </p:txBody>
      </p:sp>
      <p:sp>
        <p:nvSpPr>
          <p:cNvPr id="48136" name="Text Box 11"/>
          <p:cNvSpPr txBox="1">
            <a:spLocks noChangeArrowheads="1"/>
          </p:cNvSpPr>
          <p:nvPr/>
        </p:nvSpPr>
        <p:spPr bwMode="auto">
          <a:xfrm>
            <a:off x="6477000" y="1447800"/>
            <a:ext cx="13716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A1578"/>
                </a:solidFill>
                <a:latin typeface="Arial" pitchFamily="34" charset="0"/>
              </a:rPr>
              <a:t>Stronger NADW</a:t>
            </a:r>
          </a:p>
          <a:p>
            <a:pPr>
              <a:spcBef>
                <a:spcPct val="50000"/>
              </a:spcBef>
            </a:pPr>
            <a:endParaRPr lang="en-US" sz="1400" baseline="-25000">
              <a:solidFill>
                <a:srgbClr val="0A1578"/>
              </a:solidFill>
              <a:latin typeface="Arial" pitchFamily="34" charset="0"/>
            </a:endParaRPr>
          </a:p>
        </p:txBody>
      </p:sp>
      <p:sp>
        <p:nvSpPr>
          <p:cNvPr id="48137" name="Line 12"/>
          <p:cNvSpPr>
            <a:spLocks noChangeShapeType="1"/>
          </p:cNvSpPr>
          <p:nvPr/>
        </p:nvSpPr>
        <p:spPr bwMode="auto">
          <a:xfrm flipV="1">
            <a:off x="2057400" y="914400"/>
            <a:ext cx="1676400" cy="304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8" name="Line 13"/>
          <p:cNvSpPr>
            <a:spLocks noChangeShapeType="1"/>
          </p:cNvSpPr>
          <p:nvPr/>
        </p:nvSpPr>
        <p:spPr bwMode="auto">
          <a:xfrm flipH="1" flipV="1">
            <a:off x="4038600" y="1828800"/>
            <a:ext cx="198120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9" name="Line 15"/>
          <p:cNvSpPr>
            <a:spLocks noChangeShapeType="1"/>
          </p:cNvSpPr>
          <p:nvPr/>
        </p:nvSpPr>
        <p:spPr bwMode="auto">
          <a:xfrm flipH="1" flipV="1">
            <a:off x="4876800" y="1219200"/>
            <a:ext cx="152400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0" name="Line 15"/>
          <p:cNvSpPr>
            <a:spLocks noChangeShapeType="1"/>
          </p:cNvSpPr>
          <p:nvPr/>
        </p:nvSpPr>
        <p:spPr bwMode="auto">
          <a:xfrm>
            <a:off x="8458200" y="2819400"/>
            <a:ext cx="0" cy="320040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1" name="Text Box 14"/>
          <p:cNvSpPr txBox="1">
            <a:spLocks noChangeArrowheads="1"/>
          </p:cNvSpPr>
          <p:nvPr/>
        </p:nvSpPr>
        <p:spPr bwMode="auto">
          <a:xfrm>
            <a:off x="7924800" y="2057400"/>
            <a:ext cx="1371600" cy="730250"/>
          </a:xfrm>
          <a:prstGeom prst="rect">
            <a:avLst/>
          </a:prstGeom>
          <a:solidFill>
            <a:srgbClr val="D0E7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800000"/>
                </a:solidFill>
                <a:latin typeface="Arial" pitchFamily="34" charset="0"/>
              </a:rPr>
              <a:t>Increasing greenhouse gases</a:t>
            </a:r>
            <a:endParaRPr lang="en-US" sz="1400">
              <a:latin typeface="Arial" pitchFamily="34" charset="0"/>
            </a:endParaRPr>
          </a:p>
        </p:txBody>
      </p:sp>
      <p:sp>
        <p:nvSpPr>
          <p:cNvPr id="48142" name="Line 13"/>
          <p:cNvSpPr>
            <a:spLocks noChangeShapeType="1"/>
          </p:cNvSpPr>
          <p:nvPr/>
        </p:nvSpPr>
        <p:spPr bwMode="auto">
          <a:xfrm flipV="1">
            <a:off x="8458200" y="914400"/>
            <a:ext cx="0" cy="114300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3" name="Text Box 5"/>
          <p:cNvSpPr txBox="1">
            <a:spLocks noChangeArrowheads="1"/>
          </p:cNvSpPr>
          <p:nvPr/>
        </p:nvSpPr>
        <p:spPr bwMode="auto">
          <a:xfrm>
            <a:off x="5791200" y="2590800"/>
            <a:ext cx="2928938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800000"/>
                </a:solidFill>
                <a:latin typeface="Verdana" pitchFamily="34" charset="0"/>
              </a:rPr>
              <a:t>PI</a:t>
            </a:r>
            <a:r>
              <a:rPr lang="en-US" sz="2000">
                <a:solidFill>
                  <a:srgbClr val="004080"/>
                </a:solidFill>
                <a:latin typeface="Arial" pitchFamily="34" charset="0"/>
              </a:rPr>
              <a:t/>
            </a:r>
            <a:br>
              <a:rPr lang="en-US" sz="2000">
                <a:solidFill>
                  <a:srgbClr val="004080"/>
                </a:solidFill>
                <a:latin typeface="Arial" pitchFamily="34" charset="0"/>
              </a:rPr>
            </a:br>
            <a:r>
              <a:rPr lang="en-US" sz="1600" i="1">
                <a:latin typeface="Arial" pitchFamily="34" charset="0"/>
              </a:rPr>
              <a:t>intermediate CO</a:t>
            </a:r>
            <a:r>
              <a:rPr lang="en-US" sz="1600" i="1" baseline="-25000">
                <a:latin typeface="Arial" pitchFamily="34" charset="0"/>
              </a:rPr>
              <a:t>2</a:t>
            </a:r>
            <a:r>
              <a:rPr lang="en-US" sz="1600" i="1">
                <a:latin typeface="Arial" pitchFamily="34" charset="0"/>
              </a:rPr>
              <a:t> </a:t>
            </a:r>
          </a:p>
        </p:txBody>
      </p:sp>
      <p:sp>
        <p:nvSpPr>
          <p:cNvPr id="48144" name="Line 12"/>
          <p:cNvSpPr>
            <a:spLocks noChangeShapeType="1"/>
          </p:cNvSpPr>
          <p:nvPr/>
        </p:nvSpPr>
        <p:spPr bwMode="auto">
          <a:xfrm flipV="1">
            <a:off x="1905000" y="1447800"/>
            <a:ext cx="1676400" cy="304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5" name="Line 12"/>
          <p:cNvSpPr>
            <a:spLocks noChangeShapeType="1"/>
          </p:cNvSpPr>
          <p:nvPr/>
        </p:nvSpPr>
        <p:spPr bwMode="auto">
          <a:xfrm flipV="1">
            <a:off x="2057400" y="2057400"/>
            <a:ext cx="1676400" cy="609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6" name="Text Box 10"/>
          <p:cNvSpPr txBox="1">
            <a:spLocks noChangeArrowheads="1"/>
          </p:cNvSpPr>
          <p:nvPr/>
        </p:nvSpPr>
        <p:spPr bwMode="auto">
          <a:xfrm>
            <a:off x="381000" y="1752600"/>
            <a:ext cx="22098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A1578"/>
                </a:solidFill>
                <a:latin typeface="Arial" pitchFamily="34" charset="0"/>
              </a:rPr>
              <a:t>Weaker Antarctic water  sinking</a:t>
            </a:r>
          </a:p>
          <a:p>
            <a:pPr>
              <a:spcBef>
                <a:spcPct val="50000"/>
              </a:spcBef>
            </a:pPr>
            <a:endParaRPr lang="en-US" sz="1400" baseline="-25000">
              <a:solidFill>
                <a:srgbClr val="0A1578"/>
              </a:solidFill>
              <a:latin typeface="Arial" pitchFamily="34" charset="0"/>
            </a:endParaRPr>
          </a:p>
        </p:txBody>
      </p:sp>
      <p:sp>
        <p:nvSpPr>
          <p:cNvPr id="48147" name="Text Box 10"/>
          <p:cNvSpPr txBox="1">
            <a:spLocks noChangeArrowheads="1"/>
          </p:cNvSpPr>
          <p:nvPr/>
        </p:nvSpPr>
        <p:spPr bwMode="auto">
          <a:xfrm>
            <a:off x="457200" y="2590800"/>
            <a:ext cx="18288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A1578"/>
                </a:solidFill>
                <a:latin typeface="Arial" pitchFamily="34" charset="0"/>
              </a:rPr>
              <a:t>Deeper extension of Deacon cell </a:t>
            </a:r>
            <a:r>
              <a:rPr lang="en-US" sz="1200">
                <a:solidFill>
                  <a:srgbClr val="0A1578"/>
                </a:solidFill>
                <a:latin typeface="Arial" pitchFamily="34" charset="0"/>
              </a:rPr>
              <a:t>(more ventilation from deep ocean)</a:t>
            </a:r>
          </a:p>
          <a:p>
            <a:pPr>
              <a:spcBef>
                <a:spcPct val="50000"/>
              </a:spcBef>
            </a:pPr>
            <a:endParaRPr lang="en-US" sz="1400" baseline="-25000">
              <a:solidFill>
                <a:srgbClr val="0A1578"/>
              </a:solidFill>
              <a:latin typeface="Arial" pitchFamily="34" charset="0"/>
            </a:endParaRPr>
          </a:p>
        </p:txBody>
      </p:sp>
      <p:sp>
        <p:nvSpPr>
          <p:cNvPr id="48148" name="TextBox 2"/>
          <p:cNvSpPr txBox="1">
            <a:spLocks noChangeArrowheads="1"/>
          </p:cNvSpPr>
          <p:nvPr/>
        </p:nvSpPr>
        <p:spPr bwMode="auto">
          <a:xfrm>
            <a:off x="5867400" y="6248400"/>
            <a:ext cx="198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Arial" pitchFamily="34" charset="0"/>
                <a:cs typeface="Arial" pitchFamily="34" charset="0"/>
              </a:rPr>
              <a:t>Kutzbach et al, 2011</a:t>
            </a:r>
          </a:p>
        </p:txBody>
      </p:sp>
      <p:sp>
        <p:nvSpPr>
          <p:cNvPr id="48149" name="TextBox 1"/>
          <p:cNvSpPr txBox="1">
            <a:spLocks noChangeArrowheads="1"/>
          </p:cNvSpPr>
          <p:nvPr/>
        </p:nvSpPr>
        <p:spPr bwMode="auto">
          <a:xfrm>
            <a:off x="152400" y="5199063"/>
            <a:ext cx="2590800" cy="830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200" dirty="0" smtClean="0">
                <a:latin typeface="Arial"/>
                <a:cs typeface="Arial"/>
              </a:rPr>
              <a:t>The greater ventilation of the deep ocean as the climate warms might increase the flux of carbon dioxide to the atmosphere.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763000" cy="1219200"/>
          </a:xfrm>
        </p:spPr>
        <p:txBody>
          <a:bodyPr/>
          <a:lstStyle/>
          <a:p>
            <a:r>
              <a:rPr lang="en-US" sz="2200" smtClean="0">
                <a:ea typeface="ＭＳ Ｐゴシック" charset="-128"/>
              </a:rPr>
              <a:t>CCSM3: Months of Snow Cover </a:t>
            </a:r>
            <a:r>
              <a:rPr lang="en-US" sz="1800" smtClean="0">
                <a:ea typeface="ＭＳ Ｐゴシック" charset="-128"/>
              </a:rPr>
              <a:t>(white=12 months)</a:t>
            </a:r>
          </a:p>
        </p:txBody>
      </p:sp>
      <p:sp>
        <p:nvSpPr>
          <p:cNvPr id="4915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Verdana" pitchFamily="34" charset="0"/>
                <a:ea typeface="ＭＳ Ｐゴシック" charset="-128"/>
              </a:rPr>
              <a:t>JEK - 2011</a:t>
            </a:r>
          </a:p>
        </p:txBody>
      </p:sp>
      <p:pic>
        <p:nvPicPr>
          <p:cNvPr id="49155" name="Picture 4" descr="Fig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609600"/>
            <a:ext cx="1974850" cy="57912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5791200" y="4495800"/>
            <a:ext cx="2928938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800000"/>
                </a:solidFill>
                <a:latin typeface="Verdana" pitchFamily="34" charset="0"/>
              </a:rPr>
              <a:t>NA</a:t>
            </a:r>
            <a:r>
              <a:rPr lang="en-US" sz="2000">
                <a:solidFill>
                  <a:srgbClr val="004080"/>
                </a:solidFill>
                <a:latin typeface="Arial" pitchFamily="34" charset="0"/>
              </a:rPr>
              <a:t/>
            </a:r>
            <a:br>
              <a:rPr lang="en-US" sz="2000">
                <a:solidFill>
                  <a:srgbClr val="004080"/>
                </a:solidFill>
                <a:latin typeface="Arial" pitchFamily="34" charset="0"/>
              </a:rPr>
            </a:br>
            <a:r>
              <a:rPr lang="en-US" sz="1600" i="1">
                <a:latin typeface="Arial" pitchFamily="34" charset="0"/>
              </a:rPr>
              <a:t>lower CO</a:t>
            </a:r>
            <a:r>
              <a:rPr lang="en-US" sz="1600" i="1" baseline="-25000">
                <a:latin typeface="Arial" pitchFamily="34" charset="0"/>
              </a:rPr>
              <a:t>2</a:t>
            </a:r>
            <a:r>
              <a:rPr lang="en-US" sz="1600" i="1">
                <a:latin typeface="Arial" pitchFamily="34" charset="0"/>
              </a:rPr>
              <a:t>, colder</a:t>
            </a:r>
          </a:p>
        </p:txBody>
      </p:sp>
      <p:sp>
        <p:nvSpPr>
          <p:cNvPr id="49157" name="Text Box 6"/>
          <p:cNvSpPr txBox="1">
            <a:spLocks noChangeArrowheads="1"/>
          </p:cNvSpPr>
          <p:nvPr/>
        </p:nvSpPr>
        <p:spPr bwMode="auto">
          <a:xfrm>
            <a:off x="5715000" y="609600"/>
            <a:ext cx="2514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800000"/>
                </a:solidFill>
                <a:latin typeface="Verdana" pitchFamily="34" charset="0"/>
              </a:rPr>
              <a:t>PD</a:t>
            </a:r>
            <a:br>
              <a:rPr lang="en-US" sz="1400" b="1">
                <a:solidFill>
                  <a:srgbClr val="800000"/>
                </a:solidFill>
                <a:latin typeface="Verdana" pitchFamily="34" charset="0"/>
              </a:rPr>
            </a:br>
            <a:r>
              <a:rPr lang="en-US" sz="1600" i="1">
                <a:latin typeface="Arial" pitchFamily="34" charset="0"/>
              </a:rPr>
              <a:t>higher CO</a:t>
            </a:r>
            <a:r>
              <a:rPr lang="en-US" sz="1600" i="1" baseline="-25000">
                <a:latin typeface="Arial" pitchFamily="34" charset="0"/>
              </a:rPr>
              <a:t>2</a:t>
            </a:r>
            <a:r>
              <a:rPr lang="en-US" sz="1600" i="1">
                <a:latin typeface="Arial" pitchFamily="34" charset="0"/>
              </a:rPr>
              <a:t>, warmer</a:t>
            </a:r>
          </a:p>
        </p:txBody>
      </p:sp>
      <p:sp>
        <p:nvSpPr>
          <p:cNvPr id="49158" name="Line 15"/>
          <p:cNvSpPr>
            <a:spLocks noChangeShapeType="1"/>
          </p:cNvSpPr>
          <p:nvPr/>
        </p:nvSpPr>
        <p:spPr bwMode="auto">
          <a:xfrm>
            <a:off x="8458200" y="2819400"/>
            <a:ext cx="0" cy="320040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9" name="Text Box 14"/>
          <p:cNvSpPr txBox="1">
            <a:spLocks noChangeArrowheads="1"/>
          </p:cNvSpPr>
          <p:nvPr/>
        </p:nvSpPr>
        <p:spPr bwMode="auto">
          <a:xfrm>
            <a:off x="7924800" y="2057400"/>
            <a:ext cx="1371600" cy="730250"/>
          </a:xfrm>
          <a:prstGeom prst="rect">
            <a:avLst/>
          </a:prstGeom>
          <a:solidFill>
            <a:srgbClr val="D0E7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800000"/>
                </a:solidFill>
                <a:latin typeface="Arial" pitchFamily="34" charset="0"/>
              </a:rPr>
              <a:t>Increasing greenhouse gases</a:t>
            </a:r>
            <a:endParaRPr lang="en-US" sz="1400">
              <a:latin typeface="Arial" pitchFamily="34" charset="0"/>
            </a:endParaRPr>
          </a:p>
        </p:txBody>
      </p:sp>
      <p:sp>
        <p:nvSpPr>
          <p:cNvPr id="49160" name="Line 13"/>
          <p:cNvSpPr>
            <a:spLocks noChangeShapeType="1"/>
          </p:cNvSpPr>
          <p:nvPr/>
        </p:nvSpPr>
        <p:spPr bwMode="auto">
          <a:xfrm flipV="1">
            <a:off x="8458200" y="914400"/>
            <a:ext cx="0" cy="114300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61" name="Text Box 5"/>
          <p:cNvSpPr txBox="1">
            <a:spLocks noChangeArrowheads="1"/>
          </p:cNvSpPr>
          <p:nvPr/>
        </p:nvSpPr>
        <p:spPr bwMode="auto">
          <a:xfrm>
            <a:off x="5791200" y="2590800"/>
            <a:ext cx="2928938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800000"/>
                </a:solidFill>
                <a:latin typeface="Verdana" pitchFamily="34" charset="0"/>
              </a:rPr>
              <a:t>PI</a:t>
            </a:r>
            <a:r>
              <a:rPr lang="en-US" sz="2000">
                <a:solidFill>
                  <a:srgbClr val="004080"/>
                </a:solidFill>
                <a:latin typeface="Arial" pitchFamily="34" charset="0"/>
              </a:rPr>
              <a:t/>
            </a:r>
            <a:br>
              <a:rPr lang="en-US" sz="2000">
                <a:solidFill>
                  <a:srgbClr val="004080"/>
                </a:solidFill>
                <a:latin typeface="Arial" pitchFamily="34" charset="0"/>
              </a:rPr>
            </a:br>
            <a:r>
              <a:rPr lang="en-US" sz="1600" i="1">
                <a:latin typeface="Arial" pitchFamily="34" charset="0"/>
              </a:rPr>
              <a:t>intermediate CO</a:t>
            </a:r>
            <a:r>
              <a:rPr lang="en-US" sz="1600" i="1" baseline="-25000">
                <a:latin typeface="Arial" pitchFamily="34" charset="0"/>
              </a:rPr>
              <a:t>2</a:t>
            </a:r>
            <a:r>
              <a:rPr lang="en-US" sz="1600" i="1">
                <a:latin typeface="Arial" pitchFamily="34" charset="0"/>
              </a:rPr>
              <a:t> </a:t>
            </a:r>
          </a:p>
        </p:txBody>
      </p:sp>
      <p:sp>
        <p:nvSpPr>
          <p:cNvPr id="49162" name="Text Box 8"/>
          <p:cNvSpPr txBox="1">
            <a:spLocks noChangeArrowheads="1"/>
          </p:cNvSpPr>
          <p:nvPr/>
        </p:nvSpPr>
        <p:spPr bwMode="auto">
          <a:xfrm>
            <a:off x="304800" y="990600"/>
            <a:ext cx="19812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A1578"/>
                </a:solidFill>
                <a:latin typeface="Arial" pitchFamily="34" charset="0"/>
              </a:rPr>
              <a:t>Less permanent snow cover (white)</a:t>
            </a:r>
          </a:p>
          <a:p>
            <a:pPr>
              <a:spcBef>
                <a:spcPct val="50000"/>
              </a:spcBef>
            </a:pPr>
            <a:endParaRPr lang="en-US" sz="1600">
              <a:solidFill>
                <a:srgbClr val="0A1578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sz="1400" baseline="-25000">
              <a:solidFill>
                <a:srgbClr val="0A1578"/>
              </a:solidFill>
              <a:latin typeface="Arial" pitchFamily="34" charset="0"/>
            </a:endParaRPr>
          </a:p>
        </p:txBody>
      </p:sp>
      <p:sp>
        <p:nvSpPr>
          <p:cNvPr id="49163" name="Line 12"/>
          <p:cNvSpPr>
            <a:spLocks noChangeShapeType="1"/>
          </p:cNvSpPr>
          <p:nvPr/>
        </p:nvSpPr>
        <p:spPr bwMode="auto">
          <a:xfrm>
            <a:off x="2209800" y="1219200"/>
            <a:ext cx="2057400" cy="152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64" name="Line 12"/>
          <p:cNvSpPr>
            <a:spLocks noChangeShapeType="1"/>
          </p:cNvSpPr>
          <p:nvPr/>
        </p:nvSpPr>
        <p:spPr bwMode="auto">
          <a:xfrm>
            <a:off x="2209800" y="1600200"/>
            <a:ext cx="1905000" cy="304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65" name="Line 12"/>
          <p:cNvSpPr>
            <a:spLocks noChangeShapeType="1"/>
          </p:cNvSpPr>
          <p:nvPr/>
        </p:nvSpPr>
        <p:spPr bwMode="auto">
          <a:xfrm>
            <a:off x="2209800" y="1447800"/>
            <a:ext cx="2514600" cy="457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66" name="Text Box 8"/>
          <p:cNvSpPr txBox="1">
            <a:spLocks noChangeArrowheads="1"/>
          </p:cNvSpPr>
          <p:nvPr/>
        </p:nvSpPr>
        <p:spPr bwMode="auto">
          <a:xfrm>
            <a:off x="381000" y="4419600"/>
            <a:ext cx="19812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A1578"/>
                </a:solidFill>
                <a:latin typeface="Arial" pitchFamily="34" charset="0"/>
              </a:rPr>
              <a:t>More permanent snow cover (white)</a:t>
            </a:r>
          </a:p>
          <a:p>
            <a:pPr>
              <a:spcBef>
                <a:spcPct val="50000"/>
              </a:spcBef>
            </a:pPr>
            <a:endParaRPr lang="en-US" sz="1600">
              <a:solidFill>
                <a:srgbClr val="0A1578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sz="1400" baseline="-25000">
              <a:solidFill>
                <a:srgbClr val="0A1578"/>
              </a:solidFill>
              <a:latin typeface="Arial" pitchFamily="34" charset="0"/>
            </a:endParaRPr>
          </a:p>
        </p:txBody>
      </p:sp>
      <p:sp>
        <p:nvSpPr>
          <p:cNvPr id="49167" name="Text Box 4"/>
          <p:cNvSpPr txBox="1">
            <a:spLocks noChangeArrowheads="1"/>
          </p:cNvSpPr>
          <p:nvPr/>
        </p:nvSpPr>
        <p:spPr bwMode="auto">
          <a:xfrm>
            <a:off x="6629400" y="6248400"/>
            <a:ext cx="2286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Arial" pitchFamily="34" charset="0"/>
              </a:rPr>
              <a:t>Kutzbach et al, 2011</a:t>
            </a:r>
          </a:p>
        </p:txBody>
      </p:sp>
      <p:sp>
        <p:nvSpPr>
          <p:cNvPr id="49168" name="TextBox 2"/>
          <p:cNvSpPr txBox="1">
            <a:spLocks noChangeArrowheads="1"/>
          </p:cNvSpPr>
          <p:nvPr/>
        </p:nvSpPr>
        <p:spPr bwMode="auto">
          <a:xfrm>
            <a:off x="33338" y="5257800"/>
            <a:ext cx="3505200" cy="9540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dirty="0" smtClean="0">
                <a:latin typeface="Arial"/>
                <a:cs typeface="Arial"/>
              </a:rPr>
              <a:t>Note: white indicates year-round snow cover averaged over a grid cell, but sub-grid-scale topographic features imply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non-uniform coverage within each cell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762000" y="6248400"/>
            <a:ext cx="2895600" cy="457200"/>
          </a:xfrm>
          <a:noFill/>
        </p:spPr>
        <p:txBody>
          <a:bodyPr/>
          <a:lstStyle/>
          <a:p>
            <a:r>
              <a:rPr lang="en-US" smtClean="0">
                <a:latin typeface="Verdana" pitchFamily="34" charset="0"/>
                <a:ea typeface="ＭＳ Ｐゴシック" charset="-128"/>
              </a:rPr>
              <a:t>JEK - 2011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</a:rPr>
              <a:t>Main Points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066800"/>
            <a:ext cx="8382000" cy="4876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Char char="§"/>
            </a:pPr>
            <a:r>
              <a:rPr lang="en-US" smtClean="0">
                <a:solidFill>
                  <a:srgbClr val="1E4649"/>
                </a:solidFill>
                <a:latin typeface="Arial" pitchFamily="34" charset="0"/>
                <a:ea typeface="ＭＳ Ｐゴシック" charset="-128"/>
              </a:rPr>
              <a:t>Late interglacial CO</a:t>
            </a:r>
            <a:r>
              <a:rPr lang="en-US" baseline="-25000" smtClean="0">
                <a:solidFill>
                  <a:srgbClr val="1E4649"/>
                </a:solidFill>
                <a:latin typeface="Arial" pitchFamily="34" charset="0"/>
                <a:ea typeface="ＭＳ Ｐゴシック" charset="-128"/>
              </a:rPr>
              <a:t>2</a:t>
            </a:r>
            <a:r>
              <a:rPr lang="en-US" smtClean="0">
                <a:solidFill>
                  <a:srgbClr val="1E4649"/>
                </a:solidFill>
                <a:latin typeface="Arial" pitchFamily="34" charset="0"/>
                <a:ea typeface="ＭＳ Ｐゴシック" charset="-128"/>
              </a:rPr>
              <a:t> and CH</a:t>
            </a:r>
            <a:r>
              <a:rPr lang="en-US" baseline="-25000" smtClean="0">
                <a:solidFill>
                  <a:srgbClr val="1E4649"/>
                </a:solidFill>
                <a:latin typeface="Arial" pitchFamily="34" charset="0"/>
                <a:ea typeface="ＭＳ Ｐゴシック" charset="-128"/>
              </a:rPr>
              <a:t>4</a:t>
            </a:r>
            <a:r>
              <a:rPr lang="en-US" smtClean="0">
                <a:solidFill>
                  <a:srgbClr val="1E4649"/>
                </a:solidFill>
                <a:latin typeface="Arial" pitchFamily="34" charset="0"/>
                <a:ea typeface="ＭＳ Ｐゴシック" charset="-128"/>
              </a:rPr>
              <a:t> trends of previous interglacials differ from the Holocene trends. Why?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§"/>
            </a:pPr>
            <a:r>
              <a:rPr lang="en-US" smtClean="0">
                <a:solidFill>
                  <a:srgbClr val="1E4649"/>
                </a:solidFill>
                <a:latin typeface="Arial" pitchFamily="34" charset="0"/>
                <a:ea typeface="ＭＳ Ｐゴシック" charset="-128"/>
              </a:rPr>
              <a:t>Simulations of 3 climate states with CCSM3 help describe earlier climates and explore possible feedbacks:</a:t>
            </a:r>
            <a:r>
              <a:rPr lang="en-US" sz="2800" smtClean="0">
                <a:solidFill>
                  <a:srgbClr val="1E4649"/>
                </a:solidFill>
                <a:latin typeface="Arial" pitchFamily="34" charset="0"/>
                <a:ea typeface="ＭＳ Ｐゴシック" charset="-128"/>
              </a:rPr>
              <a:t/>
            </a:r>
            <a:br>
              <a:rPr lang="en-US" sz="2800" smtClean="0">
                <a:solidFill>
                  <a:srgbClr val="1E4649"/>
                </a:solidFill>
                <a:latin typeface="Arial" pitchFamily="34" charset="0"/>
                <a:ea typeface="ＭＳ Ｐゴシック" charset="-128"/>
              </a:rPr>
            </a:br>
            <a:r>
              <a:rPr lang="en-US" sz="2800" smtClean="0">
                <a:solidFill>
                  <a:srgbClr val="1E4649"/>
                </a:solidFill>
                <a:latin typeface="Arial" pitchFamily="34" charset="0"/>
                <a:ea typeface="ＭＳ Ｐゴシック" charset="-128"/>
              </a:rPr>
              <a:t>	</a:t>
            </a:r>
            <a:r>
              <a:rPr lang="en-US" sz="1800" smtClean="0">
                <a:solidFill>
                  <a:srgbClr val="1E4649"/>
                </a:solidFill>
                <a:latin typeface="Arial" pitchFamily="34" charset="0"/>
                <a:ea typeface="ＭＳ Ｐゴシック" charset="-128"/>
              </a:rPr>
              <a:t>PD=present day (NCAR control)</a:t>
            </a:r>
            <a:br>
              <a:rPr lang="en-US" sz="1800" smtClean="0">
                <a:solidFill>
                  <a:srgbClr val="1E4649"/>
                </a:solidFill>
                <a:latin typeface="Arial" pitchFamily="34" charset="0"/>
                <a:ea typeface="ＭＳ Ｐゴシック" charset="-128"/>
              </a:rPr>
            </a:br>
            <a:r>
              <a:rPr lang="en-US" sz="1800" smtClean="0">
                <a:solidFill>
                  <a:srgbClr val="1E4649"/>
                </a:solidFill>
                <a:latin typeface="Arial" pitchFamily="34" charset="0"/>
                <a:ea typeface="ＭＳ Ｐゴシック" charset="-128"/>
              </a:rPr>
              <a:t>	PI =pre-industrial (Otto-Bliesner et al, </a:t>
            </a:r>
            <a:r>
              <a:rPr lang="en-US" sz="1800" i="1" smtClean="0">
                <a:solidFill>
                  <a:srgbClr val="1E4649"/>
                </a:solidFill>
                <a:latin typeface="Arial" pitchFamily="34" charset="0"/>
                <a:ea typeface="ＭＳ Ｐゴシック" charset="-128"/>
              </a:rPr>
              <a:t>J Climate</a:t>
            </a:r>
            <a:r>
              <a:rPr lang="en-US" sz="1800" smtClean="0">
                <a:solidFill>
                  <a:srgbClr val="1E4649"/>
                </a:solidFill>
                <a:latin typeface="Arial" pitchFamily="34" charset="0"/>
                <a:ea typeface="ＭＳ Ｐゴシック" charset="-128"/>
              </a:rPr>
              <a:t>, 2006)</a:t>
            </a:r>
            <a:br>
              <a:rPr lang="en-US" sz="1800" smtClean="0">
                <a:solidFill>
                  <a:srgbClr val="1E4649"/>
                </a:solidFill>
                <a:latin typeface="Arial" pitchFamily="34" charset="0"/>
                <a:ea typeface="ＭＳ Ｐゴシック" charset="-128"/>
              </a:rPr>
            </a:br>
            <a:r>
              <a:rPr lang="en-US" sz="1800" smtClean="0">
                <a:solidFill>
                  <a:srgbClr val="1E4649"/>
                </a:solidFill>
                <a:latin typeface="Arial" pitchFamily="34" charset="0"/>
                <a:ea typeface="ＭＳ Ｐゴシック" charset="-128"/>
              </a:rPr>
              <a:t>	NA=no anthropogenic forcing (hypothetical GHG forcing for</a:t>
            </a:r>
            <a:br>
              <a:rPr lang="en-US" sz="1800" smtClean="0">
                <a:solidFill>
                  <a:srgbClr val="1E4649"/>
                </a:solidFill>
                <a:latin typeface="Arial" pitchFamily="34" charset="0"/>
                <a:ea typeface="ＭＳ Ｐゴシック" charset="-128"/>
              </a:rPr>
            </a:br>
            <a:r>
              <a:rPr lang="en-US" sz="1800" smtClean="0">
                <a:solidFill>
                  <a:srgbClr val="1E4649"/>
                </a:solidFill>
                <a:latin typeface="Arial" pitchFamily="34" charset="0"/>
                <a:ea typeface="ＭＳ Ｐゴシック" charset="-128"/>
              </a:rPr>
              <a:t>                late interglacial conditions; Kutzbach et al, </a:t>
            </a:r>
            <a:r>
              <a:rPr lang="en-US" sz="1800" i="1" smtClean="0">
                <a:solidFill>
                  <a:srgbClr val="1E4649"/>
                </a:solidFill>
                <a:latin typeface="Arial" pitchFamily="34" charset="0"/>
                <a:ea typeface="ＭＳ Ｐゴシック" charset="-128"/>
              </a:rPr>
              <a:t>Climatic Change,</a:t>
            </a:r>
            <a:r>
              <a:rPr lang="en-US" sz="1800" smtClean="0">
                <a:solidFill>
                  <a:srgbClr val="1E4649"/>
                </a:solidFill>
                <a:latin typeface="Arial" pitchFamily="34" charset="0"/>
                <a:ea typeface="ＭＳ Ｐゴシック" charset="-128"/>
              </a:rPr>
              <a:t> 2010)</a:t>
            </a:r>
            <a:endParaRPr lang="en-US" sz="2800" smtClean="0">
              <a:solidFill>
                <a:srgbClr val="1E4649"/>
              </a:solidFill>
              <a:latin typeface="Arial" pitchFamily="34" charset="0"/>
              <a:ea typeface="ＭＳ Ｐゴシック" charset="-128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§"/>
            </a:pPr>
            <a:r>
              <a:rPr lang="en-US" smtClean="0">
                <a:solidFill>
                  <a:srgbClr val="1E4649"/>
                </a:solidFill>
                <a:latin typeface="Arial" pitchFamily="34" charset="0"/>
                <a:ea typeface="ＭＳ Ｐゴシック" charset="-128"/>
              </a:rPr>
              <a:t>Partitioning of changes: NA – PD = (NA-PI) + (PI-PD)shows greater sensitivity of climate to increases of greenhouse gases in </a:t>
            </a:r>
            <a:r>
              <a:rPr lang="ja-JP" altLang="en-US" smtClean="0">
                <a:solidFill>
                  <a:srgbClr val="1E4649"/>
                </a:solidFill>
                <a:latin typeface="Arial" pitchFamily="34" charset="0"/>
                <a:ea typeface="ＭＳ Ｐゴシック" charset="-128"/>
              </a:rPr>
              <a:t>‘</a:t>
            </a:r>
            <a:r>
              <a:rPr lang="en-US" altLang="ja-JP" smtClean="0">
                <a:solidFill>
                  <a:srgbClr val="1E4649"/>
                </a:solidFill>
                <a:latin typeface="Arial" pitchFamily="34" charset="0"/>
                <a:ea typeface="ＭＳ Ｐゴシック" charset="-128"/>
              </a:rPr>
              <a:t>cold climate states</a:t>
            </a:r>
            <a:r>
              <a:rPr lang="ja-JP" altLang="en-US" smtClean="0">
                <a:solidFill>
                  <a:srgbClr val="1E4649"/>
                </a:solidFill>
                <a:latin typeface="Arial" pitchFamily="34" charset="0"/>
                <a:ea typeface="ＭＳ Ｐゴシック" charset="-128"/>
              </a:rPr>
              <a:t>’</a:t>
            </a:r>
            <a:endParaRPr lang="en-US" altLang="ja-JP" smtClean="0">
              <a:solidFill>
                <a:srgbClr val="1E4649"/>
              </a:solidFill>
              <a:latin typeface="Arial" pitchFamily="34" charset="0"/>
              <a:ea typeface="ＭＳ Ｐゴシック" charset="-128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§"/>
            </a:pPr>
            <a:endParaRPr lang="en-US" smtClean="0">
              <a:solidFill>
                <a:srgbClr val="1E4649"/>
              </a:solidFill>
              <a:latin typeface="Arial" pitchFamily="34" charset="0"/>
              <a:ea typeface="ＭＳ Ｐゴシック" charset="-128"/>
            </a:endParaRPr>
          </a:p>
          <a:p>
            <a:pPr eaLnBrk="1" hangingPunct="1"/>
            <a:endParaRPr lang="en-US" smtClean="0">
              <a:solidFill>
                <a:schemeClr val="tx1"/>
              </a:solidFill>
              <a:latin typeface="Times" charset="0"/>
              <a:ea typeface="ＭＳ Ｐゴシック" charset="-128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Verdana" pitchFamily="34" charset="0"/>
                <a:ea typeface="ＭＳ Ｐゴシック" charset="-128"/>
              </a:rPr>
              <a:t>JEK - 2011</a:t>
            </a: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610600" cy="1295400"/>
          </a:xfrm>
        </p:spPr>
        <p:txBody>
          <a:bodyPr/>
          <a:lstStyle/>
          <a:p>
            <a:pPr eaLnBrk="1" hangingPunct="1"/>
            <a:r>
              <a:rPr lang="en-US" sz="2200" smtClean="0">
                <a:ea typeface="ＭＳ Ｐゴシック" charset="-128"/>
              </a:rPr>
              <a:t>Larger Climate Response to GHG forcing for Colder Climate State</a:t>
            </a:r>
            <a:r>
              <a:rPr lang="en-US" sz="2000" smtClean="0">
                <a:ea typeface="ＭＳ Ｐゴシック" charset="-128"/>
              </a:rPr>
              <a:t>:   Partitioned results, (NA-PI) compared to (PI-PD)</a:t>
            </a:r>
          </a:p>
        </p:txBody>
      </p:sp>
      <p:sp>
        <p:nvSpPr>
          <p:cNvPr id="50179" name="Text Box 8"/>
          <p:cNvSpPr txBox="1">
            <a:spLocks noChangeArrowheads="1"/>
          </p:cNvSpPr>
          <p:nvPr/>
        </p:nvSpPr>
        <p:spPr bwMode="auto">
          <a:xfrm>
            <a:off x="2133600" y="46482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50180" name="Picture 5" descr="Fig 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1371600"/>
            <a:ext cx="5464175" cy="3656013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181" name="Title 1"/>
          <p:cNvSpPr txBox="1">
            <a:spLocks/>
          </p:cNvSpPr>
          <p:nvPr/>
        </p:nvSpPr>
        <p:spPr bwMode="auto">
          <a:xfrm>
            <a:off x="1447800" y="914400"/>
            <a:ext cx="548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>
                <a:latin typeface="Verdana" pitchFamily="34" charset="0"/>
              </a:rPr>
              <a:t>  Forcing                Response</a:t>
            </a:r>
          </a:p>
        </p:txBody>
      </p:sp>
      <p:sp>
        <p:nvSpPr>
          <p:cNvPr id="50182" name="TextBox 6"/>
          <p:cNvSpPr txBox="1">
            <a:spLocks noChangeArrowheads="1"/>
          </p:cNvSpPr>
          <p:nvPr/>
        </p:nvSpPr>
        <p:spPr bwMode="auto">
          <a:xfrm>
            <a:off x="1676400" y="5105400"/>
            <a:ext cx="5791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 Larger climate response to GHG forcing for cold climate state</a:t>
            </a:r>
          </a:p>
          <a:p>
            <a:pPr>
              <a:buFont typeface="Arial" pitchFamily="34" charset="0"/>
              <a:buChar char="•"/>
            </a:pPr>
            <a:r>
              <a:rPr lang="en-US" sz="140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 Enhanced response greater for CCSM3 than for CAM3 + SO</a:t>
            </a:r>
          </a:p>
          <a:p>
            <a:pPr>
              <a:buFont typeface="Arial" pitchFamily="34" charset="0"/>
              <a:buChar char="•"/>
            </a:pPr>
            <a:r>
              <a:rPr lang="en-US" sz="140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 Agreement with limited number of observations:</a:t>
            </a:r>
          </a:p>
          <a:p>
            <a:r>
              <a:rPr lang="en-US" sz="1400" b="1">
                <a:latin typeface="Lucida Grande" charset="0"/>
              </a:rPr>
              <a:t>	</a:t>
            </a:r>
            <a:r>
              <a:rPr lang="en-US" sz="1400" b="1">
                <a:solidFill>
                  <a:srgbClr val="000090"/>
                </a:solidFill>
                <a:latin typeface="Lucida Grande" charset="0"/>
              </a:rPr>
              <a:t>Δ</a:t>
            </a:r>
            <a:r>
              <a:rPr lang="en-US" sz="140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1400" baseline="-2500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s </a:t>
            </a:r>
            <a:r>
              <a:rPr lang="en-US" sz="1400" b="1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140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 PI – PD ,  -.7 to -1.2K,      </a:t>
            </a:r>
            <a:r>
              <a:rPr lang="en-US" sz="1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Jones and Mann, 2004</a:t>
            </a:r>
          </a:p>
          <a:p>
            <a:r>
              <a:rPr lang="en-US" sz="1400" b="1">
                <a:latin typeface="Lucida Grande" charset="0"/>
              </a:rPr>
              <a:t>	</a:t>
            </a:r>
            <a:r>
              <a:rPr lang="en-US" sz="1400" b="1">
                <a:solidFill>
                  <a:srgbClr val="000090"/>
                </a:solidFill>
                <a:latin typeface="Lucida Grande" charset="0"/>
              </a:rPr>
              <a:t>Δ</a:t>
            </a:r>
            <a:r>
              <a:rPr lang="en-US" sz="140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1400" baseline="-2500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0 </a:t>
            </a:r>
            <a:r>
              <a:rPr lang="en-US" sz="1400" b="1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140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 NA –PI , -0.85K,              </a:t>
            </a:r>
            <a:r>
              <a:rPr lang="en-US" sz="1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Lisieki and Rayno, 2005</a:t>
            </a:r>
          </a:p>
          <a:p>
            <a:pPr>
              <a:buFont typeface="Arial" pitchFamily="34" charset="0"/>
              <a:buChar char="•"/>
            </a:pPr>
            <a:endParaRPr lang="en-US" sz="1400">
              <a:solidFill>
                <a:srgbClr val="00009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183" name="TextBox 5"/>
          <p:cNvSpPr txBox="1">
            <a:spLocks noChangeArrowheads="1"/>
          </p:cNvSpPr>
          <p:nvPr/>
        </p:nvSpPr>
        <p:spPr bwMode="auto">
          <a:xfrm>
            <a:off x="5181600" y="6550025"/>
            <a:ext cx="3962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Arial" pitchFamily="34" charset="0"/>
                <a:cs typeface="Arial" pitchFamily="34" charset="0"/>
              </a:rPr>
              <a:t>Kutzbach et al, 2011, Holocene</a:t>
            </a:r>
          </a:p>
        </p:txBody>
      </p:sp>
      <p:cxnSp>
        <p:nvCxnSpPr>
          <p:cNvPr id="50184" name="Straight Connector 12"/>
          <p:cNvCxnSpPr>
            <a:cxnSpLocks noChangeShapeType="1"/>
          </p:cNvCxnSpPr>
          <p:nvPr/>
        </p:nvCxnSpPr>
        <p:spPr bwMode="auto">
          <a:xfrm>
            <a:off x="3124200" y="1143000"/>
            <a:ext cx="8382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0185" name="Straight Connector 13"/>
          <p:cNvCxnSpPr>
            <a:cxnSpLocks noChangeShapeType="1"/>
          </p:cNvCxnSpPr>
          <p:nvPr/>
        </p:nvCxnSpPr>
        <p:spPr bwMode="auto">
          <a:xfrm>
            <a:off x="5486400" y="1143000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200" smtClean="0">
                <a:latin typeface="Arial" pitchFamily="34" charset="0"/>
                <a:ea typeface="ＭＳ Ｐゴシック" charset="-128"/>
                <a:cs typeface="Arial" pitchFamily="34" charset="0"/>
              </a:rPr>
              <a:t>Larger Climate Response to GHG Forcing for Cold Climate States </a:t>
            </a:r>
            <a:r>
              <a:rPr lang="en-US" sz="1800" smtClean="0">
                <a:latin typeface="Arial" pitchFamily="34" charset="0"/>
                <a:ea typeface="ＭＳ Ｐゴシック" charset="-128"/>
                <a:cs typeface="Arial" pitchFamily="34" charset="0"/>
              </a:rPr>
              <a:t>(results from two models, early GFDL model and CCSM3)</a:t>
            </a:r>
            <a:r>
              <a:rPr lang="en-US" sz="1800" smtClean="0">
                <a:ea typeface="ＭＳ Ｐゴシック" charset="-128"/>
              </a:rPr>
              <a:t> </a:t>
            </a:r>
          </a:p>
        </p:txBody>
      </p:sp>
      <p:sp>
        <p:nvSpPr>
          <p:cNvPr id="5222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Verdana" pitchFamily="34" charset="0"/>
                <a:ea typeface="ＭＳ Ｐゴシック" charset="-128"/>
              </a:rPr>
              <a:t>JEK - 2011</a:t>
            </a:r>
          </a:p>
        </p:txBody>
      </p:sp>
      <p:sp>
        <p:nvSpPr>
          <p:cNvPr id="52227" name="TextBox 5"/>
          <p:cNvSpPr txBox="1">
            <a:spLocks noChangeArrowheads="1"/>
          </p:cNvSpPr>
          <p:nvPr/>
        </p:nvSpPr>
        <p:spPr bwMode="auto">
          <a:xfrm>
            <a:off x="685800" y="5257800"/>
            <a:ext cx="39624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4080"/>
                </a:solidFill>
                <a:latin typeface="Arial" pitchFamily="34" charset="0"/>
                <a:cs typeface="Arial" pitchFamily="34" charset="0"/>
              </a:rPr>
              <a:t>Idealized land/ocean planet</a:t>
            </a:r>
          </a:p>
          <a:p>
            <a:r>
              <a:rPr lang="en-US" sz="1400">
                <a:solidFill>
                  <a:srgbClr val="004080"/>
                </a:solidFill>
                <a:latin typeface="Arial" pitchFamily="34" charset="0"/>
                <a:cs typeface="Arial" pitchFamily="34" charset="0"/>
              </a:rPr>
              <a:t>M1: atmosphere – ocean model</a:t>
            </a:r>
          </a:p>
          <a:p>
            <a:r>
              <a:rPr lang="en-US" sz="1400">
                <a:solidFill>
                  <a:srgbClr val="004080"/>
                </a:solidFill>
                <a:latin typeface="Arial" pitchFamily="34" charset="0"/>
                <a:cs typeface="Arial" pitchFamily="34" charset="0"/>
              </a:rPr>
              <a:t>M2: atmosphere – slab ocean model</a:t>
            </a:r>
          </a:p>
          <a:p>
            <a:endParaRPr lang="en-US" sz="1400">
              <a:solidFill>
                <a:srgbClr val="00408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>
                <a:latin typeface="Arial" pitchFamily="34" charset="0"/>
                <a:cs typeface="Arial" pitchFamily="34" charset="0"/>
              </a:rPr>
              <a:t>Manabe and Bryan, 1985, JGR 90:11689-11707</a:t>
            </a:r>
          </a:p>
        </p:txBody>
      </p:sp>
      <p:sp>
        <p:nvSpPr>
          <p:cNvPr id="52228" name="TextBox 5"/>
          <p:cNvSpPr txBox="1">
            <a:spLocks noChangeArrowheads="1"/>
          </p:cNvSpPr>
          <p:nvPr/>
        </p:nvSpPr>
        <p:spPr bwMode="auto">
          <a:xfrm>
            <a:off x="4724400" y="5257800"/>
            <a:ext cx="39624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4080"/>
                </a:solidFill>
                <a:latin typeface="Arial" pitchFamily="34" charset="0"/>
                <a:cs typeface="Arial" pitchFamily="34" charset="0"/>
              </a:rPr>
              <a:t>CCSM3</a:t>
            </a:r>
          </a:p>
          <a:p>
            <a:endParaRPr lang="en-US" sz="1400">
              <a:solidFill>
                <a:srgbClr val="00408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>
                <a:latin typeface="Arial" pitchFamily="34" charset="0"/>
                <a:cs typeface="Arial" pitchFamily="34" charset="0"/>
              </a:rPr>
              <a:t>Kutzbach et al, 2011, Holocene</a:t>
            </a:r>
          </a:p>
        </p:txBody>
      </p:sp>
      <p:grpSp>
        <p:nvGrpSpPr>
          <p:cNvPr id="52229" name="Group 5"/>
          <p:cNvGrpSpPr>
            <a:grpSpLocks/>
          </p:cNvGrpSpPr>
          <p:nvPr/>
        </p:nvGrpSpPr>
        <p:grpSpPr bwMode="auto">
          <a:xfrm>
            <a:off x="4648200" y="1143000"/>
            <a:ext cx="3937000" cy="4038600"/>
            <a:chOff x="4648200" y="1143000"/>
            <a:chExt cx="3937000" cy="4038600"/>
          </a:xfrm>
        </p:grpSpPr>
        <p:pic>
          <p:nvPicPr>
            <p:cNvPr id="52237" name="Picture 5" descr="NCARplot John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48200" y="1143000"/>
              <a:ext cx="3937000" cy="40386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2238" name="Rectangle 2"/>
            <p:cNvSpPr>
              <a:spLocks noChangeArrowheads="1"/>
            </p:cNvSpPr>
            <p:nvPr/>
          </p:nvSpPr>
          <p:spPr bwMode="auto">
            <a:xfrm>
              <a:off x="5791200" y="1143000"/>
              <a:ext cx="2209800" cy="304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230" name="Group 4"/>
          <p:cNvGrpSpPr>
            <a:grpSpLocks/>
          </p:cNvGrpSpPr>
          <p:nvPr/>
        </p:nvGrpSpPr>
        <p:grpSpPr bwMode="auto">
          <a:xfrm>
            <a:off x="609600" y="1143000"/>
            <a:ext cx="3487738" cy="4059238"/>
            <a:chOff x="609600" y="1143000"/>
            <a:chExt cx="3487738" cy="4059238"/>
          </a:xfrm>
        </p:grpSpPr>
        <p:pic>
          <p:nvPicPr>
            <p:cNvPr id="52231" name="Picture 4" descr="slide13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85800" y="1143000"/>
              <a:ext cx="3411538" cy="405923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52232" name="Group 5"/>
            <p:cNvGrpSpPr>
              <a:grpSpLocks/>
            </p:cNvGrpSpPr>
            <p:nvPr/>
          </p:nvGrpSpPr>
          <p:grpSpPr bwMode="auto">
            <a:xfrm>
              <a:off x="609600" y="4876800"/>
              <a:ext cx="838200" cy="230188"/>
              <a:chOff x="685800" y="4876800"/>
              <a:chExt cx="838200" cy="230832"/>
            </a:xfrm>
          </p:grpSpPr>
          <p:sp>
            <p:nvSpPr>
              <p:cNvPr id="52235" name="Rectangle 1"/>
              <p:cNvSpPr>
                <a:spLocks noChangeArrowheads="1"/>
              </p:cNvSpPr>
              <p:nvPr/>
            </p:nvSpPr>
            <p:spPr bwMode="auto">
              <a:xfrm>
                <a:off x="762000" y="4953000"/>
                <a:ext cx="457200" cy="1524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36" name="TextBox 4"/>
              <p:cNvSpPr txBox="1">
                <a:spLocks noChangeArrowheads="1"/>
              </p:cNvSpPr>
              <p:nvPr/>
            </p:nvSpPr>
            <p:spPr bwMode="auto">
              <a:xfrm>
                <a:off x="685800" y="4876800"/>
                <a:ext cx="838200" cy="230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900" b="1">
                    <a:latin typeface="Arial" pitchFamily="34" charset="0"/>
                    <a:cs typeface="Arial" pitchFamily="34" charset="0"/>
                  </a:rPr>
                  <a:t>CO</a:t>
                </a:r>
                <a:r>
                  <a:rPr lang="en-US" sz="900" b="1" baseline="-25000"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en-US" sz="900" b="1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800" b="1">
                    <a:latin typeface="Arial" pitchFamily="34" charset="0"/>
                    <a:cs typeface="Arial" pitchFamily="34" charset="0"/>
                  </a:rPr>
                  <a:t>(ppm)</a:t>
                </a:r>
                <a:endParaRPr lang="en-US" sz="900" b="1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52233" name="Picture 4" descr="slide13.jpg"/>
            <p:cNvPicPr>
              <a:picLocks noChangeAspect="1"/>
            </p:cNvPicPr>
            <p:nvPr/>
          </p:nvPicPr>
          <p:blipFill>
            <a:blip r:embed="rId4"/>
            <a:srcRect l="13651" t="7716" r="36961" b="87070"/>
            <a:stretch>
              <a:fillRect/>
            </a:stretch>
          </p:blipFill>
          <p:spPr bwMode="auto">
            <a:xfrm rot="-5400000">
              <a:off x="-50800" y="2793999"/>
              <a:ext cx="1684866" cy="211667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sp>
          <p:nvSpPr>
            <p:cNvPr id="52234" name="Rectangle 3"/>
            <p:cNvSpPr>
              <a:spLocks noChangeArrowheads="1"/>
            </p:cNvSpPr>
            <p:nvPr/>
          </p:nvSpPr>
          <p:spPr bwMode="auto">
            <a:xfrm>
              <a:off x="1143000" y="1447800"/>
              <a:ext cx="1752600" cy="228600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Verdana" pitchFamily="34" charset="0"/>
                <a:ea typeface="ＭＳ Ｐゴシック" charset="-128"/>
              </a:rPr>
              <a:t>JEK - 2011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</a:rPr>
              <a:t>Explaining the Difference Between Holocene CO</a:t>
            </a:r>
            <a:r>
              <a:rPr lang="en-US" baseline="-25000" smtClean="0">
                <a:ea typeface="ＭＳ Ｐゴシック" charset="-128"/>
              </a:rPr>
              <a:t>2</a:t>
            </a:r>
            <a:r>
              <a:rPr lang="en-US" smtClean="0">
                <a:ea typeface="ＭＳ Ｐゴシック" charset="-128"/>
              </a:rPr>
              <a:t> Trend and Trend of Six Previous Interglacials: Current Status!</a:t>
            </a:r>
          </a:p>
        </p:txBody>
      </p:sp>
      <p:pic>
        <p:nvPicPr>
          <p:cNvPr id="53251" name="Picture 1" descr="Tren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143000"/>
            <a:ext cx="4953000" cy="467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 Box 11"/>
          <p:cNvSpPr txBox="1">
            <a:spLocks noChangeArrowheads="1"/>
          </p:cNvSpPr>
          <p:nvPr/>
        </p:nvSpPr>
        <p:spPr bwMode="auto">
          <a:xfrm>
            <a:off x="5486400" y="17526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800000"/>
                </a:solidFill>
                <a:latin typeface="Arial" pitchFamily="34" charset="0"/>
              </a:rPr>
              <a:t>PI</a:t>
            </a:r>
            <a:r>
              <a:rPr lang="en-US" sz="1400">
                <a:solidFill>
                  <a:srgbClr val="0A1578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53253" name="Text Box 11"/>
          <p:cNvSpPr txBox="1">
            <a:spLocks noChangeArrowheads="1"/>
          </p:cNvSpPr>
          <p:nvPr/>
        </p:nvSpPr>
        <p:spPr bwMode="auto">
          <a:xfrm>
            <a:off x="5410200" y="51054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800000"/>
                </a:solidFill>
                <a:latin typeface="Arial" pitchFamily="34" charset="0"/>
              </a:rPr>
              <a:t>NA</a:t>
            </a:r>
            <a:r>
              <a:rPr lang="en-US" sz="1400">
                <a:solidFill>
                  <a:srgbClr val="0A1578"/>
                </a:solidFill>
                <a:latin typeface="Arial" pitchFamily="34" charset="0"/>
              </a:rPr>
              <a:t> </a:t>
            </a:r>
          </a:p>
        </p:txBody>
      </p:sp>
      <p:cxnSp>
        <p:nvCxnSpPr>
          <p:cNvPr id="53254" name="Straight Arrow Connector 11"/>
          <p:cNvCxnSpPr>
            <a:cxnSpLocks noChangeShapeType="1"/>
          </p:cNvCxnSpPr>
          <p:nvPr/>
        </p:nvCxnSpPr>
        <p:spPr bwMode="auto">
          <a:xfrm flipH="1">
            <a:off x="5181600" y="1905000"/>
            <a:ext cx="381000" cy="0"/>
          </a:xfrm>
          <a:prstGeom prst="straightConnector1">
            <a:avLst/>
          </a:prstGeom>
          <a:noFill/>
          <a:ln w="28575">
            <a:solidFill>
              <a:srgbClr val="800000"/>
            </a:solidFill>
            <a:round/>
            <a:headEnd/>
            <a:tailEnd type="arrow" w="med" len="med"/>
          </a:ln>
        </p:spPr>
      </p:cxnSp>
      <p:cxnSp>
        <p:nvCxnSpPr>
          <p:cNvPr id="53255" name="Straight Arrow Connector 12"/>
          <p:cNvCxnSpPr>
            <a:cxnSpLocks noChangeShapeType="1"/>
          </p:cNvCxnSpPr>
          <p:nvPr/>
        </p:nvCxnSpPr>
        <p:spPr bwMode="auto">
          <a:xfrm flipH="1">
            <a:off x="5105400" y="5257800"/>
            <a:ext cx="381000" cy="0"/>
          </a:xfrm>
          <a:prstGeom prst="straightConnector1">
            <a:avLst/>
          </a:prstGeom>
          <a:noFill/>
          <a:ln w="28575">
            <a:solidFill>
              <a:srgbClr val="800000"/>
            </a:solidFill>
            <a:round/>
            <a:headEnd/>
            <a:tailEnd type="arrow" w="med" len="med"/>
          </a:ln>
        </p:spPr>
      </p:cxnSp>
      <p:sp>
        <p:nvSpPr>
          <p:cNvPr id="53256" name="Text Box 5"/>
          <p:cNvSpPr txBox="1">
            <a:spLocks noChangeArrowheads="1"/>
          </p:cNvSpPr>
          <p:nvPr/>
        </p:nvSpPr>
        <p:spPr bwMode="auto">
          <a:xfrm>
            <a:off x="5334000" y="3886200"/>
            <a:ext cx="2895600" cy="12001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Helvetica" charset="0"/>
              </a:rPr>
              <a:t>~10 ppm, other ocean feedbacks (less sea ice, increased ventilation)??? – qualitative changes inferred from CCSM3 results; new experiments with ocean biogeochemistry  will be needed for quantification</a:t>
            </a:r>
          </a:p>
        </p:txBody>
      </p:sp>
      <p:sp>
        <p:nvSpPr>
          <p:cNvPr id="53257" name="Text Box 5"/>
          <p:cNvSpPr txBox="1">
            <a:spLocks noChangeArrowheads="1"/>
          </p:cNvSpPr>
          <p:nvPr/>
        </p:nvSpPr>
        <p:spPr bwMode="auto">
          <a:xfrm>
            <a:off x="5334000" y="3048000"/>
            <a:ext cx="2895600" cy="64611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Helvetica" charset="0"/>
              </a:rPr>
              <a:t>~10 ppm, reduced ocean solubility – estimate based on CCSM3 ocean temperature increase, NA to PI, ~0.9K</a:t>
            </a:r>
          </a:p>
        </p:txBody>
      </p:sp>
      <p:sp>
        <p:nvSpPr>
          <p:cNvPr id="53258" name="Text Box 5"/>
          <p:cNvSpPr txBox="1">
            <a:spLocks noChangeArrowheads="1"/>
          </p:cNvSpPr>
          <p:nvPr/>
        </p:nvSpPr>
        <p:spPr bwMode="auto">
          <a:xfrm>
            <a:off x="5334000" y="2057400"/>
            <a:ext cx="2895600" cy="64611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Helvetica" charset="0"/>
              </a:rPr>
              <a:t>~20 ppm, direct anthropogenic effect of early agriculture – estimate based on observations (Kaplan et al, 2011)</a:t>
            </a:r>
          </a:p>
        </p:txBody>
      </p:sp>
      <p:sp>
        <p:nvSpPr>
          <p:cNvPr id="53259" name="TextBox 1"/>
          <p:cNvSpPr txBox="1">
            <a:spLocks noChangeArrowheads="1"/>
          </p:cNvSpPr>
          <p:nvPr/>
        </p:nvSpPr>
        <p:spPr bwMode="auto">
          <a:xfrm>
            <a:off x="5181600" y="6019800"/>
            <a:ext cx="2743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Arial" pitchFamily="34" charset="0"/>
                <a:cs typeface="Arial" pitchFamily="34" charset="0"/>
              </a:rPr>
              <a:t>Kutzbach et al., 2011</a:t>
            </a:r>
          </a:p>
          <a:p>
            <a:r>
              <a:rPr lang="en-US" sz="1200">
                <a:latin typeface="Arial" pitchFamily="34" charset="0"/>
                <a:cs typeface="Arial" pitchFamily="34" charset="0"/>
              </a:rPr>
              <a:t>Ruddiman et al., 2011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762000" y="6248400"/>
            <a:ext cx="2895600" cy="457200"/>
          </a:xfrm>
          <a:noFill/>
        </p:spPr>
        <p:txBody>
          <a:bodyPr/>
          <a:lstStyle/>
          <a:p>
            <a:r>
              <a:rPr lang="en-US" smtClean="0">
                <a:latin typeface="Verdana" pitchFamily="34" charset="0"/>
                <a:ea typeface="ＭＳ Ｐゴシック" charset="-128"/>
              </a:rPr>
              <a:t>JEK - 2011</a:t>
            </a: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</a:rPr>
              <a:t>Main points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8382000" cy="4876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2000" smtClean="0">
                <a:solidFill>
                  <a:srgbClr val="0C1C1D"/>
                </a:solidFill>
                <a:latin typeface="Arial" pitchFamily="34" charset="0"/>
                <a:ea typeface="ＭＳ Ｐゴシック" charset="-128"/>
              </a:rPr>
              <a:t>Late interglacial CO</a:t>
            </a:r>
            <a:r>
              <a:rPr lang="en-US" sz="2000" baseline="-25000" smtClean="0">
                <a:solidFill>
                  <a:srgbClr val="0C1C1D"/>
                </a:solidFill>
                <a:latin typeface="Arial" pitchFamily="34" charset="0"/>
                <a:ea typeface="ＭＳ Ｐゴシック" charset="-128"/>
              </a:rPr>
              <a:t>2</a:t>
            </a:r>
            <a:r>
              <a:rPr lang="en-US" sz="2000" smtClean="0">
                <a:solidFill>
                  <a:srgbClr val="0C1C1D"/>
                </a:solidFill>
                <a:latin typeface="Arial" pitchFamily="34" charset="0"/>
                <a:ea typeface="ＭＳ Ｐゴシック" charset="-128"/>
              </a:rPr>
              <a:t> and CH</a:t>
            </a:r>
            <a:r>
              <a:rPr lang="en-US" sz="2000" baseline="-25000" smtClean="0">
                <a:solidFill>
                  <a:srgbClr val="0C1C1D"/>
                </a:solidFill>
                <a:latin typeface="Arial" pitchFamily="34" charset="0"/>
                <a:ea typeface="ＭＳ Ｐゴシック" charset="-128"/>
              </a:rPr>
              <a:t>4</a:t>
            </a:r>
            <a:r>
              <a:rPr lang="en-US" sz="2000" smtClean="0">
                <a:solidFill>
                  <a:srgbClr val="0C1C1D"/>
                </a:solidFill>
                <a:latin typeface="Arial" pitchFamily="34" charset="0"/>
                <a:ea typeface="ＭＳ Ｐゴシック" charset="-128"/>
              </a:rPr>
              <a:t> trends differ from Holocene trends</a:t>
            </a:r>
            <a:endParaRPr lang="en-US" smtClean="0">
              <a:solidFill>
                <a:srgbClr val="0C1C1D"/>
              </a:solidFill>
              <a:latin typeface="Arial" pitchFamily="34" charset="0"/>
              <a:ea typeface="ＭＳ Ｐゴシック" charset="-128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2000" smtClean="0">
                <a:solidFill>
                  <a:srgbClr val="0C1C1D"/>
                </a:solidFill>
                <a:latin typeface="Arial" pitchFamily="34" charset="0"/>
                <a:ea typeface="ＭＳ Ｐゴシック" charset="-128"/>
              </a:rPr>
              <a:t>Early agriculture may explain the difference (</a:t>
            </a:r>
            <a:r>
              <a:rPr lang="en-US" sz="1800" smtClean="0">
                <a:solidFill>
                  <a:srgbClr val="0C1C1D"/>
                </a:solidFill>
                <a:latin typeface="Arial" pitchFamily="34" charset="0"/>
                <a:ea typeface="ＭＳ Ｐゴシック" charset="-128"/>
              </a:rPr>
              <a:t>and if not early ag, what?)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2000" smtClean="0">
                <a:solidFill>
                  <a:srgbClr val="0C1C1D"/>
                </a:solidFill>
                <a:latin typeface="Arial" pitchFamily="34" charset="0"/>
                <a:ea typeface="ＭＳ Ｐゴシック" charset="-128"/>
              </a:rPr>
              <a:t> CCSM3 simulations (PD, PI, NA) explored climate trends/feedbacks</a:t>
            </a:r>
            <a:endParaRPr lang="en-US" smtClean="0">
              <a:solidFill>
                <a:srgbClr val="0C1C1D"/>
              </a:solidFill>
              <a:latin typeface="Arial" pitchFamily="34" charset="0"/>
              <a:ea typeface="ＭＳ Ｐゴシック" charset="-128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2000" smtClean="0">
                <a:solidFill>
                  <a:srgbClr val="0C1C1D"/>
                </a:solidFill>
                <a:latin typeface="Arial" pitchFamily="34" charset="0"/>
                <a:ea typeface="ＭＳ Ｐゴシック" charset="-128"/>
              </a:rPr>
              <a:t>The partitioned changes, </a:t>
            </a:r>
            <a:r>
              <a:rPr lang="en-US" sz="1800" smtClean="0">
                <a:solidFill>
                  <a:srgbClr val="0C1C1D"/>
                </a:solidFill>
                <a:latin typeface="Arial" pitchFamily="34" charset="0"/>
                <a:ea typeface="ＭＳ Ｐゴシック" charset="-128"/>
              </a:rPr>
              <a:t>NA – PD = (NA-PI) + (PI-PD), show </a:t>
            </a:r>
            <a:r>
              <a:rPr lang="en-US" sz="2000" smtClean="0">
                <a:solidFill>
                  <a:srgbClr val="0C1C1D"/>
                </a:solidFill>
                <a:latin typeface="Arial" pitchFamily="34" charset="0"/>
                <a:ea typeface="ＭＳ Ｐゴシック" charset="-128"/>
              </a:rPr>
              <a:t>greater</a:t>
            </a:r>
            <a:r>
              <a:rPr lang="en-US" sz="1800" smtClean="0">
                <a:solidFill>
                  <a:srgbClr val="0C1C1D"/>
                </a:solidFill>
                <a:latin typeface="Arial" pitchFamily="34" charset="0"/>
                <a:ea typeface="ＭＳ Ｐゴシック" charset="-128"/>
              </a:rPr>
              <a:t> </a:t>
            </a:r>
            <a:r>
              <a:rPr lang="en-US" sz="2000" smtClean="0">
                <a:solidFill>
                  <a:srgbClr val="0C1C1D"/>
                </a:solidFill>
                <a:latin typeface="Arial" pitchFamily="34" charset="0"/>
                <a:ea typeface="ＭＳ Ｐゴシック" charset="-128"/>
              </a:rPr>
              <a:t>sensitivity of climate to greenhouse gas increases in </a:t>
            </a:r>
            <a:r>
              <a:rPr lang="ja-JP" altLang="en-US" sz="2000" smtClean="0">
                <a:solidFill>
                  <a:srgbClr val="0C1C1D"/>
                </a:solidFill>
                <a:latin typeface="Arial" pitchFamily="34" charset="0"/>
                <a:ea typeface="ＭＳ Ｐゴシック" charset="-128"/>
              </a:rPr>
              <a:t>‘</a:t>
            </a:r>
            <a:r>
              <a:rPr lang="en-US" altLang="ja-JP" sz="2000" smtClean="0">
                <a:solidFill>
                  <a:srgbClr val="0C1C1D"/>
                </a:solidFill>
                <a:latin typeface="Arial" pitchFamily="34" charset="0"/>
                <a:ea typeface="ＭＳ Ｐゴシック" charset="-128"/>
              </a:rPr>
              <a:t>cold climate states’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§"/>
            </a:pPr>
            <a:r>
              <a:rPr lang="en-US" altLang="ja-JP" sz="2000" smtClean="0">
                <a:solidFill>
                  <a:srgbClr val="0C1C1D"/>
                </a:solidFill>
                <a:latin typeface="Arial" pitchFamily="34" charset="0"/>
                <a:ea typeface="ＭＳ Ｐゴシック" charset="-128"/>
              </a:rPr>
              <a:t>There are potential ocean feedbacks from changes in solubility, </a:t>
            </a:r>
            <a:br>
              <a:rPr lang="en-US" altLang="ja-JP" sz="2000" smtClean="0">
                <a:solidFill>
                  <a:srgbClr val="0C1C1D"/>
                </a:solidFill>
                <a:latin typeface="Arial" pitchFamily="34" charset="0"/>
                <a:ea typeface="ＭＳ Ｐゴシック" charset="-128"/>
              </a:rPr>
            </a:br>
            <a:r>
              <a:rPr lang="en-US" altLang="ja-JP" sz="2000" smtClean="0">
                <a:solidFill>
                  <a:srgbClr val="0C1C1D"/>
                </a:solidFill>
                <a:latin typeface="Arial" pitchFamily="34" charset="0"/>
                <a:ea typeface="ＭＳ Ｐゴシック" charset="-128"/>
              </a:rPr>
              <a:t>sea ice, and deep ocean ventilation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2000" smtClean="0">
                <a:solidFill>
                  <a:srgbClr val="0C1C1D"/>
                </a:solidFill>
                <a:latin typeface="Arial" pitchFamily="34" charset="0"/>
                <a:ea typeface="ＭＳ Ｐゴシック" charset="-128"/>
              </a:rPr>
              <a:t>The partitioned CCSM3 results are in general agreement with an earlier GFDL model study and  with limited observations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2000" smtClean="0">
                <a:solidFill>
                  <a:srgbClr val="0C1C1D"/>
                </a:solidFill>
                <a:latin typeface="Arial" pitchFamily="34" charset="0"/>
                <a:ea typeface="ＭＳ Ｐゴシック" charset="-128"/>
              </a:rPr>
              <a:t>Next steps: repeat experiments with CCSM4 with bio feedbacks and land use changes included; </a:t>
            </a:r>
            <a:r>
              <a:rPr lang="en-US" sz="1800" smtClean="0">
                <a:solidFill>
                  <a:srgbClr val="0C1C1D"/>
                </a:solidFill>
                <a:latin typeface="Arial" pitchFamily="34" charset="0"/>
                <a:ea typeface="ＭＳ Ｐゴシック" charset="-128"/>
              </a:rPr>
              <a:t>refine estimates of early agriculture impacts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§"/>
            </a:pPr>
            <a:endParaRPr lang="en-US" altLang="ja-JP" sz="1800" smtClean="0">
              <a:solidFill>
                <a:srgbClr val="0C1C1D"/>
              </a:solidFill>
              <a:latin typeface="Arial" pitchFamily="34" charset="0"/>
              <a:ea typeface="ＭＳ Ｐゴシック" charset="-128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§"/>
            </a:pPr>
            <a:endParaRPr lang="en-US" altLang="ja-JP" smtClean="0">
              <a:solidFill>
                <a:srgbClr val="0C1C1D"/>
              </a:solidFill>
              <a:latin typeface="Arial" pitchFamily="34" charset="0"/>
              <a:ea typeface="ＭＳ Ｐゴシック" charset="-128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en-US" altLang="ja-JP" smtClean="0">
              <a:latin typeface="Arial" pitchFamily="34" charset="0"/>
              <a:ea typeface="ＭＳ Ｐゴシック" charset="-128"/>
            </a:endParaRPr>
          </a:p>
          <a:p>
            <a:pPr eaLnBrk="1" hangingPunct="1">
              <a:buFontTx/>
              <a:buNone/>
            </a:pPr>
            <a:endParaRPr lang="en-US" smtClean="0">
              <a:solidFill>
                <a:schemeClr val="tx1"/>
              </a:solidFill>
              <a:latin typeface="Times" charset="0"/>
              <a:ea typeface="ＭＳ Ｐゴシック" charset="-128"/>
            </a:endParaRPr>
          </a:p>
          <a:p>
            <a:pPr eaLnBrk="1" hangingPunct="1"/>
            <a:endParaRPr lang="en-US" smtClean="0">
              <a:solidFill>
                <a:schemeClr val="tx1"/>
              </a:solidFill>
              <a:latin typeface="Times" charset="0"/>
              <a:ea typeface="ＭＳ Ｐゴシック" charset="-128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Verdana" pitchFamily="34" charset="0"/>
                <a:ea typeface="ＭＳ Ｐゴシック" charset="-128"/>
              </a:rPr>
              <a:t>JEK - 2011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z="1000" smtClean="0">
                <a:latin typeface="Verdana" pitchFamily="34" charset="0"/>
                <a:ea typeface="ＭＳ Ｐゴシック" charset="-128"/>
              </a:rPr>
              <a:t>JEK - 2011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609600"/>
          </a:xfrm>
        </p:spPr>
        <p:txBody>
          <a:bodyPr/>
          <a:lstStyle/>
          <a:p>
            <a:pPr eaLnBrk="1" hangingPunct="1"/>
            <a:r>
              <a:rPr lang="en-US" sz="2200" smtClean="0">
                <a:ea typeface="ＭＳ Ｐゴシック" charset="-128"/>
              </a:rPr>
              <a:t>New Observations of Glacial, CO</a:t>
            </a:r>
            <a:r>
              <a:rPr lang="en-US" sz="2200" baseline="-25000" smtClean="0">
                <a:ea typeface="ＭＳ Ｐゴシック" charset="-128"/>
              </a:rPr>
              <a:t>2</a:t>
            </a:r>
            <a:r>
              <a:rPr lang="en-US" sz="2200" smtClean="0">
                <a:ea typeface="ＭＳ Ｐゴシック" charset="-128"/>
              </a:rPr>
              <a:t>, and CH</a:t>
            </a:r>
            <a:r>
              <a:rPr lang="en-US" sz="2200" baseline="-25000" smtClean="0">
                <a:ea typeface="ＭＳ Ｐゴシック" charset="-128"/>
              </a:rPr>
              <a:t>4</a:t>
            </a:r>
            <a:r>
              <a:rPr lang="en-US" sz="2200" smtClean="0">
                <a:ea typeface="ＭＳ Ｐゴシック" charset="-128"/>
              </a:rPr>
              <a:t> Swings </a:t>
            </a:r>
            <a:br>
              <a:rPr lang="en-US" sz="2200" smtClean="0">
                <a:ea typeface="ＭＳ Ｐゴシック" charset="-128"/>
              </a:rPr>
            </a:br>
            <a:r>
              <a:rPr lang="en-US" sz="2200" smtClean="0">
                <a:ea typeface="ＭＳ Ｐゴシック" charset="-128"/>
              </a:rPr>
              <a:t>from Antarctic Ice Cores: Last 800,000 Years</a:t>
            </a:r>
            <a:r>
              <a:rPr lang="en-US" sz="2000" smtClean="0">
                <a:ea typeface="ＭＳ Ｐゴシック" charset="-128"/>
              </a:rPr>
              <a:t/>
            </a:r>
            <a:br>
              <a:rPr lang="en-US" sz="2000" smtClean="0">
                <a:ea typeface="ＭＳ Ｐゴシック" charset="-128"/>
              </a:rPr>
            </a:br>
            <a:endParaRPr lang="en-US" sz="2000" smtClean="0">
              <a:ea typeface="ＭＳ Ｐゴシック" charset="-128"/>
            </a:endParaRP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5791200" y="0"/>
            <a:ext cx="3352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800" b="1">
                <a:solidFill>
                  <a:srgbClr val="800000"/>
                </a:solidFill>
                <a:latin typeface="Verdana" pitchFamily="34" charset="0"/>
              </a:rPr>
              <a:t> </a:t>
            </a:r>
          </a:p>
        </p:txBody>
      </p:sp>
      <p:pic>
        <p:nvPicPr>
          <p:cNvPr id="301061" name="Picture 5" descr="icedrill"/>
          <p:cNvPicPr>
            <a:picLocks noChangeAspect="1" noChangeArrowheads="1"/>
          </p:cNvPicPr>
          <p:nvPr/>
        </p:nvPicPr>
        <p:blipFill>
          <a:blip r:embed="rId4"/>
          <a:srcRect l="3745" t="3041" r="2652" b="5704"/>
          <a:stretch>
            <a:fillRect/>
          </a:stretch>
        </p:blipFill>
        <p:spPr bwMode="auto">
          <a:xfrm>
            <a:off x="7340600" y="1066800"/>
            <a:ext cx="1524000" cy="18288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301063" name="Picture 7" descr="Antarctic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6600" y="2819400"/>
            <a:ext cx="1785938" cy="1303338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19462" name="Text Box 11"/>
          <p:cNvSpPr txBox="1">
            <a:spLocks noChangeArrowheads="1"/>
          </p:cNvSpPr>
          <p:nvPr/>
        </p:nvSpPr>
        <p:spPr bwMode="auto">
          <a:xfrm>
            <a:off x="4419600" y="36576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800000"/>
                </a:solidFill>
                <a:latin typeface="Arial" pitchFamily="34" charset="0"/>
              </a:rPr>
              <a:t>CO</a:t>
            </a:r>
            <a:r>
              <a:rPr lang="en-US" sz="1400" b="1" baseline="-25000">
                <a:solidFill>
                  <a:srgbClr val="800000"/>
                </a:solidFill>
                <a:latin typeface="Arial" pitchFamily="34" charset="0"/>
              </a:rPr>
              <a:t>2</a:t>
            </a:r>
            <a:r>
              <a:rPr lang="en-US" sz="1400">
                <a:solidFill>
                  <a:srgbClr val="0A1578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9463" name="Text Box 13"/>
          <p:cNvSpPr txBox="1">
            <a:spLocks noChangeArrowheads="1"/>
          </p:cNvSpPr>
          <p:nvPr/>
        </p:nvSpPr>
        <p:spPr bwMode="auto">
          <a:xfrm>
            <a:off x="4419600" y="5029200"/>
            <a:ext cx="1828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en-US" sz="1400" b="1" baseline="-2500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en-US" sz="1400" b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(Methane)</a:t>
            </a:r>
          </a:p>
        </p:txBody>
      </p:sp>
      <p:sp>
        <p:nvSpPr>
          <p:cNvPr id="19464" name="Text Box 15"/>
          <p:cNvSpPr txBox="1">
            <a:spLocks noChangeArrowheads="1"/>
          </p:cNvSpPr>
          <p:nvPr/>
        </p:nvSpPr>
        <p:spPr bwMode="auto">
          <a:xfrm>
            <a:off x="4648200" y="2286000"/>
            <a:ext cx="1600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A1578"/>
                </a:solidFill>
                <a:latin typeface="Arial" pitchFamily="34" charset="0"/>
              </a:rPr>
              <a:t>Interglacial</a:t>
            </a:r>
          </a:p>
        </p:txBody>
      </p:sp>
      <p:sp>
        <p:nvSpPr>
          <p:cNvPr id="19465" name="Text Box 16"/>
          <p:cNvSpPr txBox="1">
            <a:spLocks noChangeArrowheads="1"/>
          </p:cNvSpPr>
          <p:nvPr/>
        </p:nvSpPr>
        <p:spPr bwMode="auto">
          <a:xfrm>
            <a:off x="4648200" y="2743200"/>
            <a:ext cx="1600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A1578"/>
                </a:solidFill>
                <a:latin typeface="Arial" pitchFamily="34" charset="0"/>
              </a:rPr>
              <a:t>Glacial</a:t>
            </a:r>
            <a:endParaRPr lang="en-US" sz="1400">
              <a:solidFill>
                <a:srgbClr val="0A1578"/>
              </a:solidFill>
              <a:latin typeface="Arial" pitchFamily="34" charset="0"/>
            </a:endParaRPr>
          </a:p>
        </p:txBody>
      </p:sp>
      <p:sp>
        <p:nvSpPr>
          <p:cNvPr id="19466" name="Text Box 17"/>
          <p:cNvSpPr txBox="1">
            <a:spLocks noChangeArrowheads="1"/>
          </p:cNvSpPr>
          <p:nvPr/>
        </p:nvSpPr>
        <p:spPr bwMode="auto">
          <a:xfrm>
            <a:off x="4419600" y="1524000"/>
            <a:ext cx="3352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800000"/>
                </a:solidFill>
                <a:latin typeface="Arial" pitchFamily="34" charset="0"/>
              </a:rPr>
              <a:t>Northern hemisphere</a:t>
            </a:r>
            <a:br>
              <a:rPr lang="en-US" sz="1400" b="1">
                <a:solidFill>
                  <a:srgbClr val="800000"/>
                </a:solidFill>
                <a:latin typeface="Arial" pitchFamily="34" charset="0"/>
              </a:rPr>
            </a:br>
            <a:r>
              <a:rPr lang="en-US" sz="1400" b="1">
                <a:solidFill>
                  <a:srgbClr val="800000"/>
                </a:solidFill>
                <a:latin typeface="Arial" pitchFamily="34" charset="0"/>
              </a:rPr>
              <a:t>summer solar radiation</a:t>
            </a:r>
            <a:r>
              <a:rPr lang="en-US" sz="1400">
                <a:solidFill>
                  <a:srgbClr val="800000"/>
                </a:solidFill>
                <a:latin typeface="Arial" pitchFamily="34" charset="0"/>
              </a:rPr>
              <a:t>, </a:t>
            </a:r>
            <a:r>
              <a:rPr lang="en-US" sz="1200">
                <a:solidFill>
                  <a:srgbClr val="800000"/>
                </a:solidFill>
                <a:latin typeface="Arial" pitchFamily="34" charset="0"/>
              </a:rPr>
              <a:t>65°N</a:t>
            </a:r>
            <a:endParaRPr lang="en-US" sz="1400">
              <a:solidFill>
                <a:srgbClr val="0A1578"/>
              </a:solidFill>
              <a:latin typeface="Arial" pitchFamily="34" charset="0"/>
            </a:endParaRPr>
          </a:p>
        </p:txBody>
      </p:sp>
      <p:pic>
        <p:nvPicPr>
          <p:cNvPr id="301075" name="Picture 19" descr="SolGlaC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1066800"/>
            <a:ext cx="4132263" cy="50292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19468" name="Text Box 20"/>
          <p:cNvSpPr txBox="1">
            <a:spLocks noChangeArrowheads="1"/>
          </p:cNvSpPr>
          <p:nvPr/>
        </p:nvSpPr>
        <p:spPr bwMode="auto">
          <a:xfrm>
            <a:off x="4419600" y="2514600"/>
            <a:ext cx="838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800000"/>
                </a:solidFill>
                <a:latin typeface="Lucida Grande" charset="0"/>
                <a:sym typeface="Symbol" pitchFamily="18" charset="2"/>
              </a:rPr>
              <a:t>δ</a:t>
            </a:r>
            <a:r>
              <a:rPr lang="en-US" sz="1400" b="1" baseline="-25000">
                <a:solidFill>
                  <a:srgbClr val="800000"/>
                </a:solidFill>
                <a:latin typeface="Arial" pitchFamily="34" charset="0"/>
              </a:rPr>
              <a:t>18</a:t>
            </a:r>
            <a:r>
              <a:rPr lang="en-US" sz="1400" b="1">
                <a:solidFill>
                  <a:srgbClr val="800000"/>
                </a:solidFill>
                <a:latin typeface="Arial" pitchFamily="34" charset="0"/>
              </a:rPr>
              <a:t>O</a:t>
            </a:r>
            <a:endParaRPr lang="en-US" sz="1800" b="1" baseline="-25000">
              <a:solidFill>
                <a:srgbClr val="800000"/>
              </a:solidFill>
              <a:latin typeface="Arial" pitchFamily="34" charset="0"/>
            </a:endParaRPr>
          </a:p>
        </p:txBody>
      </p:sp>
      <p:sp>
        <p:nvSpPr>
          <p:cNvPr id="19469" name="Text Box 21"/>
          <p:cNvSpPr txBox="1">
            <a:spLocks noChangeArrowheads="1"/>
          </p:cNvSpPr>
          <p:nvPr/>
        </p:nvSpPr>
        <p:spPr bwMode="auto">
          <a:xfrm>
            <a:off x="4648200" y="1295400"/>
            <a:ext cx="1600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A1578"/>
                </a:solidFill>
                <a:latin typeface="Arial" pitchFamily="34" charset="0"/>
              </a:rPr>
              <a:t>Strong</a:t>
            </a:r>
          </a:p>
        </p:txBody>
      </p:sp>
      <p:sp>
        <p:nvSpPr>
          <p:cNvPr id="19470" name="Text Box 22"/>
          <p:cNvSpPr txBox="1">
            <a:spLocks noChangeArrowheads="1"/>
          </p:cNvSpPr>
          <p:nvPr/>
        </p:nvSpPr>
        <p:spPr bwMode="auto">
          <a:xfrm>
            <a:off x="4648200" y="1981200"/>
            <a:ext cx="1600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A1578"/>
                </a:solidFill>
                <a:latin typeface="Arial" pitchFamily="34" charset="0"/>
              </a:rPr>
              <a:t>Weak</a:t>
            </a:r>
          </a:p>
        </p:txBody>
      </p:sp>
      <p:sp>
        <p:nvSpPr>
          <p:cNvPr id="19471" name="Text Box 23"/>
          <p:cNvSpPr txBox="1">
            <a:spLocks noChangeArrowheads="1"/>
          </p:cNvSpPr>
          <p:nvPr/>
        </p:nvSpPr>
        <p:spPr bwMode="auto">
          <a:xfrm>
            <a:off x="4876800" y="3352800"/>
            <a:ext cx="1905000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A1578"/>
                </a:solidFill>
                <a:latin typeface="Arial" pitchFamily="34" charset="0"/>
              </a:rPr>
              <a:t>Warm Earth:</a:t>
            </a:r>
            <a:r>
              <a:rPr lang="en-US" sz="1400">
                <a:solidFill>
                  <a:srgbClr val="0A1578"/>
                </a:solidFill>
                <a:latin typeface="Arial" pitchFamily="34" charset="0"/>
              </a:rPr>
              <a:t> </a:t>
            </a:r>
            <a:r>
              <a:rPr lang="en-US" sz="1200">
                <a:solidFill>
                  <a:srgbClr val="0A1578"/>
                </a:solidFill>
                <a:latin typeface="Arial" pitchFamily="34" charset="0"/>
              </a:rPr>
              <a:t>more CO</a:t>
            </a:r>
            <a:r>
              <a:rPr lang="en-US" sz="1200" baseline="-25000">
                <a:solidFill>
                  <a:srgbClr val="0A1578"/>
                </a:solidFill>
                <a:latin typeface="Arial" pitchFamily="34" charset="0"/>
              </a:rPr>
              <a:t>2</a:t>
            </a:r>
            <a:r>
              <a:rPr lang="en-US" sz="1200">
                <a:solidFill>
                  <a:srgbClr val="0A1578"/>
                </a:solidFill>
                <a:latin typeface="Arial" pitchFamily="34" charset="0"/>
              </a:rPr>
              <a:t> in atmosphere,</a:t>
            </a:r>
            <a:r>
              <a:rPr lang="en-US" sz="1400">
                <a:solidFill>
                  <a:srgbClr val="0A1578"/>
                </a:solidFill>
                <a:latin typeface="Arial" pitchFamily="34" charset="0"/>
              </a:rPr>
              <a:t> </a:t>
            </a:r>
            <a:r>
              <a:rPr lang="en-US" sz="1200">
                <a:solidFill>
                  <a:srgbClr val="0A1578"/>
                </a:solidFill>
                <a:latin typeface="Arial" pitchFamily="34" charset="0"/>
              </a:rPr>
              <a:t>less CO</a:t>
            </a:r>
            <a:r>
              <a:rPr lang="en-US" sz="1200" baseline="-25000">
                <a:solidFill>
                  <a:srgbClr val="0A1578"/>
                </a:solidFill>
                <a:latin typeface="Arial" pitchFamily="34" charset="0"/>
              </a:rPr>
              <a:t>2</a:t>
            </a:r>
            <a:r>
              <a:rPr lang="en-US" sz="1200">
                <a:solidFill>
                  <a:srgbClr val="0A1578"/>
                </a:solidFill>
                <a:latin typeface="Arial" pitchFamily="34" charset="0"/>
              </a:rPr>
              <a:t> dissolved in ocean.</a:t>
            </a:r>
          </a:p>
        </p:txBody>
      </p:sp>
      <p:sp>
        <p:nvSpPr>
          <p:cNvPr id="19472" name="Text Box 25"/>
          <p:cNvSpPr txBox="1">
            <a:spLocks noChangeArrowheads="1"/>
          </p:cNvSpPr>
          <p:nvPr/>
        </p:nvSpPr>
        <p:spPr bwMode="auto">
          <a:xfrm>
            <a:off x="4876800" y="4114800"/>
            <a:ext cx="1295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A1578"/>
                </a:solidFill>
                <a:latin typeface="Arial" pitchFamily="34" charset="0"/>
              </a:rPr>
              <a:t>Cold Earth</a:t>
            </a:r>
          </a:p>
        </p:txBody>
      </p:sp>
      <p:sp>
        <p:nvSpPr>
          <p:cNvPr id="19473" name="Text Box 26"/>
          <p:cNvSpPr txBox="1">
            <a:spLocks noChangeArrowheads="1"/>
          </p:cNvSpPr>
          <p:nvPr/>
        </p:nvSpPr>
        <p:spPr bwMode="auto">
          <a:xfrm>
            <a:off x="4876800" y="4572000"/>
            <a:ext cx="23622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A1578"/>
                </a:solidFill>
                <a:latin typeface="Arial" pitchFamily="34" charset="0"/>
              </a:rPr>
              <a:t>Warm Earth:</a:t>
            </a:r>
            <a:r>
              <a:rPr lang="en-US" sz="1400">
                <a:solidFill>
                  <a:srgbClr val="0A1578"/>
                </a:solidFill>
                <a:latin typeface="Arial" pitchFamily="34" charset="0"/>
              </a:rPr>
              <a:t> </a:t>
            </a:r>
            <a:r>
              <a:rPr lang="en-US" sz="1200">
                <a:solidFill>
                  <a:srgbClr val="0A1578"/>
                </a:solidFill>
                <a:latin typeface="Arial" pitchFamily="34" charset="0"/>
              </a:rPr>
              <a:t>more wetlands, more methane in atmosphere</a:t>
            </a:r>
          </a:p>
        </p:txBody>
      </p:sp>
      <p:sp>
        <p:nvSpPr>
          <p:cNvPr id="19474" name="Text Box 27"/>
          <p:cNvSpPr txBox="1">
            <a:spLocks noChangeArrowheads="1"/>
          </p:cNvSpPr>
          <p:nvPr/>
        </p:nvSpPr>
        <p:spPr bwMode="auto">
          <a:xfrm>
            <a:off x="4876800" y="5562600"/>
            <a:ext cx="1676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A1578"/>
                </a:solidFill>
                <a:latin typeface="Arial" pitchFamily="34" charset="0"/>
              </a:rPr>
              <a:t>Cold Earth</a:t>
            </a:r>
            <a:endParaRPr lang="en-US" sz="1400">
              <a:solidFill>
                <a:srgbClr val="0A1578"/>
              </a:solidFill>
              <a:latin typeface="Arial" pitchFamily="34" charset="0"/>
            </a:endParaRPr>
          </a:p>
        </p:txBody>
      </p:sp>
      <p:sp>
        <p:nvSpPr>
          <p:cNvPr id="19475" name="Line 28"/>
          <p:cNvSpPr>
            <a:spLocks noChangeShapeType="1"/>
          </p:cNvSpPr>
          <p:nvPr/>
        </p:nvSpPr>
        <p:spPr bwMode="auto">
          <a:xfrm flipH="1">
            <a:off x="4343400" y="1447800"/>
            <a:ext cx="304800" cy="0"/>
          </a:xfrm>
          <a:prstGeom prst="line">
            <a:avLst/>
          </a:prstGeom>
          <a:noFill/>
          <a:ln w="9525">
            <a:solidFill>
              <a:srgbClr val="0A1578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6" name="Line 29"/>
          <p:cNvSpPr>
            <a:spLocks noChangeShapeType="1"/>
          </p:cNvSpPr>
          <p:nvPr/>
        </p:nvSpPr>
        <p:spPr bwMode="auto">
          <a:xfrm flipH="1">
            <a:off x="4343400" y="2133600"/>
            <a:ext cx="304800" cy="0"/>
          </a:xfrm>
          <a:prstGeom prst="line">
            <a:avLst/>
          </a:prstGeom>
          <a:noFill/>
          <a:ln w="9525">
            <a:solidFill>
              <a:srgbClr val="0A1578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7" name="Line 30"/>
          <p:cNvSpPr>
            <a:spLocks noChangeShapeType="1"/>
          </p:cNvSpPr>
          <p:nvPr/>
        </p:nvSpPr>
        <p:spPr bwMode="auto">
          <a:xfrm flipH="1">
            <a:off x="4343400" y="2438400"/>
            <a:ext cx="304800" cy="0"/>
          </a:xfrm>
          <a:prstGeom prst="line">
            <a:avLst/>
          </a:prstGeom>
          <a:noFill/>
          <a:ln w="9525">
            <a:solidFill>
              <a:srgbClr val="0A1578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8" name="Line 31"/>
          <p:cNvSpPr>
            <a:spLocks noChangeShapeType="1"/>
          </p:cNvSpPr>
          <p:nvPr/>
        </p:nvSpPr>
        <p:spPr bwMode="auto">
          <a:xfrm flipH="1">
            <a:off x="4343400" y="2895600"/>
            <a:ext cx="304800" cy="0"/>
          </a:xfrm>
          <a:prstGeom prst="line">
            <a:avLst/>
          </a:prstGeom>
          <a:noFill/>
          <a:ln w="9525">
            <a:solidFill>
              <a:srgbClr val="0A1578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9" name="Line 32"/>
          <p:cNvSpPr>
            <a:spLocks noChangeShapeType="1"/>
          </p:cNvSpPr>
          <p:nvPr/>
        </p:nvSpPr>
        <p:spPr bwMode="auto">
          <a:xfrm flipH="1">
            <a:off x="4343400" y="3505200"/>
            <a:ext cx="609600" cy="0"/>
          </a:xfrm>
          <a:prstGeom prst="line">
            <a:avLst/>
          </a:prstGeom>
          <a:noFill/>
          <a:ln w="9525">
            <a:solidFill>
              <a:srgbClr val="0A1578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0" name="Line 33"/>
          <p:cNvSpPr>
            <a:spLocks noChangeShapeType="1"/>
          </p:cNvSpPr>
          <p:nvPr/>
        </p:nvSpPr>
        <p:spPr bwMode="auto">
          <a:xfrm flipH="1">
            <a:off x="4343400" y="4267200"/>
            <a:ext cx="609600" cy="0"/>
          </a:xfrm>
          <a:prstGeom prst="line">
            <a:avLst/>
          </a:prstGeom>
          <a:noFill/>
          <a:ln w="9525">
            <a:solidFill>
              <a:srgbClr val="0A1578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1" name="Line 34"/>
          <p:cNvSpPr>
            <a:spLocks noChangeShapeType="1"/>
          </p:cNvSpPr>
          <p:nvPr/>
        </p:nvSpPr>
        <p:spPr bwMode="auto">
          <a:xfrm flipH="1">
            <a:off x="4343400" y="5715000"/>
            <a:ext cx="609600" cy="0"/>
          </a:xfrm>
          <a:prstGeom prst="line">
            <a:avLst/>
          </a:prstGeom>
          <a:noFill/>
          <a:ln w="9525">
            <a:solidFill>
              <a:srgbClr val="0A1578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2" name="Line 35"/>
          <p:cNvSpPr>
            <a:spLocks noChangeShapeType="1"/>
          </p:cNvSpPr>
          <p:nvPr/>
        </p:nvSpPr>
        <p:spPr bwMode="auto">
          <a:xfrm flipH="1">
            <a:off x="4343400" y="4724400"/>
            <a:ext cx="609600" cy="0"/>
          </a:xfrm>
          <a:prstGeom prst="line">
            <a:avLst/>
          </a:prstGeom>
          <a:noFill/>
          <a:ln w="9525">
            <a:solidFill>
              <a:srgbClr val="0A1578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Verdana" pitchFamily="34" charset="0"/>
                <a:ea typeface="ＭＳ Ｐゴシック" charset="-128"/>
              </a:rPr>
              <a:t>JEK - 2011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2200" smtClean="0">
                <a:ea typeface="ＭＳ Ｐゴシック" charset="-128"/>
              </a:rPr>
              <a:t>Orbital Forcing causes CH</a:t>
            </a:r>
            <a:r>
              <a:rPr lang="en-US" sz="2200" baseline="-25000" smtClean="0">
                <a:ea typeface="ＭＳ Ｐゴシック" charset="-128"/>
              </a:rPr>
              <a:t>4</a:t>
            </a:r>
            <a:r>
              <a:rPr lang="en-US" sz="2200" smtClean="0">
                <a:ea typeface="ＭＳ Ｐゴシック" charset="-128"/>
              </a:rPr>
              <a:t> changes: Antarctic ice core records of the last 350,000 Years</a:t>
            </a:r>
            <a:br>
              <a:rPr lang="en-US" sz="2200" smtClean="0">
                <a:ea typeface="ＭＳ Ｐゴシック" charset="-128"/>
              </a:rPr>
            </a:br>
            <a:r>
              <a:rPr lang="en-US" smtClean="0">
                <a:ea typeface="ＭＳ Ｐゴシック" charset="-128"/>
              </a:rPr>
              <a:t> </a:t>
            </a: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533400" y="5486400"/>
            <a:ext cx="297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Arial" pitchFamily="34" charset="0"/>
              </a:rPr>
              <a:t>Ruddiman and Raymo, 2003</a:t>
            </a:r>
          </a:p>
        </p:txBody>
      </p:sp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457200" y="4419600"/>
            <a:ext cx="5486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accent2"/>
                </a:solidFill>
                <a:latin typeface="Arial" pitchFamily="34" charset="0"/>
              </a:rPr>
              <a:t>350,000 Year record of methane concentration from Vostock Ice Core and July insolation for 30°N - Methane concentration is index of tropical wetness</a:t>
            </a:r>
          </a:p>
        </p:txBody>
      </p:sp>
      <p:pic>
        <p:nvPicPr>
          <p:cNvPr id="21509" name="Picture 9" descr="leadLag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1676400"/>
            <a:ext cx="2362200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" descr="insolationVostok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1676400"/>
            <a:ext cx="5735638" cy="2703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z="1000" smtClean="0">
                <a:latin typeface="Verdana" pitchFamily="34" charset="0"/>
                <a:ea typeface="ＭＳ Ｐゴシック" charset="-128"/>
              </a:rPr>
              <a:t>JEK - 2011</a:t>
            </a:r>
          </a:p>
        </p:txBody>
      </p:sp>
      <p:grpSp>
        <p:nvGrpSpPr>
          <p:cNvPr id="23554" name="Group 52"/>
          <p:cNvGrpSpPr>
            <a:grpSpLocks/>
          </p:cNvGrpSpPr>
          <p:nvPr/>
        </p:nvGrpSpPr>
        <p:grpSpPr bwMode="auto">
          <a:xfrm>
            <a:off x="533400" y="2971800"/>
            <a:ext cx="3297238" cy="3441700"/>
            <a:chOff x="144" y="1440"/>
            <a:chExt cx="2422" cy="2528"/>
          </a:xfrm>
        </p:grpSpPr>
        <p:pic>
          <p:nvPicPr>
            <p:cNvPr id="247814" name="Picture 6" descr="Insolation history"/>
            <p:cNvPicPr preferRelativeResize="0">
              <a:picLocks noChangeAspect="1" noChangeArrowheads="1"/>
            </p:cNvPicPr>
            <p:nvPr/>
          </p:nvPicPr>
          <p:blipFill>
            <a:blip r:embed="rId4"/>
            <a:srcRect l="47711" t="11819" r="17906" b="59096"/>
            <a:stretch>
              <a:fillRect/>
            </a:stretch>
          </p:blipFill>
          <p:spPr bwMode="auto">
            <a:xfrm>
              <a:off x="144" y="1440"/>
              <a:ext cx="2286" cy="249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247817" name="Text Box 9"/>
            <p:cNvSpPr txBox="1">
              <a:spLocks noChangeArrowheads="1"/>
            </p:cNvSpPr>
            <p:nvPr/>
          </p:nvSpPr>
          <p:spPr bwMode="auto">
            <a:xfrm>
              <a:off x="2208" y="3744"/>
              <a:ext cx="358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400" smtClean="0"/>
                <a:t>P</a:t>
              </a:r>
              <a:r>
                <a:rPr lang="en-US" sz="1400" baseline="-25000" smtClean="0"/>
                <a:t>min</a:t>
              </a:r>
              <a:endParaRPr lang="en-US" sz="1400" smtClean="0"/>
            </a:p>
          </p:txBody>
        </p:sp>
      </p:grpSp>
      <p:sp>
        <p:nvSpPr>
          <p:cNvPr id="247821" name="Rectangle 13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200" dirty="0">
                <a:solidFill>
                  <a:srgbClr val="800000"/>
                </a:solidFill>
                <a:latin typeface="Verdana"/>
                <a:ea typeface="ＭＳ Ｐゴシック" charset="0"/>
                <a:cs typeface="Verdana"/>
              </a:rPr>
              <a:t> Insolation Trends (orbital forcing) and Greenhouse Gas Trends</a:t>
            </a:r>
            <a:r>
              <a:rPr lang="en-US" dirty="0">
                <a:solidFill>
                  <a:srgbClr val="800000"/>
                </a:solidFill>
                <a:latin typeface="Verdana"/>
                <a:ea typeface="ＭＳ Ｐゴシック" charset="0"/>
                <a:cs typeface="Verdana"/>
              </a:rPr>
              <a:t/>
            </a:r>
            <a:br>
              <a:rPr lang="en-US" dirty="0">
                <a:solidFill>
                  <a:srgbClr val="800000"/>
                </a:solidFill>
                <a:latin typeface="Verdana"/>
                <a:ea typeface="ＭＳ Ｐゴシック" charset="0"/>
                <a:cs typeface="Verdana"/>
              </a:rPr>
            </a:br>
            <a:r>
              <a:rPr lang="en-US" sz="1600" dirty="0">
                <a:solidFill>
                  <a:srgbClr val="8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Composites of 7 insolation and GHG trends following 7 insolation maxima (circles) </a:t>
            </a:r>
            <a:endParaRPr lang="en-US" dirty="0">
              <a:solidFill>
                <a:srgbClr val="800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47828" name="Picture 20" descr="SolarForceCircl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143000"/>
            <a:ext cx="3810000" cy="12461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3557" name="Text Box 55"/>
          <p:cNvSpPr txBox="1">
            <a:spLocks noChangeArrowheads="1"/>
          </p:cNvSpPr>
          <p:nvPr/>
        </p:nvSpPr>
        <p:spPr bwMode="auto">
          <a:xfrm>
            <a:off x="152400" y="685800"/>
            <a:ext cx="388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800000"/>
                </a:solidFill>
                <a:latin typeface="Arial" pitchFamily="34" charset="0"/>
              </a:rPr>
              <a:t>Northern hemisphere summer, solar radiation for past 800,000 years – maxima circled</a:t>
            </a:r>
            <a:endParaRPr lang="en-US" sz="1600" baseline="-25000">
              <a:latin typeface="Arial" pitchFamily="34" charset="0"/>
            </a:endParaRPr>
          </a:p>
        </p:txBody>
      </p:sp>
      <p:sp>
        <p:nvSpPr>
          <p:cNvPr id="23558" name="Text Box 55"/>
          <p:cNvSpPr txBox="1">
            <a:spLocks noChangeArrowheads="1"/>
          </p:cNvSpPr>
          <p:nvPr/>
        </p:nvSpPr>
        <p:spPr bwMode="auto">
          <a:xfrm>
            <a:off x="304800" y="2514600"/>
            <a:ext cx="4114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800000"/>
                </a:solidFill>
                <a:latin typeface="Arial" pitchFamily="34" charset="0"/>
              </a:rPr>
              <a:t>Composite of  7 solar radiation trends </a:t>
            </a:r>
            <a:br>
              <a:rPr lang="en-US" sz="1400">
                <a:solidFill>
                  <a:srgbClr val="800000"/>
                </a:solidFill>
                <a:latin typeface="Arial" pitchFamily="34" charset="0"/>
              </a:rPr>
            </a:br>
            <a:r>
              <a:rPr lang="en-US" sz="1400">
                <a:solidFill>
                  <a:srgbClr val="800000"/>
                </a:solidFill>
                <a:latin typeface="Arial" pitchFamily="34" charset="0"/>
              </a:rPr>
              <a:t>following insolation maxima</a:t>
            </a:r>
            <a:endParaRPr lang="en-US" sz="1600" baseline="-25000">
              <a:latin typeface="Arial" pitchFamily="34" charset="0"/>
            </a:endParaRPr>
          </a:p>
        </p:txBody>
      </p:sp>
      <p:sp>
        <p:nvSpPr>
          <p:cNvPr id="23559" name="Text Box 41"/>
          <p:cNvSpPr txBox="1">
            <a:spLocks noChangeArrowheads="1"/>
          </p:cNvSpPr>
          <p:nvPr/>
        </p:nvSpPr>
        <p:spPr bwMode="auto">
          <a:xfrm>
            <a:off x="1752600" y="6324600"/>
            <a:ext cx="838200" cy="406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solidFill>
                  <a:srgbClr val="800000"/>
                </a:solidFill>
                <a:latin typeface="Arial" pitchFamily="34" charset="0"/>
              </a:rPr>
              <a:t>12,000 years apart</a:t>
            </a:r>
            <a:endParaRPr lang="en-US" sz="1000" baseline="-25000">
              <a:solidFill>
                <a:srgbClr val="800000"/>
              </a:solidFill>
              <a:latin typeface="Arial" pitchFamily="34" charset="0"/>
            </a:endParaRPr>
          </a:p>
        </p:txBody>
      </p:sp>
      <p:sp>
        <p:nvSpPr>
          <p:cNvPr id="23560" name="Line 42"/>
          <p:cNvSpPr>
            <a:spLocks noChangeShapeType="1"/>
          </p:cNvSpPr>
          <p:nvPr/>
        </p:nvSpPr>
        <p:spPr bwMode="auto">
          <a:xfrm rot="16200000" flipV="1">
            <a:off x="1447800" y="6248400"/>
            <a:ext cx="0" cy="60960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1" name="Line 43"/>
          <p:cNvSpPr>
            <a:spLocks noChangeShapeType="1"/>
          </p:cNvSpPr>
          <p:nvPr/>
        </p:nvSpPr>
        <p:spPr bwMode="auto">
          <a:xfrm rot="-5400000">
            <a:off x="2971800" y="6172200"/>
            <a:ext cx="0" cy="76200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1" name="Group 52"/>
          <p:cNvGrpSpPr>
            <a:grpSpLocks/>
          </p:cNvGrpSpPr>
          <p:nvPr/>
        </p:nvGrpSpPr>
        <p:grpSpPr bwMode="auto">
          <a:xfrm>
            <a:off x="533400" y="2971800"/>
            <a:ext cx="3297238" cy="3441700"/>
            <a:chOff x="144" y="1440"/>
            <a:chExt cx="2422" cy="2528"/>
          </a:xfrm>
        </p:grpSpPr>
        <p:pic>
          <p:nvPicPr>
            <p:cNvPr id="247814" name="Picture 6" descr="Insolation history"/>
            <p:cNvPicPr preferRelativeResize="0">
              <a:picLocks noChangeAspect="1" noChangeArrowheads="1"/>
            </p:cNvPicPr>
            <p:nvPr/>
          </p:nvPicPr>
          <p:blipFill>
            <a:blip r:embed="rId4"/>
            <a:srcRect l="47711" t="11819" r="17906" b="59096"/>
            <a:stretch>
              <a:fillRect/>
            </a:stretch>
          </p:blipFill>
          <p:spPr bwMode="auto">
            <a:xfrm>
              <a:off x="144" y="1440"/>
              <a:ext cx="2286" cy="249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247817" name="Text Box 9"/>
            <p:cNvSpPr txBox="1">
              <a:spLocks noChangeArrowheads="1"/>
            </p:cNvSpPr>
            <p:nvPr/>
          </p:nvSpPr>
          <p:spPr bwMode="auto">
            <a:xfrm>
              <a:off x="2208" y="3744"/>
              <a:ext cx="358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400" smtClean="0"/>
                <a:t>P</a:t>
              </a:r>
              <a:r>
                <a:rPr lang="en-US" sz="1400" baseline="-25000" smtClean="0"/>
                <a:t>min</a:t>
              </a:r>
              <a:endParaRPr lang="en-US" sz="1400" smtClean="0"/>
            </a:p>
          </p:txBody>
        </p:sp>
      </p:grpSp>
      <p:sp>
        <p:nvSpPr>
          <p:cNvPr id="247821" name="Rectangle 13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000" dirty="0">
                <a:solidFill>
                  <a:srgbClr val="8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Insolation Trends and Greenhouse Gas Trends</a:t>
            </a:r>
            <a:br>
              <a:rPr lang="en-US" sz="2000" dirty="0">
                <a:solidFill>
                  <a:srgbClr val="800000"/>
                </a:solidFill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1400" dirty="0">
                <a:solidFill>
                  <a:srgbClr val="8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Composites following 7 Insolation maxima (circles) </a:t>
            </a:r>
            <a:endParaRPr lang="en-US" sz="1600" dirty="0">
              <a:solidFill>
                <a:srgbClr val="800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47828" name="Picture 20" descr="SolarForceCircl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143000"/>
            <a:ext cx="3810000" cy="12461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5604" name="Text Box 36"/>
          <p:cNvSpPr txBox="1">
            <a:spLocks noChangeArrowheads="1"/>
          </p:cNvSpPr>
          <p:nvPr/>
        </p:nvSpPr>
        <p:spPr bwMode="auto">
          <a:xfrm>
            <a:off x="7620000" y="152400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Arial" pitchFamily="34" charset="0"/>
              </a:rPr>
              <a:t>1700 ppb</a:t>
            </a:r>
          </a:p>
        </p:txBody>
      </p:sp>
      <p:sp>
        <p:nvSpPr>
          <p:cNvPr id="25605" name="Text Box 2"/>
          <p:cNvSpPr txBox="1">
            <a:spLocks noChangeArrowheads="1"/>
          </p:cNvSpPr>
          <p:nvPr/>
        </p:nvSpPr>
        <p:spPr bwMode="auto">
          <a:xfrm>
            <a:off x="7620000" y="1524000"/>
            <a:ext cx="738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800000"/>
                </a:solidFill>
                <a:latin typeface="Arial" pitchFamily="34" charset="0"/>
              </a:rPr>
              <a:t>CH</a:t>
            </a:r>
            <a:r>
              <a:rPr lang="en-US" b="1" baseline="-25000">
                <a:solidFill>
                  <a:srgbClr val="800000"/>
                </a:solidFill>
                <a:latin typeface="Arial" pitchFamily="34" charset="0"/>
              </a:rPr>
              <a:t>4</a:t>
            </a:r>
            <a:endParaRPr lang="en-US" b="1">
              <a:solidFill>
                <a:srgbClr val="800000"/>
              </a:solidFill>
              <a:latin typeface="Arial" pitchFamily="34" charset="0"/>
            </a:endParaRPr>
          </a:p>
        </p:txBody>
      </p:sp>
      <p:sp>
        <p:nvSpPr>
          <p:cNvPr id="25606" name="Text Box 3"/>
          <p:cNvSpPr txBox="1">
            <a:spLocks noChangeArrowheads="1"/>
          </p:cNvSpPr>
          <p:nvPr/>
        </p:nvSpPr>
        <p:spPr bwMode="auto">
          <a:xfrm>
            <a:off x="7620000" y="4343400"/>
            <a:ext cx="754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800000"/>
                </a:solidFill>
                <a:latin typeface="Arial" pitchFamily="34" charset="0"/>
              </a:rPr>
              <a:t>CO</a:t>
            </a:r>
            <a:r>
              <a:rPr lang="en-US" b="1" baseline="-25000">
                <a:solidFill>
                  <a:srgbClr val="800000"/>
                </a:solidFill>
                <a:latin typeface="Arial" pitchFamily="34" charset="0"/>
              </a:rPr>
              <a:t>2</a:t>
            </a:r>
            <a:endParaRPr lang="en-US" b="1">
              <a:solidFill>
                <a:srgbClr val="800000"/>
              </a:solidFill>
              <a:latin typeface="Arial" pitchFamily="34" charset="0"/>
            </a:endParaRPr>
          </a:p>
        </p:txBody>
      </p:sp>
      <p:pic>
        <p:nvPicPr>
          <p:cNvPr id="247812" name="Picture 4" descr="GHG history"/>
          <p:cNvPicPr preferRelativeResize="0">
            <a:picLocks noChangeAspect="1" noChangeArrowheads="1"/>
          </p:cNvPicPr>
          <p:nvPr/>
        </p:nvPicPr>
        <p:blipFill>
          <a:blip r:embed="rId6"/>
          <a:srcRect l="11766" t="22729" r="51768" b="49095"/>
          <a:stretch>
            <a:fillRect/>
          </a:stretch>
        </p:blipFill>
        <p:spPr bwMode="auto">
          <a:xfrm>
            <a:off x="4800600" y="676275"/>
            <a:ext cx="2727325" cy="2725738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247813" name="Picture 5" descr="GHG history"/>
          <p:cNvPicPr preferRelativeResize="0">
            <a:picLocks noChangeArrowheads="1"/>
          </p:cNvPicPr>
          <p:nvPr/>
        </p:nvPicPr>
        <p:blipFill>
          <a:blip r:embed="rId6"/>
          <a:srcRect l="50592" t="22729" r="14119" b="52731"/>
          <a:stretch>
            <a:fillRect/>
          </a:stretch>
        </p:blipFill>
        <p:spPr bwMode="auto">
          <a:xfrm>
            <a:off x="4800600" y="3581400"/>
            <a:ext cx="2743200" cy="2962275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5609" name="Text Box 7"/>
          <p:cNvSpPr txBox="1">
            <a:spLocks noChangeArrowheads="1"/>
          </p:cNvSpPr>
          <p:nvPr/>
        </p:nvSpPr>
        <p:spPr bwMode="auto">
          <a:xfrm>
            <a:off x="7086600" y="3124200"/>
            <a:ext cx="4873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Arial" pitchFamily="34" charset="0"/>
              </a:rPr>
              <a:t>P</a:t>
            </a:r>
            <a:r>
              <a:rPr lang="en-US" sz="1400" baseline="-25000">
                <a:latin typeface="Arial" pitchFamily="34" charset="0"/>
              </a:rPr>
              <a:t>min</a:t>
            </a:r>
            <a:endParaRPr lang="en-US" sz="1400">
              <a:latin typeface="Arial" pitchFamily="34" charset="0"/>
            </a:endParaRPr>
          </a:p>
        </p:txBody>
      </p:sp>
      <p:sp>
        <p:nvSpPr>
          <p:cNvPr id="25610" name="Text Box 8"/>
          <p:cNvSpPr txBox="1">
            <a:spLocks noChangeArrowheads="1"/>
          </p:cNvSpPr>
          <p:nvPr/>
        </p:nvSpPr>
        <p:spPr bwMode="auto">
          <a:xfrm>
            <a:off x="7086600" y="6248400"/>
            <a:ext cx="4873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Arial" pitchFamily="34" charset="0"/>
              </a:rPr>
              <a:t>P</a:t>
            </a:r>
            <a:r>
              <a:rPr lang="en-US" sz="1400" baseline="-25000">
                <a:latin typeface="Arial" pitchFamily="34" charset="0"/>
              </a:rPr>
              <a:t>min</a:t>
            </a:r>
            <a:endParaRPr lang="en-US" sz="1400">
              <a:latin typeface="Arial" pitchFamily="34" charset="0"/>
            </a:endParaRPr>
          </a:p>
        </p:txBody>
      </p:sp>
      <p:sp>
        <p:nvSpPr>
          <p:cNvPr id="25611" name="Line 23"/>
          <p:cNvSpPr>
            <a:spLocks noChangeShapeType="1"/>
          </p:cNvSpPr>
          <p:nvPr/>
        </p:nvSpPr>
        <p:spPr bwMode="auto">
          <a:xfrm flipV="1">
            <a:off x="7620000" y="2667000"/>
            <a:ext cx="0" cy="16764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2" name="Freeform 27"/>
          <p:cNvSpPr>
            <a:spLocks/>
          </p:cNvSpPr>
          <p:nvPr/>
        </p:nvSpPr>
        <p:spPr bwMode="auto">
          <a:xfrm>
            <a:off x="7391400" y="4279900"/>
            <a:ext cx="228600" cy="155575"/>
          </a:xfrm>
          <a:custGeom>
            <a:avLst/>
            <a:gdLst>
              <a:gd name="T0" fmla="*/ 0 w 192"/>
              <a:gd name="T1" fmla="*/ 2147483647 h 96"/>
              <a:gd name="T2" fmla="*/ 2147483647 w 192"/>
              <a:gd name="T3" fmla="*/ 2147483647 h 96"/>
              <a:gd name="T4" fmla="*/ 2147483647 w 192"/>
              <a:gd name="T5" fmla="*/ 0 h 96"/>
              <a:gd name="T6" fmla="*/ 0 60000 65536"/>
              <a:gd name="T7" fmla="*/ 0 60000 65536"/>
              <a:gd name="T8" fmla="*/ 0 60000 65536"/>
              <a:gd name="T9" fmla="*/ 0 w 192"/>
              <a:gd name="T10" fmla="*/ 0 h 96"/>
              <a:gd name="T11" fmla="*/ 192 w 192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96">
                <a:moveTo>
                  <a:pt x="0" y="96"/>
                </a:moveTo>
                <a:cubicBezTo>
                  <a:pt x="53" y="82"/>
                  <a:pt x="121" y="75"/>
                  <a:pt x="168" y="44"/>
                </a:cubicBezTo>
                <a:cubicBezTo>
                  <a:pt x="176" y="30"/>
                  <a:pt x="192" y="16"/>
                  <a:pt x="192" y="0"/>
                </a:cubicBezTo>
              </a:path>
            </a:pathLst>
          </a:custGeom>
          <a:noFill/>
          <a:ln w="28575">
            <a:solidFill>
              <a:srgbClr val="80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3" name="Oval 29"/>
          <p:cNvSpPr>
            <a:spLocks noChangeArrowheads="1"/>
          </p:cNvSpPr>
          <p:nvPr/>
        </p:nvSpPr>
        <p:spPr bwMode="auto">
          <a:xfrm>
            <a:off x="7543800" y="2600325"/>
            <a:ext cx="101600" cy="101600"/>
          </a:xfrm>
          <a:prstGeom prst="ellipse">
            <a:avLst/>
          </a:prstGeom>
          <a:solidFill>
            <a:srgbClr val="800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aseline="-25000"/>
          </a:p>
        </p:txBody>
      </p:sp>
      <p:sp>
        <p:nvSpPr>
          <p:cNvPr id="25614" name="Text Box 32"/>
          <p:cNvSpPr txBox="1">
            <a:spLocks noChangeArrowheads="1"/>
          </p:cNvSpPr>
          <p:nvPr/>
        </p:nvSpPr>
        <p:spPr bwMode="auto">
          <a:xfrm>
            <a:off x="7620000" y="25146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Arial" pitchFamily="34" charset="0"/>
              </a:rPr>
              <a:t>360 ppm</a:t>
            </a:r>
          </a:p>
        </p:txBody>
      </p:sp>
      <p:sp>
        <p:nvSpPr>
          <p:cNvPr id="25615" name="Freeform 33"/>
          <p:cNvSpPr>
            <a:spLocks/>
          </p:cNvSpPr>
          <p:nvPr/>
        </p:nvSpPr>
        <p:spPr bwMode="auto">
          <a:xfrm>
            <a:off x="7391400" y="1447800"/>
            <a:ext cx="228600" cy="155575"/>
          </a:xfrm>
          <a:custGeom>
            <a:avLst/>
            <a:gdLst>
              <a:gd name="T0" fmla="*/ 0 w 192"/>
              <a:gd name="T1" fmla="*/ 2147483647 h 96"/>
              <a:gd name="T2" fmla="*/ 2147483647 w 192"/>
              <a:gd name="T3" fmla="*/ 2147483647 h 96"/>
              <a:gd name="T4" fmla="*/ 2147483647 w 192"/>
              <a:gd name="T5" fmla="*/ 0 h 96"/>
              <a:gd name="T6" fmla="*/ 0 60000 65536"/>
              <a:gd name="T7" fmla="*/ 0 60000 65536"/>
              <a:gd name="T8" fmla="*/ 0 60000 65536"/>
              <a:gd name="T9" fmla="*/ 0 w 192"/>
              <a:gd name="T10" fmla="*/ 0 h 96"/>
              <a:gd name="T11" fmla="*/ 192 w 192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96">
                <a:moveTo>
                  <a:pt x="0" y="96"/>
                </a:moveTo>
                <a:cubicBezTo>
                  <a:pt x="53" y="82"/>
                  <a:pt x="121" y="75"/>
                  <a:pt x="168" y="44"/>
                </a:cubicBezTo>
                <a:cubicBezTo>
                  <a:pt x="176" y="30"/>
                  <a:pt x="192" y="16"/>
                  <a:pt x="192" y="0"/>
                </a:cubicBezTo>
              </a:path>
            </a:pathLst>
          </a:custGeom>
          <a:noFill/>
          <a:ln w="28575">
            <a:solidFill>
              <a:srgbClr val="80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6" name="Line 34"/>
          <p:cNvSpPr>
            <a:spLocks noChangeShapeType="1"/>
          </p:cNvSpPr>
          <p:nvPr/>
        </p:nvSpPr>
        <p:spPr bwMode="auto">
          <a:xfrm flipV="1">
            <a:off x="7620000" y="381000"/>
            <a:ext cx="0" cy="10668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7" name="Oval 35"/>
          <p:cNvSpPr>
            <a:spLocks noChangeArrowheads="1"/>
          </p:cNvSpPr>
          <p:nvPr/>
        </p:nvSpPr>
        <p:spPr bwMode="auto">
          <a:xfrm>
            <a:off x="7543800" y="304800"/>
            <a:ext cx="101600" cy="101600"/>
          </a:xfrm>
          <a:prstGeom prst="ellipse">
            <a:avLst/>
          </a:prstGeom>
          <a:solidFill>
            <a:srgbClr val="800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aseline="-25000"/>
          </a:p>
        </p:txBody>
      </p:sp>
      <p:sp>
        <p:nvSpPr>
          <p:cNvPr id="25618" name="Rectangle 37"/>
          <p:cNvSpPr>
            <a:spLocks noChangeArrowheads="1"/>
          </p:cNvSpPr>
          <p:nvPr/>
        </p:nvSpPr>
        <p:spPr bwMode="auto">
          <a:xfrm>
            <a:off x="7543800" y="914400"/>
            <a:ext cx="228600" cy="228600"/>
          </a:xfrm>
          <a:prstGeom prst="rect">
            <a:avLst/>
          </a:prstGeom>
          <a:solidFill>
            <a:srgbClr val="D9F7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baseline="-25000"/>
          </a:p>
        </p:txBody>
      </p:sp>
      <p:sp>
        <p:nvSpPr>
          <p:cNvPr id="25619" name="Line 38"/>
          <p:cNvSpPr>
            <a:spLocks noChangeShapeType="1"/>
          </p:cNvSpPr>
          <p:nvPr/>
        </p:nvSpPr>
        <p:spPr bwMode="auto">
          <a:xfrm>
            <a:off x="7620000" y="914400"/>
            <a:ext cx="152400" cy="762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0" name="Line 39"/>
          <p:cNvSpPr>
            <a:spLocks noChangeShapeType="1"/>
          </p:cNvSpPr>
          <p:nvPr/>
        </p:nvSpPr>
        <p:spPr bwMode="auto">
          <a:xfrm flipV="1">
            <a:off x="7467600" y="990600"/>
            <a:ext cx="304800" cy="762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1" name="Line 40"/>
          <p:cNvSpPr>
            <a:spLocks noChangeShapeType="1"/>
          </p:cNvSpPr>
          <p:nvPr/>
        </p:nvSpPr>
        <p:spPr bwMode="auto">
          <a:xfrm>
            <a:off x="7467600" y="1066800"/>
            <a:ext cx="152400" cy="762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2" name="Line 41"/>
          <p:cNvSpPr>
            <a:spLocks noChangeShapeType="1"/>
          </p:cNvSpPr>
          <p:nvPr/>
        </p:nvSpPr>
        <p:spPr bwMode="auto">
          <a:xfrm flipH="1">
            <a:off x="4800600" y="685800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3" name="Line 42"/>
          <p:cNvSpPr>
            <a:spLocks noChangeShapeType="1"/>
          </p:cNvSpPr>
          <p:nvPr/>
        </p:nvSpPr>
        <p:spPr bwMode="auto">
          <a:xfrm>
            <a:off x="4800600" y="3429000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4" name="Line 43"/>
          <p:cNvSpPr>
            <a:spLocks noChangeShapeType="1"/>
          </p:cNvSpPr>
          <p:nvPr/>
        </p:nvSpPr>
        <p:spPr bwMode="auto">
          <a:xfrm>
            <a:off x="7543800" y="1676400"/>
            <a:ext cx="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5" name="Line 44"/>
          <p:cNvSpPr>
            <a:spLocks noChangeShapeType="1"/>
          </p:cNvSpPr>
          <p:nvPr/>
        </p:nvSpPr>
        <p:spPr bwMode="auto">
          <a:xfrm>
            <a:off x="4800600" y="685800"/>
            <a:ext cx="0" cy="274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6" name="Line 45"/>
          <p:cNvSpPr>
            <a:spLocks noChangeShapeType="1"/>
          </p:cNvSpPr>
          <p:nvPr/>
        </p:nvSpPr>
        <p:spPr bwMode="auto">
          <a:xfrm>
            <a:off x="4800600" y="3581400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7" name="Line 46"/>
          <p:cNvSpPr>
            <a:spLocks noChangeShapeType="1"/>
          </p:cNvSpPr>
          <p:nvPr/>
        </p:nvSpPr>
        <p:spPr bwMode="auto">
          <a:xfrm>
            <a:off x="4800600" y="3581400"/>
            <a:ext cx="0" cy="297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8" name="Line 47"/>
          <p:cNvSpPr>
            <a:spLocks noChangeShapeType="1"/>
          </p:cNvSpPr>
          <p:nvPr/>
        </p:nvSpPr>
        <p:spPr bwMode="auto">
          <a:xfrm>
            <a:off x="4800600" y="6553200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9" name="Line 48"/>
          <p:cNvSpPr>
            <a:spLocks noChangeShapeType="1"/>
          </p:cNvSpPr>
          <p:nvPr/>
        </p:nvSpPr>
        <p:spPr bwMode="auto">
          <a:xfrm>
            <a:off x="7543800" y="46482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30" name="Line 49"/>
          <p:cNvSpPr>
            <a:spLocks noChangeShapeType="1"/>
          </p:cNvSpPr>
          <p:nvPr/>
        </p:nvSpPr>
        <p:spPr bwMode="auto">
          <a:xfrm>
            <a:off x="7543800" y="3581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31" name="Line 50"/>
          <p:cNvSpPr>
            <a:spLocks noChangeShapeType="1"/>
          </p:cNvSpPr>
          <p:nvPr/>
        </p:nvSpPr>
        <p:spPr bwMode="auto">
          <a:xfrm>
            <a:off x="7543800" y="685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32" name="Text Box 55"/>
          <p:cNvSpPr txBox="1">
            <a:spLocks noChangeArrowheads="1"/>
          </p:cNvSpPr>
          <p:nvPr/>
        </p:nvSpPr>
        <p:spPr bwMode="auto">
          <a:xfrm>
            <a:off x="152400" y="685800"/>
            <a:ext cx="388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800000"/>
                </a:solidFill>
                <a:latin typeface="Arial" pitchFamily="34" charset="0"/>
              </a:rPr>
              <a:t>Northern hemisphere summer, solar radiation for past 800,000 years – maxima circled</a:t>
            </a:r>
            <a:endParaRPr lang="en-US" sz="1600" baseline="-25000">
              <a:latin typeface="Arial" pitchFamily="34" charset="0"/>
            </a:endParaRPr>
          </a:p>
        </p:txBody>
      </p:sp>
      <p:sp>
        <p:nvSpPr>
          <p:cNvPr id="25633" name="Text Box 55"/>
          <p:cNvSpPr txBox="1">
            <a:spLocks noChangeArrowheads="1"/>
          </p:cNvSpPr>
          <p:nvPr/>
        </p:nvSpPr>
        <p:spPr bwMode="auto">
          <a:xfrm>
            <a:off x="304800" y="2514600"/>
            <a:ext cx="4114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800000"/>
                </a:solidFill>
                <a:latin typeface="Arial" pitchFamily="34" charset="0"/>
              </a:rPr>
              <a:t>Composite of  7 solar radiation trends </a:t>
            </a:r>
            <a:br>
              <a:rPr lang="en-US" sz="1400">
                <a:solidFill>
                  <a:srgbClr val="800000"/>
                </a:solidFill>
                <a:latin typeface="Arial" pitchFamily="34" charset="0"/>
              </a:rPr>
            </a:br>
            <a:r>
              <a:rPr lang="en-US" sz="1400">
                <a:solidFill>
                  <a:srgbClr val="800000"/>
                </a:solidFill>
                <a:latin typeface="Arial" pitchFamily="34" charset="0"/>
              </a:rPr>
              <a:t>following insolation maxima</a:t>
            </a:r>
            <a:endParaRPr lang="en-US" sz="1600" baseline="-25000">
              <a:latin typeface="Arial" pitchFamily="34" charset="0"/>
            </a:endParaRPr>
          </a:p>
        </p:txBody>
      </p:sp>
      <p:sp>
        <p:nvSpPr>
          <p:cNvPr id="25634" name="Text Box 39"/>
          <p:cNvSpPr txBox="1">
            <a:spLocks noChangeArrowheads="1"/>
          </p:cNvSpPr>
          <p:nvPr/>
        </p:nvSpPr>
        <p:spPr bwMode="auto">
          <a:xfrm>
            <a:off x="4419600" y="6521450"/>
            <a:ext cx="4724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800000"/>
                </a:solidFill>
                <a:latin typeface="Arial" pitchFamily="34" charset="0"/>
              </a:rPr>
              <a:t>Greenhouse gas trends during 7 interglacials</a:t>
            </a:r>
          </a:p>
        </p:txBody>
      </p:sp>
      <p:sp>
        <p:nvSpPr>
          <p:cNvPr id="25635" name="Text Box 41"/>
          <p:cNvSpPr txBox="1">
            <a:spLocks noChangeArrowheads="1"/>
          </p:cNvSpPr>
          <p:nvPr/>
        </p:nvSpPr>
        <p:spPr bwMode="auto">
          <a:xfrm>
            <a:off x="1752600" y="6324600"/>
            <a:ext cx="838200" cy="406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solidFill>
                  <a:srgbClr val="800000"/>
                </a:solidFill>
                <a:latin typeface="Arial" pitchFamily="34" charset="0"/>
              </a:rPr>
              <a:t>12,000 years apart</a:t>
            </a:r>
            <a:endParaRPr lang="en-US" sz="1000" baseline="-25000">
              <a:solidFill>
                <a:srgbClr val="800000"/>
              </a:solidFill>
              <a:latin typeface="Arial" pitchFamily="34" charset="0"/>
            </a:endParaRPr>
          </a:p>
        </p:txBody>
      </p:sp>
      <p:sp>
        <p:nvSpPr>
          <p:cNvPr id="25636" name="Line 42"/>
          <p:cNvSpPr>
            <a:spLocks noChangeShapeType="1"/>
          </p:cNvSpPr>
          <p:nvPr/>
        </p:nvSpPr>
        <p:spPr bwMode="auto">
          <a:xfrm rot="16200000" flipV="1">
            <a:off x="1447800" y="6248400"/>
            <a:ext cx="0" cy="60960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37" name="Line 43"/>
          <p:cNvSpPr>
            <a:spLocks noChangeShapeType="1"/>
          </p:cNvSpPr>
          <p:nvPr/>
        </p:nvSpPr>
        <p:spPr bwMode="auto">
          <a:xfrm rot="-5400000">
            <a:off x="2971800" y="6172200"/>
            <a:ext cx="0" cy="76200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38" name="Line 44"/>
          <p:cNvSpPr>
            <a:spLocks noChangeShapeType="1"/>
          </p:cNvSpPr>
          <p:nvPr/>
        </p:nvSpPr>
        <p:spPr bwMode="auto">
          <a:xfrm flipV="1">
            <a:off x="5638800" y="990600"/>
            <a:ext cx="0" cy="2133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39" name="Line 45"/>
          <p:cNvSpPr>
            <a:spLocks noChangeShapeType="1"/>
          </p:cNvSpPr>
          <p:nvPr/>
        </p:nvSpPr>
        <p:spPr bwMode="auto">
          <a:xfrm flipV="1">
            <a:off x="5562600" y="3962400"/>
            <a:ext cx="0" cy="2133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Verdana" pitchFamily="34" charset="0"/>
                <a:ea typeface="ＭＳ Ｐゴシック" charset="-128"/>
              </a:rPr>
              <a:t>JEK - 2011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763000" cy="838200"/>
          </a:xfrm>
        </p:spPr>
        <p:txBody>
          <a:bodyPr/>
          <a:lstStyle/>
          <a:p>
            <a:pPr eaLnBrk="1" hangingPunct="1"/>
            <a:r>
              <a:rPr lang="en-US" sz="2200" smtClean="0">
                <a:ea typeface="ＭＳ Ｐゴシック" charset="-128"/>
              </a:rPr>
              <a:t>Summary of GHG Trends:</a:t>
            </a:r>
            <a:r>
              <a:rPr lang="en-US" smtClean="0">
                <a:ea typeface="ＭＳ Ｐゴシック" charset="-128"/>
              </a:rPr>
              <a:t> </a:t>
            </a:r>
            <a:br>
              <a:rPr lang="en-US" smtClean="0">
                <a:ea typeface="ＭＳ Ｐゴシック" charset="-128"/>
              </a:rPr>
            </a:br>
            <a:r>
              <a:rPr lang="en-US" sz="1800" smtClean="0">
                <a:ea typeface="ＭＳ Ｐゴシック" charset="-128"/>
              </a:rPr>
              <a:t>Holocene trend differs from trends of 6 previous interglacials </a:t>
            </a:r>
            <a:endParaRPr lang="en-US" smtClean="0">
              <a:ea typeface="ＭＳ Ｐゴシック" charset="-128"/>
            </a:endParaRPr>
          </a:p>
        </p:txBody>
      </p:sp>
      <p:pic>
        <p:nvPicPr>
          <p:cNvPr id="27651" name="Picture 4" descr="Fig-1 copy"/>
          <p:cNvPicPr>
            <a:picLocks noChangeAspect="1" noChangeArrowheads="1"/>
          </p:cNvPicPr>
          <p:nvPr/>
        </p:nvPicPr>
        <p:blipFill>
          <a:blip r:embed="rId4"/>
          <a:srcRect l="49243" t="15686" r="6818" b="37254"/>
          <a:stretch>
            <a:fillRect/>
          </a:stretch>
        </p:blipFill>
        <p:spPr bwMode="auto">
          <a:xfrm>
            <a:off x="1219200" y="3657600"/>
            <a:ext cx="3200400" cy="2647950"/>
          </a:xfrm>
          <a:prstGeom prst="rect">
            <a:avLst/>
          </a:prstGeom>
          <a:noFill/>
          <a:ln w="9525">
            <a:solidFill>
              <a:srgbClr val="004080"/>
            </a:solidFill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/>
          </p:cNvPicPr>
          <p:nvPr/>
        </p:nvPicPr>
        <p:blipFill>
          <a:blip r:embed="rId5"/>
          <a:srcRect l="33112" t="3909" r="31789" b="7497"/>
          <a:stretch>
            <a:fillRect/>
          </a:stretch>
        </p:blipFill>
        <p:spPr bwMode="auto">
          <a:xfrm>
            <a:off x="4953000" y="1447800"/>
            <a:ext cx="2913063" cy="37385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53" name="Picture 4" descr="Fig-1 copy"/>
          <p:cNvPicPr>
            <a:picLocks noChangeAspect="1" noChangeArrowheads="1"/>
          </p:cNvPicPr>
          <p:nvPr/>
        </p:nvPicPr>
        <p:blipFill>
          <a:blip r:embed="rId4"/>
          <a:srcRect l="6061" t="16666" r="50000" b="27451"/>
          <a:stretch>
            <a:fillRect/>
          </a:stretch>
        </p:blipFill>
        <p:spPr bwMode="auto">
          <a:xfrm>
            <a:off x="1219200" y="838200"/>
            <a:ext cx="3200400" cy="3144838"/>
          </a:xfrm>
          <a:prstGeom prst="rect">
            <a:avLst/>
          </a:prstGeom>
          <a:noFill/>
          <a:ln w="9525">
            <a:solidFill>
              <a:srgbClr val="004080"/>
            </a:solidFill>
            <a:miter lim="800000"/>
            <a:headEnd/>
            <a:tailEnd/>
          </a:ln>
        </p:spPr>
      </p:pic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533400" y="2133600"/>
            <a:ext cx="685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Arial" pitchFamily="34" charset="0"/>
                <a:cs typeface="Arial" pitchFamily="34" charset="0"/>
              </a:rPr>
              <a:t>CH</a:t>
            </a:r>
            <a:r>
              <a:rPr lang="en-US" sz="1400" baseline="-2500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609600" y="4800600"/>
            <a:ext cx="685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Arial" pitchFamily="34" charset="0"/>
                <a:cs typeface="Arial" pitchFamily="34" charset="0"/>
              </a:rPr>
              <a:t>CO</a:t>
            </a:r>
            <a:r>
              <a:rPr lang="en-US" sz="1400" baseline="-2500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7656" name="Text Box 4"/>
          <p:cNvSpPr txBox="1">
            <a:spLocks noChangeArrowheads="1"/>
          </p:cNvSpPr>
          <p:nvPr/>
        </p:nvSpPr>
        <p:spPr bwMode="auto">
          <a:xfrm>
            <a:off x="5562600" y="6400800"/>
            <a:ext cx="297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Arial" pitchFamily="34" charset="0"/>
              </a:rPr>
              <a:t>Ruddiman, 2003, 2007, 2011</a:t>
            </a:r>
          </a:p>
        </p:txBody>
      </p:sp>
      <p:sp>
        <p:nvSpPr>
          <p:cNvPr id="27657" name="Text Box 4"/>
          <p:cNvSpPr txBox="1">
            <a:spLocks noChangeArrowheads="1"/>
          </p:cNvSpPr>
          <p:nvPr/>
        </p:nvSpPr>
        <p:spPr bwMode="auto">
          <a:xfrm>
            <a:off x="4953000" y="5181600"/>
            <a:ext cx="3124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90"/>
                </a:solidFill>
                <a:latin typeface="Arial" pitchFamily="34" charset="0"/>
              </a:rPr>
              <a:t>Holocene (red) and composite of 6 previous interglacials (blue)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z="1000" smtClean="0">
                <a:latin typeface="Verdana" pitchFamily="34" charset="0"/>
                <a:ea typeface="ＭＳ Ｐゴシック" charset="-128"/>
              </a:rPr>
              <a:t>JEK - 2011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352800" cy="1219200"/>
          </a:xfrm>
        </p:spPr>
        <p:txBody>
          <a:bodyPr/>
          <a:lstStyle/>
          <a:p>
            <a:pPr eaLnBrk="1" hangingPunct="1"/>
            <a:r>
              <a:rPr lang="en-US" sz="2200" smtClean="0">
                <a:ea typeface="ＭＳ Ｐゴシック" charset="-128"/>
              </a:rPr>
              <a:t>The Current Trend Differs from the Natural Trend! </a:t>
            </a:r>
          </a:p>
        </p:txBody>
      </p:sp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4876800" y="5410200"/>
            <a:ext cx="4038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Arial" pitchFamily="34" charset="0"/>
              </a:rPr>
              <a:t>Ruddiman WF (2003) The anthropogenic greenhouse era began thousands of years ago. Clim. Change 61: 261-293</a:t>
            </a:r>
          </a:p>
        </p:txBody>
      </p:sp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6477000" y="2209800"/>
            <a:ext cx="121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pic>
        <p:nvPicPr>
          <p:cNvPr id="194570" name="Picture 10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4114800"/>
            <a:ext cx="1371600" cy="25717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9702" name="Text Box 14"/>
          <p:cNvSpPr txBox="1">
            <a:spLocks noChangeArrowheads="1"/>
          </p:cNvSpPr>
          <p:nvPr/>
        </p:nvSpPr>
        <p:spPr bwMode="auto">
          <a:xfrm>
            <a:off x="1828800" y="4267200"/>
            <a:ext cx="3048000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A1578"/>
                </a:solidFill>
                <a:latin typeface="Arial" pitchFamily="34" charset="0"/>
              </a:rPr>
              <a:t>Bill Ruddiman</a:t>
            </a:r>
          </a:p>
          <a:p>
            <a:pPr>
              <a:spcBef>
                <a:spcPct val="50000"/>
              </a:spcBef>
            </a:pPr>
            <a:r>
              <a:rPr lang="en-US" sz="1600">
                <a:solidFill>
                  <a:srgbClr val="0A1578"/>
                </a:solidFill>
                <a:latin typeface="Arial" pitchFamily="34" charset="0"/>
              </a:rPr>
              <a:t>Author of </a:t>
            </a:r>
            <a:r>
              <a:rPr lang="ja-JP" altLang="en-US" sz="1600">
                <a:solidFill>
                  <a:srgbClr val="0A1578"/>
                </a:solidFill>
                <a:latin typeface="Arial" pitchFamily="34" charset="0"/>
              </a:rPr>
              <a:t>“</a:t>
            </a:r>
            <a:r>
              <a:rPr lang="en-US" altLang="ja-JP" sz="1600">
                <a:solidFill>
                  <a:srgbClr val="0A1578"/>
                </a:solidFill>
                <a:latin typeface="Arial" pitchFamily="34" charset="0"/>
              </a:rPr>
              <a:t>Early Anthropogenic</a:t>
            </a:r>
            <a:r>
              <a:rPr lang="ja-JP" altLang="en-US" sz="1600">
                <a:solidFill>
                  <a:srgbClr val="0A1578"/>
                </a:solidFill>
                <a:latin typeface="Arial" pitchFamily="34" charset="0"/>
              </a:rPr>
              <a:t>”</a:t>
            </a:r>
            <a:r>
              <a:rPr lang="en-US" altLang="ja-JP" sz="1600">
                <a:solidFill>
                  <a:srgbClr val="0A1578"/>
                </a:solidFill>
                <a:latin typeface="Arial" pitchFamily="34" charset="0"/>
              </a:rPr>
              <a:t> hypothesis</a:t>
            </a:r>
            <a:endParaRPr lang="en-US" sz="1600">
              <a:solidFill>
                <a:srgbClr val="0A1578"/>
              </a:solidFill>
              <a:latin typeface="Arial" pitchFamily="34" charset="0"/>
            </a:endParaRPr>
          </a:p>
        </p:txBody>
      </p:sp>
      <p:sp>
        <p:nvSpPr>
          <p:cNvPr id="29703" name="Text Box 15"/>
          <p:cNvSpPr txBox="1">
            <a:spLocks noChangeArrowheads="1"/>
          </p:cNvSpPr>
          <p:nvPr/>
        </p:nvSpPr>
        <p:spPr bwMode="auto">
          <a:xfrm>
            <a:off x="4038600" y="228600"/>
            <a:ext cx="1143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latin typeface="Arial" pitchFamily="34" charset="0"/>
              </a:rPr>
              <a:t>1700 ppb</a:t>
            </a:r>
          </a:p>
        </p:txBody>
      </p:sp>
      <p:grpSp>
        <p:nvGrpSpPr>
          <p:cNvPr id="29704" name="Group 47"/>
          <p:cNvGrpSpPr>
            <a:grpSpLocks/>
          </p:cNvGrpSpPr>
          <p:nvPr/>
        </p:nvGrpSpPr>
        <p:grpSpPr bwMode="auto">
          <a:xfrm>
            <a:off x="381000" y="381000"/>
            <a:ext cx="4070350" cy="3598863"/>
            <a:chOff x="240" y="240"/>
            <a:chExt cx="2564" cy="2267"/>
          </a:xfrm>
        </p:grpSpPr>
        <p:pic>
          <p:nvPicPr>
            <p:cNvPr id="194569" name="Picture 9" descr="Methane"/>
            <p:cNvPicPr>
              <a:picLocks noChangeAspect="1" noChangeArrowheads="1"/>
            </p:cNvPicPr>
            <p:nvPr/>
          </p:nvPicPr>
          <p:blipFill>
            <a:blip r:embed="rId5"/>
            <a:srcRect l="3609"/>
            <a:stretch>
              <a:fillRect/>
            </a:stretch>
          </p:blipFill>
          <p:spPr bwMode="auto">
            <a:xfrm>
              <a:off x="240" y="768"/>
              <a:ext cx="2564" cy="1739"/>
            </a:xfrm>
            <a:prstGeom prst="rect">
              <a:avLst/>
            </a:prstGeom>
            <a:noFill/>
            <a:ln w="9525">
              <a:solidFill>
                <a:srgbClr val="00408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29733" name="Freeform 16"/>
            <p:cNvSpPr>
              <a:spLocks/>
            </p:cNvSpPr>
            <p:nvPr/>
          </p:nvSpPr>
          <p:spPr bwMode="auto">
            <a:xfrm>
              <a:off x="2400" y="960"/>
              <a:ext cx="144" cy="98"/>
            </a:xfrm>
            <a:custGeom>
              <a:avLst/>
              <a:gdLst>
                <a:gd name="T0" fmla="*/ 0 w 192"/>
                <a:gd name="T1" fmla="*/ 125 h 96"/>
                <a:gd name="T2" fmla="*/ 4 w 192"/>
                <a:gd name="T3" fmla="*/ 58 h 96"/>
                <a:gd name="T4" fmla="*/ 4 w 192"/>
                <a:gd name="T5" fmla="*/ 0 h 96"/>
                <a:gd name="T6" fmla="*/ 0 60000 65536"/>
                <a:gd name="T7" fmla="*/ 0 60000 65536"/>
                <a:gd name="T8" fmla="*/ 0 60000 65536"/>
                <a:gd name="T9" fmla="*/ 0 w 192"/>
                <a:gd name="T10" fmla="*/ 0 h 96"/>
                <a:gd name="T11" fmla="*/ 192 w 19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96">
                  <a:moveTo>
                    <a:pt x="0" y="96"/>
                  </a:moveTo>
                  <a:cubicBezTo>
                    <a:pt x="53" y="82"/>
                    <a:pt x="121" y="75"/>
                    <a:pt x="168" y="44"/>
                  </a:cubicBezTo>
                  <a:cubicBezTo>
                    <a:pt x="176" y="30"/>
                    <a:pt x="192" y="16"/>
                    <a:pt x="192" y="0"/>
                  </a:cubicBezTo>
                </a:path>
              </a:pathLst>
            </a:custGeom>
            <a:noFill/>
            <a:ln w="28575">
              <a:solidFill>
                <a:srgbClr val="80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4" name="Line 17"/>
            <p:cNvSpPr>
              <a:spLocks noChangeShapeType="1"/>
            </p:cNvSpPr>
            <p:nvPr/>
          </p:nvSpPr>
          <p:spPr bwMode="auto">
            <a:xfrm flipV="1">
              <a:off x="2544" y="288"/>
              <a:ext cx="0" cy="672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5" name="Oval 18"/>
            <p:cNvSpPr>
              <a:spLocks noChangeArrowheads="1"/>
            </p:cNvSpPr>
            <p:nvPr/>
          </p:nvSpPr>
          <p:spPr bwMode="auto">
            <a:xfrm>
              <a:off x="2496" y="240"/>
              <a:ext cx="64" cy="64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aseline="-25000"/>
            </a:p>
          </p:txBody>
        </p:sp>
        <p:sp>
          <p:nvSpPr>
            <p:cNvPr id="29736" name="Rectangle 19"/>
            <p:cNvSpPr>
              <a:spLocks noChangeArrowheads="1"/>
            </p:cNvSpPr>
            <p:nvPr/>
          </p:nvSpPr>
          <p:spPr bwMode="auto">
            <a:xfrm>
              <a:off x="2496" y="624"/>
              <a:ext cx="144" cy="144"/>
            </a:xfrm>
            <a:prstGeom prst="rect">
              <a:avLst/>
            </a:prstGeom>
            <a:solidFill>
              <a:srgbClr val="D9F7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aseline="-25000"/>
            </a:p>
          </p:txBody>
        </p:sp>
        <p:sp>
          <p:nvSpPr>
            <p:cNvPr id="29737" name="Line 20"/>
            <p:cNvSpPr>
              <a:spLocks noChangeShapeType="1"/>
            </p:cNvSpPr>
            <p:nvPr/>
          </p:nvSpPr>
          <p:spPr bwMode="auto">
            <a:xfrm>
              <a:off x="2544" y="624"/>
              <a:ext cx="96" cy="48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8" name="Line 21"/>
            <p:cNvSpPr>
              <a:spLocks noChangeShapeType="1"/>
            </p:cNvSpPr>
            <p:nvPr/>
          </p:nvSpPr>
          <p:spPr bwMode="auto">
            <a:xfrm flipV="1">
              <a:off x="2448" y="672"/>
              <a:ext cx="192" cy="48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9" name="Line 22"/>
            <p:cNvSpPr>
              <a:spLocks noChangeShapeType="1"/>
            </p:cNvSpPr>
            <p:nvPr/>
          </p:nvSpPr>
          <p:spPr bwMode="auto">
            <a:xfrm>
              <a:off x="2448" y="720"/>
              <a:ext cx="96" cy="48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705" name="Text Box 35"/>
          <p:cNvSpPr txBox="1">
            <a:spLocks noChangeArrowheads="1"/>
          </p:cNvSpPr>
          <p:nvPr/>
        </p:nvSpPr>
        <p:spPr bwMode="auto">
          <a:xfrm>
            <a:off x="8382000" y="152400"/>
            <a:ext cx="914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latin typeface="Arial" pitchFamily="34" charset="0"/>
              </a:rPr>
              <a:t>360 ppm</a:t>
            </a:r>
          </a:p>
        </p:txBody>
      </p:sp>
      <p:sp>
        <p:nvSpPr>
          <p:cNvPr id="29706" name="Text Box 38"/>
          <p:cNvSpPr txBox="1">
            <a:spLocks noChangeArrowheads="1"/>
          </p:cNvSpPr>
          <p:nvPr/>
        </p:nvSpPr>
        <p:spPr bwMode="auto">
          <a:xfrm>
            <a:off x="4343400" y="733425"/>
            <a:ext cx="6429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800000"/>
                </a:solidFill>
                <a:latin typeface="Arial" pitchFamily="34" charset="0"/>
              </a:rPr>
              <a:t>CH</a:t>
            </a:r>
            <a:r>
              <a:rPr lang="en-US" sz="2000" b="1" baseline="-25000">
                <a:solidFill>
                  <a:srgbClr val="800000"/>
                </a:solidFill>
                <a:latin typeface="Arial" pitchFamily="34" charset="0"/>
              </a:rPr>
              <a:t>4</a:t>
            </a:r>
            <a:endParaRPr lang="en-US" b="1">
              <a:solidFill>
                <a:srgbClr val="800000"/>
              </a:solidFill>
              <a:latin typeface="Arial" pitchFamily="34" charset="0"/>
            </a:endParaRPr>
          </a:p>
        </p:txBody>
      </p:sp>
      <p:pic>
        <p:nvPicPr>
          <p:cNvPr id="194573" name="Picture 13" descr="CO2tren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53000" y="1752600"/>
            <a:ext cx="3505200" cy="34734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grpSp>
        <p:nvGrpSpPr>
          <p:cNvPr id="29708" name="Group 48"/>
          <p:cNvGrpSpPr>
            <a:grpSpLocks/>
          </p:cNvGrpSpPr>
          <p:nvPr/>
        </p:nvGrpSpPr>
        <p:grpSpPr bwMode="auto">
          <a:xfrm>
            <a:off x="7696200" y="238125"/>
            <a:ext cx="914400" cy="1835150"/>
            <a:chOff x="4848" y="150"/>
            <a:chExt cx="576" cy="1156"/>
          </a:xfrm>
        </p:grpSpPr>
        <p:sp>
          <p:nvSpPr>
            <p:cNvPr id="29723" name="Freeform 33"/>
            <p:cNvSpPr>
              <a:spLocks/>
            </p:cNvSpPr>
            <p:nvPr/>
          </p:nvSpPr>
          <p:spPr bwMode="auto">
            <a:xfrm>
              <a:off x="5136" y="1208"/>
              <a:ext cx="144" cy="98"/>
            </a:xfrm>
            <a:custGeom>
              <a:avLst/>
              <a:gdLst>
                <a:gd name="T0" fmla="*/ 0 w 192"/>
                <a:gd name="T1" fmla="*/ 125 h 96"/>
                <a:gd name="T2" fmla="*/ 4 w 192"/>
                <a:gd name="T3" fmla="*/ 58 h 96"/>
                <a:gd name="T4" fmla="*/ 4 w 192"/>
                <a:gd name="T5" fmla="*/ 0 h 96"/>
                <a:gd name="T6" fmla="*/ 0 60000 65536"/>
                <a:gd name="T7" fmla="*/ 0 60000 65536"/>
                <a:gd name="T8" fmla="*/ 0 60000 65536"/>
                <a:gd name="T9" fmla="*/ 0 w 192"/>
                <a:gd name="T10" fmla="*/ 0 h 96"/>
                <a:gd name="T11" fmla="*/ 192 w 19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96">
                  <a:moveTo>
                    <a:pt x="0" y="96"/>
                  </a:moveTo>
                  <a:cubicBezTo>
                    <a:pt x="53" y="82"/>
                    <a:pt x="121" y="75"/>
                    <a:pt x="168" y="44"/>
                  </a:cubicBezTo>
                  <a:cubicBezTo>
                    <a:pt x="176" y="30"/>
                    <a:pt x="192" y="16"/>
                    <a:pt x="192" y="0"/>
                  </a:cubicBezTo>
                </a:path>
              </a:pathLst>
            </a:custGeom>
            <a:noFill/>
            <a:ln w="28575">
              <a:solidFill>
                <a:srgbClr val="80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4" name="Oval 34"/>
            <p:cNvSpPr>
              <a:spLocks noChangeArrowheads="1"/>
            </p:cNvSpPr>
            <p:nvPr/>
          </p:nvSpPr>
          <p:spPr bwMode="auto">
            <a:xfrm>
              <a:off x="5232" y="150"/>
              <a:ext cx="64" cy="64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aseline="-25000"/>
            </a:p>
          </p:txBody>
        </p:sp>
        <p:sp>
          <p:nvSpPr>
            <p:cNvPr id="29725" name="Text Box 39"/>
            <p:cNvSpPr txBox="1">
              <a:spLocks noChangeArrowheads="1"/>
            </p:cNvSpPr>
            <p:nvPr/>
          </p:nvSpPr>
          <p:spPr bwMode="auto">
            <a:xfrm>
              <a:off x="4848" y="480"/>
              <a:ext cx="41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800000"/>
                  </a:solidFill>
                  <a:latin typeface="Arial" pitchFamily="34" charset="0"/>
                </a:rPr>
                <a:t>CO</a:t>
              </a:r>
              <a:r>
                <a:rPr lang="en-US" sz="2000" b="1" baseline="-25000">
                  <a:solidFill>
                    <a:srgbClr val="800000"/>
                  </a:solidFill>
                  <a:latin typeface="Arial" pitchFamily="34" charset="0"/>
                </a:rPr>
                <a:t>2</a:t>
              </a:r>
              <a:endParaRPr lang="en-US" b="1">
                <a:solidFill>
                  <a:srgbClr val="800000"/>
                </a:solidFill>
                <a:latin typeface="Arial" pitchFamily="34" charset="0"/>
              </a:endParaRPr>
            </a:p>
          </p:txBody>
        </p:sp>
        <p:sp>
          <p:nvSpPr>
            <p:cNvPr id="29726" name="Line 32"/>
            <p:cNvSpPr>
              <a:spLocks noChangeShapeType="1"/>
            </p:cNvSpPr>
            <p:nvPr/>
          </p:nvSpPr>
          <p:spPr bwMode="auto">
            <a:xfrm flipV="1">
              <a:off x="5280" y="192"/>
              <a:ext cx="0" cy="1056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7" name="Rectangle 44"/>
            <p:cNvSpPr>
              <a:spLocks noChangeArrowheads="1"/>
            </p:cNvSpPr>
            <p:nvPr/>
          </p:nvSpPr>
          <p:spPr bwMode="auto">
            <a:xfrm>
              <a:off x="4944" y="768"/>
              <a:ext cx="480" cy="144"/>
            </a:xfrm>
            <a:prstGeom prst="rect">
              <a:avLst/>
            </a:prstGeom>
            <a:solidFill>
              <a:srgbClr val="D9F7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aseline="-25000"/>
            </a:p>
          </p:txBody>
        </p:sp>
        <p:grpSp>
          <p:nvGrpSpPr>
            <p:cNvPr id="29728" name="Group 45"/>
            <p:cNvGrpSpPr>
              <a:grpSpLocks/>
            </p:cNvGrpSpPr>
            <p:nvPr/>
          </p:nvGrpSpPr>
          <p:grpSpPr bwMode="auto">
            <a:xfrm>
              <a:off x="5184" y="768"/>
              <a:ext cx="192" cy="144"/>
              <a:chOff x="3984" y="576"/>
              <a:chExt cx="192" cy="144"/>
            </a:xfrm>
          </p:grpSpPr>
          <p:sp>
            <p:nvSpPr>
              <p:cNvPr id="29729" name="Line 41"/>
              <p:cNvSpPr>
                <a:spLocks noChangeShapeType="1"/>
              </p:cNvSpPr>
              <p:nvPr/>
            </p:nvSpPr>
            <p:spPr bwMode="auto">
              <a:xfrm>
                <a:off x="4080" y="576"/>
                <a:ext cx="96" cy="48"/>
              </a:xfrm>
              <a:prstGeom prst="line">
                <a:avLst/>
              </a:prstGeom>
              <a:noFill/>
              <a:ln w="38100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30" name="Line 42"/>
              <p:cNvSpPr>
                <a:spLocks noChangeShapeType="1"/>
              </p:cNvSpPr>
              <p:nvPr/>
            </p:nvSpPr>
            <p:spPr bwMode="auto">
              <a:xfrm flipV="1">
                <a:off x="3984" y="624"/>
                <a:ext cx="192" cy="48"/>
              </a:xfrm>
              <a:prstGeom prst="line">
                <a:avLst/>
              </a:prstGeom>
              <a:noFill/>
              <a:ln w="38100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31" name="Line 43"/>
              <p:cNvSpPr>
                <a:spLocks noChangeShapeType="1"/>
              </p:cNvSpPr>
              <p:nvPr/>
            </p:nvSpPr>
            <p:spPr bwMode="auto">
              <a:xfrm>
                <a:off x="3984" y="672"/>
                <a:ext cx="96" cy="48"/>
              </a:xfrm>
              <a:prstGeom prst="line">
                <a:avLst/>
              </a:prstGeom>
              <a:noFill/>
              <a:ln w="38100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9709" name="Text Box 49"/>
          <p:cNvSpPr txBox="1">
            <a:spLocks noChangeArrowheads="1"/>
          </p:cNvSpPr>
          <p:nvPr/>
        </p:nvSpPr>
        <p:spPr bwMode="auto">
          <a:xfrm>
            <a:off x="1905000" y="5410200"/>
            <a:ext cx="2438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Arial" pitchFamily="34" charset="0"/>
              </a:rPr>
              <a:t>Ruddiman, W. F. (2005). Plows, Plagues and Petroleum: How Humans Took Control of Climate. Princeton University Press</a:t>
            </a:r>
            <a:endParaRPr lang="en-US" sz="1800" baseline="-25000">
              <a:latin typeface="Arial" pitchFamily="34" charset="0"/>
            </a:endParaRPr>
          </a:p>
        </p:txBody>
      </p:sp>
      <p:sp>
        <p:nvSpPr>
          <p:cNvPr id="29710" name="Text Box 33"/>
          <p:cNvSpPr txBox="1">
            <a:spLocks noChangeArrowheads="1"/>
          </p:cNvSpPr>
          <p:nvPr/>
        </p:nvSpPr>
        <p:spPr bwMode="auto">
          <a:xfrm>
            <a:off x="1752600" y="1524000"/>
            <a:ext cx="14478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latin typeface="Arial" pitchFamily="34" charset="0"/>
              </a:rPr>
              <a:t>Current Interglacial  Trend</a:t>
            </a:r>
          </a:p>
        </p:txBody>
      </p:sp>
      <p:sp>
        <p:nvSpPr>
          <p:cNvPr id="29711" name="Text Box 34"/>
          <p:cNvSpPr txBox="1">
            <a:spLocks noChangeArrowheads="1"/>
          </p:cNvSpPr>
          <p:nvPr/>
        </p:nvSpPr>
        <p:spPr bwMode="auto">
          <a:xfrm>
            <a:off x="5486400" y="2209800"/>
            <a:ext cx="14478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latin typeface="Arial" pitchFamily="34" charset="0"/>
              </a:rPr>
              <a:t>Current Interglacial  Trend</a:t>
            </a:r>
          </a:p>
        </p:txBody>
      </p:sp>
      <p:sp>
        <p:nvSpPr>
          <p:cNvPr id="29712" name="Text Box 35"/>
          <p:cNvSpPr txBox="1">
            <a:spLocks noChangeArrowheads="1"/>
          </p:cNvSpPr>
          <p:nvPr/>
        </p:nvSpPr>
        <p:spPr bwMode="auto">
          <a:xfrm rot="1798010">
            <a:off x="5791200" y="3886200"/>
            <a:ext cx="1447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latin typeface="Arial" pitchFamily="34" charset="0"/>
              </a:rPr>
              <a:t>Natural CO</a:t>
            </a:r>
            <a:r>
              <a:rPr lang="en-US" sz="1000" baseline="-25000">
                <a:latin typeface="Arial" pitchFamily="34" charset="0"/>
              </a:rPr>
              <a:t>2</a:t>
            </a:r>
            <a:r>
              <a:rPr lang="en-US" sz="1000">
                <a:latin typeface="Arial" pitchFamily="34" charset="0"/>
              </a:rPr>
              <a:t> trend</a:t>
            </a:r>
          </a:p>
        </p:txBody>
      </p:sp>
      <p:sp>
        <p:nvSpPr>
          <p:cNvPr id="29713" name="Text Box 11"/>
          <p:cNvSpPr txBox="1">
            <a:spLocks noChangeArrowheads="1"/>
          </p:cNvSpPr>
          <p:nvPr/>
        </p:nvSpPr>
        <p:spPr bwMode="auto">
          <a:xfrm>
            <a:off x="4495800" y="13716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800000"/>
                </a:solidFill>
                <a:latin typeface="Arial" pitchFamily="34" charset="0"/>
              </a:rPr>
              <a:t>PI</a:t>
            </a:r>
            <a:r>
              <a:rPr lang="en-US" sz="1400">
                <a:solidFill>
                  <a:srgbClr val="0A1578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29714" name="Text Box 11"/>
          <p:cNvSpPr txBox="1">
            <a:spLocks noChangeArrowheads="1"/>
          </p:cNvSpPr>
          <p:nvPr/>
        </p:nvSpPr>
        <p:spPr bwMode="auto">
          <a:xfrm>
            <a:off x="4495800" y="34290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800000"/>
                </a:solidFill>
                <a:latin typeface="Arial" pitchFamily="34" charset="0"/>
              </a:rPr>
              <a:t>NA</a:t>
            </a:r>
            <a:r>
              <a:rPr lang="en-US" sz="1400">
                <a:solidFill>
                  <a:srgbClr val="0A1578"/>
                </a:solidFill>
                <a:latin typeface="Arial" pitchFamily="34" charset="0"/>
              </a:rPr>
              <a:t> </a:t>
            </a:r>
          </a:p>
        </p:txBody>
      </p:sp>
      <p:cxnSp>
        <p:nvCxnSpPr>
          <p:cNvPr id="29715" name="Straight Arrow Connector 2"/>
          <p:cNvCxnSpPr>
            <a:cxnSpLocks noChangeShapeType="1"/>
          </p:cNvCxnSpPr>
          <p:nvPr/>
        </p:nvCxnSpPr>
        <p:spPr bwMode="auto">
          <a:xfrm flipH="1">
            <a:off x="4191000" y="1524000"/>
            <a:ext cx="381000" cy="0"/>
          </a:xfrm>
          <a:prstGeom prst="straightConnector1">
            <a:avLst/>
          </a:prstGeom>
          <a:noFill/>
          <a:ln w="28575">
            <a:solidFill>
              <a:srgbClr val="800000"/>
            </a:solidFill>
            <a:round/>
            <a:headEnd/>
            <a:tailEnd type="arrow" w="med" len="med"/>
          </a:ln>
        </p:spPr>
      </p:cxnSp>
      <p:cxnSp>
        <p:nvCxnSpPr>
          <p:cNvPr id="29716" name="Straight Arrow Connector 38"/>
          <p:cNvCxnSpPr>
            <a:cxnSpLocks noChangeShapeType="1"/>
          </p:cNvCxnSpPr>
          <p:nvPr/>
        </p:nvCxnSpPr>
        <p:spPr bwMode="auto">
          <a:xfrm flipH="1">
            <a:off x="4191000" y="3581400"/>
            <a:ext cx="381000" cy="0"/>
          </a:xfrm>
          <a:prstGeom prst="straightConnector1">
            <a:avLst/>
          </a:prstGeom>
          <a:noFill/>
          <a:ln w="28575">
            <a:solidFill>
              <a:srgbClr val="800000"/>
            </a:solidFill>
            <a:round/>
            <a:headEnd/>
            <a:tailEnd type="arrow" w="med" len="med"/>
          </a:ln>
        </p:spPr>
      </p:cxnSp>
      <p:sp>
        <p:nvSpPr>
          <p:cNvPr id="29717" name="Text Box 11"/>
          <p:cNvSpPr txBox="1">
            <a:spLocks noChangeArrowheads="1"/>
          </p:cNvSpPr>
          <p:nvPr/>
        </p:nvSpPr>
        <p:spPr bwMode="auto">
          <a:xfrm>
            <a:off x="8534400" y="20574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800000"/>
                </a:solidFill>
                <a:latin typeface="Arial" pitchFamily="34" charset="0"/>
              </a:rPr>
              <a:t>PI</a:t>
            </a:r>
            <a:r>
              <a:rPr lang="en-US" sz="1400">
                <a:solidFill>
                  <a:srgbClr val="0A1578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29718" name="Text Box 11"/>
          <p:cNvSpPr txBox="1">
            <a:spLocks noChangeArrowheads="1"/>
          </p:cNvSpPr>
          <p:nvPr/>
        </p:nvSpPr>
        <p:spPr bwMode="auto">
          <a:xfrm>
            <a:off x="8534400" y="44958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800000"/>
                </a:solidFill>
                <a:latin typeface="Arial" pitchFamily="34" charset="0"/>
              </a:rPr>
              <a:t>NA</a:t>
            </a:r>
            <a:r>
              <a:rPr lang="en-US" sz="1400">
                <a:solidFill>
                  <a:srgbClr val="0A1578"/>
                </a:solidFill>
                <a:latin typeface="Arial" pitchFamily="34" charset="0"/>
              </a:rPr>
              <a:t> </a:t>
            </a:r>
          </a:p>
        </p:txBody>
      </p:sp>
      <p:cxnSp>
        <p:nvCxnSpPr>
          <p:cNvPr id="29719" name="Straight Arrow Connector 41"/>
          <p:cNvCxnSpPr>
            <a:cxnSpLocks noChangeShapeType="1"/>
          </p:cNvCxnSpPr>
          <p:nvPr/>
        </p:nvCxnSpPr>
        <p:spPr bwMode="auto">
          <a:xfrm flipH="1">
            <a:off x="8229600" y="2209800"/>
            <a:ext cx="381000" cy="0"/>
          </a:xfrm>
          <a:prstGeom prst="straightConnector1">
            <a:avLst/>
          </a:prstGeom>
          <a:noFill/>
          <a:ln w="28575">
            <a:solidFill>
              <a:srgbClr val="800000"/>
            </a:solidFill>
            <a:round/>
            <a:headEnd/>
            <a:tailEnd type="arrow" w="med" len="med"/>
          </a:ln>
        </p:spPr>
      </p:cxnSp>
      <p:cxnSp>
        <p:nvCxnSpPr>
          <p:cNvPr id="29720" name="Straight Arrow Connector 42"/>
          <p:cNvCxnSpPr>
            <a:cxnSpLocks noChangeShapeType="1"/>
          </p:cNvCxnSpPr>
          <p:nvPr/>
        </p:nvCxnSpPr>
        <p:spPr bwMode="auto">
          <a:xfrm flipH="1">
            <a:off x="8229600" y="4648200"/>
            <a:ext cx="381000" cy="0"/>
          </a:xfrm>
          <a:prstGeom prst="straightConnector1">
            <a:avLst/>
          </a:prstGeom>
          <a:noFill/>
          <a:ln w="28575">
            <a:solidFill>
              <a:srgbClr val="800000"/>
            </a:solidFill>
            <a:round/>
            <a:headEnd/>
            <a:tailEnd type="arrow" w="med" len="med"/>
          </a:ln>
        </p:spPr>
      </p:cxnSp>
      <p:sp>
        <p:nvSpPr>
          <p:cNvPr id="29721" name="Text Box 11"/>
          <p:cNvSpPr txBox="1">
            <a:spLocks noChangeArrowheads="1"/>
          </p:cNvSpPr>
          <p:nvPr/>
        </p:nvSpPr>
        <p:spPr bwMode="auto">
          <a:xfrm>
            <a:off x="4800600" y="2286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800000"/>
                </a:solidFill>
                <a:latin typeface="Arial" pitchFamily="34" charset="0"/>
              </a:rPr>
              <a:t>PD</a:t>
            </a:r>
            <a:endParaRPr lang="en-US" sz="1400">
              <a:solidFill>
                <a:srgbClr val="0A1578"/>
              </a:solidFill>
              <a:latin typeface="Arial" pitchFamily="34" charset="0"/>
            </a:endParaRPr>
          </a:p>
        </p:txBody>
      </p:sp>
      <p:sp>
        <p:nvSpPr>
          <p:cNvPr id="29722" name="Text Box 11"/>
          <p:cNvSpPr txBox="1">
            <a:spLocks noChangeArrowheads="1"/>
          </p:cNvSpPr>
          <p:nvPr/>
        </p:nvSpPr>
        <p:spPr bwMode="auto">
          <a:xfrm>
            <a:off x="8382000" y="3048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800000"/>
                </a:solidFill>
                <a:latin typeface="Arial" pitchFamily="34" charset="0"/>
              </a:rPr>
              <a:t>PD</a:t>
            </a:r>
            <a:endParaRPr lang="en-US" sz="1400">
              <a:solidFill>
                <a:srgbClr val="0A1578"/>
              </a:solidFill>
              <a:latin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Verdana" pitchFamily="34" charset="0"/>
                <a:ea typeface="ＭＳ Ｐゴシック" charset="-128"/>
              </a:rPr>
              <a:t>JEK - 2011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677400" cy="762000"/>
          </a:xfrm>
        </p:spPr>
        <p:txBody>
          <a:bodyPr/>
          <a:lstStyle/>
          <a:p>
            <a:pPr eaLnBrk="1" hangingPunct="1"/>
            <a:r>
              <a:rPr lang="en-US" sz="2200" smtClean="0">
                <a:ea typeface="ＭＳ Ｐゴシック" charset="-128"/>
              </a:rPr>
              <a:t>Why does the Current Trend differ from the Natural Trend?</a:t>
            </a:r>
            <a:br>
              <a:rPr lang="en-US" sz="2200" smtClean="0">
                <a:ea typeface="ＭＳ Ｐゴシック" charset="-128"/>
              </a:rPr>
            </a:br>
            <a:r>
              <a:rPr lang="en-US" sz="2200" smtClean="0">
                <a:ea typeface="ＭＳ Ｐゴシック" charset="-128"/>
              </a:rPr>
              <a:t> – two possibilities</a:t>
            </a:r>
          </a:p>
        </p:txBody>
      </p:sp>
      <p:sp>
        <p:nvSpPr>
          <p:cNvPr id="31747" name="Text Box 7"/>
          <p:cNvSpPr txBox="1">
            <a:spLocks noChangeArrowheads="1"/>
          </p:cNvSpPr>
          <p:nvPr/>
        </p:nvSpPr>
        <p:spPr bwMode="auto">
          <a:xfrm>
            <a:off x="6705600" y="2286000"/>
            <a:ext cx="121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/>
          </a:p>
        </p:txBody>
      </p:sp>
      <p:pic>
        <p:nvPicPr>
          <p:cNvPr id="31748" name="Picture 9" descr="Methane"/>
          <p:cNvPicPr>
            <a:picLocks noChangeAspect="1" noChangeArrowheads="1"/>
          </p:cNvPicPr>
          <p:nvPr/>
        </p:nvPicPr>
        <p:blipFill>
          <a:blip r:embed="rId4"/>
          <a:srcRect l="3609"/>
          <a:stretch>
            <a:fillRect/>
          </a:stretch>
        </p:blipFill>
        <p:spPr bwMode="auto">
          <a:xfrm>
            <a:off x="609600" y="1066800"/>
            <a:ext cx="4070350" cy="2760663"/>
          </a:xfrm>
          <a:prstGeom prst="rect">
            <a:avLst/>
          </a:prstGeom>
          <a:noFill/>
          <a:ln w="9525">
            <a:solidFill>
              <a:srgbClr val="004080"/>
            </a:solidFill>
            <a:miter lim="800000"/>
            <a:headEnd/>
            <a:tailEnd/>
          </a:ln>
        </p:spPr>
      </p:pic>
      <p:sp>
        <p:nvSpPr>
          <p:cNvPr id="31752" name="TextBox 9"/>
          <p:cNvSpPr txBox="1">
            <a:spLocks noChangeArrowheads="1"/>
          </p:cNvSpPr>
          <p:nvPr/>
        </p:nvSpPr>
        <p:spPr bwMode="auto">
          <a:xfrm>
            <a:off x="1600200" y="4343400"/>
            <a:ext cx="655320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1)  Ruddiman</a:t>
            </a:r>
            <a:r>
              <a:rPr lang="en-US" altLang="en-US" sz="160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en-US" sz="160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s hypothesis: Holocene trends are different because of     early agriculture.     </a:t>
            </a:r>
            <a:r>
              <a:rPr lang="en-US" sz="1400">
                <a:latin typeface="Arial" pitchFamily="34" charset="0"/>
                <a:cs typeface="Arial" pitchFamily="34" charset="0"/>
              </a:rPr>
              <a:t>(Ruddiman, 2003)</a:t>
            </a:r>
          </a:p>
          <a:p>
            <a:endParaRPr lang="en-US" sz="1600">
              <a:solidFill>
                <a:srgbClr val="00009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2) Ruddiman</a:t>
            </a:r>
            <a:r>
              <a:rPr lang="ja-JP" altLang="en-US" sz="160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en-US" altLang="ja-JP" sz="160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s challenge: If trends are NOT due to early agriculture, then what is the natural explanation?     </a:t>
            </a:r>
            <a:r>
              <a:rPr lang="en-US" altLang="ja-JP" sz="1400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(Ruddiman, 2007, 2011; </a:t>
            </a:r>
            <a:r>
              <a:rPr lang="en-US" altLang="ja-JP" sz="1400">
                <a:latin typeface="Arial" pitchFamily="34" charset="0"/>
              </a:rPr>
              <a:t>Singarayer et al., 2010, Nature; Stocker et al., 2010, Biogeosci. Dicuss.)</a:t>
            </a:r>
          </a:p>
          <a:p>
            <a:endParaRPr lang="en-US" sz="1400">
              <a:latin typeface="Arial" pitchFamily="34" charset="0"/>
            </a:endParaRPr>
          </a:p>
          <a:p>
            <a:r>
              <a:rPr lang="en-US" sz="1400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(Orbital forcing is somewhat different in each case, perhaps different ice sheet sheet, ocean, and vegetation responses?  Lack of detailed observations!)</a:t>
            </a:r>
          </a:p>
        </p:txBody>
      </p:sp>
      <p:sp>
        <p:nvSpPr>
          <p:cNvPr id="31750" name="Text Box 11"/>
          <p:cNvSpPr txBox="1">
            <a:spLocks noChangeArrowheads="1"/>
          </p:cNvSpPr>
          <p:nvPr/>
        </p:nvSpPr>
        <p:spPr bwMode="auto">
          <a:xfrm>
            <a:off x="4724400" y="12192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800000"/>
                </a:solidFill>
                <a:latin typeface="Arial" pitchFamily="34" charset="0"/>
              </a:rPr>
              <a:t>PI</a:t>
            </a:r>
            <a:r>
              <a:rPr lang="en-US" sz="1400">
                <a:solidFill>
                  <a:srgbClr val="0A1578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31751" name="Text Box 11"/>
          <p:cNvSpPr txBox="1">
            <a:spLocks noChangeArrowheads="1"/>
          </p:cNvSpPr>
          <p:nvPr/>
        </p:nvSpPr>
        <p:spPr bwMode="auto">
          <a:xfrm>
            <a:off x="4724400" y="32766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800000"/>
                </a:solidFill>
                <a:latin typeface="Arial" pitchFamily="34" charset="0"/>
              </a:rPr>
              <a:t>NA</a:t>
            </a:r>
            <a:r>
              <a:rPr lang="en-US" sz="1400">
                <a:solidFill>
                  <a:srgbClr val="0A1578"/>
                </a:solidFill>
                <a:latin typeface="Arial" pitchFamily="34" charset="0"/>
              </a:rPr>
              <a:t> </a:t>
            </a:r>
          </a:p>
        </p:txBody>
      </p:sp>
      <p:cxnSp>
        <p:nvCxnSpPr>
          <p:cNvPr id="2" name="Straight Arrow Connector 9"/>
          <p:cNvCxnSpPr>
            <a:cxnSpLocks noChangeShapeType="1"/>
          </p:cNvCxnSpPr>
          <p:nvPr/>
        </p:nvCxnSpPr>
        <p:spPr bwMode="auto">
          <a:xfrm flipH="1">
            <a:off x="4419600" y="1371600"/>
            <a:ext cx="381000" cy="0"/>
          </a:xfrm>
          <a:prstGeom prst="straightConnector1">
            <a:avLst/>
          </a:prstGeom>
          <a:noFill/>
          <a:ln w="28575">
            <a:solidFill>
              <a:srgbClr val="800000"/>
            </a:solidFill>
            <a:round/>
            <a:headEnd/>
            <a:tailEnd type="arrow" w="med" len="med"/>
          </a:ln>
        </p:spPr>
      </p:cxnSp>
      <p:cxnSp>
        <p:nvCxnSpPr>
          <p:cNvPr id="31753" name="Straight Arrow Connector 10"/>
          <p:cNvCxnSpPr>
            <a:cxnSpLocks noChangeShapeType="1"/>
          </p:cNvCxnSpPr>
          <p:nvPr/>
        </p:nvCxnSpPr>
        <p:spPr bwMode="auto">
          <a:xfrm flipH="1">
            <a:off x="4419600" y="3429000"/>
            <a:ext cx="381000" cy="0"/>
          </a:xfrm>
          <a:prstGeom prst="straightConnector1">
            <a:avLst/>
          </a:prstGeom>
          <a:noFill/>
          <a:ln w="28575">
            <a:solidFill>
              <a:srgbClr val="800000"/>
            </a:solidFill>
            <a:round/>
            <a:headEnd/>
            <a:tailEnd type="arrow" w="med" len="med"/>
          </a:ln>
        </p:spPr>
      </p:cxnSp>
      <p:pic>
        <p:nvPicPr>
          <p:cNvPr id="31754" name="Picture 11" descr="Trend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1066800"/>
            <a:ext cx="29083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8382000" y="12192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800000"/>
                </a:solidFill>
                <a:latin typeface="Arial" pitchFamily="34" charset="0"/>
              </a:rPr>
              <a:t>PI</a:t>
            </a:r>
            <a:r>
              <a:rPr lang="en-US" sz="1400">
                <a:solidFill>
                  <a:srgbClr val="0A1578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31756" name="Text Box 11"/>
          <p:cNvSpPr txBox="1">
            <a:spLocks noChangeArrowheads="1"/>
          </p:cNvSpPr>
          <p:nvPr/>
        </p:nvSpPr>
        <p:spPr bwMode="auto">
          <a:xfrm>
            <a:off x="8382000" y="32766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800000"/>
                </a:solidFill>
                <a:latin typeface="Arial" pitchFamily="34" charset="0"/>
              </a:rPr>
              <a:t>NA</a:t>
            </a:r>
            <a:r>
              <a:rPr lang="en-US" sz="1400">
                <a:solidFill>
                  <a:srgbClr val="0A1578"/>
                </a:solidFill>
                <a:latin typeface="Arial" pitchFamily="34" charset="0"/>
              </a:rPr>
              <a:t> </a:t>
            </a:r>
          </a:p>
        </p:txBody>
      </p:sp>
      <p:cxnSp>
        <p:nvCxnSpPr>
          <p:cNvPr id="31757" name="Straight Arrow Connector 20"/>
          <p:cNvCxnSpPr>
            <a:cxnSpLocks noChangeShapeType="1"/>
          </p:cNvCxnSpPr>
          <p:nvPr/>
        </p:nvCxnSpPr>
        <p:spPr bwMode="auto">
          <a:xfrm flipH="1">
            <a:off x="8077200" y="1371600"/>
            <a:ext cx="381000" cy="0"/>
          </a:xfrm>
          <a:prstGeom prst="straightConnector1">
            <a:avLst/>
          </a:prstGeom>
          <a:noFill/>
          <a:ln w="28575">
            <a:solidFill>
              <a:srgbClr val="800000"/>
            </a:solidFill>
            <a:round/>
            <a:headEnd/>
            <a:tailEnd type="arrow" w="med" len="med"/>
          </a:ln>
        </p:spPr>
      </p:cxnSp>
      <p:cxnSp>
        <p:nvCxnSpPr>
          <p:cNvPr id="31758" name="Straight Arrow Connector 21"/>
          <p:cNvCxnSpPr>
            <a:cxnSpLocks noChangeShapeType="1"/>
          </p:cNvCxnSpPr>
          <p:nvPr/>
        </p:nvCxnSpPr>
        <p:spPr bwMode="auto">
          <a:xfrm flipH="1">
            <a:off x="8077200" y="3429000"/>
            <a:ext cx="381000" cy="0"/>
          </a:xfrm>
          <a:prstGeom prst="straightConnector1">
            <a:avLst/>
          </a:prstGeom>
          <a:noFill/>
          <a:ln w="28575">
            <a:solidFill>
              <a:srgbClr val="800000"/>
            </a:solidFill>
            <a:round/>
            <a:headEnd/>
            <a:tailEnd type="arrow" w="med" len="med"/>
          </a:ln>
        </p:spPr>
      </p:cxnSp>
      <p:sp>
        <p:nvSpPr>
          <p:cNvPr id="31759" name="TextBox 6"/>
          <p:cNvSpPr txBox="1">
            <a:spLocks noChangeArrowheads="1"/>
          </p:cNvSpPr>
          <p:nvPr/>
        </p:nvSpPr>
        <p:spPr bwMode="auto">
          <a:xfrm>
            <a:off x="33338" y="2133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Arial" pitchFamily="34" charset="0"/>
                <a:cs typeface="Arial" pitchFamily="34" charset="0"/>
              </a:rPr>
              <a:t>CH</a:t>
            </a:r>
            <a:r>
              <a:rPr lang="en-US" sz="1400" baseline="-2500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1760" name="TextBox 6"/>
          <p:cNvSpPr txBox="1">
            <a:spLocks noChangeArrowheads="1"/>
          </p:cNvSpPr>
          <p:nvPr/>
        </p:nvSpPr>
        <p:spPr bwMode="auto">
          <a:xfrm>
            <a:off x="5029200" y="22098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Arial" pitchFamily="34" charset="0"/>
                <a:cs typeface="Arial" pitchFamily="34" charset="0"/>
              </a:rPr>
              <a:t>CO</a:t>
            </a:r>
            <a:r>
              <a:rPr lang="en-US" sz="1400" baseline="-25000"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3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0"/>
  <p:tag name="PARTLISTDEFAULT" val="1"/>
  <p:tag name="INCORRECTPOINTVALUE" val="0"/>
  <p:tag name="AUTOADJUSTPARTRANGE" val="True"/>
  <p:tag name="FIBNUMRESULTS" val="5"/>
  <p:tag name="PRRESPONSE2" val="9"/>
  <p:tag name="PRRESPONSE6" val="5"/>
  <p:tag name="PRRESPONSE10" val="1"/>
  <p:tag name="POWERPOINTVERSION" val="12.0"/>
  <p:tag name="CSVFORMAT" val="0"/>
  <p:tag name="RESPCOUNTERFORMAT" val="0"/>
  <p:tag name="ALLOWDUPLICATES" val="False"/>
  <p:tag name="REVIEWONLY" val="False"/>
  <p:tag name="RACEANIMATIONSPEED" val="3"/>
  <p:tag name="BUBBLENAMEVISIBLE" val="True"/>
  <p:tag name="CUSTOMGRIDBACKCOLOR" val="-2830136"/>
  <p:tag name="USESCHEMECOLORS" val="True"/>
  <p:tag name="GRIDROTATIONINTERVAL" val="2"/>
  <p:tag name="CHARTCOLORS" val="0"/>
  <p:tag name="INCLUDEPPT" val="True"/>
  <p:tag name="REALTIMEBACKUPPATH" val="(None)"/>
  <p:tag name="FIBDISPLAYRESULTS" val="True"/>
  <p:tag name="PRRESPONSE3" val="8"/>
  <p:tag name="PRRESPONSE8" val="3"/>
  <p:tag name="TPVERSION" val="2008"/>
  <p:tag name="ANSWERNOWSTYLE" val="-1"/>
  <p:tag name="COUNTDOWNSECONDS" val="10"/>
  <p:tag name="AUTOADVANCE" val="False"/>
  <p:tag name="SKIPREMAININGRACESLIDES" val="True"/>
  <p:tag name="BUBBLEGROUPING" val="3"/>
  <p:tag name="CUSTOMCELLBACKCOLOR3" val="-268652"/>
  <p:tag name="AUTOSIZEGRID" val="True"/>
  <p:tag name="INCLUDENONRESPONDERS" val="False"/>
  <p:tag name="REALTIMEBACKUP" val="False"/>
  <p:tag name="FIBINCLUDEOTHER" val="True"/>
  <p:tag name="PRRESPONSE5" val="6"/>
  <p:tag name="ALWAYSOPENPOLL" val="False"/>
  <p:tag name="ANSWERNOWTEXT" val="Answer Now"/>
  <p:tag name="BACKUPSESSIONS" val="True"/>
  <p:tag name="RACEENDPOINTS" val="100"/>
  <p:tag name="DEFAULTNUMTEAMS" val="5"/>
  <p:tag name="DISPLAYDEVICENUMBER" val="True"/>
  <p:tag name="RESETCHARTS" val="True"/>
  <p:tag name="ZEROBASED" val="False"/>
  <p:tag name="PRRESPONSE1" val="10"/>
  <p:tag name="SHOWFLASHWARNING" val="True"/>
  <p:tag name="COUNTDOWNSTYLE" val="-1"/>
  <p:tag name="AUTOUPDATEALIASES" val="True"/>
  <p:tag name="BUBBLESIZEVISIBLE" val="True"/>
  <p:tag name="GRIDOPACITY" val="90"/>
  <p:tag name="ALLOWUSERFEEDBACK" val="True"/>
  <p:tag name="FIBDISPLAYKEYWORDS" val="True"/>
  <p:tag name="SHOWBARVISIBLE" val="True"/>
  <p:tag name="NUMRESPONSES" val="1"/>
  <p:tag name="MAXRESPONDERS" val="5"/>
  <p:tag name="GRIDPOSITION" val="1"/>
  <p:tag name="CHARTSCALE" val="True"/>
  <p:tag name="PRRESPONSE9" val="2"/>
  <p:tag name="CHARTVALUEFORMAT" val="0%"/>
  <p:tag name="CUSTOMCELLBACKCOLOR2" val="-13395457"/>
  <p:tag name="CORRECTPOINTVALUE" val="1"/>
  <p:tag name="USESECONDARYMONITOR" val="False"/>
  <p:tag name="PARTICIPANTSINLEADERBOARD" val="5"/>
  <p:tag name="MULTIRESPDIVISOR" val="1"/>
  <p:tag name="SAVECSVWITHSESSION" val="True"/>
  <p:tag name="DISPLAYNAME" val="True"/>
  <p:tag name="PRRESPONSE7" val="4"/>
  <p:tag name="POLLINGCYCLE" val="2"/>
  <p:tag name="STDCHART" val="1"/>
  <p:tag name="RESPTABLESTYLE" val="-1"/>
  <p:tag name="CUSTOMCELLBACKCOLOR1" val="-657956"/>
  <p:tag name="PRRESPONSE4" val="7"/>
  <p:tag name="ADVANCEDSETTINGSVIEW" val="False"/>
  <p:tag name="DELIMITERS" val="3.1"/>
  <p:tag name="TPFULLVERSION" val="4.2.3.231"/>
  <p:tag name="INCLUDESESSION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2004:Templates:Presentations:Designs:Blends</Template>
  <TotalTime>4280</TotalTime>
  <Words>1376</Words>
  <Application>Microsoft Office PowerPoint</Application>
  <PresentationFormat>Letter Paper (8.5x11 in)</PresentationFormat>
  <Paragraphs>255</Paragraphs>
  <Slides>24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Blank Presentation</vt:lpstr>
      <vt:lpstr>When Did the Anthropocene Begin? Observations and  Climate Model Simulations       by John  Kutzbach University of Wisconsin-Madison March 31, 2011</vt:lpstr>
      <vt:lpstr>Main Points</vt:lpstr>
      <vt:lpstr>New Observations of Glacial, CO2, and CH4 Swings  from Antarctic Ice Cores: Last 800,000 Years </vt:lpstr>
      <vt:lpstr>Orbital Forcing causes CH4 changes: Antarctic ice core records of the last 350,000 Years  </vt:lpstr>
      <vt:lpstr>Slide 5</vt:lpstr>
      <vt:lpstr>Slide 6</vt:lpstr>
      <vt:lpstr>Summary of GHG Trends:  Holocene trend differs from trends of 6 previous interglacials </vt:lpstr>
      <vt:lpstr>The Current Trend Differs from the Natural Trend! </vt:lpstr>
      <vt:lpstr>Why does the Current Trend differ from the Natural Trend?  – two possibilities</vt:lpstr>
      <vt:lpstr>Slide 10</vt:lpstr>
      <vt:lpstr>Slide 11</vt:lpstr>
      <vt:lpstr>Slide 12</vt:lpstr>
      <vt:lpstr>Modified Hypothesis (Ruddiman, 2007, 2011) The Holocene CO2  trend may be a combination of direct anthropogenic emissions and internal climate feedbacks</vt:lpstr>
      <vt:lpstr>Model Simulations (PD, PI, NA):  Question – can models shed light on the kinds of feedbacks that might have amplified the climate response to early agriculture?</vt:lpstr>
      <vt:lpstr>Annual Surface Temperature Difference (K), NA-PD           CCSM3</vt:lpstr>
      <vt:lpstr>Zonal Average Ocean (latitude/depth) – CCSM3 </vt:lpstr>
      <vt:lpstr>Increased SH Sea Ice Cover in Simulation NA (less ventilation) </vt:lpstr>
      <vt:lpstr>CCSM3: Zonal Average Overturning Circulation (Sv)</vt:lpstr>
      <vt:lpstr>CCSM3: Months of Snow Cover (white=12 months)</vt:lpstr>
      <vt:lpstr>Larger Climate Response to GHG forcing for Colder Climate State:   Partitioned results, (NA-PI) compared to (PI-PD)</vt:lpstr>
      <vt:lpstr>Larger Climate Response to GHG Forcing for Cold Climate States (results from two models, early GFDL model and CCSM3) </vt:lpstr>
      <vt:lpstr>Explaining the Difference Between Holocene CO2 Trend and Trend of Six Previous Interglacials: Current Status!</vt:lpstr>
      <vt:lpstr>Main points</vt:lpstr>
      <vt:lpstr>Slide 24</vt:lpstr>
    </vt:vector>
  </TitlesOfParts>
  <Company>University of Wisconsin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simulati, preindustrial, CCSM3ons of GHG forcing</dc:title>
  <dc:subject>Univ of Maryland Presentation</dc:subject>
  <dc:creator>John Kutzbach</dc:creator>
  <dc:description>2011</dc:description>
  <cp:lastModifiedBy>Sumant Nigam</cp:lastModifiedBy>
  <cp:revision>161</cp:revision>
  <cp:lastPrinted>2011-03-18T19:46:55Z</cp:lastPrinted>
  <dcterms:created xsi:type="dcterms:W3CDTF">2010-08-02T23:16:21Z</dcterms:created>
  <dcterms:modified xsi:type="dcterms:W3CDTF">2011-04-07T13:28:29Z</dcterms:modified>
</cp:coreProperties>
</file>