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9875838" cy="7589838"/>
  <p:notesSz cx="6858000" cy="9296400"/>
  <p:defaultTextStyle>
    <a:defPPr>
      <a:defRPr lang="en-US"/>
    </a:defPPr>
    <a:lvl1pPr marL="0" algn="l" defTabSz="997832" rtl="0" eaLnBrk="1" latinLnBrk="0" hangingPunct="1">
      <a:defRPr sz="2000" kern="1200">
        <a:solidFill>
          <a:schemeClr val="tx1"/>
        </a:solidFill>
        <a:latin typeface="+mn-lt"/>
        <a:ea typeface="+mn-ea"/>
        <a:cs typeface="+mn-cs"/>
      </a:defRPr>
    </a:lvl1pPr>
    <a:lvl2pPr marL="498916" algn="l" defTabSz="997832" rtl="0" eaLnBrk="1" latinLnBrk="0" hangingPunct="1">
      <a:defRPr sz="2000" kern="1200">
        <a:solidFill>
          <a:schemeClr val="tx1"/>
        </a:solidFill>
        <a:latin typeface="+mn-lt"/>
        <a:ea typeface="+mn-ea"/>
        <a:cs typeface="+mn-cs"/>
      </a:defRPr>
    </a:lvl2pPr>
    <a:lvl3pPr marL="997832" algn="l" defTabSz="997832" rtl="0" eaLnBrk="1" latinLnBrk="0" hangingPunct="1">
      <a:defRPr sz="2000" kern="1200">
        <a:solidFill>
          <a:schemeClr val="tx1"/>
        </a:solidFill>
        <a:latin typeface="+mn-lt"/>
        <a:ea typeface="+mn-ea"/>
        <a:cs typeface="+mn-cs"/>
      </a:defRPr>
    </a:lvl3pPr>
    <a:lvl4pPr marL="1496749" algn="l" defTabSz="997832" rtl="0" eaLnBrk="1" latinLnBrk="0" hangingPunct="1">
      <a:defRPr sz="2000" kern="1200">
        <a:solidFill>
          <a:schemeClr val="tx1"/>
        </a:solidFill>
        <a:latin typeface="+mn-lt"/>
        <a:ea typeface="+mn-ea"/>
        <a:cs typeface="+mn-cs"/>
      </a:defRPr>
    </a:lvl4pPr>
    <a:lvl5pPr marL="1995666" algn="l" defTabSz="997832" rtl="0" eaLnBrk="1" latinLnBrk="0" hangingPunct="1">
      <a:defRPr sz="2000" kern="1200">
        <a:solidFill>
          <a:schemeClr val="tx1"/>
        </a:solidFill>
        <a:latin typeface="+mn-lt"/>
        <a:ea typeface="+mn-ea"/>
        <a:cs typeface="+mn-cs"/>
      </a:defRPr>
    </a:lvl5pPr>
    <a:lvl6pPr marL="2494581" algn="l" defTabSz="997832" rtl="0" eaLnBrk="1" latinLnBrk="0" hangingPunct="1">
      <a:defRPr sz="2000" kern="1200">
        <a:solidFill>
          <a:schemeClr val="tx1"/>
        </a:solidFill>
        <a:latin typeface="+mn-lt"/>
        <a:ea typeface="+mn-ea"/>
        <a:cs typeface="+mn-cs"/>
      </a:defRPr>
    </a:lvl6pPr>
    <a:lvl7pPr marL="2993497" algn="l" defTabSz="997832" rtl="0" eaLnBrk="1" latinLnBrk="0" hangingPunct="1">
      <a:defRPr sz="2000" kern="1200">
        <a:solidFill>
          <a:schemeClr val="tx1"/>
        </a:solidFill>
        <a:latin typeface="+mn-lt"/>
        <a:ea typeface="+mn-ea"/>
        <a:cs typeface="+mn-cs"/>
      </a:defRPr>
    </a:lvl7pPr>
    <a:lvl8pPr marL="3492415" algn="l" defTabSz="997832" rtl="0" eaLnBrk="1" latinLnBrk="0" hangingPunct="1">
      <a:defRPr sz="2000" kern="1200">
        <a:solidFill>
          <a:schemeClr val="tx1"/>
        </a:solidFill>
        <a:latin typeface="+mn-lt"/>
        <a:ea typeface="+mn-ea"/>
        <a:cs typeface="+mn-cs"/>
      </a:defRPr>
    </a:lvl8pPr>
    <a:lvl9pPr marL="3991330" algn="l" defTabSz="997832" rtl="0" eaLnBrk="1" latinLnBrk="0" hangingPunct="1">
      <a:defRPr sz="20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6600"/>
    <a:srgbClr val="FFFF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8" d="100"/>
          <a:sy n="58" d="100"/>
        </p:scale>
        <p:origin x="-78" y="-222"/>
      </p:cViewPr>
      <p:guideLst>
        <p:guide orient="horz" pos="2391"/>
        <p:guide pos="3111"/>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0688" y="2357769"/>
            <a:ext cx="8394462" cy="1626896"/>
          </a:xfrm>
        </p:spPr>
        <p:txBody>
          <a:bodyPr/>
          <a:lstStyle/>
          <a:p>
            <a:r>
              <a:rPr lang="en-US" smtClean="0"/>
              <a:t>Click to edit Master title style</a:t>
            </a:r>
            <a:endParaRPr lang="en-US"/>
          </a:p>
        </p:txBody>
      </p:sp>
      <p:sp>
        <p:nvSpPr>
          <p:cNvPr id="3" name="Subtitle 2"/>
          <p:cNvSpPr>
            <a:spLocks noGrp="1"/>
          </p:cNvSpPr>
          <p:nvPr>
            <p:ph type="subTitle" idx="1"/>
          </p:nvPr>
        </p:nvSpPr>
        <p:spPr>
          <a:xfrm>
            <a:off x="1481377" y="4300909"/>
            <a:ext cx="6913087" cy="1939625"/>
          </a:xfrm>
        </p:spPr>
        <p:txBody>
          <a:bodyPr/>
          <a:lstStyle>
            <a:lvl1pPr marL="0" indent="0" algn="ctr">
              <a:buNone/>
              <a:defRPr>
                <a:solidFill>
                  <a:schemeClr val="tx1">
                    <a:tint val="75000"/>
                  </a:schemeClr>
                </a:solidFill>
              </a:defRPr>
            </a:lvl1pPr>
            <a:lvl2pPr marL="498916" indent="0" algn="ctr">
              <a:buNone/>
              <a:defRPr>
                <a:solidFill>
                  <a:schemeClr val="tx1">
                    <a:tint val="75000"/>
                  </a:schemeClr>
                </a:solidFill>
              </a:defRPr>
            </a:lvl2pPr>
            <a:lvl3pPr marL="997832" indent="0" algn="ctr">
              <a:buNone/>
              <a:defRPr>
                <a:solidFill>
                  <a:schemeClr val="tx1">
                    <a:tint val="75000"/>
                  </a:schemeClr>
                </a:solidFill>
              </a:defRPr>
            </a:lvl3pPr>
            <a:lvl4pPr marL="1496749" indent="0" algn="ctr">
              <a:buNone/>
              <a:defRPr>
                <a:solidFill>
                  <a:schemeClr val="tx1">
                    <a:tint val="75000"/>
                  </a:schemeClr>
                </a:solidFill>
              </a:defRPr>
            </a:lvl4pPr>
            <a:lvl5pPr marL="1995666" indent="0" algn="ctr">
              <a:buNone/>
              <a:defRPr>
                <a:solidFill>
                  <a:schemeClr val="tx1">
                    <a:tint val="75000"/>
                  </a:schemeClr>
                </a:solidFill>
              </a:defRPr>
            </a:lvl5pPr>
            <a:lvl6pPr marL="2494581" indent="0" algn="ctr">
              <a:buNone/>
              <a:defRPr>
                <a:solidFill>
                  <a:schemeClr val="tx1">
                    <a:tint val="75000"/>
                  </a:schemeClr>
                </a:solidFill>
              </a:defRPr>
            </a:lvl6pPr>
            <a:lvl7pPr marL="2993497" indent="0" algn="ctr">
              <a:buNone/>
              <a:defRPr>
                <a:solidFill>
                  <a:schemeClr val="tx1">
                    <a:tint val="75000"/>
                  </a:schemeClr>
                </a:solidFill>
              </a:defRPr>
            </a:lvl7pPr>
            <a:lvl8pPr marL="3492415" indent="0" algn="ctr">
              <a:buNone/>
              <a:defRPr>
                <a:solidFill>
                  <a:schemeClr val="tx1">
                    <a:tint val="75000"/>
                  </a:schemeClr>
                </a:solidFill>
              </a:defRPr>
            </a:lvl8pPr>
            <a:lvl9pPr marL="399133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CA96EE7-B6A1-49E9-9773-F6962FDCF2C4}" type="datetimeFigureOut">
              <a:rPr lang="en-US" smtClean="0"/>
              <a:pPr/>
              <a:t>3/31/2011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F59D93-3553-4046-A8E9-70D3548B523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A96EE7-B6A1-49E9-9773-F6962FDCF2C4}" type="datetimeFigureOut">
              <a:rPr lang="en-US" smtClean="0"/>
              <a:pPr/>
              <a:t>3/31/2011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F59D93-3553-4046-A8E9-70D3548B523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59982" y="303946"/>
            <a:ext cx="2222064" cy="6475959"/>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93793" y="303946"/>
            <a:ext cx="6501593" cy="647595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A96EE7-B6A1-49E9-9773-F6962FDCF2C4}" type="datetimeFigureOut">
              <a:rPr lang="en-US" smtClean="0"/>
              <a:pPr/>
              <a:t>3/31/2011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F59D93-3553-4046-A8E9-70D3548B523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A96EE7-B6A1-49E9-9773-F6962FDCF2C4}" type="datetimeFigureOut">
              <a:rPr lang="en-US" smtClean="0"/>
              <a:pPr/>
              <a:t>3/31/2011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F59D93-3553-4046-A8E9-70D3548B523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0123" y="4877175"/>
            <a:ext cx="8394462" cy="1507426"/>
          </a:xfrm>
        </p:spPr>
        <p:txBody>
          <a:bodyPr anchor="t"/>
          <a:lstStyle>
            <a:lvl1pPr algn="l">
              <a:defRPr sz="4400" b="1" cap="all"/>
            </a:lvl1pPr>
          </a:lstStyle>
          <a:p>
            <a:r>
              <a:rPr lang="en-US" smtClean="0"/>
              <a:t>Click to edit Master title style</a:t>
            </a:r>
            <a:endParaRPr lang="en-US"/>
          </a:p>
        </p:txBody>
      </p:sp>
      <p:sp>
        <p:nvSpPr>
          <p:cNvPr id="3" name="Text Placeholder 2"/>
          <p:cNvSpPr>
            <a:spLocks noGrp="1"/>
          </p:cNvSpPr>
          <p:nvPr>
            <p:ph type="body" idx="1"/>
          </p:nvPr>
        </p:nvSpPr>
        <p:spPr>
          <a:xfrm>
            <a:off x="780123" y="3216898"/>
            <a:ext cx="8394462" cy="1660277"/>
          </a:xfrm>
        </p:spPr>
        <p:txBody>
          <a:bodyPr anchor="b"/>
          <a:lstStyle>
            <a:lvl1pPr marL="0" indent="0">
              <a:buNone/>
              <a:defRPr sz="2200">
                <a:solidFill>
                  <a:schemeClr val="tx1">
                    <a:tint val="75000"/>
                  </a:schemeClr>
                </a:solidFill>
              </a:defRPr>
            </a:lvl1pPr>
            <a:lvl2pPr marL="498916" indent="0">
              <a:buNone/>
              <a:defRPr sz="2000">
                <a:solidFill>
                  <a:schemeClr val="tx1">
                    <a:tint val="75000"/>
                  </a:schemeClr>
                </a:solidFill>
              </a:defRPr>
            </a:lvl2pPr>
            <a:lvl3pPr marL="997832" indent="0">
              <a:buNone/>
              <a:defRPr sz="1800">
                <a:solidFill>
                  <a:schemeClr val="tx1">
                    <a:tint val="75000"/>
                  </a:schemeClr>
                </a:solidFill>
              </a:defRPr>
            </a:lvl3pPr>
            <a:lvl4pPr marL="1496749" indent="0">
              <a:buNone/>
              <a:defRPr sz="1600">
                <a:solidFill>
                  <a:schemeClr val="tx1">
                    <a:tint val="75000"/>
                  </a:schemeClr>
                </a:solidFill>
              </a:defRPr>
            </a:lvl4pPr>
            <a:lvl5pPr marL="1995666" indent="0">
              <a:buNone/>
              <a:defRPr sz="1600">
                <a:solidFill>
                  <a:schemeClr val="tx1">
                    <a:tint val="75000"/>
                  </a:schemeClr>
                </a:solidFill>
              </a:defRPr>
            </a:lvl5pPr>
            <a:lvl6pPr marL="2494581" indent="0">
              <a:buNone/>
              <a:defRPr sz="1600">
                <a:solidFill>
                  <a:schemeClr val="tx1">
                    <a:tint val="75000"/>
                  </a:schemeClr>
                </a:solidFill>
              </a:defRPr>
            </a:lvl6pPr>
            <a:lvl7pPr marL="2993497" indent="0">
              <a:buNone/>
              <a:defRPr sz="1600">
                <a:solidFill>
                  <a:schemeClr val="tx1">
                    <a:tint val="75000"/>
                  </a:schemeClr>
                </a:solidFill>
              </a:defRPr>
            </a:lvl7pPr>
            <a:lvl8pPr marL="3492415" indent="0">
              <a:buNone/>
              <a:defRPr sz="1600">
                <a:solidFill>
                  <a:schemeClr val="tx1">
                    <a:tint val="75000"/>
                  </a:schemeClr>
                </a:solidFill>
              </a:defRPr>
            </a:lvl8pPr>
            <a:lvl9pPr marL="399133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CA96EE7-B6A1-49E9-9773-F6962FDCF2C4}" type="datetimeFigureOut">
              <a:rPr lang="en-US" smtClean="0"/>
              <a:pPr/>
              <a:t>3/31/2011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F59D93-3553-4046-A8E9-70D3548B523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93792" y="1770962"/>
            <a:ext cx="4361828" cy="5008943"/>
          </a:xfrm>
        </p:spPr>
        <p:txBody>
          <a:bodyPr/>
          <a:lstStyle>
            <a:lvl1pPr>
              <a:defRPr sz="30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020219" y="1770962"/>
            <a:ext cx="4361828" cy="5008943"/>
          </a:xfrm>
        </p:spPr>
        <p:txBody>
          <a:bodyPr/>
          <a:lstStyle>
            <a:lvl1pPr>
              <a:defRPr sz="30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CA96EE7-B6A1-49E9-9773-F6962FDCF2C4}" type="datetimeFigureOut">
              <a:rPr lang="en-US" smtClean="0"/>
              <a:pPr/>
              <a:t>3/31/2011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F59D93-3553-4046-A8E9-70D3548B523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93792" y="1698930"/>
            <a:ext cx="4363544" cy="708033"/>
          </a:xfrm>
        </p:spPr>
        <p:txBody>
          <a:bodyPr anchor="b"/>
          <a:lstStyle>
            <a:lvl1pPr marL="0" indent="0">
              <a:buNone/>
              <a:defRPr sz="2600" b="1"/>
            </a:lvl1pPr>
            <a:lvl2pPr marL="498916" indent="0">
              <a:buNone/>
              <a:defRPr sz="2200" b="1"/>
            </a:lvl2pPr>
            <a:lvl3pPr marL="997832" indent="0">
              <a:buNone/>
              <a:defRPr sz="2000" b="1"/>
            </a:lvl3pPr>
            <a:lvl4pPr marL="1496749" indent="0">
              <a:buNone/>
              <a:defRPr sz="1800" b="1"/>
            </a:lvl4pPr>
            <a:lvl5pPr marL="1995666" indent="0">
              <a:buNone/>
              <a:defRPr sz="1800" b="1"/>
            </a:lvl5pPr>
            <a:lvl6pPr marL="2494581" indent="0">
              <a:buNone/>
              <a:defRPr sz="1800" b="1"/>
            </a:lvl6pPr>
            <a:lvl7pPr marL="2993497" indent="0">
              <a:buNone/>
              <a:defRPr sz="1800" b="1"/>
            </a:lvl7pPr>
            <a:lvl8pPr marL="3492415" indent="0">
              <a:buNone/>
              <a:defRPr sz="1800" b="1"/>
            </a:lvl8pPr>
            <a:lvl9pPr marL="3991330" indent="0">
              <a:buNone/>
              <a:defRPr sz="1800" b="1"/>
            </a:lvl9pPr>
          </a:lstStyle>
          <a:p>
            <a:pPr lvl="0"/>
            <a:r>
              <a:rPr lang="en-US" smtClean="0"/>
              <a:t>Click to edit Master text styles</a:t>
            </a:r>
          </a:p>
        </p:txBody>
      </p:sp>
      <p:sp>
        <p:nvSpPr>
          <p:cNvPr id="4" name="Content Placeholder 3"/>
          <p:cNvSpPr>
            <a:spLocks noGrp="1"/>
          </p:cNvSpPr>
          <p:nvPr>
            <p:ph sz="half" idx="2"/>
          </p:nvPr>
        </p:nvSpPr>
        <p:spPr>
          <a:xfrm>
            <a:off x="493792" y="2406963"/>
            <a:ext cx="4363544" cy="4372942"/>
          </a:xfrm>
        </p:spPr>
        <p:txBody>
          <a:bodyPr/>
          <a:lstStyle>
            <a:lvl1pPr>
              <a:defRPr sz="26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016791" y="1698930"/>
            <a:ext cx="4365258" cy="708033"/>
          </a:xfrm>
        </p:spPr>
        <p:txBody>
          <a:bodyPr anchor="b"/>
          <a:lstStyle>
            <a:lvl1pPr marL="0" indent="0">
              <a:buNone/>
              <a:defRPr sz="2600" b="1"/>
            </a:lvl1pPr>
            <a:lvl2pPr marL="498916" indent="0">
              <a:buNone/>
              <a:defRPr sz="2200" b="1"/>
            </a:lvl2pPr>
            <a:lvl3pPr marL="997832" indent="0">
              <a:buNone/>
              <a:defRPr sz="2000" b="1"/>
            </a:lvl3pPr>
            <a:lvl4pPr marL="1496749" indent="0">
              <a:buNone/>
              <a:defRPr sz="1800" b="1"/>
            </a:lvl4pPr>
            <a:lvl5pPr marL="1995666" indent="0">
              <a:buNone/>
              <a:defRPr sz="1800" b="1"/>
            </a:lvl5pPr>
            <a:lvl6pPr marL="2494581" indent="0">
              <a:buNone/>
              <a:defRPr sz="1800" b="1"/>
            </a:lvl6pPr>
            <a:lvl7pPr marL="2993497" indent="0">
              <a:buNone/>
              <a:defRPr sz="1800" b="1"/>
            </a:lvl7pPr>
            <a:lvl8pPr marL="3492415" indent="0">
              <a:buNone/>
              <a:defRPr sz="1800" b="1"/>
            </a:lvl8pPr>
            <a:lvl9pPr marL="3991330" indent="0">
              <a:buNone/>
              <a:defRPr sz="1800" b="1"/>
            </a:lvl9pPr>
          </a:lstStyle>
          <a:p>
            <a:pPr lvl="0"/>
            <a:r>
              <a:rPr lang="en-US" smtClean="0"/>
              <a:t>Click to edit Master text styles</a:t>
            </a:r>
          </a:p>
        </p:txBody>
      </p:sp>
      <p:sp>
        <p:nvSpPr>
          <p:cNvPr id="6" name="Content Placeholder 5"/>
          <p:cNvSpPr>
            <a:spLocks noGrp="1"/>
          </p:cNvSpPr>
          <p:nvPr>
            <p:ph sz="quarter" idx="4"/>
          </p:nvPr>
        </p:nvSpPr>
        <p:spPr>
          <a:xfrm>
            <a:off x="5016791" y="2406963"/>
            <a:ext cx="4365258" cy="4372942"/>
          </a:xfrm>
        </p:spPr>
        <p:txBody>
          <a:bodyPr/>
          <a:lstStyle>
            <a:lvl1pPr>
              <a:defRPr sz="26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CA96EE7-B6A1-49E9-9773-F6962FDCF2C4}" type="datetimeFigureOut">
              <a:rPr lang="en-US" smtClean="0"/>
              <a:pPr/>
              <a:t>3/31/2011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4F59D93-3553-4046-A8E9-70D3548B523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CA96EE7-B6A1-49E9-9773-F6962FDCF2C4}" type="datetimeFigureOut">
              <a:rPr lang="en-US" smtClean="0"/>
              <a:pPr/>
              <a:t>3/31/2011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4F59D93-3553-4046-A8E9-70D3548B523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A96EE7-B6A1-49E9-9773-F6962FDCF2C4}" type="datetimeFigureOut">
              <a:rPr lang="en-US" smtClean="0"/>
              <a:pPr/>
              <a:t>3/31/2011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4F59D93-3553-4046-A8E9-70D3548B523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3793" y="302188"/>
            <a:ext cx="3249082" cy="1286056"/>
          </a:xfrm>
        </p:spPr>
        <p:txBody>
          <a:bodyPr anchor="b"/>
          <a:lstStyle>
            <a:lvl1pPr algn="l">
              <a:defRPr sz="2200" b="1"/>
            </a:lvl1pPr>
          </a:lstStyle>
          <a:p>
            <a:r>
              <a:rPr lang="en-US" smtClean="0"/>
              <a:t>Click to edit Master title style</a:t>
            </a:r>
            <a:endParaRPr lang="en-US"/>
          </a:p>
        </p:txBody>
      </p:sp>
      <p:sp>
        <p:nvSpPr>
          <p:cNvPr id="3" name="Content Placeholder 2"/>
          <p:cNvSpPr>
            <a:spLocks noGrp="1"/>
          </p:cNvSpPr>
          <p:nvPr>
            <p:ph idx="1"/>
          </p:nvPr>
        </p:nvSpPr>
        <p:spPr>
          <a:xfrm>
            <a:off x="3861180" y="302189"/>
            <a:ext cx="5520868" cy="6477716"/>
          </a:xfrm>
        </p:spPr>
        <p:txBody>
          <a:bodyPr/>
          <a:lstStyle>
            <a:lvl1pPr>
              <a:defRPr sz="3500"/>
            </a:lvl1pPr>
            <a:lvl2pPr>
              <a:defRPr sz="3000"/>
            </a:lvl2pPr>
            <a:lvl3pPr>
              <a:defRPr sz="2600"/>
            </a:lvl3pPr>
            <a:lvl4pPr>
              <a:defRPr sz="2200"/>
            </a:lvl4pPr>
            <a:lvl5pPr>
              <a:defRPr sz="2200"/>
            </a:lvl5pPr>
            <a:lvl6pPr>
              <a:defRPr sz="2200"/>
            </a:lvl6pPr>
            <a:lvl7pPr>
              <a:defRPr sz="2200"/>
            </a:lvl7pPr>
            <a:lvl8pPr>
              <a:defRPr sz="2200"/>
            </a:lvl8pPr>
            <a:lvl9pPr>
              <a:defRPr sz="2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93793" y="1588245"/>
            <a:ext cx="3249082" cy="5191661"/>
          </a:xfrm>
        </p:spPr>
        <p:txBody>
          <a:bodyPr/>
          <a:lstStyle>
            <a:lvl1pPr marL="0" indent="0">
              <a:buNone/>
              <a:defRPr sz="1600"/>
            </a:lvl1pPr>
            <a:lvl2pPr marL="498916" indent="0">
              <a:buNone/>
              <a:defRPr sz="1300"/>
            </a:lvl2pPr>
            <a:lvl3pPr marL="997832" indent="0">
              <a:buNone/>
              <a:defRPr sz="1100"/>
            </a:lvl3pPr>
            <a:lvl4pPr marL="1496749" indent="0">
              <a:buNone/>
              <a:defRPr sz="1000"/>
            </a:lvl4pPr>
            <a:lvl5pPr marL="1995666" indent="0">
              <a:buNone/>
              <a:defRPr sz="1000"/>
            </a:lvl5pPr>
            <a:lvl6pPr marL="2494581" indent="0">
              <a:buNone/>
              <a:defRPr sz="1000"/>
            </a:lvl6pPr>
            <a:lvl7pPr marL="2993497" indent="0">
              <a:buNone/>
              <a:defRPr sz="1000"/>
            </a:lvl7pPr>
            <a:lvl8pPr marL="3492415" indent="0">
              <a:buNone/>
              <a:defRPr sz="1000"/>
            </a:lvl8pPr>
            <a:lvl9pPr marL="399133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A96EE7-B6A1-49E9-9773-F6962FDCF2C4}" type="datetimeFigureOut">
              <a:rPr lang="en-US" smtClean="0"/>
              <a:pPr/>
              <a:t>3/31/2011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F59D93-3553-4046-A8E9-70D3548B523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35734" y="5312887"/>
            <a:ext cx="5925503" cy="627216"/>
          </a:xfrm>
        </p:spPr>
        <p:txBody>
          <a:bodyPr anchor="b"/>
          <a:lstStyle>
            <a:lvl1pPr algn="l">
              <a:defRPr sz="2200" b="1"/>
            </a:lvl1pPr>
          </a:lstStyle>
          <a:p>
            <a:r>
              <a:rPr lang="en-US" smtClean="0"/>
              <a:t>Click to edit Master title style</a:t>
            </a:r>
            <a:endParaRPr lang="en-US"/>
          </a:p>
        </p:txBody>
      </p:sp>
      <p:sp>
        <p:nvSpPr>
          <p:cNvPr id="3" name="Picture Placeholder 2"/>
          <p:cNvSpPr>
            <a:spLocks noGrp="1"/>
          </p:cNvSpPr>
          <p:nvPr>
            <p:ph type="pic" idx="1"/>
          </p:nvPr>
        </p:nvSpPr>
        <p:spPr>
          <a:xfrm>
            <a:off x="1935734" y="678167"/>
            <a:ext cx="5925503" cy="4553903"/>
          </a:xfrm>
        </p:spPr>
        <p:txBody>
          <a:bodyPr/>
          <a:lstStyle>
            <a:lvl1pPr marL="0" indent="0">
              <a:buNone/>
              <a:defRPr sz="3500"/>
            </a:lvl1pPr>
            <a:lvl2pPr marL="498916" indent="0">
              <a:buNone/>
              <a:defRPr sz="3000"/>
            </a:lvl2pPr>
            <a:lvl3pPr marL="997832" indent="0">
              <a:buNone/>
              <a:defRPr sz="2600"/>
            </a:lvl3pPr>
            <a:lvl4pPr marL="1496749" indent="0">
              <a:buNone/>
              <a:defRPr sz="2200"/>
            </a:lvl4pPr>
            <a:lvl5pPr marL="1995666" indent="0">
              <a:buNone/>
              <a:defRPr sz="2200"/>
            </a:lvl5pPr>
            <a:lvl6pPr marL="2494581" indent="0">
              <a:buNone/>
              <a:defRPr sz="2200"/>
            </a:lvl6pPr>
            <a:lvl7pPr marL="2993497" indent="0">
              <a:buNone/>
              <a:defRPr sz="2200"/>
            </a:lvl7pPr>
            <a:lvl8pPr marL="3492415" indent="0">
              <a:buNone/>
              <a:defRPr sz="2200"/>
            </a:lvl8pPr>
            <a:lvl9pPr marL="3991330" indent="0">
              <a:buNone/>
              <a:defRPr sz="2200"/>
            </a:lvl9pPr>
          </a:lstStyle>
          <a:p>
            <a:endParaRPr lang="en-US"/>
          </a:p>
        </p:txBody>
      </p:sp>
      <p:sp>
        <p:nvSpPr>
          <p:cNvPr id="4" name="Text Placeholder 3"/>
          <p:cNvSpPr>
            <a:spLocks noGrp="1"/>
          </p:cNvSpPr>
          <p:nvPr>
            <p:ph type="body" sz="half" idx="2"/>
          </p:nvPr>
        </p:nvSpPr>
        <p:spPr>
          <a:xfrm>
            <a:off x="1935734" y="5940105"/>
            <a:ext cx="5925503" cy="890751"/>
          </a:xfrm>
        </p:spPr>
        <p:txBody>
          <a:bodyPr/>
          <a:lstStyle>
            <a:lvl1pPr marL="0" indent="0">
              <a:buNone/>
              <a:defRPr sz="1600"/>
            </a:lvl1pPr>
            <a:lvl2pPr marL="498916" indent="0">
              <a:buNone/>
              <a:defRPr sz="1300"/>
            </a:lvl2pPr>
            <a:lvl3pPr marL="997832" indent="0">
              <a:buNone/>
              <a:defRPr sz="1100"/>
            </a:lvl3pPr>
            <a:lvl4pPr marL="1496749" indent="0">
              <a:buNone/>
              <a:defRPr sz="1000"/>
            </a:lvl4pPr>
            <a:lvl5pPr marL="1995666" indent="0">
              <a:buNone/>
              <a:defRPr sz="1000"/>
            </a:lvl5pPr>
            <a:lvl6pPr marL="2494581" indent="0">
              <a:buNone/>
              <a:defRPr sz="1000"/>
            </a:lvl6pPr>
            <a:lvl7pPr marL="2993497" indent="0">
              <a:buNone/>
              <a:defRPr sz="1000"/>
            </a:lvl7pPr>
            <a:lvl8pPr marL="3492415" indent="0">
              <a:buNone/>
              <a:defRPr sz="1000"/>
            </a:lvl8pPr>
            <a:lvl9pPr marL="399133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A96EE7-B6A1-49E9-9773-F6962FDCF2C4}" type="datetimeFigureOut">
              <a:rPr lang="en-US" smtClean="0"/>
              <a:pPr/>
              <a:t>3/31/2011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F59D93-3553-4046-A8E9-70D3548B523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3792" y="303945"/>
            <a:ext cx="8888254" cy="1264973"/>
          </a:xfrm>
          <a:prstGeom prst="rect">
            <a:avLst/>
          </a:prstGeom>
        </p:spPr>
        <p:txBody>
          <a:bodyPr vert="horz" lIns="99783" tIns="49892" rIns="99783" bIns="49892"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93792" y="1770962"/>
            <a:ext cx="8888254" cy="5008943"/>
          </a:xfrm>
          <a:prstGeom prst="rect">
            <a:avLst/>
          </a:prstGeom>
        </p:spPr>
        <p:txBody>
          <a:bodyPr vert="horz" lIns="99783" tIns="49892" rIns="99783" bIns="49892"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93792" y="7034656"/>
            <a:ext cx="2304362" cy="404088"/>
          </a:xfrm>
          <a:prstGeom prst="rect">
            <a:avLst/>
          </a:prstGeom>
        </p:spPr>
        <p:txBody>
          <a:bodyPr vert="horz" lIns="99783" tIns="49892" rIns="99783" bIns="49892" rtlCol="0" anchor="ctr"/>
          <a:lstStyle>
            <a:lvl1pPr algn="l">
              <a:defRPr sz="1300">
                <a:solidFill>
                  <a:schemeClr val="tx1">
                    <a:tint val="75000"/>
                  </a:schemeClr>
                </a:solidFill>
              </a:defRPr>
            </a:lvl1pPr>
          </a:lstStyle>
          <a:p>
            <a:fld id="{BCA96EE7-B6A1-49E9-9773-F6962FDCF2C4}" type="datetimeFigureOut">
              <a:rPr lang="en-US" smtClean="0"/>
              <a:pPr/>
              <a:t>3/31/2011</a:t>
            </a:fld>
            <a:endParaRPr lang="en-US"/>
          </a:p>
        </p:txBody>
      </p:sp>
      <p:sp>
        <p:nvSpPr>
          <p:cNvPr id="5" name="Footer Placeholder 4"/>
          <p:cNvSpPr>
            <a:spLocks noGrp="1"/>
          </p:cNvSpPr>
          <p:nvPr>
            <p:ph type="ftr" sz="quarter" idx="3"/>
          </p:nvPr>
        </p:nvSpPr>
        <p:spPr>
          <a:xfrm>
            <a:off x="3374246" y="7034656"/>
            <a:ext cx="3127349" cy="404088"/>
          </a:xfrm>
          <a:prstGeom prst="rect">
            <a:avLst/>
          </a:prstGeom>
        </p:spPr>
        <p:txBody>
          <a:bodyPr vert="horz" lIns="99783" tIns="49892" rIns="99783" bIns="49892" rtlCol="0" anchor="ctr"/>
          <a:lstStyle>
            <a:lvl1pPr algn="ctr">
              <a:defRPr sz="13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077684" y="7034656"/>
            <a:ext cx="2304362" cy="404088"/>
          </a:xfrm>
          <a:prstGeom prst="rect">
            <a:avLst/>
          </a:prstGeom>
        </p:spPr>
        <p:txBody>
          <a:bodyPr vert="horz" lIns="99783" tIns="49892" rIns="99783" bIns="49892" rtlCol="0" anchor="ctr"/>
          <a:lstStyle>
            <a:lvl1pPr algn="r">
              <a:defRPr sz="1300">
                <a:solidFill>
                  <a:schemeClr val="tx1">
                    <a:tint val="75000"/>
                  </a:schemeClr>
                </a:solidFill>
              </a:defRPr>
            </a:lvl1pPr>
          </a:lstStyle>
          <a:p>
            <a:fld id="{94F59D93-3553-4046-A8E9-70D3548B523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97832" rtl="0" eaLnBrk="1" latinLnBrk="0" hangingPunct="1">
        <a:spcBef>
          <a:spcPct val="0"/>
        </a:spcBef>
        <a:buNone/>
        <a:defRPr sz="4800" kern="1200">
          <a:solidFill>
            <a:schemeClr val="tx1"/>
          </a:solidFill>
          <a:latin typeface="+mj-lt"/>
          <a:ea typeface="+mj-ea"/>
          <a:cs typeface="+mj-cs"/>
        </a:defRPr>
      </a:lvl1pPr>
    </p:titleStyle>
    <p:bodyStyle>
      <a:lvl1pPr marL="374188" indent="-374188" algn="l" defTabSz="997832" rtl="0" eaLnBrk="1" latinLnBrk="0" hangingPunct="1">
        <a:spcBef>
          <a:spcPct val="20000"/>
        </a:spcBef>
        <a:buFont typeface="Arial" pitchFamily="34" charset="0"/>
        <a:buChar char="•"/>
        <a:defRPr sz="3500" kern="1200">
          <a:solidFill>
            <a:schemeClr val="tx1"/>
          </a:solidFill>
          <a:latin typeface="+mn-lt"/>
          <a:ea typeface="+mn-ea"/>
          <a:cs typeface="+mn-cs"/>
        </a:defRPr>
      </a:lvl1pPr>
      <a:lvl2pPr marL="810738" indent="-311823" algn="l" defTabSz="997832" rtl="0" eaLnBrk="1" latinLnBrk="0" hangingPunct="1">
        <a:spcBef>
          <a:spcPct val="20000"/>
        </a:spcBef>
        <a:buFont typeface="Arial" pitchFamily="34" charset="0"/>
        <a:buChar char="–"/>
        <a:defRPr sz="3000" kern="1200">
          <a:solidFill>
            <a:schemeClr val="tx1"/>
          </a:solidFill>
          <a:latin typeface="+mn-lt"/>
          <a:ea typeface="+mn-ea"/>
          <a:cs typeface="+mn-cs"/>
        </a:defRPr>
      </a:lvl2pPr>
      <a:lvl3pPr marL="1247291" indent="-249459" algn="l" defTabSz="997832" rtl="0" eaLnBrk="1" latinLnBrk="0" hangingPunct="1">
        <a:spcBef>
          <a:spcPct val="20000"/>
        </a:spcBef>
        <a:buFont typeface="Arial" pitchFamily="34" charset="0"/>
        <a:buChar char="•"/>
        <a:defRPr sz="2600" kern="1200">
          <a:solidFill>
            <a:schemeClr val="tx1"/>
          </a:solidFill>
          <a:latin typeface="+mn-lt"/>
          <a:ea typeface="+mn-ea"/>
          <a:cs typeface="+mn-cs"/>
        </a:defRPr>
      </a:lvl3pPr>
      <a:lvl4pPr marL="1746208" indent="-249459" algn="l" defTabSz="997832" rtl="0" eaLnBrk="1" latinLnBrk="0" hangingPunct="1">
        <a:spcBef>
          <a:spcPct val="20000"/>
        </a:spcBef>
        <a:buFont typeface="Arial" pitchFamily="34" charset="0"/>
        <a:buChar char="–"/>
        <a:defRPr sz="2200" kern="1200">
          <a:solidFill>
            <a:schemeClr val="tx1"/>
          </a:solidFill>
          <a:latin typeface="+mn-lt"/>
          <a:ea typeface="+mn-ea"/>
          <a:cs typeface="+mn-cs"/>
        </a:defRPr>
      </a:lvl4pPr>
      <a:lvl5pPr marL="2245124" indent="-249459" algn="l" defTabSz="997832" rtl="0" eaLnBrk="1" latinLnBrk="0" hangingPunct="1">
        <a:spcBef>
          <a:spcPct val="20000"/>
        </a:spcBef>
        <a:buFont typeface="Arial" pitchFamily="34" charset="0"/>
        <a:buChar char="»"/>
        <a:defRPr sz="2200" kern="1200">
          <a:solidFill>
            <a:schemeClr val="tx1"/>
          </a:solidFill>
          <a:latin typeface="+mn-lt"/>
          <a:ea typeface="+mn-ea"/>
          <a:cs typeface="+mn-cs"/>
        </a:defRPr>
      </a:lvl5pPr>
      <a:lvl6pPr marL="2744040" indent="-249459" algn="l" defTabSz="997832"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242957" indent="-249459" algn="l" defTabSz="997832"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741873" indent="-249459" algn="l" defTabSz="997832"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240789" indent="-249459" algn="l" defTabSz="997832" rtl="0" eaLnBrk="1" latinLnBrk="0" hangingPunct="1">
        <a:spcBef>
          <a:spcPct val="20000"/>
        </a:spcBef>
        <a:buFont typeface="Arial" pitchFamily="34" charset="0"/>
        <a:buChar char="•"/>
        <a:defRPr sz="2200" kern="1200">
          <a:solidFill>
            <a:schemeClr val="tx1"/>
          </a:solidFill>
          <a:latin typeface="+mn-lt"/>
          <a:ea typeface="+mn-ea"/>
          <a:cs typeface="+mn-cs"/>
        </a:defRPr>
      </a:lvl9pPr>
    </p:bodyStyle>
    <p:otherStyle>
      <a:defPPr>
        <a:defRPr lang="en-US"/>
      </a:defPPr>
      <a:lvl1pPr marL="0" algn="l" defTabSz="997832" rtl="0" eaLnBrk="1" latinLnBrk="0" hangingPunct="1">
        <a:defRPr sz="2000" kern="1200">
          <a:solidFill>
            <a:schemeClr val="tx1"/>
          </a:solidFill>
          <a:latin typeface="+mn-lt"/>
          <a:ea typeface="+mn-ea"/>
          <a:cs typeface="+mn-cs"/>
        </a:defRPr>
      </a:lvl1pPr>
      <a:lvl2pPr marL="498916" algn="l" defTabSz="997832" rtl="0" eaLnBrk="1" latinLnBrk="0" hangingPunct="1">
        <a:defRPr sz="2000" kern="1200">
          <a:solidFill>
            <a:schemeClr val="tx1"/>
          </a:solidFill>
          <a:latin typeface="+mn-lt"/>
          <a:ea typeface="+mn-ea"/>
          <a:cs typeface="+mn-cs"/>
        </a:defRPr>
      </a:lvl2pPr>
      <a:lvl3pPr marL="997832" algn="l" defTabSz="997832" rtl="0" eaLnBrk="1" latinLnBrk="0" hangingPunct="1">
        <a:defRPr sz="2000" kern="1200">
          <a:solidFill>
            <a:schemeClr val="tx1"/>
          </a:solidFill>
          <a:latin typeface="+mn-lt"/>
          <a:ea typeface="+mn-ea"/>
          <a:cs typeface="+mn-cs"/>
        </a:defRPr>
      </a:lvl3pPr>
      <a:lvl4pPr marL="1496749" algn="l" defTabSz="997832" rtl="0" eaLnBrk="1" latinLnBrk="0" hangingPunct="1">
        <a:defRPr sz="2000" kern="1200">
          <a:solidFill>
            <a:schemeClr val="tx1"/>
          </a:solidFill>
          <a:latin typeface="+mn-lt"/>
          <a:ea typeface="+mn-ea"/>
          <a:cs typeface="+mn-cs"/>
        </a:defRPr>
      </a:lvl4pPr>
      <a:lvl5pPr marL="1995666" algn="l" defTabSz="997832" rtl="0" eaLnBrk="1" latinLnBrk="0" hangingPunct="1">
        <a:defRPr sz="2000" kern="1200">
          <a:solidFill>
            <a:schemeClr val="tx1"/>
          </a:solidFill>
          <a:latin typeface="+mn-lt"/>
          <a:ea typeface="+mn-ea"/>
          <a:cs typeface="+mn-cs"/>
        </a:defRPr>
      </a:lvl5pPr>
      <a:lvl6pPr marL="2494581" algn="l" defTabSz="997832" rtl="0" eaLnBrk="1" latinLnBrk="0" hangingPunct="1">
        <a:defRPr sz="2000" kern="1200">
          <a:solidFill>
            <a:schemeClr val="tx1"/>
          </a:solidFill>
          <a:latin typeface="+mn-lt"/>
          <a:ea typeface="+mn-ea"/>
          <a:cs typeface="+mn-cs"/>
        </a:defRPr>
      </a:lvl6pPr>
      <a:lvl7pPr marL="2993497" algn="l" defTabSz="997832" rtl="0" eaLnBrk="1" latinLnBrk="0" hangingPunct="1">
        <a:defRPr sz="2000" kern="1200">
          <a:solidFill>
            <a:schemeClr val="tx1"/>
          </a:solidFill>
          <a:latin typeface="+mn-lt"/>
          <a:ea typeface="+mn-ea"/>
          <a:cs typeface="+mn-cs"/>
        </a:defRPr>
      </a:lvl7pPr>
      <a:lvl8pPr marL="3492415" algn="l" defTabSz="997832" rtl="0" eaLnBrk="1" latinLnBrk="0" hangingPunct="1">
        <a:defRPr sz="2000" kern="1200">
          <a:solidFill>
            <a:schemeClr val="tx1"/>
          </a:solidFill>
          <a:latin typeface="+mn-lt"/>
          <a:ea typeface="+mn-ea"/>
          <a:cs typeface="+mn-cs"/>
        </a:defRPr>
      </a:lvl8pPr>
      <a:lvl9pPr marL="3991330" algn="l" defTabSz="997832"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jpeg"/><Relationship Id="rId7" Type="http://schemas.openxmlformats.org/officeDocument/2006/relationships/hyperlink" Target="http://www.atmos.umd.edu/Rasmusson/" TargetMode="External"/><Relationship Id="rId2" Type="http://schemas.openxmlformats.org/officeDocument/2006/relationships/image" Target="../media/image1.gif"/><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 Id="rId4" Type="http://schemas.openxmlformats.org/officeDocument/2006/relationships/image" Target="../media/image7.jpe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CC">
            <a:alpha val="50980"/>
          </a:srgbClr>
        </a:solidFill>
        <a:effectLst/>
      </p:bgPr>
    </p:bg>
    <p:spTree>
      <p:nvGrpSpPr>
        <p:cNvPr id="1" name=""/>
        <p:cNvGrpSpPr/>
        <p:nvPr/>
      </p:nvGrpSpPr>
      <p:grpSpPr>
        <a:xfrm>
          <a:off x="0" y="0"/>
          <a:ext cx="0" cy="0"/>
          <a:chOff x="0" y="0"/>
          <a:chExt cx="0" cy="0"/>
        </a:xfrm>
      </p:grpSpPr>
      <p:pic>
        <p:nvPicPr>
          <p:cNvPr id="1026" name="Picture 2" descr="http://www.pmel.noaa.gov/tao/elnino/images/nino-only.gif"/>
          <p:cNvPicPr>
            <a:picLocks noChangeAspect="1" noChangeArrowheads="1"/>
          </p:cNvPicPr>
          <p:nvPr/>
        </p:nvPicPr>
        <p:blipFill>
          <a:blip r:embed="rId2" cstate="print">
            <a:lum bright="71000" contrast="21000"/>
          </a:blip>
          <a:srcRect t="15534" r="4752"/>
          <a:stretch>
            <a:fillRect/>
          </a:stretch>
        </p:blipFill>
        <p:spPr bwMode="auto">
          <a:xfrm>
            <a:off x="6830789" y="4891230"/>
            <a:ext cx="2880453" cy="1833345"/>
          </a:xfrm>
          <a:prstGeom prst="rect">
            <a:avLst/>
          </a:prstGeom>
          <a:noFill/>
        </p:spPr>
      </p:pic>
      <p:cxnSp>
        <p:nvCxnSpPr>
          <p:cNvPr id="6" name="Straight Connector 5"/>
          <p:cNvCxnSpPr/>
          <p:nvPr/>
        </p:nvCxnSpPr>
        <p:spPr>
          <a:xfrm rot="5400000">
            <a:off x="2834640" y="3794919"/>
            <a:ext cx="7589838" cy="0"/>
          </a:xfrm>
          <a:prstGeom prst="line">
            <a:avLst/>
          </a:prstGeom>
          <a:ln w="3175">
            <a:solidFill>
              <a:srgbClr val="CC660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5400000">
            <a:off x="-533400" y="3794919"/>
            <a:ext cx="7589838" cy="0"/>
          </a:xfrm>
          <a:prstGeom prst="line">
            <a:avLst/>
          </a:prstGeom>
          <a:ln w="3175">
            <a:solidFill>
              <a:srgbClr val="CC6600"/>
            </a:solidFill>
          </a:ln>
        </p:spPr>
        <p:style>
          <a:lnRef idx="1">
            <a:schemeClr val="accent1"/>
          </a:lnRef>
          <a:fillRef idx="0">
            <a:schemeClr val="accent1"/>
          </a:fillRef>
          <a:effectRef idx="0">
            <a:schemeClr val="accent1"/>
          </a:effectRef>
          <a:fontRef idx="minor">
            <a:schemeClr val="tx1"/>
          </a:fontRef>
        </p:style>
      </p:cxnSp>
      <p:pic>
        <p:nvPicPr>
          <p:cNvPr id="1028" name="Picture 4" descr="gracias"/>
          <p:cNvPicPr>
            <a:picLocks noChangeAspect="1" noChangeArrowheads="1"/>
          </p:cNvPicPr>
          <p:nvPr/>
        </p:nvPicPr>
        <p:blipFill>
          <a:blip r:embed="rId3" cstate="print"/>
          <a:srcRect/>
          <a:stretch>
            <a:fillRect/>
          </a:stretch>
        </p:blipFill>
        <p:spPr bwMode="auto">
          <a:xfrm>
            <a:off x="7242282" y="1011979"/>
            <a:ext cx="2108903" cy="3078101"/>
          </a:xfrm>
          <a:prstGeom prst="rect">
            <a:avLst/>
          </a:prstGeom>
          <a:noFill/>
        </p:spPr>
      </p:pic>
      <p:sp>
        <p:nvSpPr>
          <p:cNvPr id="9" name="TextBox 8"/>
          <p:cNvSpPr txBox="1"/>
          <p:nvPr/>
        </p:nvSpPr>
        <p:spPr>
          <a:xfrm>
            <a:off x="6624637" y="4136923"/>
            <a:ext cx="3276095" cy="1270319"/>
          </a:xfrm>
          <a:prstGeom prst="rect">
            <a:avLst/>
          </a:prstGeom>
          <a:noFill/>
        </p:spPr>
        <p:txBody>
          <a:bodyPr wrap="none" lIns="99783" tIns="49892" rIns="99783" bIns="49892" rtlCol="0">
            <a:spAutoFit/>
          </a:bodyPr>
          <a:lstStyle/>
          <a:p>
            <a:pPr algn="ctr"/>
            <a:r>
              <a:rPr lang="en-US" sz="3700" b="1" dirty="0" smtClean="0">
                <a:solidFill>
                  <a:srgbClr val="CC6600"/>
                </a:solidFill>
                <a:latin typeface="English111 Vivace BT" pitchFamily="66" charset="0"/>
              </a:rPr>
              <a:t>Eugene Rasmusson</a:t>
            </a:r>
          </a:p>
          <a:p>
            <a:pPr algn="ctr"/>
            <a:r>
              <a:rPr lang="en-US" sz="3700" b="1" dirty="0" smtClean="0">
                <a:solidFill>
                  <a:srgbClr val="CC6600"/>
                </a:solidFill>
                <a:latin typeface="English111 Vivace BT" pitchFamily="66" charset="0"/>
              </a:rPr>
              <a:t>Lectures</a:t>
            </a:r>
            <a:endParaRPr lang="en-US" sz="3700" b="1" dirty="0">
              <a:solidFill>
                <a:srgbClr val="CC6600"/>
              </a:solidFill>
              <a:latin typeface="English111 Vivace BT" pitchFamily="66" charset="0"/>
            </a:endParaRPr>
          </a:p>
        </p:txBody>
      </p:sp>
      <p:pic>
        <p:nvPicPr>
          <p:cNvPr id="1030" name="Picture 6" descr="http://www.atmos.umd.edu/~nigam/AOSC.logo.jpg"/>
          <p:cNvPicPr>
            <a:picLocks noChangeAspect="1" noChangeArrowheads="1"/>
          </p:cNvPicPr>
          <p:nvPr/>
        </p:nvPicPr>
        <p:blipFill>
          <a:blip r:embed="rId4" cstate="print"/>
          <a:srcRect l="1863" r="1863"/>
          <a:stretch>
            <a:fillRect/>
          </a:stretch>
        </p:blipFill>
        <p:spPr bwMode="auto">
          <a:xfrm>
            <a:off x="6684264" y="60719"/>
            <a:ext cx="3166067" cy="784912"/>
          </a:xfrm>
          <a:prstGeom prst="rect">
            <a:avLst/>
          </a:prstGeom>
          <a:noFill/>
        </p:spPr>
      </p:pic>
      <p:pic>
        <p:nvPicPr>
          <p:cNvPr id="1032" name="Picture 8" descr="http://www.atmos.umd.edu/Rasmusson/UMD.logo.jpg"/>
          <p:cNvPicPr>
            <a:picLocks noChangeAspect="1" noChangeArrowheads="1"/>
          </p:cNvPicPr>
          <p:nvPr/>
        </p:nvPicPr>
        <p:blipFill>
          <a:blip r:embed="rId5" cstate="print"/>
          <a:srcRect/>
          <a:stretch>
            <a:fillRect/>
          </a:stretch>
        </p:blipFill>
        <p:spPr bwMode="auto">
          <a:xfrm>
            <a:off x="3359333" y="6725440"/>
            <a:ext cx="3178786" cy="780068"/>
          </a:xfrm>
          <a:prstGeom prst="rect">
            <a:avLst/>
          </a:prstGeom>
          <a:noFill/>
        </p:spPr>
      </p:pic>
      <p:sp>
        <p:nvSpPr>
          <p:cNvPr id="12" name="TextBox 11"/>
          <p:cNvSpPr txBox="1"/>
          <p:nvPr/>
        </p:nvSpPr>
        <p:spPr>
          <a:xfrm>
            <a:off x="6919119" y="6746524"/>
            <a:ext cx="2621429" cy="818914"/>
          </a:xfrm>
          <a:prstGeom prst="rect">
            <a:avLst/>
          </a:prstGeom>
          <a:noFill/>
        </p:spPr>
        <p:txBody>
          <a:bodyPr wrap="none" lIns="99783" tIns="49892" rIns="99783" bIns="49892" rtlCol="0">
            <a:spAutoFit/>
          </a:bodyPr>
          <a:lstStyle/>
          <a:p>
            <a:pPr algn="ctr">
              <a:lnSpc>
                <a:spcPts val="1418"/>
              </a:lnSpc>
            </a:pPr>
            <a:r>
              <a:rPr lang="en-US" sz="1600" dirty="0" smtClean="0">
                <a:latin typeface="Cambria Math" pitchFamily="18" charset="0"/>
                <a:ea typeface="Cambria Math" pitchFamily="18" charset="0"/>
              </a:rPr>
              <a:t>31 March (Thursday), 2011</a:t>
            </a:r>
          </a:p>
          <a:p>
            <a:pPr algn="ctr">
              <a:lnSpc>
                <a:spcPts val="1418"/>
              </a:lnSpc>
            </a:pPr>
            <a:r>
              <a:rPr lang="en-US" sz="1300" dirty="0" smtClean="0">
                <a:latin typeface="Cambria Math" pitchFamily="18" charset="0"/>
                <a:ea typeface="Cambria Math" pitchFamily="18" charset="0"/>
              </a:rPr>
              <a:t>Lecture: </a:t>
            </a:r>
            <a:r>
              <a:rPr lang="en-US" sz="1300" b="1" dirty="0" smtClean="0">
                <a:latin typeface="Cambria Math" pitchFamily="18" charset="0"/>
                <a:ea typeface="Cambria Math" pitchFamily="18" charset="0"/>
              </a:rPr>
              <a:t>6:00pm</a:t>
            </a:r>
            <a:endParaRPr lang="en-US" sz="1300" dirty="0">
              <a:latin typeface="Cambria Math" pitchFamily="18" charset="0"/>
              <a:ea typeface="Cambria Math" pitchFamily="18" charset="0"/>
            </a:endParaRPr>
          </a:p>
          <a:p>
            <a:pPr algn="ctr">
              <a:lnSpc>
                <a:spcPts val="1418"/>
              </a:lnSpc>
            </a:pPr>
            <a:r>
              <a:rPr lang="en-US" sz="1300" dirty="0" smtClean="0">
                <a:latin typeface="Cambria Math" pitchFamily="18" charset="0"/>
                <a:ea typeface="Cambria Math" pitchFamily="18" charset="0"/>
              </a:rPr>
              <a:t>Reception: 5:00pm</a:t>
            </a:r>
            <a:br>
              <a:rPr lang="en-US" sz="1300" dirty="0" smtClean="0">
                <a:latin typeface="Cambria Math" pitchFamily="18" charset="0"/>
                <a:ea typeface="Cambria Math" pitchFamily="18" charset="0"/>
              </a:rPr>
            </a:br>
            <a:r>
              <a:rPr lang="en-US" sz="1300" dirty="0" smtClean="0">
                <a:latin typeface="Cambria Math" pitchFamily="18" charset="0"/>
                <a:ea typeface="Cambria Math" pitchFamily="18" charset="0"/>
              </a:rPr>
              <a:t>Auditorium (</a:t>
            </a:r>
            <a:r>
              <a:rPr lang="en-US" sz="1300" dirty="0" err="1" smtClean="0">
                <a:latin typeface="Cambria Math" pitchFamily="18" charset="0"/>
                <a:ea typeface="Cambria Math" pitchFamily="18" charset="0"/>
              </a:rPr>
              <a:t>Rm</a:t>
            </a:r>
            <a:r>
              <a:rPr lang="en-US" sz="1300" dirty="0" smtClean="0">
                <a:latin typeface="Cambria Math" pitchFamily="18" charset="0"/>
                <a:ea typeface="Cambria Math" pitchFamily="18" charset="0"/>
              </a:rPr>
              <a:t> 2400), CSS Bldg.</a:t>
            </a:r>
          </a:p>
        </p:txBody>
      </p:sp>
      <p:pic>
        <p:nvPicPr>
          <p:cNvPr id="1034" name="Picture 10" descr="http://www.atmos.umd.edu/Rasmusson/CSS.Bldg.jpg"/>
          <p:cNvPicPr>
            <a:picLocks noChangeAspect="1" noChangeArrowheads="1"/>
          </p:cNvPicPr>
          <p:nvPr/>
        </p:nvPicPr>
        <p:blipFill>
          <a:blip r:embed="rId6" cstate="print"/>
          <a:srcRect/>
          <a:stretch>
            <a:fillRect/>
          </a:stretch>
        </p:blipFill>
        <p:spPr bwMode="auto">
          <a:xfrm>
            <a:off x="3721154" y="3035935"/>
            <a:ext cx="2512165" cy="1857534"/>
          </a:xfrm>
          <a:prstGeom prst="rect">
            <a:avLst/>
          </a:prstGeom>
          <a:noFill/>
        </p:spPr>
      </p:pic>
      <p:sp>
        <p:nvSpPr>
          <p:cNvPr id="14" name="TextBox 13"/>
          <p:cNvSpPr txBox="1"/>
          <p:nvPr/>
        </p:nvSpPr>
        <p:spPr>
          <a:xfrm>
            <a:off x="3475943" y="5397220"/>
            <a:ext cx="2909776" cy="1075394"/>
          </a:xfrm>
          <a:prstGeom prst="rect">
            <a:avLst/>
          </a:prstGeom>
          <a:noFill/>
        </p:spPr>
        <p:txBody>
          <a:bodyPr wrap="none" lIns="99783" tIns="49892" rIns="99783" bIns="49892" rtlCol="0">
            <a:spAutoFit/>
          </a:bodyPr>
          <a:lstStyle/>
          <a:p>
            <a:pPr algn="ctr">
              <a:lnSpc>
                <a:spcPts val="1528"/>
              </a:lnSpc>
            </a:pPr>
            <a:r>
              <a:rPr lang="en-US" sz="1300" dirty="0" smtClean="0">
                <a:latin typeface="Cambria Math" pitchFamily="18" charset="0"/>
                <a:ea typeface="Cambria Math" pitchFamily="18" charset="0"/>
              </a:rPr>
              <a:t>Room 2400</a:t>
            </a:r>
          </a:p>
          <a:p>
            <a:pPr algn="ctr">
              <a:lnSpc>
                <a:spcPts val="1528"/>
              </a:lnSpc>
            </a:pPr>
            <a:r>
              <a:rPr lang="en-US" sz="1300" dirty="0" smtClean="0">
                <a:latin typeface="Cambria Math" pitchFamily="18" charset="0"/>
                <a:ea typeface="Cambria Math" pitchFamily="18" charset="0"/>
              </a:rPr>
              <a:t>Computer &amp; Space Science Bldg.</a:t>
            </a:r>
          </a:p>
          <a:p>
            <a:pPr algn="ctr">
              <a:lnSpc>
                <a:spcPts val="1528"/>
              </a:lnSpc>
            </a:pPr>
            <a:r>
              <a:rPr lang="en-US" sz="1300" dirty="0" smtClean="0">
                <a:latin typeface="Cambria Math" pitchFamily="18" charset="0"/>
                <a:ea typeface="Cambria Math" pitchFamily="18" charset="0"/>
              </a:rPr>
              <a:t>Stadium Drive, University of Maryland</a:t>
            </a:r>
          </a:p>
          <a:p>
            <a:pPr algn="ctr">
              <a:lnSpc>
                <a:spcPts val="1528"/>
              </a:lnSpc>
            </a:pPr>
            <a:r>
              <a:rPr lang="en-US" sz="1300" dirty="0" smtClean="0">
                <a:latin typeface="Cambria Math" pitchFamily="18" charset="0"/>
                <a:ea typeface="Cambria Math" pitchFamily="18" charset="0"/>
              </a:rPr>
              <a:t>College Park, MD 20742</a:t>
            </a:r>
          </a:p>
          <a:p>
            <a:pPr algn="ctr">
              <a:lnSpc>
                <a:spcPts val="1528"/>
              </a:lnSpc>
            </a:pPr>
            <a:r>
              <a:rPr lang="en-US" sz="1300" dirty="0" smtClean="0">
                <a:latin typeface="Cambria Math" pitchFamily="18" charset="0"/>
                <a:ea typeface="Cambria Math" pitchFamily="18" charset="0"/>
              </a:rPr>
              <a:t>(301) 405 5391</a:t>
            </a:r>
            <a:endParaRPr lang="en-US" sz="1300" dirty="0">
              <a:latin typeface="Cambria Math" pitchFamily="18" charset="0"/>
              <a:ea typeface="Cambria Math" pitchFamily="18" charset="0"/>
            </a:endParaRPr>
          </a:p>
        </p:txBody>
      </p:sp>
      <p:cxnSp>
        <p:nvCxnSpPr>
          <p:cNvPr id="16" name="Straight Arrow Connector 15"/>
          <p:cNvCxnSpPr/>
          <p:nvPr/>
        </p:nvCxnSpPr>
        <p:spPr>
          <a:xfrm rot="16200000" flipV="1">
            <a:off x="4177920" y="4310057"/>
            <a:ext cx="1602299" cy="740688"/>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98760" y="203873"/>
            <a:ext cx="3010359" cy="3286246"/>
          </a:xfrm>
          <a:prstGeom prst="rect">
            <a:avLst/>
          </a:prstGeom>
          <a:noFill/>
        </p:spPr>
        <p:txBody>
          <a:bodyPr wrap="square" lIns="99783" tIns="49892" rIns="99783" bIns="49892" rtlCol="0">
            <a:spAutoFit/>
          </a:bodyPr>
          <a:lstStyle/>
          <a:p>
            <a:pPr algn="ctr"/>
            <a:r>
              <a:rPr lang="en-US" sz="1850" b="1" dirty="0" smtClean="0">
                <a:latin typeface="Arial" pitchFamily="34" charset="0"/>
                <a:cs typeface="Arial" pitchFamily="34" charset="0"/>
              </a:rPr>
              <a:t>The Eugene Rasmusson </a:t>
            </a:r>
          </a:p>
          <a:p>
            <a:pPr algn="ctr"/>
            <a:r>
              <a:rPr lang="en-US" sz="1850" b="1" dirty="0" smtClean="0">
                <a:latin typeface="Arial" pitchFamily="34" charset="0"/>
                <a:cs typeface="Arial" pitchFamily="34" charset="0"/>
              </a:rPr>
              <a:t>Lectures Fund</a:t>
            </a:r>
          </a:p>
          <a:p>
            <a:pPr algn="ctr"/>
            <a:endParaRPr lang="en-US" b="1" dirty="0">
              <a:latin typeface="Arial" pitchFamily="34" charset="0"/>
              <a:cs typeface="Arial" pitchFamily="34" charset="0"/>
            </a:endParaRPr>
          </a:p>
          <a:p>
            <a:r>
              <a:rPr lang="en-US" sz="1300" i="1" dirty="0" smtClean="0">
                <a:latin typeface="Times New Roman" pitchFamily="18" charset="0"/>
                <a:cs typeface="Times New Roman" pitchFamily="18" charset="0"/>
              </a:rPr>
              <a:t>University of Maryland has established The Eugene Rasmusson Lectures Fund to support this annual lecture series. Your charitable contribution can be made at </a:t>
            </a:r>
            <a:r>
              <a:rPr lang="en-US" sz="1300" i="1" dirty="0" smtClean="0">
                <a:latin typeface="Times New Roman" pitchFamily="18" charset="0"/>
                <a:cs typeface="Times New Roman" pitchFamily="18" charset="0"/>
                <a:hlinkClick r:id="rId7"/>
              </a:rPr>
              <a:t>http://www.atmos.umd.edu/Rasmusson/</a:t>
            </a:r>
            <a:r>
              <a:rPr lang="en-US" sz="1300" i="1" dirty="0" smtClean="0">
                <a:latin typeface="Times New Roman" pitchFamily="18" charset="0"/>
                <a:cs typeface="Times New Roman" pitchFamily="18" charset="0"/>
              </a:rPr>
              <a:t>  and is gratefully acknowledged. </a:t>
            </a:r>
          </a:p>
          <a:p>
            <a:endParaRPr lang="en-US" sz="1300" i="1" dirty="0">
              <a:latin typeface="Times New Roman" pitchFamily="18" charset="0"/>
              <a:cs typeface="Times New Roman" pitchFamily="18" charset="0"/>
            </a:endParaRPr>
          </a:p>
          <a:p>
            <a:r>
              <a:rPr lang="en-US" sz="1300" i="1" dirty="0" smtClean="0">
                <a:latin typeface="Times New Roman" pitchFamily="18" charset="0"/>
                <a:cs typeface="Times New Roman" pitchFamily="18" charset="0"/>
              </a:rPr>
              <a:t>Alternatively, checks can be mailed to </a:t>
            </a:r>
          </a:p>
          <a:p>
            <a:r>
              <a:rPr lang="en-US" sz="900" dirty="0" smtClean="0">
                <a:latin typeface="Arial" pitchFamily="34" charset="0"/>
                <a:cs typeface="Arial" pitchFamily="34" charset="0"/>
              </a:rPr>
              <a:t>   Rasmusson Lectures Fund (Attn: June </a:t>
            </a:r>
            <a:r>
              <a:rPr lang="en-US" sz="900" dirty="0" err="1" smtClean="0">
                <a:latin typeface="Arial" pitchFamily="34" charset="0"/>
                <a:cs typeface="Arial" pitchFamily="34" charset="0"/>
              </a:rPr>
              <a:t>Sherer</a:t>
            </a:r>
            <a:r>
              <a:rPr lang="en-US" sz="900" dirty="0" smtClean="0">
                <a:latin typeface="Arial" pitchFamily="34" charset="0"/>
                <a:cs typeface="Arial" pitchFamily="34" charset="0"/>
              </a:rPr>
              <a:t>)</a:t>
            </a:r>
          </a:p>
          <a:p>
            <a:r>
              <a:rPr lang="en-US" sz="900" dirty="0" smtClean="0">
                <a:latin typeface="Arial" pitchFamily="34" charset="0"/>
                <a:cs typeface="Arial" pitchFamily="34" charset="0"/>
              </a:rPr>
              <a:t>   Department of Atmospheric &amp; Oceanic Science </a:t>
            </a:r>
          </a:p>
          <a:p>
            <a:r>
              <a:rPr lang="en-US" sz="900" dirty="0" smtClean="0">
                <a:latin typeface="Arial" pitchFamily="34" charset="0"/>
                <a:cs typeface="Arial" pitchFamily="34" charset="0"/>
              </a:rPr>
              <a:t>   3407 Computer &amp; Space Science Bldg. </a:t>
            </a:r>
          </a:p>
          <a:p>
            <a:r>
              <a:rPr lang="en-US" sz="900" dirty="0" smtClean="0">
                <a:latin typeface="Arial" pitchFamily="34" charset="0"/>
                <a:cs typeface="Arial" pitchFamily="34" charset="0"/>
              </a:rPr>
              <a:t>   University of Maryland</a:t>
            </a:r>
          </a:p>
          <a:p>
            <a:r>
              <a:rPr lang="en-US" sz="900" dirty="0" smtClean="0">
                <a:latin typeface="Arial" pitchFamily="34" charset="0"/>
                <a:cs typeface="Arial" pitchFamily="34" charset="0"/>
              </a:rPr>
              <a:t>   College Park, MD 20742-2425 </a:t>
            </a:r>
            <a:endParaRPr lang="en-US" sz="900" b="1" dirty="0">
              <a:latin typeface="Arial" pitchFamily="34" charset="0"/>
              <a:cs typeface="Arial" pitchFamily="34" charset="0"/>
            </a:endParaRPr>
          </a:p>
        </p:txBody>
      </p:sp>
      <p:sp>
        <p:nvSpPr>
          <p:cNvPr id="25" name="Rectangle 24"/>
          <p:cNvSpPr/>
          <p:nvPr/>
        </p:nvSpPr>
        <p:spPr>
          <a:xfrm>
            <a:off x="137319" y="100595"/>
            <a:ext cx="2865120" cy="3541924"/>
          </a:xfrm>
          <a:prstGeom prst="rect">
            <a:avLst/>
          </a:prstGeom>
          <a:noFill/>
          <a:ln w="6350">
            <a:solidFill>
              <a:srgbClr val="CC6600"/>
            </a:solidFill>
          </a:ln>
        </p:spPr>
        <p:style>
          <a:lnRef idx="2">
            <a:schemeClr val="accent1">
              <a:shade val="50000"/>
            </a:schemeClr>
          </a:lnRef>
          <a:fillRef idx="1">
            <a:schemeClr val="accent1"/>
          </a:fillRef>
          <a:effectRef idx="0">
            <a:schemeClr val="accent1"/>
          </a:effectRef>
          <a:fontRef idx="minor">
            <a:schemeClr val="lt1"/>
          </a:fontRef>
        </p:style>
        <p:txBody>
          <a:bodyPr lIns="99783" tIns="49892" rIns="99783" bIns="49892" rtlCol="0" anchor="ctr"/>
          <a:lstStyle/>
          <a:p>
            <a:pPr algn="ctr"/>
            <a:endParaRPr lang="en-US"/>
          </a:p>
        </p:txBody>
      </p:sp>
      <p:cxnSp>
        <p:nvCxnSpPr>
          <p:cNvPr id="27" name="Straight Connector 26"/>
          <p:cNvCxnSpPr/>
          <p:nvPr/>
        </p:nvCxnSpPr>
        <p:spPr>
          <a:xfrm>
            <a:off x="173188" y="860182"/>
            <a:ext cx="2834640" cy="0"/>
          </a:xfrm>
          <a:prstGeom prst="line">
            <a:avLst/>
          </a:prstGeom>
          <a:ln w="15875">
            <a:solidFill>
              <a:srgbClr val="CC6600"/>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173187" y="927647"/>
            <a:ext cx="2834640" cy="0"/>
          </a:xfrm>
          <a:prstGeom prst="line">
            <a:avLst/>
          </a:prstGeom>
          <a:ln w="15875">
            <a:solidFill>
              <a:srgbClr val="CC6600"/>
            </a:solidFill>
          </a:ln>
        </p:spPr>
        <p:style>
          <a:lnRef idx="1">
            <a:schemeClr val="accent1"/>
          </a:lnRef>
          <a:fillRef idx="0">
            <a:schemeClr val="accent1"/>
          </a:fillRef>
          <a:effectRef idx="0">
            <a:schemeClr val="accent1"/>
          </a:effectRef>
          <a:fontRef idx="minor">
            <a:schemeClr val="tx1"/>
          </a:fontRef>
        </p:style>
      </p:cxnSp>
      <p:pic>
        <p:nvPicPr>
          <p:cNvPr id="1035" name="Picture 11"/>
          <p:cNvPicPr>
            <a:picLocks noChangeAspect="1" noChangeArrowheads="1"/>
          </p:cNvPicPr>
          <p:nvPr/>
        </p:nvPicPr>
        <p:blipFill>
          <a:blip r:embed="rId8" cstate="print"/>
          <a:srcRect/>
          <a:stretch>
            <a:fillRect/>
          </a:stretch>
        </p:blipFill>
        <p:spPr bwMode="auto">
          <a:xfrm>
            <a:off x="329261" y="4041128"/>
            <a:ext cx="2551258" cy="3030391"/>
          </a:xfrm>
          <a:prstGeom prst="rect">
            <a:avLst/>
          </a:prstGeom>
          <a:noFill/>
          <a:ln w="9525">
            <a:noFill/>
            <a:miter lim="800000"/>
            <a:headEnd/>
            <a:tailEnd/>
          </a:ln>
        </p:spPr>
      </p:pic>
      <p:sp>
        <p:nvSpPr>
          <p:cNvPr id="35" name="TextBox 34"/>
          <p:cNvSpPr txBox="1"/>
          <p:nvPr/>
        </p:nvSpPr>
        <p:spPr>
          <a:xfrm>
            <a:off x="213519" y="7043775"/>
            <a:ext cx="2798154" cy="408744"/>
          </a:xfrm>
          <a:prstGeom prst="rect">
            <a:avLst/>
          </a:prstGeom>
          <a:noFill/>
        </p:spPr>
        <p:txBody>
          <a:bodyPr wrap="square" lIns="99783" tIns="49892" rIns="99783" bIns="49892" rtlCol="0">
            <a:spAutoFit/>
          </a:bodyPr>
          <a:lstStyle/>
          <a:p>
            <a:r>
              <a:rPr lang="en-US" sz="1000" i="1" dirty="0" smtClean="0">
                <a:latin typeface="Times New Roman" pitchFamily="18" charset="0"/>
                <a:cs typeface="Times New Roman" pitchFamily="18" charset="0"/>
              </a:rPr>
              <a:t>Gene addressing the 1998 annual meeting of the American Meteorological Society as President </a:t>
            </a:r>
            <a:endParaRPr lang="en-US" sz="1000" i="1" dirty="0">
              <a:latin typeface="Times New Roman" pitchFamily="18" charset="0"/>
              <a:cs typeface="Times New Roman" pitchFamily="18" charset="0"/>
            </a:endParaRPr>
          </a:p>
        </p:txBody>
      </p:sp>
      <p:sp>
        <p:nvSpPr>
          <p:cNvPr id="36" name="TextBox 35"/>
          <p:cNvSpPr txBox="1"/>
          <p:nvPr/>
        </p:nvSpPr>
        <p:spPr>
          <a:xfrm>
            <a:off x="3413919" y="70838"/>
            <a:ext cx="3045049" cy="2350008"/>
          </a:xfrm>
          <a:prstGeom prst="rect">
            <a:avLst/>
          </a:prstGeom>
          <a:gradFill flip="none" rotWithShape="1">
            <a:gsLst>
              <a:gs pos="0">
                <a:srgbClr val="FFEFD1"/>
              </a:gs>
              <a:gs pos="64999">
                <a:srgbClr val="F0EBD5"/>
              </a:gs>
              <a:gs pos="100000">
                <a:srgbClr val="D1C39F"/>
              </a:gs>
            </a:gsLst>
            <a:path path="rect">
              <a:fillToRect l="100000" t="100000"/>
            </a:path>
            <a:tileRect r="-100000" b="-100000"/>
          </a:gradFill>
        </p:spPr>
        <p:txBody>
          <a:bodyPr wrap="square" lIns="99783" tIns="49892" rIns="99783" bIns="49892" rtlCol="0">
            <a:spAutoFit/>
          </a:bodyPr>
          <a:lstStyle/>
          <a:p>
            <a:pPr algn="ctr"/>
            <a:r>
              <a:rPr lang="en-US" dirty="0" smtClean="0">
                <a:latin typeface="Algerian" pitchFamily="82" charset="0"/>
                <a:ea typeface="Cambria Math" pitchFamily="18" charset="0"/>
              </a:rPr>
              <a:t>2011 </a:t>
            </a:r>
          </a:p>
          <a:p>
            <a:pPr algn="ctr"/>
            <a:r>
              <a:rPr lang="en-US" dirty="0" smtClean="0">
                <a:latin typeface="Algerian" pitchFamily="82" charset="0"/>
                <a:ea typeface="Cambria Math" pitchFamily="18" charset="0"/>
              </a:rPr>
              <a:t>Rasmusson Lecturer </a:t>
            </a:r>
          </a:p>
          <a:p>
            <a:pPr algn="ctr"/>
            <a:r>
              <a:rPr lang="en-US" dirty="0" smtClean="0"/>
              <a:t/>
            </a:r>
            <a:br>
              <a:rPr lang="en-US" dirty="0" smtClean="0"/>
            </a:br>
            <a:r>
              <a:rPr lang="en-US" sz="2200" dirty="0" smtClean="0"/>
              <a:t>Prof. John E. </a:t>
            </a:r>
            <a:r>
              <a:rPr lang="en-US" sz="2200" dirty="0" err="1" smtClean="0"/>
              <a:t>Kutzbach</a:t>
            </a:r>
            <a:r>
              <a:rPr lang="en-US" sz="1000" dirty="0" smtClean="0"/>
              <a:t/>
            </a:r>
            <a:br>
              <a:rPr lang="en-US" sz="1000" dirty="0" smtClean="0"/>
            </a:br>
            <a:endParaRPr lang="en-US" sz="1000" dirty="0" smtClean="0"/>
          </a:p>
          <a:p>
            <a:pPr algn="ctr"/>
            <a:r>
              <a:rPr lang="en-US" sz="1600" i="1" dirty="0" smtClean="0"/>
              <a:t>University of Wisconsin, Madison</a:t>
            </a:r>
          </a:p>
          <a:p>
            <a:pPr algn="ctr"/>
            <a:r>
              <a:rPr lang="en-US" sz="1600" i="1" dirty="0" smtClean="0"/>
              <a:t>Member, NAS</a:t>
            </a:r>
          </a:p>
          <a:p>
            <a:pPr algn="ct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p:cNvCxnSpPr/>
          <p:nvPr/>
        </p:nvCxnSpPr>
        <p:spPr>
          <a:xfrm rot="5400000">
            <a:off x="2819400" y="3794919"/>
            <a:ext cx="758983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5400000">
            <a:off x="-585272" y="3794919"/>
            <a:ext cx="7589838" cy="0"/>
          </a:xfrm>
          <a:prstGeom prst="line">
            <a:avLst/>
          </a:prstGeom>
        </p:spPr>
        <p:style>
          <a:lnRef idx="1">
            <a:schemeClr val="accent1"/>
          </a:lnRef>
          <a:fillRef idx="0">
            <a:schemeClr val="accent1"/>
          </a:fillRef>
          <a:effectRef idx="0">
            <a:schemeClr val="accent1"/>
          </a:effectRef>
          <a:fontRef idx="minor">
            <a:schemeClr val="tx1"/>
          </a:fontRef>
        </p:style>
      </p:cxnSp>
      <p:pic>
        <p:nvPicPr>
          <p:cNvPr id="1030" name="Picture 6" descr="http://www.atmos.umd.edu/~nigam/AOSC.logo.jpg"/>
          <p:cNvPicPr>
            <a:picLocks noChangeAspect="1" noChangeArrowheads="1"/>
          </p:cNvPicPr>
          <p:nvPr/>
        </p:nvPicPr>
        <p:blipFill>
          <a:blip r:embed="rId2" cstate="print"/>
          <a:srcRect l="2329" r="2329"/>
          <a:stretch>
            <a:fillRect/>
          </a:stretch>
        </p:blipFill>
        <p:spPr bwMode="auto">
          <a:xfrm>
            <a:off x="6679276" y="60719"/>
            <a:ext cx="3135443" cy="784912"/>
          </a:xfrm>
          <a:prstGeom prst="rect">
            <a:avLst/>
          </a:prstGeom>
          <a:noFill/>
        </p:spPr>
      </p:pic>
      <p:pic>
        <p:nvPicPr>
          <p:cNvPr id="1032" name="Picture 8" descr="http://www.atmos.umd.edu/Rasmusson/UMD.logo.jpg"/>
          <p:cNvPicPr>
            <a:picLocks noChangeAspect="1" noChangeArrowheads="1"/>
          </p:cNvPicPr>
          <p:nvPr/>
        </p:nvPicPr>
        <p:blipFill>
          <a:blip r:embed="rId3" cstate="print"/>
          <a:srcRect/>
          <a:stretch>
            <a:fillRect/>
          </a:stretch>
        </p:blipFill>
        <p:spPr bwMode="auto">
          <a:xfrm>
            <a:off x="3322808" y="6725440"/>
            <a:ext cx="3178786" cy="780068"/>
          </a:xfrm>
          <a:prstGeom prst="rect">
            <a:avLst/>
          </a:prstGeom>
          <a:noFill/>
        </p:spPr>
      </p:pic>
      <p:sp>
        <p:nvSpPr>
          <p:cNvPr id="12" name="TextBox 11"/>
          <p:cNvSpPr txBox="1"/>
          <p:nvPr/>
        </p:nvSpPr>
        <p:spPr>
          <a:xfrm>
            <a:off x="3564812" y="6080919"/>
            <a:ext cx="2805774" cy="639378"/>
          </a:xfrm>
          <a:prstGeom prst="rect">
            <a:avLst/>
          </a:prstGeom>
          <a:noFill/>
        </p:spPr>
        <p:txBody>
          <a:bodyPr wrap="none" lIns="99783" tIns="49892" rIns="99783" bIns="49892" rtlCol="0">
            <a:spAutoFit/>
          </a:bodyPr>
          <a:lstStyle/>
          <a:p>
            <a:pPr algn="ctr">
              <a:lnSpc>
                <a:spcPts val="1418"/>
              </a:lnSpc>
            </a:pPr>
            <a:r>
              <a:rPr lang="en-US" sz="1600" dirty="0" smtClean="0">
                <a:latin typeface="Cambria Math" pitchFamily="18" charset="0"/>
                <a:ea typeface="Cambria Math" pitchFamily="18" charset="0"/>
              </a:rPr>
              <a:t>31 March (Thursday), 2011</a:t>
            </a:r>
          </a:p>
          <a:p>
            <a:pPr algn="ctr">
              <a:lnSpc>
                <a:spcPts val="1418"/>
              </a:lnSpc>
            </a:pPr>
            <a:r>
              <a:rPr lang="en-US" sz="1300" dirty="0" smtClean="0">
                <a:latin typeface="Cambria Math" pitchFamily="18" charset="0"/>
                <a:ea typeface="Cambria Math" pitchFamily="18" charset="0"/>
              </a:rPr>
              <a:t>Lecture: 6:00pm</a:t>
            </a:r>
            <a:r>
              <a:rPr lang="en-US" sz="1300" b="1" dirty="0" smtClean="0">
                <a:latin typeface="Cambria Math" pitchFamily="18" charset="0"/>
                <a:ea typeface="Cambria Math" pitchFamily="18" charset="0"/>
              </a:rPr>
              <a:t>; </a:t>
            </a:r>
            <a:r>
              <a:rPr lang="en-US" sz="1300" dirty="0" smtClean="0">
                <a:latin typeface="Cambria Math" pitchFamily="18" charset="0"/>
                <a:ea typeface="Cambria Math" pitchFamily="18" charset="0"/>
              </a:rPr>
              <a:t>Reception: 5:00pm</a:t>
            </a:r>
            <a:br>
              <a:rPr lang="en-US" sz="1300" dirty="0" smtClean="0">
                <a:latin typeface="Cambria Math" pitchFamily="18" charset="0"/>
                <a:ea typeface="Cambria Math" pitchFamily="18" charset="0"/>
              </a:rPr>
            </a:br>
            <a:r>
              <a:rPr lang="en-US" sz="1300" dirty="0" smtClean="0">
                <a:latin typeface="Cambria Math" pitchFamily="18" charset="0"/>
                <a:ea typeface="Cambria Math" pitchFamily="18" charset="0"/>
              </a:rPr>
              <a:t>Auditorium (</a:t>
            </a:r>
            <a:r>
              <a:rPr lang="en-US" sz="1300" dirty="0" err="1" smtClean="0">
                <a:latin typeface="Cambria Math" pitchFamily="18" charset="0"/>
                <a:ea typeface="Cambria Math" pitchFamily="18" charset="0"/>
              </a:rPr>
              <a:t>Rm</a:t>
            </a:r>
            <a:r>
              <a:rPr lang="en-US" sz="1300" dirty="0" smtClean="0">
                <a:latin typeface="Cambria Math" pitchFamily="18" charset="0"/>
                <a:ea typeface="Cambria Math" pitchFamily="18" charset="0"/>
              </a:rPr>
              <a:t> 2400), CSS Bldg.</a:t>
            </a:r>
          </a:p>
        </p:txBody>
      </p:sp>
      <p:sp>
        <p:nvSpPr>
          <p:cNvPr id="24" name="TextBox 23"/>
          <p:cNvSpPr txBox="1"/>
          <p:nvPr/>
        </p:nvSpPr>
        <p:spPr>
          <a:xfrm>
            <a:off x="98762" y="168663"/>
            <a:ext cx="3162758" cy="7487406"/>
          </a:xfrm>
          <a:prstGeom prst="rect">
            <a:avLst/>
          </a:prstGeom>
          <a:noFill/>
        </p:spPr>
        <p:txBody>
          <a:bodyPr wrap="square" lIns="99783" tIns="49892" rIns="99783" bIns="49892" rtlCol="0">
            <a:spAutoFit/>
          </a:bodyPr>
          <a:lstStyle/>
          <a:p>
            <a:pPr algn="ctr"/>
            <a:r>
              <a:rPr lang="en-US" sz="1900" b="1" dirty="0" smtClean="0">
                <a:latin typeface="Arial" pitchFamily="34" charset="0"/>
                <a:cs typeface="Arial" pitchFamily="34" charset="0"/>
              </a:rPr>
              <a:t>Eugene Rasmusson </a:t>
            </a:r>
          </a:p>
          <a:p>
            <a:pPr algn="ctr"/>
            <a:r>
              <a:rPr lang="en-US" sz="1900" b="1" dirty="0" smtClean="0">
                <a:latin typeface="Arial" pitchFamily="34" charset="0"/>
                <a:cs typeface="Arial" pitchFamily="34" charset="0"/>
              </a:rPr>
              <a:t>Lectures</a:t>
            </a:r>
          </a:p>
          <a:p>
            <a:pPr algn="ctr"/>
            <a:endParaRPr lang="en-US" sz="1300" b="1" dirty="0">
              <a:latin typeface="Arial" pitchFamily="34" charset="0"/>
              <a:cs typeface="Arial" pitchFamily="34" charset="0"/>
            </a:endParaRPr>
          </a:p>
          <a:p>
            <a:r>
              <a:rPr lang="en-US" sz="1300" dirty="0" smtClean="0"/>
              <a:t>The Department of Atmospheric &amp; Oceanic Science has launched these annual lectures to honor Emeritus Research Professor Eugene M. Rasmusson who joined the department in May 1986. Gene is known for his seminal analysis of the atmospheric hydrologic cycle, an effort begun during his doctoral studies at MIT under Victor Starr. Gene is, however, most well known for his observational description of ENSO. His characterization of the ocean-atmosphere state in the nascent, mature, and decaying ENSO phases fostered theoretical and numerical modeling of ENSO. </a:t>
            </a:r>
            <a:endParaRPr lang="en-US" sz="800" dirty="0" smtClean="0"/>
          </a:p>
          <a:p>
            <a:endParaRPr lang="en-US" sz="800" dirty="0" smtClean="0"/>
          </a:p>
          <a:p>
            <a:r>
              <a:rPr lang="en-US" sz="1300" dirty="0" smtClean="0"/>
              <a:t>Gene has been honored with the Victor Starr lectureship at MIT,  the George Benton lectureship at Johns Hopkins, and the Robert Horton lectureship at the American Meteorological Society. Gene received the </a:t>
            </a:r>
            <a:r>
              <a:rPr lang="en-US" sz="1300" dirty="0" err="1" smtClean="0"/>
              <a:t>Jule</a:t>
            </a:r>
            <a:r>
              <a:rPr lang="en-US" sz="1300" dirty="0" smtClean="0"/>
              <a:t> </a:t>
            </a:r>
            <a:r>
              <a:rPr lang="en-US" sz="1300" dirty="0" err="1" smtClean="0"/>
              <a:t>Charney</a:t>
            </a:r>
            <a:r>
              <a:rPr lang="en-US" sz="1300" dirty="0" smtClean="0"/>
              <a:t> award from the AMS in 1989. Gene is a member of the National Academy of Engineering, and an associate of the National Academy of Sciences.</a:t>
            </a:r>
            <a:endParaRPr lang="en-US" sz="800" dirty="0" smtClean="0"/>
          </a:p>
          <a:p>
            <a:endParaRPr lang="en-US" sz="800" dirty="0" smtClean="0"/>
          </a:p>
          <a:p>
            <a:r>
              <a:rPr lang="en-US" sz="1300" dirty="0" smtClean="0"/>
              <a:t>Gene's community leadership (as AMS President) and scientific leadership at the National Research Council (including as CRC Chair) and NOAA has advanced climate monitoring, analysis, and prediction activities. The American Meteorological Society honored Gene with a named symposium in 2007.</a:t>
            </a:r>
            <a:endParaRPr lang="en-US" sz="1300" b="1" dirty="0">
              <a:latin typeface="Arial" pitchFamily="34" charset="0"/>
              <a:cs typeface="Arial" pitchFamily="34" charset="0"/>
            </a:endParaRPr>
          </a:p>
        </p:txBody>
      </p:sp>
      <p:cxnSp>
        <p:nvCxnSpPr>
          <p:cNvPr id="27" name="Straight Connector 26"/>
          <p:cNvCxnSpPr/>
          <p:nvPr/>
        </p:nvCxnSpPr>
        <p:spPr>
          <a:xfrm>
            <a:off x="173188" y="860182"/>
            <a:ext cx="3012131" cy="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173188" y="927647"/>
            <a:ext cx="3012131" cy="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sp>
        <p:nvSpPr>
          <p:cNvPr id="36" name="TextBox 35"/>
          <p:cNvSpPr txBox="1"/>
          <p:nvPr/>
        </p:nvSpPr>
        <p:spPr>
          <a:xfrm>
            <a:off x="3416870" y="84333"/>
            <a:ext cx="3045049" cy="208592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rect">
              <a:fillToRect l="100000" t="100000"/>
            </a:path>
            <a:tileRect r="-100000" b="-100000"/>
          </a:gradFill>
        </p:spPr>
        <p:txBody>
          <a:bodyPr wrap="square" lIns="99783" tIns="49892" rIns="99783" bIns="49892" rtlCol="0">
            <a:spAutoFit/>
          </a:bodyPr>
          <a:lstStyle/>
          <a:p>
            <a:pPr algn="ctr"/>
            <a:r>
              <a:rPr lang="en-US" dirty="0" smtClean="0">
                <a:latin typeface="Algerian" pitchFamily="82" charset="0"/>
                <a:ea typeface="Cambria Math" pitchFamily="18" charset="0"/>
              </a:rPr>
              <a:t>2011 </a:t>
            </a:r>
          </a:p>
          <a:p>
            <a:pPr algn="ctr"/>
            <a:r>
              <a:rPr lang="en-US" dirty="0" smtClean="0">
                <a:latin typeface="Algerian" pitchFamily="82" charset="0"/>
                <a:ea typeface="Cambria Math" pitchFamily="18" charset="0"/>
              </a:rPr>
              <a:t>Rasmusson Lecturer</a:t>
            </a:r>
          </a:p>
          <a:p>
            <a:pPr algn="ctr"/>
            <a:endParaRPr lang="en-US" sz="800" dirty="0" smtClean="0"/>
          </a:p>
          <a:p>
            <a:pPr algn="ctr"/>
            <a:r>
              <a:rPr lang="en-US" sz="2200" dirty="0" smtClean="0"/>
              <a:t>Prof. John E. </a:t>
            </a:r>
            <a:r>
              <a:rPr lang="en-US" sz="2200" dirty="0" err="1" smtClean="0"/>
              <a:t>Kutzbach</a:t>
            </a:r>
            <a:endParaRPr lang="en-US" sz="800" dirty="0" smtClean="0"/>
          </a:p>
          <a:p>
            <a:pPr algn="ctr"/>
            <a:endParaRPr lang="en-US" sz="800" b="1" i="1" dirty="0"/>
          </a:p>
          <a:p>
            <a:pPr algn="ctr"/>
            <a:r>
              <a:rPr lang="en-US" sz="1700" b="1" i="1" dirty="0" smtClean="0"/>
              <a:t>When did the </a:t>
            </a:r>
            <a:r>
              <a:rPr lang="en-US" sz="1700" b="1" i="1" dirty="0" err="1" smtClean="0"/>
              <a:t>Anthropocene</a:t>
            </a:r>
            <a:r>
              <a:rPr lang="en-US" sz="1700" b="1" i="1" dirty="0" smtClean="0"/>
              <a:t> begin? Observations and climate model simulations</a:t>
            </a:r>
            <a:endParaRPr lang="en-US" dirty="0"/>
          </a:p>
        </p:txBody>
      </p:sp>
      <p:pic>
        <p:nvPicPr>
          <p:cNvPr id="14338" name="Picture 2" descr="http://ccr.aos.wisc.edu/Personnel/kutzbach_john.jpg"/>
          <p:cNvPicPr>
            <a:picLocks noChangeAspect="1" noChangeArrowheads="1"/>
          </p:cNvPicPr>
          <p:nvPr/>
        </p:nvPicPr>
        <p:blipFill>
          <a:blip r:embed="rId4" cstate="print"/>
          <a:srcRect l="17546" r="7866"/>
          <a:stretch>
            <a:fillRect/>
          </a:stretch>
        </p:blipFill>
        <p:spPr bwMode="auto">
          <a:xfrm>
            <a:off x="3718719" y="2347120"/>
            <a:ext cx="2438400" cy="2579567"/>
          </a:xfrm>
          <a:prstGeom prst="rect">
            <a:avLst/>
          </a:prstGeom>
          <a:noFill/>
        </p:spPr>
      </p:pic>
      <p:sp>
        <p:nvSpPr>
          <p:cNvPr id="21" name="TextBox 20"/>
          <p:cNvSpPr txBox="1"/>
          <p:nvPr/>
        </p:nvSpPr>
        <p:spPr>
          <a:xfrm>
            <a:off x="3566319" y="4936687"/>
            <a:ext cx="2819400" cy="839432"/>
          </a:xfrm>
          <a:prstGeom prst="rect">
            <a:avLst/>
          </a:prstGeom>
          <a:noFill/>
        </p:spPr>
        <p:txBody>
          <a:bodyPr wrap="square" lIns="99783" tIns="49892" rIns="99783" bIns="49892" rtlCol="0">
            <a:spAutoFit/>
          </a:bodyPr>
          <a:lstStyle/>
          <a:p>
            <a:r>
              <a:rPr lang="en-US" sz="1200" dirty="0" err="1" smtClean="0"/>
              <a:t>Bascom-Plaenert</a:t>
            </a:r>
            <a:r>
              <a:rPr lang="en-US" sz="1200" dirty="0" smtClean="0"/>
              <a:t> Professor of Liberal Arts</a:t>
            </a:r>
          </a:p>
          <a:p>
            <a:r>
              <a:rPr lang="en-US" sz="1200" dirty="0" smtClean="0"/>
              <a:t>Professor Emeritus, Atmos. &amp; Oceanic Sci.</a:t>
            </a:r>
            <a:br>
              <a:rPr lang="en-US" sz="1200" dirty="0" smtClean="0"/>
            </a:br>
            <a:r>
              <a:rPr lang="en-US" sz="1200" dirty="0" smtClean="0"/>
              <a:t>University of Wisconsin, Madison</a:t>
            </a:r>
          </a:p>
          <a:p>
            <a:r>
              <a:rPr lang="en-US" sz="1200" dirty="0" smtClean="0"/>
              <a:t>Member, National Academy of Sciences </a:t>
            </a:r>
            <a:endParaRPr lang="en-US" sz="1200" dirty="0"/>
          </a:p>
        </p:txBody>
      </p:sp>
      <p:sp>
        <p:nvSpPr>
          <p:cNvPr id="23" name="TextBox 22"/>
          <p:cNvSpPr txBox="1"/>
          <p:nvPr/>
        </p:nvSpPr>
        <p:spPr>
          <a:xfrm>
            <a:off x="6748490" y="823120"/>
            <a:ext cx="3127349" cy="7225786"/>
          </a:xfrm>
          <a:prstGeom prst="rect">
            <a:avLst/>
          </a:prstGeom>
          <a:noFill/>
        </p:spPr>
        <p:txBody>
          <a:bodyPr wrap="square" lIns="99783" tIns="49892" rIns="99783" bIns="49892" rtlCol="0">
            <a:spAutoFit/>
          </a:bodyPr>
          <a:lstStyle/>
          <a:p>
            <a:endParaRPr lang="en-US" sz="400" b="1" i="1" dirty="0" smtClean="0"/>
          </a:p>
          <a:p>
            <a:r>
              <a:rPr lang="en-US" sz="1300" b="1" i="1" dirty="0" smtClean="0"/>
              <a:t>Abstract:</a:t>
            </a:r>
          </a:p>
          <a:p>
            <a:r>
              <a:rPr lang="en-US" sz="1300" dirty="0"/>
              <a:t>The accelerating industrial revolution around 1800-1850 marked a major event in the role of humans in modifying earth’s climate through rising concentrations of greenhouse gases (GHGs). </a:t>
            </a:r>
            <a:r>
              <a:rPr lang="en-US" sz="1300" dirty="0" err="1"/>
              <a:t>Ruddiman</a:t>
            </a:r>
            <a:r>
              <a:rPr lang="en-US" sz="1300" dirty="0"/>
              <a:t> (2003) proposed that the early agricultural revolution (forest clearance, rice cultivation) caused discernible increases in GHGs beginning more than 5000 years </a:t>
            </a:r>
            <a:r>
              <a:rPr lang="en-US" sz="1300" dirty="0" smtClean="0"/>
              <a:t>ago.</a:t>
            </a:r>
            <a:endParaRPr lang="en-US" sz="800" dirty="0"/>
          </a:p>
          <a:p>
            <a:r>
              <a:rPr lang="en-US" sz="800" dirty="0"/>
              <a:t> </a:t>
            </a:r>
          </a:p>
          <a:p>
            <a:r>
              <a:rPr lang="en-US" sz="1300" dirty="0"/>
              <a:t>The talk will </a:t>
            </a:r>
            <a:r>
              <a:rPr lang="en-US" sz="1300" dirty="0" smtClean="0"/>
              <a:t>review observational studies </a:t>
            </a:r>
            <a:r>
              <a:rPr lang="en-US" sz="1300" dirty="0"/>
              <a:t>and then describe three climate model simulations made with the NCAR CCSM3 -- a coupled atmosphere-ocean model: the present-day climate, the pre-industrial climate, and a hypothetical (inferred) climate – termed Non-Anthropogenic which has the low GHG levels that occurred in the late stages of previous </a:t>
            </a:r>
            <a:r>
              <a:rPr lang="en-US" sz="1300" dirty="0" err="1"/>
              <a:t>interglacials</a:t>
            </a:r>
            <a:r>
              <a:rPr lang="en-US" sz="1300" dirty="0"/>
              <a:t>. </a:t>
            </a:r>
            <a:endParaRPr lang="en-US" sz="800" dirty="0" smtClean="0"/>
          </a:p>
          <a:p>
            <a:endParaRPr lang="en-US" sz="800" dirty="0" smtClean="0"/>
          </a:p>
          <a:p>
            <a:r>
              <a:rPr lang="en-US" sz="1300" dirty="0" smtClean="0"/>
              <a:t>We </a:t>
            </a:r>
            <a:r>
              <a:rPr lang="en-US" sz="1300" dirty="0"/>
              <a:t>find the expected trend toward colder climate as the GHG radiative forcing decreases</a:t>
            </a:r>
            <a:r>
              <a:rPr lang="en-US" sz="1300" dirty="0" smtClean="0"/>
              <a:t>. The </a:t>
            </a:r>
            <a:r>
              <a:rPr lang="en-US" sz="1300" dirty="0"/>
              <a:t>simulated climates are in the ballpark of some of the limited observations, and </a:t>
            </a:r>
            <a:r>
              <a:rPr lang="en-US" sz="1300" dirty="0" smtClean="0"/>
              <a:t>indicate that changes </a:t>
            </a:r>
            <a:r>
              <a:rPr lang="en-US" sz="1300" dirty="0"/>
              <a:t>in ocean CO</a:t>
            </a:r>
            <a:r>
              <a:rPr lang="en-US" sz="1300" baseline="-25000" dirty="0"/>
              <a:t>2</a:t>
            </a:r>
            <a:r>
              <a:rPr lang="en-US" sz="1300" dirty="0"/>
              <a:t> solubility, sea-ice cover, and deep ocean </a:t>
            </a:r>
            <a:r>
              <a:rPr lang="en-US" sz="1300" dirty="0" smtClean="0"/>
              <a:t>ventilation may </a:t>
            </a:r>
            <a:r>
              <a:rPr lang="en-US" sz="1300" dirty="0"/>
              <a:t>have contributed to further increases in late </a:t>
            </a:r>
            <a:r>
              <a:rPr lang="en-US" sz="1300" dirty="0" smtClean="0"/>
              <a:t>Holocene atmospheric </a:t>
            </a:r>
            <a:r>
              <a:rPr lang="en-US" sz="1300" dirty="0"/>
              <a:t>CO</a:t>
            </a:r>
            <a:r>
              <a:rPr lang="en-US" sz="1300" baseline="-25000" dirty="0"/>
              <a:t>2</a:t>
            </a:r>
            <a:r>
              <a:rPr lang="en-US" sz="1300" dirty="0"/>
              <a:t> – increases beyond those attributed to early agriculture alone (positive feedbacks).</a:t>
            </a:r>
          </a:p>
          <a:p>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www.pmel.noaa.gov/tao/elnino/images/nino-only.gif"/>
          <p:cNvPicPr>
            <a:picLocks noChangeAspect="1" noChangeArrowheads="1"/>
          </p:cNvPicPr>
          <p:nvPr/>
        </p:nvPicPr>
        <p:blipFill>
          <a:blip r:embed="rId2" cstate="print"/>
          <a:stretch>
            <a:fillRect/>
          </a:stretch>
        </p:blipFill>
        <p:spPr bwMode="auto">
          <a:xfrm>
            <a:off x="4795044" y="2270922"/>
            <a:ext cx="2886075" cy="2207419"/>
          </a:xfrm>
          <a:prstGeom prst="rect">
            <a:avLst/>
          </a:prstGeom>
          <a:noFill/>
          <a:ln>
            <a:noFill/>
          </a:ln>
        </p:spPr>
      </p:pic>
      <p:pic>
        <p:nvPicPr>
          <p:cNvPr id="5" name="Picture 4" descr="gracias"/>
          <p:cNvPicPr preferRelativeResize="0">
            <a:picLocks noChangeAspect="1" noChangeArrowheads="1"/>
          </p:cNvPicPr>
          <p:nvPr/>
        </p:nvPicPr>
        <p:blipFill>
          <a:blip r:embed="rId3" cstate="print"/>
          <a:srcRect/>
          <a:stretch>
            <a:fillRect/>
          </a:stretch>
        </p:blipFill>
        <p:spPr bwMode="auto">
          <a:xfrm>
            <a:off x="3261524" y="2304910"/>
            <a:ext cx="1485899" cy="2168782"/>
          </a:xfrm>
          <a:prstGeom prst="rect">
            <a:avLst/>
          </a:prstGeom>
          <a:noFill/>
        </p:spPr>
      </p:pic>
      <p:sp>
        <p:nvSpPr>
          <p:cNvPr id="6" name="Rectangle 5"/>
          <p:cNvSpPr/>
          <p:nvPr/>
        </p:nvSpPr>
        <p:spPr>
          <a:xfrm>
            <a:off x="3185319" y="2194719"/>
            <a:ext cx="4572000" cy="2590800"/>
          </a:xfrm>
          <a:prstGeom prst="rect">
            <a:avLst/>
          </a:prstGeom>
          <a:noFill/>
          <a:ln cmpd="db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3202906" y="4401542"/>
            <a:ext cx="1582613" cy="307777"/>
          </a:xfrm>
          <a:prstGeom prst="rect">
            <a:avLst/>
          </a:prstGeom>
          <a:noFill/>
        </p:spPr>
        <p:txBody>
          <a:bodyPr wrap="none" rtlCol="0">
            <a:spAutoFit/>
          </a:bodyPr>
          <a:lstStyle/>
          <a:p>
            <a:r>
              <a:rPr lang="en-US" sz="1400" i="1" dirty="0" smtClean="0"/>
              <a:t>Eugene </a:t>
            </a:r>
            <a:r>
              <a:rPr lang="en-US" sz="1400" i="1" dirty="0" err="1" smtClean="0"/>
              <a:t>Rasmusson</a:t>
            </a:r>
            <a:endParaRPr lang="en-US" sz="1400" i="1"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394</TotalTime>
  <Words>452</Words>
  <Application>Microsoft Office PowerPoint</Application>
  <PresentationFormat>Custom</PresentationFormat>
  <Paragraphs>55</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Slide 1</vt:lpstr>
      <vt:lpstr>Slide 2</vt:lpstr>
      <vt:lpstr>Slide 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Sumant Nigam</dc:creator>
  <cp:lastModifiedBy>Sumant Nigam</cp:lastModifiedBy>
  <cp:revision>37</cp:revision>
  <dcterms:created xsi:type="dcterms:W3CDTF">2011-03-22T17:22:57Z</dcterms:created>
  <dcterms:modified xsi:type="dcterms:W3CDTF">2011-03-31T18:07:49Z</dcterms:modified>
</cp:coreProperties>
</file>