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1" r:id="rId2"/>
    <p:sldId id="414" r:id="rId3"/>
    <p:sldId id="402" r:id="rId4"/>
    <p:sldId id="413" r:id="rId5"/>
    <p:sldId id="415" r:id="rId6"/>
    <p:sldId id="403" r:id="rId7"/>
    <p:sldId id="404" r:id="rId8"/>
    <p:sldId id="405" r:id="rId9"/>
    <p:sldId id="406" r:id="rId10"/>
    <p:sldId id="407" r:id="rId11"/>
    <p:sldId id="412" r:id="rId12"/>
    <p:sldId id="408" r:id="rId13"/>
    <p:sldId id="409" r:id="rId14"/>
    <p:sldId id="410" r:id="rId15"/>
    <p:sldId id="41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60"/>
  </p:normalViewPr>
  <p:slideViewPr>
    <p:cSldViewPr>
      <p:cViewPr varScale="1">
        <p:scale>
          <a:sx n="106" d="100"/>
          <a:sy n="106" d="100"/>
        </p:scale>
        <p:origin x="11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A210A-80E3-40F3-8FA7-08017B514FA7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D3574-21DD-4736-8FC0-252D3508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3574-21DD-4736-8FC0-252D3508A4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6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0772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Methane Emissions from Marcellus Shale Natural Gas Operations: Results from Summer 2015 Aircraft Observations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37523"/>
            <a:ext cx="6400800" cy="32004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Xinrong </a:t>
            </a:r>
            <a:r>
              <a:rPr lang="en-US" altLang="en-US" sz="2800" dirty="0" smtClean="0"/>
              <a:t>Ren,  </a:t>
            </a:r>
            <a:r>
              <a:rPr lang="en-US" altLang="en-US" sz="2800" dirty="0"/>
              <a:t>Dolly </a:t>
            </a:r>
            <a:r>
              <a:rPr lang="en-US" altLang="en-US" sz="2800" dirty="0" smtClean="0"/>
              <a:t>Hall,  </a:t>
            </a:r>
            <a:r>
              <a:rPr lang="en-US" altLang="en-US" sz="2800" dirty="0"/>
              <a:t>Timothy </a:t>
            </a:r>
            <a:r>
              <a:rPr lang="en-US" altLang="en-US" sz="2800" dirty="0" err="1" smtClean="0"/>
              <a:t>Vinciguerra</a:t>
            </a:r>
            <a:r>
              <a:rPr lang="en-US" altLang="en-US" sz="2800" dirty="0" smtClean="0"/>
              <a:t>,  </a:t>
            </a:r>
            <a:r>
              <a:rPr lang="en-US" altLang="en-US" sz="2800" dirty="0" err="1"/>
              <a:t>Sayantan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Sahu</a:t>
            </a:r>
            <a:r>
              <a:rPr lang="en-US" altLang="en-US" sz="2800" dirty="0" smtClean="0"/>
              <a:t>,  </a:t>
            </a:r>
            <a:r>
              <a:rPr lang="en-US" altLang="en-US" sz="2800" dirty="0" err="1"/>
              <a:t>Hao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He,    </a:t>
            </a:r>
            <a:r>
              <a:rPr lang="en-US" altLang="en-US" sz="2800" dirty="0"/>
              <a:t>Sheryl </a:t>
            </a:r>
            <a:r>
              <a:rPr lang="en-US" altLang="en-US" sz="2800" dirty="0" err="1" smtClean="0"/>
              <a:t>Ehrman</a:t>
            </a:r>
            <a:r>
              <a:rPr lang="en-US" altLang="en-US" sz="2800" dirty="0" smtClean="0"/>
              <a:t>,  and </a:t>
            </a:r>
            <a:r>
              <a:rPr lang="en-US" altLang="en-US" sz="2800" dirty="0"/>
              <a:t>Russell </a:t>
            </a:r>
            <a:r>
              <a:rPr lang="en-US" altLang="en-US" sz="2800" dirty="0" smtClean="0"/>
              <a:t>Dickerson</a:t>
            </a:r>
          </a:p>
          <a:p>
            <a:endParaRPr 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0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92" y="5679003"/>
            <a:ext cx="851288" cy="1074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95" y="5679002"/>
            <a:ext cx="1074577" cy="1074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679002"/>
            <a:ext cx="1209524" cy="12192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14275"/>
            <a:ext cx="1166187" cy="40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5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84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Time Series of Altitude, CH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and WD</a:t>
            </a:r>
            <a:br>
              <a:rPr lang="en-US" sz="3600" b="1" dirty="0" smtClean="0"/>
            </a:br>
            <a:r>
              <a:rPr lang="en-US" sz="3600" b="1" dirty="0" smtClean="0"/>
              <a:t>8/25/2016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82000" cy="557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447800" y="2580620"/>
            <a:ext cx="7010400" cy="0"/>
          </a:xfrm>
          <a:prstGeom prst="line">
            <a:avLst/>
          </a:prstGeom>
          <a:ln w="6350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2650435"/>
            <a:ext cx="21843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Mixing layer top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5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8438"/>
            <a:ext cx="87630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Total CH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Emissions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44533"/>
              </p:ext>
            </p:extLst>
          </p:nvPr>
        </p:nvGraphicFramePr>
        <p:xfrm>
          <a:off x="228600" y="1143000"/>
          <a:ext cx="8763000" cy="3200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731"/>
                <a:gridCol w="1287184"/>
                <a:gridCol w="1439525"/>
                <a:gridCol w="1003472"/>
                <a:gridCol w="993537"/>
                <a:gridCol w="1390952"/>
                <a:gridCol w="1291599"/>
              </a:tblGrid>
              <a:tr h="1072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Flight Date</a:t>
                      </a:r>
                      <a:endParaRPr lang="en-US" sz="20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[CH</a:t>
                      </a:r>
                      <a:r>
                        <a:rPr lang="en-US" sz="2000" b="1" baseline="-25000" dirty="0">
                          <a:effectLst/>
                        </a:rPr>
                        <a:t>4</a:t>
                      </a:r>
                      <a:r>
                        <a:rPr lang="en-US" sz="2000" b="1" dirty="0">
                          <a:effectLst/>
                        </a:rPr>
                        <a:t>]</a:t>
                      </a:r>
                      <a:r>
                        <a:rPr lang="en-US" sz="2000" b="1" baseline="-25000" dirty="0">
                          <a:effectLst/>
                        </a:rPr>
                        <a:t>upwind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(</a:t>
                      </a:r>
                      <a:r>
                        <a:rPr lang="en-US" sz="2000" b="1" dirty="0" err="1">
                          <a:effectLst/>
                        </a:rPr>
                        <a:t>ppbv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[CH</a:t>
                      </a:r>
                      <a:r>
                        <a:rPr lang="en-US" sz="2000" b="1" baseline="-25000" dirty="0">
                          <a:effectLst/>
                        </a:rPr>
                        <a:t>4</a:t>
                      </a:r>
                      <a:r>
                        <a:rPr lang="en-US" sz="2000" b="1" dirty="0">
                          <a:effectLst/>
                        </a:rPr>
                        <a:t>]</a:t>
                      </a:r>
                      <a:r>
                        <a:rPr lang="en-US" sz="2000" b="1" baseline="-25000" dirty="0">
                          <a:effectLst/>
                        </a:rPr>
                        <a:t>downwind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(</a:t>
                      </a:r>
                      <a:r>
                        <a:rPr lang="en-US" sz="2000" b="1" dirty="0" err="1">
                          <a:effectLst/>
                        </a:rPr>
                        <a:t>ppbv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WS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(m/s)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WD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(deg)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PBL Height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(m AGL)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CH</a:t>
                      </a:r>
                      <a:r>
                        <a:rPr lang="en-US" sz="2000" b="1" baseline="-25000">
                          <a:effectLst/>
                        </a:rPr>
                        <a:t>4</a:t>
                      </a:r>
                      <a:r>
                        <a:rPr lang="en-US" sz="2000" b="1">
                          <a:effectLst/>
                        </a:rPr>
                        <a:t> flux*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(mol/s)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9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8/25/2015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1,967±22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2,024±78</a:t>
                      </a:r>
                      <a:endParaRPr lang="en-US" sz="20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8.5±1.4</a:t>
                      </a:r>
                      <a:endParaRPr lang="en-US" sz="20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251±11</a:t>
                      </a:r>
                      <a:endParaRPr lang="en-US" sz="20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2,250±200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4,036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9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8/29/2015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2,130±116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2,202±140</a:t>
                      </a:r>
                      <a:endParaRPr lang="en-US" sz="20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6.6±1.4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250±25</a:t>
                      </a:r>
                      <a:endParaRPr lang="en-US" sz="20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2,000±200</a:t>
                      </a:r>
                      <a:endParaRPr lang="en-US" sz="20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5,245</a:t>
                      </a:r>
                      <a:endParaRPr lang="en-US" sz="20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9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9/14/2015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1,960±28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2,018±39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9.4±1.2</a:t>
                      </a:r>
                      <a:endParaRPr lang="en-US" sz="20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282±12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1,500±200</a:t>
                      </a:r>
                      <a:endParaRPr lang="en-US" sz="20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3,201</a:t>
                      </a:r>
                      <a:endParaRPr lang="en-US" sz="20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5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8438"/>
            <a:ext cx="87630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Loss Rate Estimate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38009"/>
              </p:ext>
            </p:extLst>
          </p:nvPr>
        </p:nvGraphicFramePr>
        <p:xfrm>
          <a:off x="457200" y="990600"/>
          <a:ext cx="8229601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657"/>
                <a:gridCol w="1629487"/>
                <a:gridCol w="1754830"/>
                <a:gridCol w="1754830"/>
                <a:gridCol w="1378797"/>
              </a:tblGrid>
              <a:tr h="2405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Flight Date</a:t>
                      </a:r>
                      <a:endParaRPr lang="en-US" sz="2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</a:rPr>
                        <a:t>Observed CH</a:t>
                      </a:r>
                      <a:r>
                        <a:rPr lang="en-US" sz="2800" b="1" baseline="-25000" dirty="0" smtClean="0">
                          <a:effectLst/>
                        </a:rPr>
                        <a:t>4</a:t>
                      </a:r>
                      <a:r>
                        <a:rPr lang="en-US" sz="2800" b="1" dirty="0" smtClean="0">
                          <a:effectLst/>
                        </a:rPr>
                        <a:t> flux</a:t>
                      </a:r>
                      <a:endParaRPr lang="en-US" sz="2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(</a:t>
                      </a:r>
                      <a:r>
                        <a:rPr lang="en-US" sz="2800" b="1" dirty="0" smtClean="0">
                          <a:effectLst/>
                        </a:rPr>
                        <a:t>moles/s</a:t>
                      </a:r>
                      <a:r>
                        <a:rPr lang="en-US" sz="2800" b="1" dirty="0">
                          <a:effectLst/>
                        </a:rPr>
                        <a:t>)</a:t>
                      </a:r>
                      <a:endParaRPr lang="en-US" sz="2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Other CH</a:t>
                      </a:r>
                      <a:r>
                        <a:rPr lang="en-US" sz="2800" b="1" baseline="-25000" dirty="0">
                          <a:effectLst/>
                        </a:rPr>
                        <a:t>4</a:t>
                      </a:r>
                      <a:r>
                        <a:rPr lang="en-US" sz="2800" b="1" dirty="0">
                          <a:effectLst/>
                        </a:rPr>
                        <a:t> emissions GHGRP (</a:t>
                      </a:r>
                      <a:r>
                        <a:rPr lang="en-US" sz="2800" b="1" dirty="0" smtClean="0">
                          <a:effectLst/>
                        </a:rPr>
                        <a:t>moles/s</a:t>
                      </a:r>
                      <a:r>
                        <a:rPr lang="en-US" sz="2800" b="1" dirty="0">
                          <a:effectLst/>
                        </a:rPr>
                        <a:t>)</a:t>
                      </a:r>
                      <a:endParaRPr lang="en-US" sz="2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NG </a:t>
                      </a:r>
                      <a:r>
                        <a:rPr lang="en-US" sz="2800" b="1" dirty="0" smtClean="0">
                          <a:effectLst/>
                        </a:rPr>
                        <a:t>prod </a:t>
                      </a:r>
                      <a:r>
                        <a:rPr lang="en-US" sz="2800" b="1" dirty="0">
                          <a:effectLst/>
                        </a:rPr>
                        <a:t>(</a:t>
                      </a:r>
                      <a:r>
                        <a:rPr lang="en-US" sz="2800" b="1" dirty="0" smtClean="0">
                          <a:effectLst/>
                        </a:rPr>
                        <a:t>moles/s</a:t>
                      </a:r>
                      <a:r>
                        <a:rPr lang="en-US" sz="2800" b="1" dirty="0">
                          <a:effectLst/>
                        </a:rPr>
                        <a:t>)</a:t>
                      </a:r>
                      <a:endParaRPr lang="en-US" sz="2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CH</a:t>
                      </a:r>
                      <a:r>
                        <a:rPr lang="en-US" sz="2800" b="1" baseline="-25000" dirty="0">
                          <a:effectLst/>
                        </a:rPr>
                        <a:t>4</a:t>
                      </a:r>
                      <a:r>
                        <a:rPr lang="en-US" sz="2800" b="1" dirty="0">
                          <a:effectLst/>
                        </a:rPr>
                        <a:t> loss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</a:rPr>
                        <a:t>Obs</a:t>
                      </a:r>
                      <a:endParaRPr lang="en-US" sz="2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8/25/2015</a:t>
                      </a:r>
                      <a:endParaRPr lang="en-US" sz="28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4,036</a:t>
                      </a:r>
                      <a:endParaRPr lang="en-US" sz="2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1,395</a:t>
                      </a:r>
                      <a:endParaRPr lang="en-US" sz="2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80,900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</a:rPr>
                        <a:t>3.8%</a:t>
                      </a:r>
                      <a:endParaRPr lang="en-US" sz="2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8/29/2015</a:t>
                      </a:r>
                      <a:endParaRPr lang="en-US" sz="28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5,245</a:t>
                      </a:r>
                      <a:endParaRPr lang="en-US" sz="28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1,395</a:t>
                      </a:r>
                      <a:endParaRPr lang="en-US" sz="2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80,900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</a:rPr>
                        <a:t>5.5%</a:t>
                      </a:r>
                      <a:endParaRPr lang="en-US" sz="2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9/14/2015</a:t>
                      </a:r>
                      <a:endParaRPr lang="en-US" sz="28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3,201</a:t>
                      </a:r>
                      <a:endParaRPr lang="en-US" sz="28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1,395</a:t>
                      </a:r>
                      <a:endParaRPr lang="en-US" sz="28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81,100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</a:rPr>
                        <a:t>2.6%</a:t>
                      </a:r>
                      <a:endParaRPr lang="en-US" sz="2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9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8438"/>
            <a:ext cx="87630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Flux  and Compared to Literature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0419"/>
            <a:ext cx="7848600" cy="592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8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70998"/>
            <a:ext cx="4572000" cy="3416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81000"/>
            <a:ext cx="87630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Ethane to CH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ratio (slope)</a:t>
            </a:r>
            <a:endParaRPr lang="en-US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67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187169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Areas of Oil &amp; NG Operations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187169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Baltimore-DC Area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4967136"/>
                <a:ext cx="8991600" cy="181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Possible reasons: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Coal mining emissions of CH</a:t>
                </a:r>
                <a:r>
                  <a:rPr lang="en-US" sz="2000" baseline="-25000" dirty="0" smtClean="0"/>
                  <a:t>4</a:t>
                </a:r>
                <a:r>
                  <a:rPr lang="en-US" sz="2000" dirty="0" smtClean="0"/>
                  <a:t> that do not emit significant ethane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Higher ethane to methane ratios in the natural pipelines </a:t>
                </a:r>
              </a:p>
              <a:p>
                <a:pPr lvl="1"/>
                <a:r>
                  <a:rPr lang="en-US" sz="2000" dirty="0" smtClean="0"/>
                  <a:t>One home natural gas sample: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</m:t>
                        </m:r>
                        <m:r>
                          <a:rPr lang="en-US" sz="2000" b="0" i="0" baseline="-2500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H</m:t>
                        </m:r>
                        <m:r>
                          <a:rPr lang="en-US" sz="2000" b="0" i="0" baseline="-25000" smtClean="0">
                            <a:latin typeface="Cambria Math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2000" b="0" i="0" smtClean="0">
                            <a:latin typeface="Cambria Math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CH</m:t>
                        </m:r>
                        <m:r>
                          <a:rPr lang="en-US" sz="2000" b="0" i="0" baseline="-25000" smtClean="0">
                            <a:latin typeface="Cambria Math"/>
                          </a:rPr>
                          <m:t>4</m:t>
                        </m:r>
                        <m:r>
                          <a:rPr lang="en-US" sz="2000" b="0" i="0" smtClean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2000" dirty="0" smtClean="0"/>
                  <a:t> = 8.8%</a:t>
                </a:r>
              </a:p>
              <a:p>
                <a:pPr lvl="1"/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en-US" dirty="0" smtClean="0"/>
                  <a:t>with VOC composition of CH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: 90.6%, ethane: 8.0%, propane: 0.7%, butane: 0.3%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967136"/>
                <a:ext cx="8991600" cy="1814664"/>
              </a:xfrm>
              <a:prstGeom prst="rect">
                <a:avLst/>
              </a:prstGeom>
              <a:blipFill rotWithShape="1">
                <a:blip r:embed="rId4"/>
                <a:stretch>
                  <a:fillRect l="-746" t="-1678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5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8438"/>
            <a:ext cx="87630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Summary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5586" y="1124664"/>
            <a:ext cx="8431214" cy="549381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averaged CH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flux from a 110x120 km area in the Marcellus Shale  region in SW PA and Northern WV was estimated to be 4,160±1,030 moles s</a:t>
            </a:r>
            <a:r>
              <a:rPr lang="en-US" altLang="en-US" sz="2400" baseline="30000" dirty="0"/>
              <a:t>-1</a:t>
            </a:r>
            <a:r>
              <a:rPr lang="en-US" altLang="en-US" sz="2400" dirty="0"/>
              <a:t>. 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CH</a:t>
            </a:r>
            <a:r>
              <a:rPr lang="en-US" sz="2400" baseline="-25000" dirty="0">
                <a:cs typeface="Arial" panose="020B0604020202020204" pitchFamily="34" charset="0"/>
              </a:rPr>
              <a:t>4</a:t>
            </a:r>
            <a:r>
              <a:rPr lang="en-US" sz="2400" dirty="0">
                <a:cs typeface="Arial" panose="020B0604020202020204" pitchFamily="34" charset="0"/>
              </a:rPr>
              <a:t>_flux/</a:t>
            </a:r>
            <a:r>
              <a:rPr lang="en-US" sz="2400" dirty="0" err="1">
                <a:cs typeface="Arial" panose="020B0604020202020204" pitchFamily="34" charset="0"/>
              </a:rPr>
              <a:t>NG_production</a:t>
            </a:r>
            <a:r>
              <a:rPr lang="en-US" sz="2400" dirty="0">
                <a:cs typeface="Arial" panose="020B0604020202020204" pitchFamily="34" charset="0"/>
              </a:rPr>
              <a:t> = </a:t>
            </a:r>
            <a:r>
              <a:rPr lang="en-US" sz="2400" dirty="0" smtClean="0">
                <a:cs typeface="Arial" panose="020B0604020202020204" pitchFamily="34" charset="0"/>
              </a:rPr>
              <a:t>4.7</a:t>
            </a:r>
            <a:r>
              <a:rPr lang="en-US" altLang="en-US" sz="2400" dirty="0" smtClean="0"/>
              <a:t>±</a:t>
            </a:r>
            <a:r>
              <a:rPr lang="en-US" altLang="en-US" sz="2400" dirty="0" smtClean="0">
                <a:cs typeface="Arial" panose="020B0604020202020204" pitchFamily="34" charset="0"/>
              </a:rPr>
              <a:t>1.8</a:t>
            </a:r>
            <a:r>
              <a:rPr lang="en-US" sz="2400" dirty="0" smtClean="0">
                <a:cs typeface="Arial" panose="020B0604020202020204" pitchFamily="34" charset="0"/>
              </a:rPr>
              <a:t>%.</a:t>
            </a:r>
            <a:endParaRPr lang="en-US" altLang="en-US" sz="24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 The observed ethane/CH</a:t>
            </a:r>
            <a:r>
              <a:rPr lang="en-US" altLang="en-US" sz="2400" baseline="-25000" dirty="0"/>
              <a:t>4 </a:t>
            </a:r>
            <a:r>
              <a:rPr lang="en-US" altLang="en-US" sz="2400" dirty="0"/>
              <a:t>= 2.4%,  agrees with the USGS ethane/CH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composition ratio (2.3%) of for this region, but is smaller than what (3.3%) was obtained in the DC-Baltimore area in winter  2015</a:t>
            </a:r>
            <a:r>
              <a:rPr lang="en-US" altLang="en-US" sz="2400" dirty="0" smtClean="0"/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u="sng" dirty="0" smtClean="0"/>
              <a:t>Ongoing </a:t>
            </a:r>
            <a:r>
              <a:rPr lang="en-US" altLang="en-US" sz="2800" b="1" u="sng" dirty="0"/>
              <a:t>Work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Updated NEI CH</a:t>
            </a:r>
            <a:r>
              <a:rPr lang="en-US" altLang="en-US" sz="2400" baseline="-25000" dirty="0" smtClean="0"/>
              <a:t>4</a:t>
            </a:r>
            <a:r>
              <a:rPr lang="en-US" altLang="en-US" sz="2400" dirty="0" smtClean="0"/>
              <a:t> emissions (2014)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To </a:t>
            </a:r>
            <a:r>
              <a:rPr lang="en-US" altLang="en-US" sz="2400" dirty="0"/>
              <a:t>obtain other CH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sources in the surveyed area to derive </a:t>
            </a:r>
            <a:r>
              <a:rPr lang="en-US" altLang="en-US" sz="2400" dirty="0" smtClean="0"/>
              <a:t>a more accurate CH</a:t>
            </a:r>
            <a:r>
              <a:rPr lang="en-US" altLang="en-US" sz="2400" baseline="-25000" dirty="0" smtClean="0"/>
              <a:t>4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leak </a:t>
            </a:r>
            <a:r>
              <a:rPr lang="en-US" altLang="en-US" sz="2400" dirty="0" smtClean="0"/>
              <a:t>rate from O&amp;NG operations.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Motivation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Quantification of methane (CH</a:t>
            </a:r>
            <a:r>
              <a:rPr lang="en-US" baseline="-25000" dirty="0"/>
              <a:t>4</a:t>
            </a:r>
            <a:r>
              <a:rPr lang="en-US" dirty="0"/>
              <a:t>)  emissions from oil and gas operations is important for establishing scientifically sound and cost-effective policies for mitigating greenhouse gases (GHGs). 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Discrepancies between observation-based (top-down) and inventory-based (bottom-up) CH</a:t>
            </a:r>
            <a:r>
              <a:rPr lang="en-US" baseline="-25000" dirty="0"/>
              <a:t>4</a:t>
            </a:r>
            <a:r>
              <a:rPr lang="en-US" dirty="0"/>
              <a:t> emissions suggests more observations are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7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Motivation</a:t>
            </a:r>
            <a:endParaRPr lang="en-US" sz="3600" b="1" dirty="0"/>
          </a:p>
        </p:txBody>
      </p:sp>
      <p:pic>
        <p:nvPicPr>
          <p:cNvPr id="2050" name="Picture 2" descr="graph of electricity generation by fuel 1995-2040, as explained in the article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8" y="1403866"/>
            <a:ext cx="893690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497" y="600361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EIA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4741720" y="1403866"/>
            <a:ext cx="4468452" cy="475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91733" y="2535704"/>
            <a:ext cx="43184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Changing from coal to gas: less CO</a:t>
            </a:r>
            <a:r>
              <a:rPr lang="en-US" baseline="-25000" dirty="0" smtClean="0"/>
              <a:t>2</a:t>
            </a:r>
            <a:r>
              <a:rPr lang="en-US" dirty="0" smtClean="0"/>
              <a:t> emissions.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CH</a:t>
            </a:r>
            <a:r>
              <a:rPr lang="en-US" baseline="-25000" dirty="0" smtClean="0"/>
              <a:t>4</a:t>
            </a:r>
            <a:r>
              <a:rPr lang="en-US" dirty="0" smtClean="0"/>
              <a:t> is 25 times more potent than CO</a:t>
            </a:r>
            <a:r>
              <a:rPr lang="en-US" baseline="-25000" dirty="0" smtClean="0"/>
              <a:t>2</a:t>
            </a:r>
            <a:r>
              <a:rPr lang="en-US" dirty="0" smtClean="0"/>
              <a:t> over a 100 year  time horizon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order to see the climate benefit of changing from coal to natural gas, the methane leak rate must be kept below3.2%  [</a:t>
            </a:r>
            <a:r>
              <a:rPr lang="en-US" dirty="0"/>
              <a:t>Alvarez et al., 2012].</a:t>
            </a:r>
          </a:p>
        </p:txBody>
      </p:sp>
    </p:spTree>
    <p:extLst>
      <p:ext uri="{BB962C8B-B14F-4D97-AF65-F5344CB8AC3E}">
        <p14:creationId xmlns:p14="http://schemas.microsoft.com/office/powerpoint/2010/main" val="8460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8438"/>
            <a:ext cx="87630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Leakage from NG Production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557118"/>
              </p:ext>
            </p:extLst>
          </p:nvPr>
        </p:nvGraphicFramePr>
        <p:xfrm>
          <a:off x="381000" y="1066800"/>
          <a:ext cx="8534400" cy="5288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259"/>
                <a:gridCol w="2433764"/>
                <a:gridCol w="2271513"/>
                <a:gridCol w="2368864"/>
              </a:tblGrid>
              <a:tr h="414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Leakage as % of production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Region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Method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Reference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7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1.40%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Pennsylvania and West Virginia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Ground facility-level source sampling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[Omara et al., 2016]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7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0.18 – 0.41%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Northeast Pennsylvania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Aircraft sampling-based mass balance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[Peischl et al., 2015]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7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2.8 – 17.3%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southwest Pennsylvania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Aircraft sampling-based mass balance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[Caulton et al., 2014]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7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6.2% – 11.7%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Uintah, UT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Aircraft sampling-based mass balance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[Karion et al., 2013]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8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12%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 Angeles Basin, CA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Aircraft CalNex field measurements, emissions inventory estimates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[Peischl et al., 2013]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67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3.6%-7.9%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national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Estimates based on emission estimates from EPA and GAO reports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[Howarth et al., 2011]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67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2.3-7.7%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Northeastern Colorado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Ground level ambient tall tower and mobile sampling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[Petron et al., 2012]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2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1.42%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 national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Source sampling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[Kirchgessner et al., 1997]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67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0.42%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 National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Source sampling and national emission inventory estimates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[Allen et al., 2013]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9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0" y="0"/>
            <a:ext cx="86868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UMD Cessna 402B Research Aircraft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2768599" cy="270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810000" y="685800"/>
            <a:ext cx="5253179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GPS Position</a:t>
            </a:r>
            <a:r>
              <a:rPr lang="en-US" sz="2400" b="1" i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(</a:t>
            </a:r>
            <a:r>
              <a:rPr lang="en-US" sz="2000" b="1" dirty="0" err="1" smtClean="0">
                <a:ea typeface="Times New Roman" charset="0"/>
                <a:cs typeface="Times New Roman" charset="0"/>
              </a:rPr>
              <a:t>Lat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, Long, Altitude)</a:t>
            </a:r>
          </a:p>
          <a:p>
            <a:pPr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Met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(T, RH, P, wind speed/direction)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Trace gases:</a:t>
            </a:r>
            <a:endParaRPr lang="en-US" sz="2400" b="1" dirty="0" smtClean="0">
              <a:ea typeface="Times New Roman" charset="0"/>
              <a:cs typeface="Times New Roman" charset="0"/>
            </a:endParaRPr>
          </a:p>
          <a:p>
            <a:pPr>
              <a:buNone/>
            </a:pPr>
            <a:r>
              <a:rPr lang="en-US" sz="2000" b="1" dirty="0" smtClean="0">
                <a:ea typeface="Times New Roman" charset="0"/>
                <a:cs typeface="Times New Roman" charset="0"/>
              </a:rPr>
              <a:t>	O</a:t>
            </a:r>
            <a:r>
              <a:rPr lang="en-US" sz="2000" b="1" baseline="-30000" dirty="0" smtClean="0">
                <a:ea typeface="Times New Roman" charset="0"/>
                <a:cs typeface="Times New Roman" charset="0"/>
              </a:rPr>
              <a:t>3</a:t>
            </a:r>
            <a:r>
              <a:rPr lang="en-US" sz="2000" b="1" dirty="0">
                <a:ea typeface="Times New Roman" charset="0"/>
                <a:cs typeface="Times New Roman" charset="0"/>
              </a:rPr>
              <a:t>: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 UV Absorption, modified TECO</a:t>
            </a:r>
          </a:p>
          <a:p>
            <a:pPr>
              <a:buNone/>
            </a:pPr>
            <a:r>
              <a:rPr lang="en-US" sz="2000" b="1" dirty="0" smtClean="0">
                <a:ea typeface="Times New Roman" charset="0"/>
                <a:cs typeface="Times New Roman" charset="0"/>
              </a:rPr>
              <a:t>	SO</a:t>
            </a:r>
            <a:r>
              <a:rPr lang="en-US" sz="2000" b="1" baseline="-30000" dirty="0" smtClean="0">
                <a:ea typeface="Times New Roman" charset="0"/>
                <a:cs typeface="Times New Roman" charset="0"/>
              </a:rPr>
              <a:t>2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: Pulsed Fluorescence</a:t>
            </a:r>
            <a:r>
              <a:rPr lang="en-US" sz="2000" b="1" dirty="0">
                <a:ea typeface="Times New Roman" charset="0"/>
                <a:cs typeface="Times New Roman" charset="0"/>
              </a:rPr>
              <a:t>, modified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TECO</a:t>
            </a:r>
          </a:p>
          <a:p>
            <a:pPr>
              <a:buNone/>
            </a:pPr>
            <a:r>
              <a:rPr lang="en-US" sz="2000" b="1" dirty="0">
                <a:ea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     CH</a:t>
            </a:r>
            <a:r>
              <a:rPr lang="en-US" sz="2000" b="1" baseline="-25000" dirty="0" smtClean="0">
                <a:ea typeface="Times New Roman" charset="0"/>
                <a:cs typeface="Times New Roman" charset="0"/>
              </a:rPr>
              <a:t>4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/CO</a:t>
            </a:r>
            <a:r>
              <a:rPr lang="en-US" sz="2000" b="1" baseline="-25000" dirty="0" smtClean="0">
                <a:ea typeface="Times New Roman" charset="0"/>
                <a:cs typeface="Times New Roman" charset="0"/>
              </a:rPr>
              <a:t>2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/CO/H</a:t>
            </a:r>
            <a:r>
              <a:rPr lang="en-US" sz="2000" b="1" baseline="-25000" dirty="0" smtClean="0">
                <a:ea typeface="Times New Roman" charset="0"/>
                <a:cs typeface="Times New Roman" charset="0"/>
              </a:rPr>
              <a:t>2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O: Cavity </a:t>
            </a:r>
            <a:r>
              <a:rPr lang="en-US" sz="2000" b="1" dirty="0" err="1" smtClean="0">
                <a:ea typeface="Times New Roman" charset="0"/>
                <a:cs typeface="Times New Roman" charset="0"/>
              </a:rPr>
              <a:t>Ringdown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, </a:t>
            </a:r>
            <a:r>
              <a:rPr lang="en-US" sz="2000" b="1" dirty="0" err="1" smtClean="0">
                <a:ea typeface="Times New Roman" charset="0"/>
                <a:cs typeface="Times New Roman" charset="0"/>
              </a:rPr>
              <a:t>Picarro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 </a:t>
            </a:r>
          </a:p>
          <a:p>
            <a:pPr>
              <a:buNone/>
            </a:pPr>
            <a:r>
              <a:rPr lang="en-US" sz="1800" b="1" dirty="0" smtClean="0">
                <a:ea typeface="Times New Roman" charset="0"/>
                <a:cs typeface="Times New Roman" charset="0"/>
              </a:rPr>
              <a:t>	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NO</a:t>
            </a:r>
            <a:r>
              <a:rPr lang="en-US" sz="2000" b="1" baseline="-30000" dirty="0" smtClean="0">
                <a:ea typeface="Times New Roman" charset="0"/>
                <a:cs typeface="Times New Roman" charset="0"/>
              </a:rPr>
              <a:t>2</a:t>
            </a:r>
            <a:r>
              <a:rPr lang="en-US" sz="2000" b="1" dirty="0">
                <a:ea typeface="Times New Roman" charset="0"/>
                <a:cs typeface="Times New Roman" charset="0"/>
              </a:rPr>
              <a:t>: Cavity Ring Down, Los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Gatos</a:t>
            </a:r>
          </a:p>
          <a:p>
            <a:pPr>
              <a:buNone/>
            </a:pPr>
            <a:r>
              <a:rPr lang="en-US" sz="2000" b="1" dirty="0" smtClean="0">
                <a:ea typeface="Times New Roman" charset="0"/>
                <a:cs typeface="Times New Roman" charset="0"/>
              </a:rPr>
              <a:t>	NO</a:t>
            </a:r>
            <a:r>
              <a:rPr lang="en-US" sz="2000" b="1" dirty="0">
                <a:ea typeface="Times New Roman" charset="0"/>
                <a:cs typeface="Times New Roman" charset="0"/>
              </a:rPr>
              <a:t>: </a:t>
            </a:r>
            <a:r>
              <a:rPr lang="en-US" sz="2000" b="1" dirty="0" err="1" smtClean="0">
                <a:ea typeface="Times New Roman" charset="0"/>
                <a:cs typeface="Times New Roman" charset="0"/>
              </a:rPr>
              <a:t>Chemiluminescence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, </a:t>
            </a:r>
            <a:r>
              <a:rPr lang="en-US" sz="2000" b="1" dirty="0">
                <a:ea typeface="Times New Roman" charset="0"/>
                <a:cs typeface="Times New Roman" charset="0"/>
              </a:rPr>
              <a:t>modified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TECO</a:t>
            </a:r>
          </a:p>
          <a:p>
            <a:pPr>
              <a:buNone/>
            </a:pPr>
            <a:r>
              <a:rPr lang="en-US" sz="2000" b="1" dirty="0" smtClean="0">
                <a:ea typeface="Times New Roman" charset="0"/>
                <a:cs typeface="Times New Roman" charset="0"/>
              </a:rPr>
              <a:t>	VOCs: grab canisters/GC-FID</a:t>
            </a:r>
          </a:p>
          <a:p>
            <a:pPr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Aerosol Optical Properties:</a:t>
            </a:r>
          </a:p>
          <a:p>
            <a:pPr>
              <a:buNone/>
            </a:pPr>
            <a:r>
              <a:rPr lang="en-US" sz="2400" b="1" dirty="0">
                <a:ea typeface="Times New Roman" charset="0"/>
                <a:cs typeface="Times New Roman" charset="0"/>
              </a:rPr>
              <a:t>	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Scattering:</a:t>
            </a:r>
            <a:r>
              <a:rPr lang="en-US" sz="20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>
                <a:ea typeface="Times New Roman" charset="0"/>
                <a:cs typeface="Times New Roman" charset="0"/>
              </a:rPr>
              <a:t>b</a:t>
            </a:r>
            <a:r>
              <a:rPr lang="en-US" sz="2000" b="1" baseline="-25000" dirty="0" err="1">
                <a:ea typeface="Times New Roman" charset="0"/>
                <a:cs typeface="Times New Roman" charset="0"/>
              </a:rPr>
              <a:t>scat</a:t>
            </a:r>
            <a:r>
              <a:rPr lang="en-US" sz="2000" dirty="0"/>
              <a:t>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(@</a:t>
            </a:r>
            <a:r>
              <a:rPr lang="en-US" sz="2000" b="1" dirty="0" smtClean="0">
                <a:solidFill>
                  <a:srgbClr val="0033CC"/>
                </a:solidFill>
                <a:ea typeface="Times New Roman" charset="0"/>
                <a:cs typeface="Times New Roman" charset="0"/>
              </a:rPr>
              <a:t>450</a:t>
            </a:r>
            <a:r>
              <a:rPr lang="en-US" sz="2000" b="1" dirty="0">
                <a:ea typeface="Times New Roman" charset="0"/>
                <a:cs typeface="Times New Roman" charset="0"/>
              </a:rPr>
              <a:t>, </a:t>
            </a:r>
            <a:r>
              <a:rPr lang="en-US" sz="2000" b="1" dirty="0">
                <a:solidFill>
                  <a:srgbClr val="009900"/>
                </a:solidFill>
                <a:ea typeface="Times New Roman" charset="0"/>
                <a:cs typeface="Times New Roman" charset="0"/>
              </a:rPr>
              <a:t>550</a:t>
            </a:r>
            <a:r>
              <a:rPr lang="en-US" sz="2000" b="1" dirty="0">
                <a:ea typeface="Times New Roman" charset="0"/>
                <a:cs typeface="Times New Roman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700</a:t>
            </a:r>
            <a:r>
              <a:rPr lang="en-US" sz="2000" b="1" dirty="0">
                <a:ea typeface="Times New Roman" charset="0"/>
                <a:cs typeface="Times New Roman" charset="0"/>
              </a:rPr>
              <a:t> nm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), 		           </a:t>
            </a:r>
            <a:r>
              <a:rPr lang="en-US" sz="2000" b="1" dirty="0" err="1" smtClean="0">
                <a:ea typeface="Times New Roman" charset="0"/>
                <a:cs typeface="Times New Roman" charset="0"/>
              </a:rPr>
              <a:t>Nephelometer</a:t>
            </a:r>
            <a:endParaRPr lang="en-US" sz="2000" b="1" i="1" dirty="0">
              <a:ea typeface="Times New Roman" charset="0"/>
              <a:cs typeface="Times New Roman" charset="0"/>
            </a:endParaRPr>
          </a:p>
          <a:p>
            <a:pPr>
              <a:buFontTx/>
              <a:buNone/>
            </a:pPr>
            <a:r>
              <a:rPr lang="en-US" sz="2400" b="1" dirty="0" smtClean="0">
                <a:ea typeface="Times New Roman" charset="0"/>
                <a:cs typeface="Times New Roman" charset="0"/>
              </a:rPr>
              <a:t>	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Absorption</a:t>
            </a:r>
            <a:r>
              <a:rPr lang="en-US" sz="2000" b="1" dirty="0">
                <a:ea typeface="Times New Roman" charset="0"/>
                <a:cs typeface="Times New Roman" charset="0"/>
              </a:rPr>
              <a:t>:</a:t>
            </a:r>
            <a:r>
              <a:rPr lang="en-US" sz="20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b</a:t>
            </a:r>
            <a:r>
              <a:rPr lang="en-US" sz="2000" b="1" baseline="-25000" dirty="0" smtClean="0">
                <a:ea typeface="Times New Roman" charset="0"/>
                <a:cs typeface="Times New Roman" charset="0"/>
              </a:rPr>
              <a:t>ap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(565 nm), PSAP</a:t>
            </a:r>
          </a:p>
          <a:p>
            <a:pPr>
              <a:buFont typeface="Arial" pitchFamily="34" charset="0"/>
              <a:buNone/>
            </a:pPr>
            <a:r>
              <a:rPr lang="en-US" sz="2000" b="1" dirty="0" smtClean="0">
                <a:ea typeface="Times New Roman" charset="0"/>
                <a:cs typeface="Times New Roman" charset="0"/>
              </a:rPr>
              <a:t>      Black Carbon: </a:t>
            </a:r>
            <a:r>
              <a:rPr lang="en-US" sz="2000" b="1" dirty="0" err="1" smtClean="0">
                <a:ea typeface="Times New Roman" charset="0"/>
                <a:cs typeface="Times New Roman" charset="0"/>
              </a:rPr>
              <a:t>Aethalometer</a:t>
            </a:r>
            <a:endParaRPr lang="en-US" sz="2000" b="1" dirty="0" smtClean="0"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429000"/>
            <a:ext cx="3472260" cy="26041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070" y="2313801"/>
            <a:ext cx="112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Aerosol Inlet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0824" y="20090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Gas Inlet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824" y="2835248"/>
            <a:ext cx="112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Met Sensors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600" y="2590800"/>
            <a:ext cx="344424" cy="304801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7EC7-DE4E-43BC-B2F2-02DAD816B2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5949"/>
            <a:ext cx="8915400" cy="631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Marcellus Shall NG production and  Area Surveyed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048000" y="3276600"/>
            <a:ext cx="914400" cy="990600"/>
          </a:xfrm>
          <a:prstGeom prst="rect">
            <a:avLst/>
          </a:prstGeom>
          <a:noFill/>
          <a:ln w="38100">
            <a:solidFill>
              <a:srgbClr val="C40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3492935" y="5599331"/>
            <a:ext cx="398945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Calibri" charset="0"/>
              </a:rPr>
              <a:t>Production data are </a:t>
            </a:r>
            <a:r>
              <a:rPr lang="en-US" sz="1200" dirty="0" smtClean="0">
                <a:solidFill>
                  <a:srgbClr val="FFFF00"/>
                </a:solidFill>
                <a:latin typeface="Calibri" charset="0"/>
              </a:rPr>
              <a:t>from </a:t>
            </a:r>
            <a:r>
              <a:rPr lang="en-US" sz="1200" dirty="0">
                <a:solidFill>
                  <a:srgbClr val="FFFF00"/>
                </a:solidFill>
                <a:latin typeface="Calibri" charset="0"/>
              </a:rPr>
              <a:t>WV DEP (http://</a:t>
            </a:r>
            <a:r>
              <a:rPr lang="en-US" sz="1200" dirty="0" smtClean="0">
                <a:solidFill>
                  <a:srgbClr val="FFFF00"/>
                </a:solidFill>
                <a:latin typeface="Calibri" charset="0"/>
              </a:rPr>
              <a:t>www.dep.wv.gov), PA DEP (www.paoilandgasreporting.state.pa.us ) and </a:t>
            </a:r>
            <a:r>
              <a:rPr lang="en-US" sz="1200" dirty="0">
                <a:solidFill>
                  <a:srgbClr val="FFFF00"/>
                </a:solidFill>
                <a:latin typeface="Calibri" charset="0"/>
              </a:rPr>
              <a:t>OH DNR (http://</a:t>
            </a:r>
            <a:r>
              <a:rPr lang="en-US" sz="1200" dirty="0" smtClean="0">
                <a:solidFill>
                  <a:srgbClr val="FFFF00"/>
                </a:solidFill>
                <a:latin typeface="Calibri" charset="0"/>
              </a:rPr>
              <a:t>oilandgas.ohiodnr.gov/production)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3063673"/>
            <a:ext cx="4648200" cy="646331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production in September 2015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(thousand CF)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30812" y="3771559"/>
            <a:ext cx="710375" cy="306031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215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3959909"/>
            <a:ext cx="1268679" cy="561692"/>
          </a:xfrm>
          <a:prstGeom prst="rect">
            <a:avLst/>
          </a:prstGeom>
          <a:noFill/>
          <a:scene3d>
            <a:camera prst="orthographicFront">
              <a:rot lat="0" lon="0" rev="21594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Prevailing</a:t>
            </a:r>
          </a:p>
          <a:p>
            <a:pPr algn="ctr">
              <a:lnSpc>
                <a:spcPts val="15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 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6433476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Longitude (°)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-5400000">
            <a:off x="76200" y="3276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Latitude (°)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4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71" y="2925423"/>
            <a:ext cx="4914429" cy="368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ube 13"/>
          <p:cNvSpPr/>
          <p:nvPr/>
        </p:nvSpPr>
        <p:spPr>
          <a:xfrm>
            <a:off x="838201" y="4343400"/>
            <a:ext cx="2743200" cy="2181225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79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00CC"/>
                </a:solidFill>
              </a:rPr>
              <a:t>Estimation of CO</a:t>
            </a:r>
            <a:r>
              <a:rPr lang="en-US" sz="3600" b="1" u="sng" baseline="-25000" dirty="0" smtClean="0">
                <a:solidFill>
                  <a:srgbClr val="0000CC"/>
                </a:solidFill>
              </a:rPr>
              <a:t>2</a:t>
            </a:r>
            <a:r>
              <a:rPr lang="en-US" sz="3600" b="1" u="sng" dirty="0" smtClean="0">
                <a:solidFill>
                  <a:srgbClr val="0000CC"/>
                </a:solidFill>
              </a:rPr>
              <a:t>, CH</a:t>
            </a:r>
            <a:r>
              <a:rPr lang="en-US" sz="3600" b="1" u="sng" baseline="-25000" dirty="0" smtClean="0">
                <a:solidFill>
                  <a:srgbClr val="0000CC"/>
                </a:solidFill>
              </a:rPr>
              <a:t>4</a:t>
            </a:r>
            <a:r>
              <a:rPr lang="en-US" sz="3600" b="1" u="sng" dirty="0" smtClean="0">
                <a:solidFill>
                  <a:srgbClr val="0000CC"/>
                </a:solidFill>
              </a:rPr>
              <a:t> and CO Fluxes</a:t>
            </a:r>
            <a:endParaRPr lang="en-US" sz="3600" b="1" u="sng" dirty="0">
              <a:solidFill>
                <a:srgbClr val="0000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12189"/>
            <a:ext cx="5791200" cy="13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33400" y="2971800"/>
            <a:ext cx="434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en-US" sz="2000" dirty="0" smtClean="0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C] : concentrations (</a:t>
            </a:r>
            <a:r>
              <a:rPr lang="fr-FR" altLang="en-US" sz="2000" dirty="0" err="1">
                <a:solidFill>
                  <a:srgbClr val="000000"/>
                </a:solidFill>
                <a:latin typeface="Calibri" pitchFamily="34" charset="0"/>
              </a:rPr>
              <a:t>downwind</a:t>
            </a:r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eaLnBrk="1" hangingPunct="1"/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[C]</a:t>
            </a:r>
            <a:r>
              <a:rPr lang="fr-FR" altLang="en-US" sz="2000" baseline="-25000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 : concentration in background </a:t>
            </a:r>
          </a:p>
          <a:p>
            <a:pPr eaLnBrk="1" hangingPunct="1"/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fr-FR" altLang="en-US" sz="2000" baseline="-25000" dirty="0">
                <a:solidFill>
                  <a:srgbClr val="000000"/>
                </a:solidFill>
                <a:latin typeface="Cambria Math" pitchFamily="18" charset="0"/>
              </a:rPr>
              <a:t>⊥</a:t>
            </a:r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 : </a:t>
            </a:r>
            <a:r>
              <a:rPr lang="fr-FR" altLang="en-US" sz="2000" dirty="0" err="1">
                <a:solidFill>
                  <a:srgbClr val="000000"/>
                </a:solidFill>
                <a:latin typeface="Calibri" pitchFamily="34" charset="0"/>
              </a:rPr>
              <a:t>perpendicular</a:t>
            </a:r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en-US" sz="2000" dirty="0" err="1">
                <a:solidFill>
                  <a:srgbClr val="000000"/>
                </a:solidFill>
                <a:latin typeface="Calibri" pitchFamily="34" charset="0"/>
              </a:rPr>
              <a:t>wind</a:t>
            </a:r>
            <a:r>
              <a:rPr lang="fr-FR" altLang="en-US" sz="2000" dirty="0">
                <a:solidFill>
                  <a:srgbClr val="000000"/>
                </a:solidFill>
                <a:latin typeface="Calibri" pitchFamily="34" charset="0"/>
              </a:rPr>
              <a:t> speed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386" y="1088969"/>
            <a:ext cx="560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Balance Experiment (MBE) approach: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537138" y="1944469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Flux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64582" y="4877774"/>
            <a:ext cx="369418" cy="57024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537346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Background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57200" y="5181599"/>
            <a:ext cx="698938" cy="21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534489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[CH</a:t>
            </a:r>
            <a:r>
              <a:rPr lang="en-US" baseline="-25000" dirty="0" smtClean="0"/>
              <a:t>4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3238971" y="5116294"/>
            <a:ext cx="694944" cy="216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5200" y="526869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O&amp;NG</a:t>
            </a:r>
          </a:p>
          <a:p>
            <a:r>
              <a:rPr lang="en-US" dirty="0" smtClean="0"/>
              <a:t>[CH</a:t>
            </a:r>
            <a:r>
              <a:rPr lang="en-US" baseline="-25000" dirty="0" smtClean="0"/>
              <a:t>4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71600" y="4343400"/>
            <a:ext cx="38100" cy="166074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38202" y="6004145"/>
            <a:ext cx="571498" cy="47654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409700" y="6004144"/>
            <a:ext cx="2171700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76600" y="606742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∆x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534719" y="46583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∆z</a:t>
            </a:r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4671364" y="3766810"/>
            <a:ext cx="586436" cy="271790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652465" y="3669268"/>
            <a:ext cx="1443535" cy="369332"/>
          </a:xfrm>
          <a:prstGeom prst="rect">
            <a:avLst/>
          </a:prstGeom>
          <a:noFill/>
          <a:scene3d>
            <a:camera prst="orthographicFront">
              <a:rot lat="0" lon="0" rev="200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wind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37" y="5344894"/>
            <a:ext cx="1471928" cy="986192"/>
          </a:xfrm>
          <a:prstGeom prst="rect">
            <a:avLst/>
          </a:prstGeom>
          <a:scene3d>
            <a:camera prst="orthographicFront">
              <a:rot lat="19499991" lon="0" rev="0"/>
            </a:camera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1600200" y="5029200"/>
            <a:ext cx="1190903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dirty="0" smtClean="0"/>
              <a:t>O&amp;NG </a:t>
            </a:r>
          </a:p>
          <a:p>
            <a:pPr algn="ctr">
              <a:lnSpc>
                <a:spcPts val="1500"/>
              </a:lnSpc>
            </a:pP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19486" y="64537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∆y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84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CH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along Flight Track</a:t>
            </a:r>
            <a:br>
              <a:rPr lang="en-US" sz="3600" b="1" dirty="0" smtClean="0"/>
            </a:br>
            <a:r>
              <a:rPr lang="en-US" sz="3600" b="1" dirty="0" smtClean="0"/>
              <a:t>8/25/2016</a:t>
            </a:r>
            <a:endParaRPr lang="en-US" sz="3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717845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6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84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Time Series of Altitude, CH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and WD</a:t>
            </a:r>
            <a:br>
              <a:rPr lang="en-US" sz="3600" b="1" dirty="0" smtClean="0"/>
            </a:br>
            <a:r>
              <a:rPr lang="en-US" sz="3600" b="1" dirty="0" smtClean="0"/>
              <a:t>8/25/2016</a:t>
            </a:r>
            <a:endParaRPr lang="en-US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1545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7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69229</TotalTime>
  <Words>738</Words>
  <Application>Microsoft Office PowerPoint</Application>
  <PresentationFormat>On-screen Show (4:3)</PresentationFormat>
  <Paragraphs>175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SimSun</vt:lpstr>
      <vt:lpstr>Arial</vt:lpstr>
      <vt:lpstr>Calibri</vt:lpstr>
      <vt:lpstr>Cambria Math</vt:lpstr>
      <vt:lpstr>Times New Roman</vt:lpstr>
      <vt:lpstr>Office Theme</vt:lpstr>
      <vt:lpstr>Methane Emissions from Marcellus Shale Natural Gas Operations: Results from Summer 2015 Aircraft Observations </vt:lpstr>
      <vt:lpstr>Motivation</vt:lpstr>
      <vt:lpstr>Motivation</vt:lpstr>
      <vt:lpstr>CH4 Leakage from NG Production</vt:lpstr>
      <vt:lpstr>PowerPoint Presentation</vt:lpstr>
      <vt:lpstr>Marcellus Shall NG production and  Area Surveyed</vt:lpstr>
      <vt:lpstr>Estimation of CO2, CH4 and CO Fluxes</vt:lpstr>
      <vt:lpstr>CH4 along Flight Track 8/25/2016</vt:lpstr>
      <vt:lpstr>Time Series of Altitude, CH4 and WD 8/25/2016</vt:lpstr>
      <vt:lpstr>Time Series of Altitude, CH4 and WD 8/25/2016</vt:lpstr>
      <vt:lpstr>Total CH4 Emissions</vt:lpstr>
      <vt:lpstr>CH4 Loss Rate Estimate</vt:lpstr>
      <vt:lpstr>CH4 Flux  and Compared to Literature</vt:lpstr>
      <vt:lpstr>Ethane to CH4 ratio (slope)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Xinrong Ren</dc:creator>
  <cp:lastModifiedBy>Xinrong Ren</cp:lastModifiedBy>
  <cp:revision>198</cp:revision>
  <dcterms:created xsi:type="dcterms:W3CDTF">2006-08-16T00:00:00Z</dcterms:created>
  <dcterms:modified xsi:type="dcterms:W3CDTF">2016-08-25T17:09:46Z</dcterms:modified>
</cp:coreProperties>
</file>