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27" r:id="rId3"/>
    <p:sldId id="333" r:id="rId4"/>
    <p:sldId id="259" r:id="rId5"/>
    <p:sldId id="316" r:id="rId6"/>
    <p:sldId id="340" r:id="rId7"/>
    <p:sldId id="337" r:id="rId8"/>
    <p:sldId id="339" r:id="rId9"/>
    <p:sldId id="281" r:id="rId10"/>
    <p:sldId id="320" r:id="rId11"/>
    <p:sldId id="348" r:id="rId12"/>
    <p:sldId id="366" r:id="rId13"/>
    <p:sldId id="367" r:id="rId14"/>
    <p:sldId id="368" r:id="rId15"/>
    <p:sldId id="369" r:id="rId16"/>
    <p:sldId id="291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>
        <p:scale>
          <a:sx n="60" d="100"/>
          <a:sy n="60" d="100"/>
        </p:scale>
        <p:origin x="-336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A210A-80E3-40F3-8FA7-08017B514F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D3574-21DD-4736-8FC0-252D3508A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3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/>
              <a:t>In this work, we quantified CO</a:t>
            </a:r>
            <a:r>
              <a:rPr lang="en-US" altLang="en-US" sz="1200" baseline="-25000" dirty="0" smtClean="0"/>
              <a:t>2</a:t>
            </a:r>
            <a:r>
              <a:rPr lang="en-US" altLang="en-US" sz="1200" dirty="0" smtClean="0"/>
              <a:t>, CH</a:t>
            </a:r>
            <a:r>
              <a:rPr lang="en-US" altLang="en-US" sz="1200" baseline="-25000" dirty="0" smtClean="0"/>
              <a:t>4</a:t>
            </a:r>
            <a:r>
              <a:rPr lang="en-US" altLang="en-US" sz="1200" dirty="0" smtClean="0"/>
              <a:t>, and CO emissions from the Baltimore-Washington Area using the mass balance approach from several flight experiments conducted in February 2015.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D3574-21DD-4736-8FC0-252D3508A4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16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472D2-90DA-4ECD-9331-484F2796749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48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15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5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47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472D2-90DA-4ECD-9331-484F279674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48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452B7-00B5-4D59-94D2-A70913C683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emf"/><Relationship Id="rId5" Type="http://schemas.openxmlformats.org/officeDocument/2006/relationships/image" Target="../media/image40.emf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0"/>
            <a:ext cx="9088271" cy="1981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Greenhouse and Other Trace Gases from the Baltimore-Washington Area: 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Results from the WINTER 2015 Aircraft Observations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8974" y="2819400"/>
            <a:ext cx="6553200" cy="2209800"/>
          </a:xfrm>
        </p:spPr>
        <p:txBody>
          <a:bodyPr>
            <a:normAutofit/>
          </a:bodyPr>
          <a:lstStyle/>
          <a:p>
            <a:r>
              <a:rPr lang="en-US" sz="1900" b="1" dirty="0">
                <a:solidFill>
                  <a:schemeClr val="tx1"/>
                </a:solidFill>
              </a:rPr>
              <a:t>Xinrong </a:t>
            </a:r>
            <a:r>
              <a:rPr lang="en-US" sz="1900" b="1" dirty="0" smtClean="0">
                <a:solidFill>
                  <a:schemeClr val="tx1"/>
                </a:solidFill>
              </a:rPr>
              <a:t>Ren, </a:t>
            </a:r>
            <a:r>
              <a:rPr lang="en-US" sz="1900" b="1" dirty="0" err="1">
                <a:solidFill>
                  <a:schemeClr val="tx1"/>
                </a:solidFill>
              </a:rPr>
              <a:t>Sayantan</a:t>
            </a:r>
            <a:r>
              <a:rPr lang="en-US" sz="1900" b="1" dirty="0">
                <a:solidFill>
                  <a:schemeClr val="tx1"/>
                </a:solidFill>
              </a:rPr>
              <a:t> </a:t>
            </a:r>
            <a:r>
              <a:rPr lang="en-US" sz="1900" b="1" dirty="0" err="1" smtClean="0">
                <a:solidFill>
                  <a:schemeClr val="tx1"/>
                </a:solidFill>
              </a:rPr>
              <a:t>Sahu</a:t>
            </a:r>
            <a:r>
              <a:rPr lang="en-US" sz="1900" b="1" dirty="0" smtClean="0">
                <a:solidFill>
                  <a:schemeClr val="tx1"/>
                </a:solidFill>
              </a:rPr>
              <a:t>, </a:t>
            </a:r>
            <a:r>
              <a:rPr lang="en-US" sz="1900" b="1" dirty="0">
                <a:solidFill>
                  <a:schemeClr val="tx1"/>
                </a:solidFill>
              </a:rPr>
              <a:t>Dolly </a:t>
            </a:r>
            <a:r>
              <a:rPr lang="en-US" sz="1900" b="1" dirty="0" smtClean="0">
                <a:solidFill>
                  <a:schemeClr val="tx1"/>
                </a:solidFill>
              </a:rPr>
              <a:t>Hall, </a:t>
            </a:r>
            <a:r>
              <a:rPr lang="en-US" sz="1900" b="1" dirty="0">
                <a:solidFill>
                  <a:schemeClr val="tx1"/>
                </a:solidFill>
              </a:rPr>
              <a:t>Courtney </a:t>
            </a:r>
            <a:r>
              <a:rPr lang="en-US" sz="1900" b="1" dirty="0" smtClean="0">
                <a:solidFill>
                  <a:schemeClr val="tx1"/>
                </a:solidFill>
              </a:rPr>
              <a:t>Grimm, </a:t>
            </a:r>
            <a:r>
              <a:rPr lang="en-US" sz="1900" b="1" dirty="0" err="1">
                <a:solidFill>
                  <a:schemeClr val="tx1"/>
                </a:solidFill>
              </a:rPr>
              <a:t>Hao</a:t>
            </a:r>
            <a:r>
              <a:rPr lang="en-US" sz="1900" b="1" dirty="0">
                <a:solidFill>
                  <a:schemeClr val="tx1"/>
                </a:solidFill>
              </a:rPr>
              <a:t> </a:t>
            </a:r>
            <a:r>
              <a:rPr lang="en-US" sz="1900" b="1" dirty="0" smtClean="0">
                <a:solidFill>
                  <a:schemeClr val="tx1"/>
                </a:solidFill>
              </a:rPr>
              <a:t>He, </a:t>
            </a:r>
            <a:r>
              <a:rPr lang="en-US" sz="1900" b="1" dirty="0" err="1" smtClean="0">
                <a:solidFill>
                  <a:schemeClr val="tx1"/>
                </a:solidFill>
              </a:rPr>
              <a:t>Doyeon</a:t>
            </a:r>
            <a:r>
              <a:rPr lang="en-US" sz="1900" b="1" dirty="0" smtClean="0">
                <a:solidFill>
                  <a:schemeClr val="tx1"/>
                </a:solidFill>
              </a:rPr>
              <a:t> </a:t>
            </a:r>
            <a:r>
              <a:rPr lang="en-US" sz="1900" b="1" dirty="0" err="1" smtClean="0">
                <a:solidFill>
                  <a:schemeClr val="tx1"/>
                </a:solidFill>
              </a:rPr>
              <a:t>Ahn</a:t>
            </a:r>
            <a:r>
              <a:rPr lang="en-US" sz="1900" b="1" dirty="0" smtClean="0">
                <a:solidFill>
                  <a:schemeClr val="tx1"/>
                </a:solidFill>
              </a:rPr>
              <a:t>, Ross </a:t>
            </a:r>
            <a:r>
              <a:rPr lang="en-US" sz="1900" b="1" dirty="0" err="1" smtClean="0">
                <a:solidFill>
                  <a:schemeClr val="tx1"/>
                </a:solidFill>
              </a:rPr>
              <a:t>Salawitch</a:t>
            </a:r>
            <a:r>
              <a:rPr lang="en-US" sz="1900" b="1" dirty="0" smtClean="0">
                <a:solidFill>
                  <a:schemeClr val="tx1"/>
                </a:solidFill>
              </a:rPr>
              <a:t> and </a:t>
            </a:r>
            <a:r>
              <a:rPr lang="en-US" sz="1900" b="1" dirty="0">
                <a:solidFill>
                  <a:schemeClr val="tx1"/>
                </a:solidFill>
              </a:rPr>
              <a:t>Russell </a:t>
            </a:r>
            <a:r>
              <a:rPr lang="en-US" sz="1900" b="1" dirty="0" smtClean="0">
                <a:solidFill>
                  <a:schemeClr val="tx1"/>
                </a:solidFill>
              </a:rPr>
              <a:t>Dickerson</a:t>
            </a:r>
            <a:endParaRPr lang="en-US" sz="1900" b="1" dirty="0">
              <a:solidFill>
                <a:schemeClr val="tx1"/>
              </a:solidFill>
            </a:endParaRPr>
          </a:p>
          <a:p>
            <a:r>
              <a:rPr lang="en-US" sz="1900" b="1" i="1" dirty="0" smtClean="0">
                <a:solidFill>
                  <a:schemeClr val="tx1"/>
                </a:solidFill>
              </a:rPr>
              <a:t>Dept. of Atmos. &amp; Oceanic Sci., University </a:t>
            </a:r>
            <a:r>
              <a:rPr lang="en-US" sz="1900" b="1" i="1" dirty="0">
                <a:solidFill>
                  <a:schemeClr val="tx1"/>
                </a:solidFill>
              </a:rPr>
              <a:t>of </a:t>
            </a:r>
            <a:r>
              <a:rPr lang="en-US" sz="1900" b="1" i="1" dirty="0" smtClean="0">
                <a:solidFill>
                  <a:schemeClr val="tx1"/>
                </a:solidFill>
              </a:rPr>
              <a:t>Maryland</a:t>
            </a:r>
          </a:p>
          <a:p>
            <a:endParaRPr lang="en-US" sz="1900" b="1" dirty="0" smtClean="0">
              <a:solidFill>
                <a:schemeClr val="tx1"/>
              </a:solidFill>
            </a:endParaRPr>
          </a:p>
          <a:p>
            <a:r>
              <a:rPr lang="en-US" sz="1900" b="1" dirty="0" smtClean="0">
                <a:solidFill>
                  <a:schemeClr val="tx1"/>
                </a:solidFill>
              </a:rPr>
              <a:t>Olivia Salmon, Alexie </a:t>
            </a:r>
            <a:r>
              <a:rPr lang="en-US" sz="1900" b="1" dirty="0" err="1" smtClean="0">
                <a:solidFill>
                  <a:schemeClr val="tx1"/>
                </a:solidFill>
              </a:rPr>
              <a:t>Heimburger</a:t>
            </a:r>
            <a:r>
              <a:rPr lang="en-US" sz="1900" b="1" dirty="0" smtClean="0">
                <a:solidFill>
                  <a:schemeClr val="tx1"/>
                </a:solidFill>
              </a:rPr>
              <a:t>, and Paul </a:t>
            </a:r>
            <a:r>
              <a:rPr lang="en-US" sz="1900" b="1" dirty="0" err="1" smtClean="0">
                <a:solidFill>
                  <a:schemeClr val="tx1"/>
                </a:solidFill>
              </a:rPr>
              <a:t>Shepson</a:t>
            </a:r>
            <a:endParaRPr lang="en-US" sz="1900" b="1" dirty="0" smtClean="0">
              <a:solidFill>
                <a:schemeClr val="tx1"/>
              </a:solidFill>
            </a:endParaRPr>
          </a:p>
          <a:p>
            <a:r>
              <a:rPr lang="en-US" sz="1900" b="1" i="1" dirty="0" smtClean="0">
                <a:solidFill>
                  <a:schemeClr val="tx1"/>
                </a:solidFill>
              </a:rPr>
              <a:t>Dept. of Chemistry, Purdue University</a:t>
            </a:r>
          </a:p>
          <a:p>
            <a:endParaRPr lang="en-US" sz="1900" b="1" dirty="0">
              <a:solidFill>
                <a:schemeClr val="tx1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15" y="5679942"/>
            <a:ext cx="881159" cy="88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31" y="5777049"/>
            <a:ext cx="852351" cy="852351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291" y="5917065"/>
            <a:ext cx="1527509" cy="52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98" y="5679942"/>
            <a:ext cx="774802" cy="978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651371"/>
            <a:ext cx="978029" cy="97802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90" y="5562134"/>
            <a:ext cx="11049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" y="106293"/>
            <a:ext cx="1156574" cy="67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11672" y="101025"/>
            <a:ext cx="327660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FLAGG-MD</a:t>
            </a:r>
          </a:p>
          <a:p>
            <a:pPr algn="ctr"/>
            <a:r>
              <a:rPr lang="en-US" sz="1400" b="1" i="1" dirty="0"/>
              <a:t>Fluxes of Greenhouse Gases in Maryland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311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50625" y="32679"/>
            <a:ext cx="9194625" cy="868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u="sng" dirty="0">
                <a:solidFill>
                  <a:srgbClr val="0000CC"/>
                </a:solidFill>
              </a:rPr>
              <a:t>Emissions of CO</a:t>
            </a:r>
            <a:r>
              <a:rPr lang="en-US" sz="3000" b="1" u="sng" baseline="-25000" dirty="0">
                <a:solidFill>
                  <a:srgbClr val="0000CC"/>
                </a:solidFill>
              </a:rPr>
              <a:t>2</a:t>
            </a:r>
            <a:r>
              <a:rPr lang="en-US" sz="3000" b="1" u="sng" dirty="0">
                <a:solidFill>
                  <a:srgbClr val="0000CC"/>
                </a:solidFill>
              </a:rPr>
              <a:t>, CH</a:t>
            </a:r>
            <a:r>
              <a:rPr lang="en-US" sz="3000" b="1" u="sng" baseline="-25000" dirty="0">
                <a:solidFill>
                  <a:srgbClr val="0000CC"/>
                </a:solidFill>
              </a:rPr>
              <a:t>4</a:t>
            </a:r>
            <a:r>
              <a:rPr lang="en-US" sz="3000" b="1" u="sng" dirty="0">
                <a:solidFill>
                  <a:srgbClr val="0000CC"/>
                </a:solidFill>
              </a:rPr>
              <a:t> and CO from </a:t>
            </a:r>
            <a:r>
              <a:rPr lang="en-US" sz="3000" b="1" u="sng" dirty="0" smtClean="0">
                <a:solidFill>
                  <a:srgbClr val="0000CC"/>
                </a:solidFill>
              </a:rPr>
              <a:t>Baltimore-DC</a:t>
            </a:r>
            <a:endParaRPr lang="en-US" sz="3000" b="1" u="sng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224" y="4876800"/>
            <a:ext cx="85899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/>
              <a:t>Note: </a:t>
            </a:r>
            <a:r>
              <a:rPr lang="en-US" sz="2000" dirty="0" smtClean="0"/>
              <a:t>(1) Estimated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emissions from Brown Station Landfill: 73 ± 19 moles s</a:t>
            </a:r>
            <a:r>
              <a:rPr lang="en-US" sz="2000" baseline="30000" dirty="0" smtClean="0"/>
              <a:t>-1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           (2) The population in the </a:t>
            </a:r>
            <a:r>
              <a:rPr lang="en-US" sz="2000" dirty="0" err="1" smtClean="0"/>
              <a:t>Balt</a:t>
            </a:r>
            <a:r>
              <a:rPr lang="en-US" sz="2000" dirty="0" smtClean="0"/>
              <a:t>–DC area is close to 10 million. 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           (3) </a:t>
            </a:r>
            <a:r>
              <a:rPr lang="it-IT" sz="2000" dirty="0" smtClean="0"/>
              <a:t>In </a:t>
            </a:r>
            <a:r>
              <a:rPr lang="it-IT" sz="2000" dirty="0"/>
              <a:t>2011, </a:t>
            </a:r>
            <a:r>
              <a:rPr lang="it-IT" sz="2000" dirty="0" smtClean="0"/>
              <a:t>CO</a:t>
            </a:r>
            <a:r>
              <a:rPr lang="it-IT" sz="2000" baseline="-25000" dirty="0" smtClean="0"/>
              <a:t>2</a:t>
            </a:r>
            <a:r>
              <a:rPr lang="it-IT" sz="2000" dirty="0" smtClean="0"/>
              <a:t> </a:t>
            </a:r>
            <a:r>
              <a:rPr lang="it-IT" sz="2000" dirty="0"/>
              <a:t>emission per capita in MD is ~11 tons/yr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sp>
        <p:nvSpPr>
          <p:cNvPr id="6" name="Right Brace 5"/>
          <p:cNvSpPr/>
          <p:nvPr/>
        </p:nvSpPr>
        <p:spPr>
          <a:xfrm>
            <a:off x="2609850" y="3388150"/>
            <a:ext cx="209550" cy="1717250"/>
          </a:xfrm>
          <a:prstGeom prst="rightBrace">
            <a:avLst/>
          </a:pr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81100" y="4302550"/>
            <a:ext cx="293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: ~150 million tons/</a:t>
            </a:r>
            <a:r>
              <a:rPr lang="en-US" sz="2000" b="1" dirty="0" err="1" smtClean="0">
                <a:solidFill>
                  <a:srgbClr val="FF0000"/>
                </a:solidFill>
              </a:rPr>
              <a:t>yr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8658"/>
            <a:ext cx="8894763" cy="371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2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32679"/>
            <a:ext cx="87630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smtClean="0">
                <a:solidFill>
                  <a:srgbClr val="0000CC"/>
                </a:solidFill>
              </a:rPr>
              <a:t>VOC Canister Sample of Ethane</a:t>
            </a:r>
            <a:endParaRPr lang="en-US" sz="3600" b="1" u="sng" dirty="0">
              <a:solidFill>
                <a:srgbClr val="0000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" y="645111"/>
            <a:ext cx="5098749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618" y="777166"/>
            <a:ext cx="4744899" cy="3545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7244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Ethane </a:t>
            </a:r>
            <a:r>
              <a:rPr lang="en-US" dirty="0"/>
              <a:t>versus </a:t>
            </a:r>
            <a:r>
              <a:rPr lang="en-US" dirty="0" smtClean="0"/>
              <a:t>methane: the </a:t>
            </a:r>
            <a:r>
              <a:rPr lang="en-US" dirty="0"/>
              <a:t>ethane-to-methane ratio (slope) could potentially be used for identification and quantification of methane sources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Limited canister samples show an ethane-to-methane ratio (i.e., slope) of 3.3%.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52400" y="46038"/>
            <a:ext cx="9220200" cy="639762"/>
          </a:xfrm>
        </p:spPr>
        <p:txBody>
          <a:bodyPr>
            <a:noAutofit/>
          </a:bodyPr>
          <a:lstStyle/>
          <a:p>
            <a:r>
              <a:rPr lang="en-US" sz="3600" b="1" u="sng" dirty="0" smtClean="0"/>
              <a:t>CH</a:t>
            </a:r>
            <a:r>
              <a:rPr lang="en-US" sz="3600" b="1" u="sng" baseline="-25000" dirty="0" smtClean="0"/>
              <a:t>4</a:t>
            </a:r>
            <a:r>
              <a:rPr lang="en-US" sz="3600" b="1" u="sng" dirty="0" smtClean="0"/>
              <a:t> Emissions from Brown Station Landfill</a:t>
            </a:r>
            <a:endParaRPr lang="en-US" sz="3600" b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5029200" y="3429000"/>
            <a:ext cx="3886200" cy="32624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Flight #</a:t>
            </a:r>
            <a:r>
              <a:rPr lang="en-US" b="1" dirty="0" smtClean="0"/>
              <a:t>     </a:t>
            </a:r>
            <a:r>
              <a:rPr lang="en-US" b="1" u="sng" dirty="0" smtClean="0"/>
              <a:t>CH</a:t>
            </a:r>
            <a:r>
              <a:rPr lang="en-US" b="1" u="sng" baseline="-25000" dirty="0" smtClean="0"/>
              <a:t>4</a:t>
            </a:r>
            <a:r>
              <a:rPr lang="en-US" b="1" u="sng" dirty="0" smtClean="0"/>
              <a:t> Emission Rate (moles s</a:t>
            </a:r>
            <a:r>
              <a:rPr lang="en-US" b="1" u="sng" baseline="30000" dirty="0" smtClean="0"/>
              <a:t>-1</a:t>
            </a:r>
            <a:r>
              <a:rPr lang="en-US" b="1" u="sng" dirty="0" smtClean="0"/>
              <a:t>)</a:t>
            </a:r>
          </a:p>
          <a:p>
            <a:r>
              <a:rPr lang="en-US" dirty="0" smtClean="0"/>
              <a:t>   RF1                       57.4</a:t>
            </a:r>
          </a:p>
          <a:p>
            <a:r>
              <a:rPr lang="en-US" dirty="0"/>
              <a:t> </a:t>
            </a:r>
            <a:r>
              <a:rPr lang="en-US" dirty="0" smtClean="0"/>
              <a:t>  RF2                       68.1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RF4                     105.9</a:t>
            </a:r>
          </a:p>
          <a:p>
            <a:r>
              <a:rPr lang="en-US" dirty="0"/>
              <a:t> </a:t>
            </a:r>
            <a:r>
              <a:rPr lang="en-US" dirty="0" smtClean="0"/>
              <a:t>  RF5                       83.8</a:t>
            </a:r>
          </a:p>
          <a:p>
            <a:r>
              <a:rPr lang="en-US" dirty="0" smtClean="0"/>
              <a:t>   RF6                       65.3</a:t>
            </a:r>
          </a:p>
          <a:p>
            <a:r>
              <a:rPr lang="en-US" dirty="0"/>
              <a:t> </a:t>
            </a:r>
            <a:r>
              <a:rPr lang="en-US" dirty="0" smtClean="0"/>
              <a:t>  RF8                       56.2</a:t>
            </a:r>
          </a:p>
          <a:p>
            <a:r>
              <a:rPr lang="en-US" dirty="0" smtClean="0"/>
              <a:t>-----------------------------------</a:t>
            </a:r>
          </a:p>
          <a:p>
            <a:r>
              <a:rPr lang="en-US" dirty="0" smtClean="0"/>
              <a:t> Mean	          72.8 ± 19.0</a:t>
            </a:r>
          </a:p>
          <a:p>
            <a:r>
              <a:rPr lang="en-US" sz="800" dirty="0" smtClean="0"/>
              <a:t>  </a:t>
            </a:r>
          </a:p>
          <a:p>
            <a:r>
              <a:rPr lang="en-US" dirty="0" smtClean="0"/>
              <a:t>~11% of the total CH</a:t>
            </a:r>
            <a:r>
              <a:rPr lang="en-US" baseline="-25000" dirty="0" smtClean="0"/>
              <a:t>4</a:t>
            </a:r>
            <a:r>
              <a:rPr lang="en-US" dirty="0" smtClean="0"/>
              <a:t> emissions (670 moles s</a:t>
            </a:r>
            <a:r>
              <a:rPr lang="en-US" baseline="30000" dirty="0" smtClean="0"/>
              <a:t>-1</a:t>
            </a:r>
            <a:r>
              <a:rPr lang="en-US" dirty="0" smtClean="0"/>
              <a:t>) from the </a:t>
            </a:r>
            <a:r>
              <a:rPr lang="en-US" dirty="0" err="1" smtClean="0"/>
              <a:t>Balt</a:t>
            </a:r>
            <a:r>
              <a:rPr lang="en-US" dirty="0" smtClean="0"/>
              <a:t>-DC area.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3657600" cy="274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Content Placeholder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8" y="3716215"/>
            <a:ext cx="4635062" cy="105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3741490" cy="280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622331" y="2166628"/>
            <a:ext cx="273269" cy="271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241535" y="2667000"/>
            <a:ext cx="815866" cy="533400"/>
            <a:chOff x="1676400" y="787495"/>
            <a:chExt cx="945931" cy="400110"/>
          </a:xfrm>
          <a:scene3d>
            <a:camera prst="orthographicFront">
              <a:rot lat="0" lon="0" rev="2700000"/>
            </a:camera>
            <a:lightRig rig="threePt" dir="t"/>
          </a:scene3d>
        </p:grpSpPr>
        <p:sp>
          <p:nvSpPr>
            <p:cNvPr id="19" name="Right Arrow 18"/>
            <p:cNvSpPr/>
            <p:nvPr/>
          </p:nvSpPr>
          <p:spPr>
            <a:xfrm>
              <a:off x="1676400" y="793595"/>
              <a:ext cx="914400" cy="34940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52600" y="787495"/>
              <a:ext cx="8697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w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ind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V="1">
            <a:off x="2879865" y="2015914"/>
            <a:ext cx="2263622" cy="301428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464890" y="4800600"/>
            <a:ext cx="387851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E. R. : 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emission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altLang="en-US" sz="2000" dirty="0" smtClean="0">
                <a:solidFill>
                  <a:srgbClr val="000000"/>
                </a:solidFill>
                <a:latin typeface="Calibri" pitchFamily="34" charset="0"/>
              </a:rPr>
              <a:t>rate (flux)</a:t>
            </a:r>
            <a:endParaRPr lang="fr-FR" altLang="en-US" sz="2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[C] : concentrations (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downwind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hangingPunct="1"/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[C]</a:t>
            </a:r>
            <a:r>
              <a:rPr lang="fr-FR" altLang="en-US" sz="2000" baseline="-25000" dirty="0">
                <a:solidFill>
                  <a:srgbClr val="000000"/>
                </a:solidFill>
                <a:latin typeface="Calibri" pitchFamily="34" charset="0"/>
              </a:rPr>
              <a:t>b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: concentration in background </a:t>
            </a:r>
          </a:p>
          <a:p>
            <a:pPr eaLnBrk="1" hangingPunct="1"/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U</a:t>
            </a:r>
            <a:r>
              <a:rPr lang="fr-FR" altLang="en-US" sz="2000" baseline="-25000" dirty="0">
                <a:solidFill>
                  <a:srgbClr val="000000"/>
                </a:solidFill>
                <a:latin typeface="Cambria Math" pitchFamily="18" charset="0"/>
              </a:rPr>
              <a:t>⊥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: 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perpendicular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wind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speed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38400" y="2709086"/>
            <a:ext cx="685800" cy="41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1200" b="1" dirty="0" smtClean="0">
                <a:solidFill>
                  <a:srgbClr val="FFC000"/>
                </a:solidFill>
              </a:rPr>
              <a:t>Brown Statin Landfill</a:t>
            </a:r>
            <a:endParaRPr lang="en-US" sz="1200" b="1" dirty="0">
              <a:solidFill>
                <a:srgbClr val="FFC000"/>
              </a:solidFill>
            </a:endParaRP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H="1" flipV="1">
            <a:off x="2554344" y="2590800"/>
            <a:ext cx="226956" cy="118286"/>
          </a:xfrm>
          <a:prstGeom prst="straightConnector1">
            <a:avLst/>
          </a:prstGeom>
          <a:ln w="2540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50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6251"/>
            <a:ext cx="797560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143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CO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along the Flight Track on 2/20/15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7355" y="2198643"/>
            <a:ext cx="1295400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Dickerson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800" y="1541677"/>
            <a:ext cx="1600200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Brandon Shores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600200" y="882747"/>
            <a:ext cx="1422400" cy="660304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0" lon="0" rev="206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52600" y="958946"/>
            <a:ext cx="1066800" cy="461665"/>
          </a:xfrm>
          <a:prstGeom prst="rect">
            <a:avLst/>
          </a:prstGeom>
          <a:noFill/>
          <a:scene3d>
            <a:camera prst="orthographicFront">
              <a:rot lat="0" lon="0" rev="2069999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</a:t>
            </a:r>
            <a:r>
              <a:rPr lang="en-US" sz="2400" b="1" dirty="0" smtClean="0">
                <a:solidFill>
                  <a:schemeClr val="bg1"/>
                </a:solidFill>
              </a:rPr>
              <a:t>ind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16687" y="4095751"/>
            <a:ext cx="1621913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Morgantown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7643" y="3639037"/>
            <a:ext cx="1621913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Chalk Point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1" y="6477000"/>
            <a:ext cx="8077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Power plant plumes were clearly observed along the downwind transects.</a:t>
            </a:r>
            <a:endParaRPr lang="en-US" sz="2000" b="1" dirty="0"/>
          </a:p>
        </p:txBody>
      </p:sp>
      <p:sp>
        <p:nvSpPr>
          <p:cNvPr id="4" name="Oval 3"/>
          <p:cNvSpPr/>
          <p:nvPr/>
        </p:nvSpPr>
        <p:spPr>
          <a:xfrm>
            <a:off x="2819400" y="3467101"/>
            <a:ext cx="2133600" cy="47625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2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52400" y="46038"/>
            <a:ext cx="9220200" cy="639762"/>
          </a:xfrm>
        </p:spPr>
        <p:txBody>
          <a:bodyPr>
            <a:noAutofit/>
          </a:bodyPr>
          <a:lstStyle/>
          <a:p>
            <a:r>
              <a:rPr lang="en-US" sz="3200" b="1" u="sng" dirty="0" smtClean="0"/>
              <a:t>Emissions from Chalk Point Power Plant</a:t>
            </a:r>
            <a:endParaRPr lang="en-US" sz="3200" b="1" u="sng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68185"/>
            <a:ext cx="3726303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734362"/>
            <a:ext cx="3573904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01380"/>
            <a:ext cx="3573905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88030" y="1219200"/>
            <a:ext cx="4574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Reasonable agreement between the CEM emission rates and the emission rates derived from the aircraft observations.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Differences may be explained uncertainties in the CEM and obs.</a:t>
            </a:r>
          </a:p>
        </p:txBody>
      </p:sp>
    </p:spTree>
    <p:extLst>
      <p:ext uri="{BB962C8B-B14F-4D97-AF65-F5344CB8AC3E}">
        <p14:creationId xmlns:p14="http://schemas.microsoft.com/office/powerpoint/2010/main" val="4674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52400" y="46038"/>
            <a:ext cx="9220200" cy="639762"/>
          </a:xfrm>
        </p:spPr>
        <p:txBody>
          <a:bodyPr>
            <a:noAutofit/>
          </a:bodyPr>
          <a:lstStyle/>
          <a:p>
            <a:r>
              <a:rPr lang="en-US" sz="3200" b="1" u="sng" dirty="0" smtClean="0"/>
              <a:t>Emission Ratios from Chalk Point Power Plant</a:t>
            </a:r>
            <a:endParaRPr lang="en-US" sz="3200" b="1" u="sn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1"/>
            <a:ext cx="4572000" cy="374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4572000" cy="374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5105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 enhancement of [SO</a:t>
            </a:r>
            <a:r>
              <a:rPr lang="en-US" baseline="-25000" dirty="0" smtClean="0"/>
              <a:t>2</a:t>
            </a:r>
            <a:r>
              <a:rPr lang="en-US" dirty="0"/>
              <a:t>] (mostly </a:t>
            </a:r>
            <a:r>
              <a:rPr lang="en-US" dirty="0" smtClean="0"/>
              <a:t>~</a:t>
            </a:r>
            <a:r>
              <a:rPr lang="en-US" dirty="0"/>
              <a:t>1-2 ppb) </a:t>
            </a:r>
            <a:r>
              <a:rPr lang="en-US" dirty="0" smtClean="0"/>
              <a:t>causes high uncertainty in the SO</a:t>
            </a:r>
            <a:r>
              <a:rPr lang="en-US" baseline="-25000" dirty="0" smtClean="0"/>
              <a:t>2</a:t>
            </a:r>
            <a:r>
              <a:rPr lang="en-US" dirty="0" smtClean="0"/>
              <a:t> emission rate estimation using the aircraft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18972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38" y="762000"/>
            <a:ext cx="8445062" cy="5943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Tx/>
              <a:buChar char="•"/>
            </a:pPr>
            <a:r>
              <a:rPr lang="en-US" altLang="en-US" sz="2400" dirty="0" smtClean="0"/>
              <a:t>Estimated </a:t>
            </a:r>
            <a:r>
              <a:rPr lang="en-US" altLang="en-US" sz="2400" dirty="0"/>
              <a:t>emissions from the Baltimore-Washington </a:t>
            </a:r>
            <a:r>
              <a:rPr lang="en-US" altLang="en-US" sz="2400" dirty="0" smtClean="0"/>
              <a:t>area:</a:t>
            </a:r>
            <a:endParaRPr lang="en-US" alt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400" dirty="0"/>
              <a:t>    </a:t>
            </a:r>
            <a:r>
              <a:rPr lang="en-US" altLang="en-US" sz="2400" dirty="0" smtClean="0"/>
              <a:t>	F(CO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/>
              <a:t>): 110,000±20,000 moles </a:t>
            </a:r>
            <a:r>
              <a:rPr lang="en-US" altLang="en-US" sz="2400" dirty="0" smtClean="0"/>
              <a:t>s</a:t>
            </a:r>
            <a:r>
              <a:rPr lang="en-US" altLang="en-US" sz="2400" baseline="30000" dirty="0" smtClean="0"/>
              <a:t>-1</a:t>
            </a:r>
            <a:r>
              <a:rPr lang="en-US" altLang="en-US" sz="2400" dirty="0" smtClean="0"/>
              <a:t> (or ~150 M tons/</a:t>
            </a:r>
            <a:r>
              <a:rPr lang="en-US" altLang="en-US" sz="2400" dirty="0" err="1" smtClean="0"/>
              <a:t>yr</a:t>
            </a:r>
            <a:r>
              <a:rPr lang="en-US" altLang="en-US" sz="2400" dirty="0" smtClean="0"/>
              <a:t>)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sz="2400" dirty="0" smtClean="0"/>
              <a:t>	F(CH</a:t>
            </a:r>
            <a:r>
              <a:rPr lang="en-US" altLang="en-US" sz="2400" baseline="-25000" dirty="0" smtClean="0"/>
              <a:t>4</a:t>
            </a:r>
            <a:r>
              <a:rPr lang="en-US" altLang="en-US" sz="2400" dirty="0"/>
              <a:t>): 700±330  moles </a:t>
            </a:r>
            <a:r>
              <a:rPr lang="en-US" altLang="en-US" sz="2400" dirty="0" smtClean="0"/>
              <a:t>s</a:t>
            </a:r>
            <a:r>
              <a:rPr lang="en-US" altLang="en-US" sz="2400" baseline="30000" dirty="0" smtClean="0"/>
              <a:t>-1</a:t>
            </a:r>
            <a:endParaRPr lang="en-US" altLang="en-US" sz="24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en-US" sz="2400" dirty="0" smtClean="0"/>
              <a:t>	F(CO</a:t>
            </a:r>
            <a:r>
              <a:rPr lang="en-US" altLang="en-US" sz="2400" dirty="0"/>
              <a:t>): </a:t>
            </a:r>
            <a:r>
              <a:rPr lang="en-US" altLang="en-US" sz="2400" dirty="0" smtClean="0"/>
              <a:t> 540±188  </a:t>
            </a:r>
            <a:r>
              <a:rPr lang="en-US" altLang="en-US" sz="2400" dirty="0"/>
              <a:t>moles </a:t>
            </a:r>
            <a:r>
              <a:rPr lang="en-US" altLang="en-US" sz="2400" dirty="0" smtClean="0"/>
              <a:t>s</a:t>
            </a:r>
            <a:r>
              <a:rPr lang="en-US" altLang="en-US" sz="2400" baseline="30000" dirty="0" smtClean="0"/>
              <a:t>-1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altLang="en-US" sz="2400" dirty="0"/>
          </a:p>
          <a:p>
            <a:pPr>
              <a:spcBef>
                <a:spcPts val="0"/>
              </a:spcBef>
            </a:pPr>
            <a:r>
              <a:rPr lang="en-US" altLang="en-US" sz="2400" dirty="0" smtClean="0">
                <a:solidFill>
                  <a:srgbClr val="000000"/>
                </a:solidFill>
              </a:rPr>
              <a:t>CH</a:t>
            </a:r>
            <a:r>
              <a:rPr lang="en-US" altLang="en-US" sz="2400" baseline="-25000" dirty="0" smtClean="0">
                <a:solidFill>
                  <a:srgbClr val="000000"/>
                </a:solidFill>
              </a:rPr>
              <a:t>4</a:t>
            </a:r>
            <a:r>
              <a:rPr lang="en-US" altLang="en-US" sz="2400" dirty="0" smtClean="0">
                <a:solidFill>
                  <a:srgbClr val="000000"/>
                </a:solidFill>
              </a:rPr>
              <a:t> emissions from Brown Station Landfill account for ~10% of total CH</a:t>
            </a:r>
            <a:r>
              <a:rPr lang="en-US" altLang="en-US" sz="2400" baseline="-25000" dirty="0" smtClean="0">
                <a:solidFill>
                  <a:srgbClr val="000000"/>
                </a:solidFill>
              </a:rPr>
              <a:t>4</a:t>
            </a:r>
            <a:r>
              <a:rPr lang="en-US" altLang="en-US" sz="2400" dirty="0" smtClean="0">
                <a:solidFill>
                  <a:srgbClr val="000000"/>
                </a:solidFill>
              </a:rPr>
              <a:t> emissions from the entire Baltimore-Washington area.</a:t>
            </a:r>
          </a:p>
          <a:p>
            <a:pPr>
              <a:spcBef>
                <a:spcPts val="0"/>
              </a:spcBef>
            </a:pPr>
            <a:endParaRPr lang="en-US" altLang="en-US" sz="24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en-US" sz="2400" dirty="0" smtClean="0">
                <a:solidFill>
                  <a:srgbClr val="000000"/>
                </a:solidFill>
              </a:rPr>
              <a:t>Limited VOC data show an ethane to methane ratio of 3.3%.</a:t>
            </a:r>
          </a:p>
          <a:p>
            <a:pPr>
              <a:spcBef>
                <a:spcPts val="0"/>
              </a:spcBef>
            </a:pPr>
            <a:endParaRPr lang="en-US" altLang="en-US" sz="24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en-US" sz="2400" dirty="0">
                <a:solidFill>
                  <a:srgbClr val="000000"/>
                </a:solidFill>
              </a:rPr>
              <a:t>G</a:t>
            </a:r>
            <a:r>
              <a:rPr lang="en-US" altLang="en-US" sz="2400" dirty="0" smtClean="0">
                <a:solidFill>
                  <a:srgbClr val="000000"/>
                </a:solidFill>
              </a:rPr>
              <a:t>ood agreement between the CEM emissions and the emissions derived from aircraft observations.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0338" y="-762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smtClean="0">
                <a:solidFill>
                  <a:srgbClr val="0000CC"/>
                </a:solidFill>
              </a:rPr>
              <a:t>Summary</a:t>
            </a:r>
            <a:endParaRPr lang="en-US" sz="3600" b="1" u="sng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228600"/>
            <a:ext cx="83058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FLAGG-MD: Preliminary Results for Winter 2016 Aircraft Observations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029200"/>
            <a:ext cx="6400800" cy="3048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UMD/NIST FLAGG-MD Meeting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February 22, 2016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05400" y="23254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Purdue Duchess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3821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UMD Cessna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7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28600" y="0"/>
            <a:ext cx="9144000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UMD Cessna 402B Research Aircraft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2768599" cy="270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3886200" y="685800"/>
            <a:ext cx="5181600" cy="563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GPS Position</a:t>
            </a:r>
            <a:r>
              <a:rPr lang="en-US" sz="2400" b="1" i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(</a:t>
            </a:r>
            <a:r>
              <a:rPr lang="en-US" sz="2000" b="1" dirty="0" err="1" smtClean="0">
                <a:ea typeface="Times New Roman" charset="0"/>
                <a:cs typeface="Times New Roman" charset="0"/>
              </a:rPr>
              <a:t>Lat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, Long, Altitude, Speed)</a:t>
            </a:r>
          </a:p>
          <a:p>
            <a:pPr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Met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(T, RH, P, wind speed/direction)</a:t>
            </a:r>
          </a:p>
          <a:p>
            <a:pPr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Trace gases:</a:t>
            </a:r>
            <a:endParaRPr lang="en-US" sz="2400" b="1" dirty="0" smtClean="0">
              <a:ea typeface="Times New Roman" charset="0"/>
              <a:cs typeface="Times New Roman" charset="0"/>
            </a:endParaRPr>
          </a:p>
          <a:p>
            <a:pPr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	</a:t>
            </a:r>
            <a:r>
              <a:rPr lang="en-US" sz="2000" b="1" spc="-50" dirty="0">
                <a:ea typeface="Times New Roman" charset="0"/>
                <a:cs typeface="Times New Roman" charset="0"/>
              </a:rPr>
              <a:t>CH</a:t>
            </a:r>
            <a:r>
              <a:rPr lang="en-US" sz="2000" b="1" spc="-50" baseline="-25000" dirty="0">
                <a:ea typeface="Times New Roman" charset="0"/>
                <a:cs typeface="Times New Roman" charset="0"/>
              </a:rPr>
              <a:t>4</a:t>
            </a:r>
            <a:r>
              <a:rPr lang="en-US" sz="2000" b="1" spc="-50" dirty="0">
                <a:ea typeface="Times New Roman" charset="0"/>
                <a:cs typeface="Times New Roman" charset="0"/>
              </a:rPr>
              <a:t>/CO</a:t>
            </a:r>
            <a:r>
              <a:rPr lang="en-US" sz="2000" b="1" spc="-50" baseline="-25000" dirty="0">
                <a:ea typeface="Times New Roman" charset="0"/>
                <a:cs typeface="Times New Roman" charset="0"/>
              </a:rPr>
              <a:t>2</a:t>
            </a:r>
            <a:r>
              <a:rPr lang="en-US" sz="2000" b="1" spc="-50" dirty="0">
                <a:ea typeface="Times New Roman" charset="0"/>
                <a:cs typeface="Times New Roman" charset="0"/>
              </a:rPr>
              <a:t>/CO/H</a:t>
            </a:r>
            <a:r>
              <a:rPr lang="en-US" sz="2000" b="1" spc="-50" baseline="-25000" dirty="0">
                <a:ea typeface="Times New Roman" charset="0"/>
                <a:cs typeface="Times New Roman" charset="0"/>
              </a:rPr>
              <a:t>2</a:t>
            </a:r>
            <a:r>
              <a:rPr lang="en-US" sz="2000" b="1" spc="-50" dirty="0">
                <a:ea typeface="Times New Roman" charset="0"/>
                <a:cs typeface="Times New Roman" charset="0"/>
              </a:rPr>
              <a:t>O: Cavity Ring Down, </a:t>
            </a:r>
            <a:r>
              <a:rPr lang="en-US" sz="2000" b="1" spc="-50" dirty="0" err="1">
                <a:ea typeface="Times New Roman" charset="0"/>
                <a:cs typeface="Times New Roman" charset="0"/>
              </a:rPr>
              <a:t>Picarro</a:t>
            </a:r>
            <a:r>
              <a:rPr lang="en-US" sz="2000" b="1" spc="-50" dirty="0">
                <a:ea typeface="Times New Roman" charset="0"/>
                <a:cs typeface="Times New Roman" charset="0"/>
              </a:rPr>
              <a:t> </a:t>
            </a:r>
          </a:p>
          <a:p>
            <a:pPr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K30 CO</a:t>
            </a:r>
            <a:r>
              <a:rPr lang="en-US" sz="2000" b="1" baseline="-25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small sensor</a:t>
            </a:r>
          </a:p>
          <a:p>
            <a:pPr>
              <a:buNone/>
            </a:pPr>
            <a:r>
              <a:rPr lang="en-US" sz="2000" b="1" dirty="0">
                <a:ea typeface="Times New Roman" charset="0"/>
                <a:cs typeface="Times New Roman" charset="0"/>
              </a:rPr>
              <a:t>	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O</a:t>
            </a:r>
            <a:r>
              <a:rPr lang="en-US" sz="2000" b="1" baseline="-30000" dirty="0" smtClean="0">
                <a:ea typeface="Times New Roman" charset="0"/>
                <a:cs typeface="Times New Roman" charset="0"/>
              </a:rPr>
              <a:t>3</a:t>
            </a:r>
            <a:r>
              <a:rPr lang="en-US" sz="2000" b="1" dirty="0">
                <a:ea typeface="Times New Roman" charset="0"/>
                <a:cs typeface="Times New Roman" charset="0"/>
              </a:rPr>
              <a:t>: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 UV Absorption, TECO</a:t>
            </a:r>
            <a:endParaRPr lang="en-US" sz="2000" b="1" dirty="0">
              <a:ea typeface="Times New Roman" charset="0"/>
              <a:cs typeface="Times New Roman" charset="0"/>
            </a:endParaRPr>
          </a:p>
          <a:p>
            <a:pPr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	SO</a:t>
            </a:r>
            <a:r>
              <a:rPr lang="en-US" sz="2000" b="1" baseline="-30000" dirty="0" smtClean="0">
                <a:ea typeface="Times New Roman" charset="0"/>
                <a:cs typeface="Times New Roman" charset="0"/>
              </a:rPr>
              <a:t>2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: Pulsed Fluorescence, modified TECO</a:t>
            </a:r>
            <a:endParaRPr lang="en-US" sz="2000" b="1" dirty="0">
              <a:ea typeface="Times New Roman" charset="0"/>
              <a:cs typeface="Times New Roman" charset="0"/>
            </a:endParaRPr>
          </a:p>
          <a:p>
            <a:pPr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	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NO</a:t>
            </a:r>
            <a:r>
              <a:rPr lang="en-US" sz="2000" b="1" baseline="-30000" dirty="0" smtClean="0">
                <a:ea typeface="Times New Roman" charset="0"/>
                <a:cs typeface="Times New Roman" charset="0"/>
              </a:rPr>
              <a:t>2</a:t>
            </a:r>
            <a:r>
              <a:rPr lang="en-US" sz="2000" b="1" dirty="0">
                <a:ea typeface="Times New Roman" charset="0"/>
                <a:cs typeface="Times New Roman" charset="0"/>
              </a:rPr>
              <a:t>: Cavity Ring Down, Los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Gatos</a:t>
            </a:r>
          </a:p>
          <a:p>
            <a:pPr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	VOCs: canister samples and GC-FID analysis</a:t>
            </a:r>
          </a:p>
          <a:p>
            <a:pPr>
              <a:buNone/>
            </a:pPr>
            <a:r>
              <a:rPr lang="en-US" sz="2000" b="1" dirty="0">
                <a:ea typeface="Times New Roman" charset="0"/>
                <a:cs typeface="Times New Roman" charset="0"/>
              </a:rPr>
              <a:t>	</a:t>
            </a: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Aerosol Optical Properties:</a:t>
            </a:r>
          </a:p>
          <a:p>
            <a:pPr>
              <a:buNone/>
            </a:pPr>
            <a:r>
              <a:rPr lang="en-US" sz="2400" b="1" dirty="0">
                <a:ea typeface="Times New Roman" charset="0"/>
                <a:cs typeface="Times New Roman" charset="0"/>
              </a:rPr>
              <a:t>	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Scattering:</a:t>
            </a:r>
            <a:r>
              <a:rPr lang="en-US" sz="20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ea typeface="Times New Roman" charset="0"/>
                <a:cs typeface="Times New Roman" charset="0"/>
              </a:rPr>
              <a:t>b</a:t>
            </a:r>
            <a:r>
              <a:rPr lang="en-US" sz="2000" b="1" baseline="-25000" dirty="0" err="1">
                <a:ea typeface="Times New Roman" charset="0"/>
                <a:cs typeface="Times New Roman" charset="0"/>
              </a:rPr>
              <a:t>scat</a:t>
            </a:r>
            <a:r>
              <a:rPr lang="en-US" sz="2000" dirty="0"/>
              <a:t>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(@</a:t>
            </a:r>
            <a:r>
              <a:rPr lang="en-US" sz="2000" b="1" dirty="0" smtClean="0">
                <a:solidFill>
                  <a:srgbClr val="0033CC"/>
                </a:solidFill>
                <a:ea typeface="Times New Roman" charset="0"/>
                <a:cs typeface="Times New Roman" charset="0"/>
              </a:rPr>
              <a:t>450</a:t>
            </a:r>
            <a:r>
              <a:rPr lang="en-US" sz="2000" b="1" dirty="0">
                <a:ea typeface="Times New Roman" charset="0"/>
                <a:cs typeface="Times New Roman" charset="0"/>
              </a:rPr>
              <a:t>, </a:t>
            </a:r>
            <a:r>
              <a:rPr lang="en-US" sz="2000" b="1" dirty="0">
                <a:solidFill>
                  <a:srgbClr val="009900"/>
                </a:solidFill>
                <a:ea typeface="Times New Roman" charset="0"/>
                <a:cs typeface="Times New Roman" charset="0"/>
              </a:rPr>
              <a:t>550</a:t>
            </a:r>
            <a:r>
              <a:rPr lang="en-US" sz="2000" b="1" dirty="0">
                <a:ea typeface="Times New Roman" charset="0"/>
                <a:cs typeface="Times New Roman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700</a:t>
            </a:r>
            <a:r>
              <a:rPr lang="en-US" sz="2000" b="1" dirty="0">
                <a:ea typeface="Times New Roman" charset="0"/>
                <a:cs typeface="Times New Roman" charset="0"/>
              </a:rPr>
              <a:t> nm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), 		           </a:t>
            </a:r>
            <a:r>
              <a:rPr lang="en-US" sz="2000" b="1" dirty="0" err="1" smtClean="0">
                <a:ea typeface="Times New Roman" charset="0"/>
                <a:cs typeface="Times New Roman" charset="0"/>
              </a:rPr>
              <a:t>Nephelometer</a:t>
            </a:r>
            <a:endParaRPr lang="en-US" sz="2000" b="1" i="1" dirty="0">
              <a:ea typeface="Times New Roman" charset="0"/>
              <a:cs typeface="Times New Roman" charset="0"/>
            </a:endParaRPr>
          </a:p>
          <a:p>
            <a:pPr>
              <a:buFontTx/>
              <a:buNone/>
            </a:pPr>
            <a:r>
              <a:rPr lang="en-US" sz="2400" b="1" dirty="0" smtClean="0">
                <a:ea typeface="Times New Roman" charset="0"/>
                <a:cs typeface="Times New Roman" charset="0"/>
              </a:rPr>
              <a:t>	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Absorption</a:t>
            </a:r>
            <a:r>
              <a:rPr lang="en-US" sz="2000" b="1" dirty="0">
                <a:ea typeface="Times New Roman" charset="0"/>
                <a:cs typeface="Times New Roman" charset="0"/>
              </a:rPr>
              <a:t>:</a:t>
            </a:r>
            <a:r>
              <a:rPr lang="en-US" sz="20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b</a:t>
            </a:r>
            <a:r>
              <a:rPr lang="en-US" sz="2000" b="1" baseline="-25000" dirty="0" smtClean="0">
                <a:ea typeface="Times New Roman" charset="0"/>
                <a:cs typeface="Times New Roman" charset="0"/>
              </a:rPr>
              <a:t>ap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(565 nm), PSAP</a:t>
            </a:r>
          </a:p>
          <a:p>
            <a:pPr>
              <a:buFont typeface="Arial" pitchFamily="34" charset="0"/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      </a:t>
            </a:r>
            <a:r>
              <a:rPr lang="en-US" sz="2000" b="1" spc="-20" dirty="0" smtClean="0">
                <a:ea typeface="Times New Roman" charset="0"/>
                <a:cs typeface="Times New Roman" charset="0"/>
              </a:rPr>
              <a:t>Black Carbon: </a:t>
            </a:r>
            <a:r>
              <a:rPr lang="en-US" sz="2000" b="1" spc="-20" dirty="0" err="1" smtClean="0">
                <a:ea typeface="Times New Roman" charset="0"/>
                <a:cs typeface="Times New Roman" charset="0"/>
              </a:rPr>
              <a:t>Aethalometer</a:t>
            </a:r>
            <a:r>
              <a:rPr lang="en-US" sz="2000" b="1" spc="-20" dirty="0" smtClean="0">
                <a:ea typeface="Times New Roman" charset="0"/>
                <a:cs typeface="Times New Roman" charset="0"/>
              </a:rPr>
              <a:t> (7-wavelengths)</a:t>
            </a:r>
          </a:p>
          <a:p>
            <a:pPr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Data Acquisition: 1 sec</a:t>
            </a:r>
            <a:endParaRPr lang="en-US" sz="2400" b="1" dirty="0" smtClean="0"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3472260" cy="26041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070" y="2313801"/>
            <a:ext cx="112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Aerosol Inlet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0824" y="200900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Gas Inlet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0824" y="2835248"/>
            <a:ext cx="112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Met Sensors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514600" y="2590800"/>
            <a:ext cx="344424" cy="304801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7EC7-DE4E-43BC-B2F2-02DAD816B2D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x\Documents\Recherche\Post-doc\Flight_experiments\Document_ALAR\Schéma\Front_sit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5257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28800" y="533400"/>
            <a:ext cx="1808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Front </a:t>
            </a:r>
            <a:r>
              <a:rPr lang="fr-FR" sz="2800" b="1" dirty="0" err="1" smtClean="0">
                <a:solidFill>
                  <a:srgbClr val="FF0000"/>
                </a:solidFill>
              </a:rPr>
              <a:t>View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Purdue Duchess Research Aircraft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1637" y="5334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Back </a:t>
            </a:r>
            <a:r>
              <a:rPr lang="fr-FR" sz="2800" b="1" dirty="0" err="1" smtClean="0">
                <a:solidFill>
                  <a:srgbClr val="FF0000"/>
                </a:solidFill>
              </a:rPr>
              <a:t>View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C:\Users\Lex\Documents\Recherche\Post-doc\Flight_experiments\Document_ALAR\Schéma\Back_sites_overview_alexieupdat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990600"/>
            <a:ext cx="2743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81000" y="5257800"/>
            <a:ext cx="3505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GPS Position</a:t>
            </a:r>
            <a:r>
              <a:rPr lang="en-US" sz="2400" b="1" i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(</a:t>
            </a:r>
            <a:r>
              <a:rPr lang="en-US" sz="2000" b="1" dirty="0" err="1" smtClean="0">
                <a:ea typeface="Times New Roman" charset="0"/>
                <a:cs typeface="Times New Roman" charset="0"/>
              </a:rPr>
              <a:t>Lat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, Long, Altitude)</a:t>
            </a:r>
          </a:p>
          <a:p>
            <a:pPr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Met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(T, RH, P, 3-D wind by BAT)</a:t>
            </a:r>
            <a:endParaRPr lang="en-US" sz="2000" b="1" dirty="0">
              <a:ea typeface="Times New Roman" charset="0"/>
              <a:cs typeface="Times New Roman" charset="0"/>
            </a:endParaRPr>
          </a:p>
          <a:p>
            <a:pPr>
              <a:buNone/>
            </a:pPr>
            <a:endParaRPr lang="en-US" sz="2000" b="1" dirty="0" smtClean="0">
              <a:ea typeface="Times New Roman" charset="0"/>
              <a:cs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7EC7-DE4E-43BC-B2F2-02DAD816B2DF}" type="slidenum">
              <a:rPr lang="en-US" smtClean="0"/>
              <a:t>19</a:t>
            </a:fld>
            <a:endParaRPr lang="en-US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4038600" y="5105400"/>
            <a:ext cx="5029199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Trace gases:</a:t>
            </a:r>
            <a:endParaRPr lang="en-US" sz="2400" b="1" dirty="0" smtClean="0">
              <a:ea typeface="Times New Roman" charset="0"/>
              <a:cs typeface="Times New Roman" charset="0"/>
            </a:endParaRPr>
          </a:p>
          <a:p>
            <a:pPr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	</a:t>
            </a:r>
            <a:r>
              <a:rPr lang="en-US" sz="2000" b="1" dirty="0">
                <a:ea typeface="Times New Roman" charset="0"/>
                <a:cs typeface="Times New Roman" charset="0"/>
              </a:rPr>
              <a:t>CH</a:t>
            </a:r>
            <a:r>
              <a:rPr lang="en-US" sz="2000" b="1" baseline="-25000" dirty="0">
                <a:ea typeface="Times New Roman" charset="0"/>
                <a:cs typeface="Times New Roman" charset="0"/>
              </a:rPr>
              <a:t>4</a:t>
            </a:r>
            <a:r>
              <a:rPr lang="en-US" sz="2000" b="1" dirty="0">
                <a:ea typeface="Times New Roman" charset="0"/>
                <a:cs typeface="Times New Roman" charset="0"/>
              </a:rPr>
              <a:t>/CO</a:t>
            </a:r>
            <a:r>
              <a:rPr lang="en-US" sz="2000" b="1" baseline="-25000" dirty="0">
                <a:ea typeface="Times New Roman" charset="0"/>
                <a:cs typeface="Times New Roman" charset="0"/>
              </a:rPr>
              <a:t>2</a:t>
            </a:r>
            <a:r>
              <a:rPr lang="en-US" sz="2000" b="1" dirty="0">
                <a:ea typeface="Times New Roman" charset="0"/>
                <a:cs typeface="Times New Roman" charset="0"/>
              </a:rPr>
              <a:t>: Cavity Ring Down, </a:t>
            </a:r>
            <a:r>
              <a:rPr lang="en-US" sz="2000" b="1" dirty="0" err="1">
                <a:ea typeface="Times New Roman" charset="0"/>
                <a:cs typeface="Times New Roman" charset="0"/>
              </a:rPr>
              <a:t>Picarro</a:t>
            </a:r>
            <a:r>
              <a:rPr lang="en-US" sz="2000" b="1" dirty="0">
                <a:ea typeface="Times New Roman" charset="0"/>
                <a:cs typeface="Times New Roman" charset="0"/>
              </a:rPr>
              <a:t> </a:t>
            </a:r>
            <a:endParaRPr lang="en-US" sz="2000" b="1" dirty="0" smtClean="0">
              <a:ea typeface="Times New Roman" charset="0"/>
              <a:cs typeface="Times New Roman" charset="0"/>
            </a:endParaRPr>
          </a:p>
          <a:p>
            <a:pPr>
              <a:buNone/>
            </a:pPr>
            <a:r>
              <a:rPr lang="en-US" sz="2000" b="1" dirty="0">
                <a:ea typeface="Times New Roman" charset="0"/>
                <a:cs typeface="Times New Roman" charset="0"/>
              </a:rPr>
              <a:t>	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O</a:t>
            </a:r>
            <a:r>
              <a:rPr lang="en-US" sz="2000" b="1" baseline="-30000" dirty="0" smtClean="0">
                <a:ea typeface="Times New Roman" charset="0"/>
                <a:cs typeface="Times New Roman" charset="0"/>
              </a:rPr>
              <a:t>3</a:t>
            </a:r>
            <a:r>
              <a:rPr lang="en-US" sz="2000" b="1" dirty="0">
                <a:ea typeface="Times New Roman" charset="0"/>
                <a:cs typeface="Times New Roman" charset="0"/>
              </a:rPr>
              <a:t>: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 UV Absorption, 2B Technology</a:t>
            </a:r>
            <a:endParaRPr lang="en-US" sz="2000" b="1" dirty="0">
              <a:ea typeface="Times New Roman" charset="0"/>
              <a:cs typeface="Times New Roman" charset="0"/>
            </a:endParaRPr>
          </a:p>
          <a:p>
            <a:pPr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	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H</a:t>
            </a:r>
            <a:r>
              <a:rPr lang="en-US" sz="2000" b="1" baseline="-25000" dirty="0" smtClean="0">
                <a:ea typeface="Times New Roman" charset="0"/>
                <a:cs typeface="Times New Roman" charset="0"/>
              </a:rPr>
              <a:t>2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O: Isotope measurement</a:t>
            </a:r>
          </a:p>
        </p:txBody>
      </p:sp>
    </p:spTree>
    <p:extLst>
      <p:ext uri="{BB962C8B-B14F-4D97-AF65-F5344CB8AC3E}">
        <p14:creationId xmlns:p14="http://schemas.microsoft.com/office/powerpoint/2010/main" val="3070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048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Motivation</a:t>
            </a:r>
            <a:endParaRPr lang="en-US" sz="32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143000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Urban </a:t>
            </a:r>
            <a:r>
              <a:rPr lang="en-US" altLang="en-US" sz="2400" dirty="0"/>
              <a:t>greenhouse gas (GHG)  </a:t>
            </a:r>
            <a:r>
              <a:rPr lang="en-US" altLang="en-US" sz="2400" dirty="0" smtClean="0"/>
              <a:t>emissions contribute to the majority (~70%) of the anthropogenic GHG emissions.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Quantification </a:t>
            </a:r>
            <a:r>
              <a:rPr lang="en-US" altLang="en-US" sz="2400" dirty="0"/>
              <a:t>of urban greenhouse gas (GHG)  emissions is important for establishing scientifically sound and cost-effective policies for mitigating GHGs.  </a:t>
            </a:r>
            <a:endParaRPr lang="en-US" alt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Discrepancies between observations and model simulations of GHGs suggests uncharacterized sources in urban environments</a:t>
            </a:r>
            <a:r>
              <a:rPr lang="en-US" altLang="en-US" sz="24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82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08" y="504824"/>
            <a:ext cx="9088461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04622" y="2853809"/>
            <a:ext cx="1943100" cy="369332"/>
          </a:xfrm>
          <a:prstGeom prst="rect">
            <a:avLst/>
          </a:prstGeom>
          <a:noFill/>
          <a:scene3d>
            <a:camera prst="orthographicFront">
              <a:rot lat="0" lon="0" rev="3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Intercomp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371724" y="1295400"/>
            <a:ext cx="476251" cy="1162050"/>
          </a:xfrm>
          <a:prstGeom prst="downArrow">
            <a:avLst/>
          </a:prstGeom>
          <a:solidFill>
            <a:schemeClr val="bg1"/>
          </a:solidFill>
          <a:scene3d>
            <a:camera prst="orthographicFront">
              <a:rot lat="0" lon="0" rev="3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47900" y="1671935"/>
            <a:ext cx="1943100" cy="461665"/>
          </a:xfrm>
          <a:prstGeom prst="rect">
            <a:avLst/>
          </a:prstGeom>
          <a:noFill/>
          <a:scene3d>
            <a:camera prst="orthographicFront">
              <a:rot lat="0" lon="0" rev="1949999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wind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05587" y="1624841"/>
            <a:ext cx="129895" cy="586296"/>
            <a:chOff x="8434387" y="1447800"/>
            <a:chExt cx="129895" cy="586296"/>
          </a:xfrm>
        </p:grpSpPr>
        <p:sp>
          <p:nvSpPr>
            <p:cNvPr id="4" name="Oval 3"/>
            <p:cNvSpPr/>
            <p:nvPr/>
          </p:nvSpPr>
          <p:spPr>
            <a:xfrm>
              <a:off x="8434387" y="1447800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434387" y="1495425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34387" y="1539238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434387" y="1586863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34387" y="1626866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434387" y="1666561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434387" y="1710809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434387" y="1756406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434387" y="1802125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35694" y="1853565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435694" y="1900754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8434387" y="1946473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434387" y="1988377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43137" y="3223141"/>
            <a:ext cx="129895" cy="586296"/>
            <a:chOff x="8434387" y="1447800"/>
            <a:chExt cx="129895" cy="586296"/>
          </a:xfrm>
        </p:grpSpPr>
        <p:sp>
          <p:nvSpPr>
            <p:cNvPr id="23" name="Oval 22"/>
            <p:cNvSpPr/>
            <p:nvPr/>
          </p:nvSpPr>
          <p:spPr>
            <a:xfrm>
              <a:off x="8434387" y="1447800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434387" y="1495425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434387" y="1539238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434387" y="1586863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8434387" y="1626866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434387" y="1666561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434387" y="1710809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434387" y="1756406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8434387" y="1802125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8435694" y="1853565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435694" y="1900754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434387" y="1946473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434387" y="1988377"/>
              <a:ext cx="128588" cy="4571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76172" y="3287817"/>
            <a:ext cx="129895" cy="586296"/>
            <a:chOff x="8434387" y="1447800"/>
            <a:chExt cx="129895" cy="586296"/>
          </a:xfrm>
        </p:grpSpPr>
        <p:sp>
          <p:nvSpPr>
            <p:cNvPr id="38" name="Oval 37"/>
            <p:cNvSpPr/>
            <p:nvPr/>
          </p:nvSpPr>
          <p:spPr>
            <a:xfrm>
              <a:off x="8434387" y="1447800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434387" y="1495425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434387" y="1539238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434387" y="1586863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8434387" y="1626866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8434387" y="1666561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8434387" y="1710809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8434387" y="1756406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434387" y="1802125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435694" y="1853565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435694" y="1900754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434387" y="1946473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8434387" y="1988377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201500" y="4975648"/>
            <a:ext cx="129895" cy="586296"/>
            <a:chOff x="8434387" y="1447800"/>
            <a:chExt cx="129895" cy="586296"/>
          </a:xfrm>
        </p:grpSpPr>
        <p:sp>
          <p:nvSpPr>
            <p:cNvPr id="52" name="Oval 51"/>
            <p:cNvSpPr/>
            <p:nvPr/>
          </p:nvSpPr>
          <p:spPr>
            <a:xfrm>
              <a:off x="8434387" y="1447800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8434387" y="1495425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8434387" y="1539238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434387" y="1586863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8434387" y="1626866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8434387" y="1666561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8434387" y="1710809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8434387" y="1756406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8434387" y="1802125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8435694" y="1853565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35694" y="1900754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434387" y="1946473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434387" y="1988377"/>
              <a:ext cx="128588" cy="4571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19300" y="2853809"/>
            <a:ext cx="82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spiral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256850" y="1278368"/>
            <a:ext cx="82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spiral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04722" y="3788388"/>
            <a:ext cx="82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spiral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81300" y="5113866"/>
            <a:ext cx="82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spiral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09849" y="212436"/>
            <a:ext cx="539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Flight Plan for Winter 2016</a:t>
            </a:r>
            <a:endParaRPr lang="en-US" sz="32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38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99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UMD Cessna Flight Track during FLAGG-MD 2016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3546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UMD Cessna focused on downwind vertical profiles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Various wind directions on different flight days.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1524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UMD Cessna Flights during FLAGG-MD 2016</a:t>
            </a:r>
            <a:endParaRPr lang="en-US" sz="2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10600" cy="32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3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752600"/>
            <a:ext cx="8839200" cy="9906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Preliminary Results from Cessna RF5</a:t>
            </a:r>
            <a:br>
              <a:rPr lang="en-US" b="1" dirty="0" smtClean="0">
                <a:solidFill>
                  <a:srgbClr val="000099"/>
                </a:solidFill>
              </a:rPr>
            </a:b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3065" y="3352800"/>
            <a:ext cx="7772400" cy="1789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99"/>
                </a:solidFill>
              </a:rPr>
              <a:t>02/19/2016</a:t>
            </a:r>
          </a:p>
          <a:p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174926"/>
            <a:ext cx="7772400" cy="548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000099"/>
                </a:solidFill>
              </a:rPr>
              <a:t>RF5 Flight </a:t>
            </a:r>
            <a:r>
              <a:rPr lang="fr-FR" sz="3200" b="1" dirty="0" err="1" smtClean="0">
                <a:solidFill>
                  <a:srgbClr val="000099"/>
                </a:solidFill>
              </a:rPr>
              <a:t>Track</a:t>
            </a:r>
            <a:endParaRPr lang="en-US" sz="3200" b="1" dirty="0">
              <a:solidFill>
                <a:srgbClr val="0000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226"/>
            <a:ext cx="9144000" cy="539954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48000" y="2949221"/>
            <a:ext cx="1117600" cy="537864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60000" lon="0" rev="6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4897" y="3035186"/>
            <a:ext cx="1240913" cy="622414"/>
          </a:xfrm>
          <a:prstGeom prst="rect">
            <a:avLst/>
          </a:prstGeom>
          <a:noFill/>
          <a:scene3d>
            <a:camera prst="orthographicFront">
              <a:rot lat="21497505" lon="21318006" rev="6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Surface wind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99697"/>
            <a:ext cx="4572000" cy="6372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24825"/>
            <a:ext cx="602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HYSPLIT 12-h Back Trajectory Runs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977" y="499532"/>
            <a:ext cx="34206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Start time</a:t>
            </a:r>
            <a:r>
              <a:rPr lang="en-US" dirty="0" smtClean="0"/>
              <a:t>: </a:t>
            </a:r>
          </a:p>
          <a:p>
            <a:r>
              <a:rPr lang="en-US" b="1" dirty="0">
                <a:solidFill>
                  <a:srgbClr val="0000FF"/>
                </a:solidFill>
              </a:rPr>
              <a:t>	</a:t>
            </a:r>
            <a:r>
              <a:rPr lang="en-US" b="1" dirty="0" smtClean="0">
                <a:solidFill>
                  <a:srgbClr val="0000FF"/>
                </a:solidFill>
              </a:rPr>
              <a:t>19:00 Feb 19 2016 (UTC)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Start location</a:t>
            </a:r>
            <a:r>
              <a:rPr lang="en-US" dirty="0" smtClean="0"/>
              <a:t>: </a:t>
            </a:r>
          </a:p>
          <a:p>
            <a:r>
              <a:rPr lang="en-US" dirty="0"/>
              <a:t>	</a:t>
            </a:r>
            <a:r>
              <a:rPr lang="en-US" dirty="0" err="1" smtClean="0"/>
              <a:t>lat</a:t>
            </a:r>
            <a:r>
              <a:rPr lang="en-US" dirty="0" smtClean="0"/>
              <a:t>, </a:t>
            </a:r>
            <a:r>
              <a:rPr lang="en-US" dirty="0" err="1" smtClean="0"/>
              <a:t>lon</a:t>
            </a:r>
            <a:r>
              <a:rPr lang="en-US" dirty="0" smtClean="0"/>
              <a:t>: Each red circles</a:t>
            </a:r>
          </a:p>
          <a:p>
            <a:r>
              <a:rPr lang="en-US" dirty="0" smtClean="0"/>
              <a:t> 	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ltitude: 700 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14301" y="1119447"/>
            <a:ext cx="8811908" cy="6424353"/>
            <a:chOff x="1295399" y="1180841"/>
            <a:chExt cx="8811908" cy="6424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399" y="1180841"/>
              <a:ext cx="4572000" cy="642435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876800" y="3718994"/>
              <a:ext cx="6204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58M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57500" y="3871394"/>
              <a:ext cx="7745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KMBR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9800" y="3455585"/>
              <a:ext cx="4539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PA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56132" y="4119351"/>
              <a:ext cx="520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WV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39170" y="4876800"/>
              <a:ext cx="4491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VA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84555" y="5994534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NC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97715" y="3475132"/>
              <a:ext cx="4539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PA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57456" y="4085476"/>
              <a:ext cx="520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WV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78452" y="5246132"/>
              <a:ext cx="4491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VA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55879" y="6179200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NC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493129" y="3947594"/>
              <a:ext cx="7745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KMBR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486900" y="3795194"/>
              <a:ext cx="6204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58M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59249" y="6044625"/>
            <a:ext cx="403675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Thanks to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Doyeon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31097" y="500300"/>
            <a:ext cx="34206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Start time</a:t>
            </a:r>
            <a:r>
              <a:rPr lang="en-US" dirty="0" smtClean="0"/>
              <a:t>: </a:t>
            </a:r>
          </a:p>
          <a:p>
            <a:r>
              <a:rPr lang="en-US" b="1" dirty="0">
                <a:solidFill>
                  <a:srgbClr val="0000FF"/>
                </a:solidFill>
              </a:rPr>
              <a:t>	</a:t>
            </a:r>
            <a:r>
              <a:rPr lang="en-US" b="1" dirty="0" smtClean="0">
                <a:solidFill>
                  <a:srgbClr val="0000FF"/>
                </a:solidFill>
              </a:rPr>
              <a:t>19:00 Feb 19 2016 (UTC)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Start location</a:t>
            </a:r>
            <a:r>
              <a:rPr lang="en-US" dirty="0" smtClean="0"/>
              <a:t>: </a:t>
            </a:r>
          </a:p>
          <a:p>
            <a:r>
              <a:rPr lang="en-US" dirty="0"/>
              <a:t>	</a:t>
            </a:r>
            <a:r>
              <a:rPr lang="en-US" dirty="0" err="1" smtClean="0"/>
              <a:t>lat</a:t>
            </a:r>
            <a:r>
              <a:rPr lang="en-US" dirty="0" smtClean="0"/>
              <a:t>, </a:t>
            </a:r>
            <a:r>
              <a:rPr lang="en-US" dirty="0" err="1" smtClean="0"/>
              <a:t>lon</a:t>
            </a:r>
            <a:r>
              <a:rPr lang="en-US" dirty="0" smtClean="0"/>
              <a:t>: Each red circles</a:t>
            </a:r>
          </a:p>
          <a:p>
            <a:r>
              <a:rPr lang="en-US" dirty="0" smtClean="0"/>
              <a:t> 	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ltitude: 200 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17951" y="275231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SSE winds near surface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855" y="2784396"/>
            <a:ext cx="177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SSW winds aloft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43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 Three Vertical Profiles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6455986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Mixing layer depth ~800 </a:t>
            </a:r>
            <a:r>
              <a:rPr lang="en-US" sz="2000" b="1" dirty="0"/>
              <a:t>m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6" y="335268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6" y="479322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32" y="479322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32" y="3345306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43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 Three Vertical Profiles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645789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Mixing layer depth ~700-800 m</a:t>
            </a:r>
            <a:endParaRPr lang="en-US" sz="2000" b="1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7179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64416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" y="475488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1167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 CO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along Downwind Transects</a:t>
            </a:r>
            <a:endParaRPr lang="en-US" sz="3200" b="1" dirty="0">
              <a:solidFill>
                <a:srgbClr val="000099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6806"/>
            <a:ext cx="815340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866900" y="3810000"/>
            <a:ext cx="552450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816229" y="5791200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KMBR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5802868"/>
            <a:ext cx="620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58M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3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 CO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along Downwind Transects</a:t>
            </a:r>
            <a:endParaRPr lang="en-US" sz="3200" b="1" dirty="0">
              <a:solidFill>
                <a:srgbClr val="000099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" y="381000"/>
            <a:ext cx="915599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447800" y="3962400"/>
            <a:ext cx="5943600" cy="381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95400" y="61722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DC and Baltimore plumes were observed separate.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Background [CO</a:t>
            </a:r>
            <a:r>
              <a:rPr lang="en-US" baseline="-25000" dirty="0" smtClean="0"/>
              <a:t>2</a:t>
            </a:r>
            <a:r>
              <a:rPr lang="en-US" dirty="0" smtClean="0"/>
              <a:t>] ~413-415 ppm – need to combine Purdue’s data.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457200" y="2856499"/>
            <a:ext cx="1981200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] (</a:t>
            </a:r>
            <a:r>
              <a:rPr lang="en-US" sz="2000" dirty="0" err="1" smtClean="0"/>
              <a:t>ppmv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3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599" y="44196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b="1" i="1" dirty="0" smtClean="0">
                <a:solidFill>
                  <a:srgbClr val="FF0000"/>
                </a:solidFill>
              </a:rPr>
              <a:t>Where: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the Baltimore-Washington </a:t>
            </a:r>
            <a:r>
              <a:rPr lang="en-US" altLang="en-US" sz="2400" dirty="0" smtClean="0"/>
              <a:t>Metropolitan Area</a:t>
            </a: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b="1" i="1" dirty="0">
                <a:solidFill>
                  <a:srgbClr val="FF0000"/>
                </a:solidFill>
              </a:rPr>
              <a:t>When: </a:t>
            </a:r>
            <a:r>
              <a:rPr lang="en-US" altLang="en-US" sz="2400" dirty="0" smtClean="0"/>
              <a:t>UMD Cessna:</a:t>
            </a:r>
            <a:r>
              <a:rPr lang="en-US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/>
              <a:t>2/6 – 2/26,</a:t>
            </a:r>
            <a:r>
              <a:rPr lang="en-US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/>
              <a:t>2015</a:t>
            </a:r>
          </a:p>
          <a:p>
            <a:pPr lvl="1"/>
            <a:r>
              <a:rPr lang="en-US" altLang="en-US" sz="2400" dirty="0" smtClean="0"/>
              <a:t>             Purdue Duchess: 2/16-3/12, 2015</a:t>
            </a: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b="1" i="1" dirty="0" smtClean="0">
                <a:solidFill>
                  <a:srgbClr val="FF0000"/>
                </a:solidFill>
              </a:rPr>
              <a:t>What</a:t>
            </a:r>
            <a:r>
              <a:rPr lang="en-US" altLang="en-US" sz="2400" b="1" i="1" dirty="0">
                <a:solidFill>
                  <a:srgbClr val="FF0000"/>
                </a:solidFill>
              </a:rPr>
              <a:t>: </a:t>
            </a:r>
            <a:r>
              <a:rPr lang="en-US" altLang="en-US" sz="2400" dirty="0"/>
              <a:t>aircraft observations of GHGs, other trace gas, and aerosol </a:t>
            </a:r>
            <a:r>
              <a:rPr lang="en-US" altLang="en-US" sz="2400" dirty="0" smtClean="0"/>
              <a:t>scattering &amp; absorption.</a:t>
            </a:r>
            <a:endParaRPr lang="en-US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01025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WINTER Campaign Flight Area</a:t>
            </a:r>
            <a:endParaRPr lang="en-US" sz="3200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53" y="785674"/>
            <a:ext cx="4266731" cy="3081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" y="796771"/>
            <a:ext cx="4266731" cy="308152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971800" y="2699266"/>
            <a:ext cx="381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02367" y="251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C-130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971800" y="2927866"/>
            <a:ext cx="3810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02367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Cessna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971800" y="3168134"/>
            <a:ext cx="381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02366" y="2983468"/>
            <a:ext cx="105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Duchess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1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331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2590800"/>
            <a:ext cx="1295400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Dickerson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7200" y="2475126"/>
            <a:ext cx="1600200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Brandon Shores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3887" y="4572486"/>
            <a:ext cx="1621913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Morgantown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59687" y="4191486"/>
            <a:ext cx="1621913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Chalk Point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5748" y="1143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99"/>
                </a:solidFill>
              </a:rPr>
              <a:t>C</a:t>
            </a:r>
            <a:r>
              <a:rPr lang="en-US" sz="3200" b="1" dirty="0" smtClean="0">
                <a:solidFill>
                  <a:srgbClr val="000099"/>
                </a:solidFill>
              </a:rPr>
              <a:t>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on flight track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644103" y="4953000"/>
            <a:ext cx="1117600" cy="537864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60000" lon="0" rev="6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91000" y="5038965"/>
            <a:ext cx="1240913" cy="622414"/>
          </a:xfrm>
          <a:prstGeom prst="rect">
            <a:avLst/>
          </a:prstGeom>
          <a:noFill/>
          <a:scene3d>
            <a:camera prst="orthographicFront">
              <a:rot lat="21497505" lon="21318006" rev="6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Surface wind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644103" y="4953000"/>
            <a:ext cx="1117600" cy="537864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60000" lon="0" rev="6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91000" y="5038965"/>
            <a:ext cx="1240913" cy="622414"/>
          </a:xfrm>
          <a:prstGeom prst="rect">
            <a:avLst/>
          </a:prstGeom>
          <a:noFill/>
          <a:scene3d>
            <a:camera prst="orthographicFront">
              <a:rot lat="21497505" lon="21318006" rev="6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Surface wind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-381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99"/>
                </a:solidFill>
              </a:rPr>
              <a:t>CH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4</a:t>
            </a:r>
            <a:r>
              <a:rPr lang="en-US" sz="3200" b="1" dirty="0" smtClean="0">
                <a:solidFill>
                  <a:srgbClr val="000099"/>
                </a:solidFill>
              </a:rPr>
              <a:t> on flight track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7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04800" y="-381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99"/>
                </a:solidFill>
              </a:rPr>
              <a:t>CO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</a:rPr>
              <a:t>on flight track</a:t>
            </a:r>
            <a:endParaRPr lang="en-US" sz="3200" b="1" dirty="0">
              <a:solidFill>
                <a:srgbClr val="000099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79156"/>
            <a:ext cx="8638459" cy="647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8650"/>
            <a:ext cx="80010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CH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4</a:t>
            </a:r>
            <a:r>
              <a:rPr lang="en-US" sz="3200" b="1" dirty="0" smtClean="0">
                <a:solidFill>
                  <a:srgbClr val="000099"/>
                </a:solidFill>
              </a:rPr>
              <a:t> vs. CO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colored with CO</a:t>
            </a:r>
            <a:endParaRPr lang="en-US" sz="3200" b="1" baseline="-25000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5125137"/>
            <a:ext cx="1617408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Free troposphere</a:t>
            </a:r>
          </a:p>
        </p:txBody>
      </p:sp>
      <p:sp>
        <p:nvSpPr>
          <p:cNvPr id="3" name="Oval 2"/>
          <p:cNvSpPr/>
          <p:nvPr/>
        </p:nvSpPr>
        <p:spPr>
          <a:xfrm>
            <a:off x="1828799" y="4267200"/>
            <a:ext cx="685801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91881" y="457200"/>
            <a:ext cx="1080319" cy="3296337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663416" y="2685246"/>
            <a:ext cx="10175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Urban</a:t>
            </a:r>
          </a:p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plumes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7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752600"/>
            <a:ext cx="8839200" cy="9906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Preliminary Results from Cessna RF3</a:t>
            </a:r>
            <a:br>
              <a:rPr lang="en-US" b="1" dirty="0" smtClean="0">
                <a:solidFill>
                  <a:srgbClr val="000099"/>
                </a:solidFill>
              </a:rPr>
            </a:b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3065" y="3352800"/>
            <a:ext cx="7772400" cy="1789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99"/>
                </a:solidFill>
              </a:rPr>
              <a:t>02/17/2016</a:t>
            </a:r>
          </a:p>
          <a:p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5645"/>
            <a:ext cx="4572000" cy="6424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-3724"/>
            <a:ext cx="6757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HYSPLIT 12-h </a:t>
            </a:r>
            <a:r>
              <a:rPr lang="en-US" sz="3600" b="1" dirty="0">
                <a:solidFill>
                  <a:srgbClr val="000099"/>
                </a:solidFill>
              </a:rPr>
              <a:t>B</a:t>
            </a:r>
            <a:r>
              <a:rPr lang="en-US" sz="3600" b="1" dirty="0" smtClean="0">
                <a:solidFill>
                  <a:srgbClr val="000099"/>
                </a:solidFill>
              </a:rPr>
              <a:t>ack </a:t>
            </a:r>
            <a:r>
              <a:rPr lang="en-US" sz="3600" b="1" dirty="0">
                <a:solidFill>
                  <a:srgbClr val="000099"/>
                </a:solidFill>
              </a:rPr>
              <a:t>T</a:t>
            </a:r>
            <a:r>
              <a:rPr lang="en-US" sz="3600" b="1" dirty="0" smtClean="0">
                <a:solidFill>
                  <a:srgbClr val="000099"/>
                </a:solidFill>
              </a:rPr>
              <a:t>rajectory Runs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977" y="499532"/>
            <a:ext cx="34206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Start time</a:t>
            </a:r>
            <a:r>
              <a:rPr lang="en-US" dirty="0" smtClean="0"/>
              <a:t>: </a:t>
            </a:r>
          </a:p>
          <a:p>
            <a:r>
              <a:rPr lang="en-US" b="1" dirty="0">
                <a:solidFill>
                  <a:srgbClr val="0000FF"/>
                </a:solidFill>
              </a:rPr>
              <a:t>	</a:t>
            </a:r>
            <a:r>
              <a:rPr lang="en-US" b="1" dirty="0" smtClean="0">
                <a:solidFill>
                  <a:srgbClr val="0000FF"/>
                </a:solidFill>
              </a:rPr>
              <a:t>18:00 Feb 12 2016 (UTC)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Start location</a:t>
            </a:r>
            <a:r>
              <a:rPr lang="en-US" dirty="0" smtClean="0"/>
              <a:t>: </a:t>
            </a:r>
          </a:p>
          <a:p>
            <a:r>
              <a:rPr lang="en-US" dirty="0"/>
              <a:t>	</a:t>
            </a:r>
            <a:r>
              <a:rPr lang="en-US" dirty="0" err="1" smtClean="0"/>
              <a:t>lat</a:t>
            </a:r>
            <a:r>
              <a:rPr lang="en-US" dirty="0" smtClean="0"/>
              <a:t>, </a:t>
            </a:r>
            <a:r>
              <a:rPr lang="en-US" dirty="0" err="1" smtClean="0"/>
              <a:t>lon</a:t>
            </a:r>
            <a:r>
              <a:rPr lang="en-US" dirty="0" smtClean="0"/>
              <a:t>: Each red circles</a:t>
            </a:r>
          </a:p>
          <a:p>
            <a:r>
              <a:rPr lang="en-US" dirty="0" smtClean="0"/>
              <a:t> 	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ltitude: 700 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33800" y="462521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UKIEY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1" y="6171905"/>
            <a:ext cx="68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SVILL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52097"/>
            <a:ext cx="4572000" cy="64243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38800" y="528009"/>
            <a:ext cx="34206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Start time</a:t>
            </a:r>
            <a:r>
              <a:rPr lang="en-US" dirty="0" smtClean="0"/>
              <a:t>: </a:t>
            </a:r>
          </a:p>
          <a:p>
            <a:r>
              <a:rPr lang="en-US" b="1" dirty="0">
                <a:solidFill>
                  <a:srgbClr val="0000FF"/>
                </a:solidFill>
              </a:rPr>
              <a:t>	</a:t>
            </a:r>
            <a:r>
              <a:rPr lang="en-US" b="1" dirty="0" smtClean="0">
                <a:solidFill>
                  <a:srgbClr val="0000FF"/>
                </a:solidFill>
              </a:rPr>
              <a:t>18:00 Feb 12 2016 (UTC)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Start location</a:t>
            </a:r>
            <a:r>
              <a:rPr lang="en-US" dirty="0" smtClean="0"/>
              <a:t>: </a:t>
            </a:r>
          </a:p>
          <a:p>
            <a:r>
              <a:rPr lang="en-US" dirty="0"/>
              <a:t>	</a:t>
            </a:r>
            <a:r>
              <a:rPr lang="en-US" dirty="0" err="1" smtClean="0"/>
              <a:t>lat</a:t>
            </a:r>
            <a:r>
              <a:rPr lang="en-US" dirty="0" smtClean="0"/>
              <a:t>, </a:t>
            </a:r>
            <a:r>
              <a:rPr lang="en-US" dirty="0" err="1" smtClean="0"/>
              <a:t>lon</a:t>
            </a:r>
            <a:r>
              <a:rPr lang="en-US" dirty="0" smtClean="0"/>
              <a:t>: Each red circles</a:t>
            </a:r>
          </a:p>
          <a:p>
            <a:r>
              <a:rPr lang="en-US" dirty="0" smtClean="0"/>
              <a:t> 	</a:t>
            </a:r>
            <a:r>
              <a:rPr lang="en-US" b="1" dirty="0" smtClean="0">
                <a:solidFill>
                  <a:srgbClr val="FF0000"/>
                </a:solidFill>
              </a:rPr>
              <a:t>Altitude: 200 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82000" y="480988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UKIEY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34200" y="6316899"/>
            <a:ext cx="68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SVILL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09600" y="216072"/>
            <a:ext cx="7772400" cy="548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err="1" smtClean="0">
                <a:solidFill>
                  <a:srgbClr val="000099"/>
                </a:solidFill>
              </a:rPr>
              <a:t>Cessna</a:t>
            </a:r>
            <a:r>
              <a:rPr lang="fr-FR" b="1" dirty="0" smtClean="0">
                <a:solidFill>
                  <a:srgbClr val="000099"/>
                </a:solidFill>
              </a:rPr>
              <a:t> RF3 Flight </a:t>
            </a:r>
            <a:r>
              <a:rPr lang="fr-FR" b="1" dirty="0" err="1" smtClean="0">
                <a:solidFill>
                  <a:srgbClr val="000099"/>
                </a:solidFill>
              </a:rPr>
              <a:t>Track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226"/>
            <a:ext cx="9144000" cy="53995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0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43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 Three Vertical Profiles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645789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Mixing layer depth ~1400 m</a:t>
            </a:r>
            <a:endParaRPr lang="en-U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171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8317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82" y="3516708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337179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24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 CO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along Downwind Transects</a:t>
            </a:r>
            <a:endParaRPr lang="en-US" sz="3200" b="1" dirty="0">
              <a:solidFill>
                <a:srgbClr val="000099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0" y="2362200"/>
            <a:ext cx="525780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8650"/>
            <a:ext cx="75438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 CO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along Downwind Transects</a:t>
            </a:r>
            <a:endParaRPr lang="en-US" sz="3200" b="1" dirty="0">
              <a:solidFill>
                <a:srgbClr val="000099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752600" y="3505200"/>
            <a:ext cx="2895600" cy="3048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675909" y="2466976"/>
            <a:ext cx="1801091" cy="103822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28600" y="0"/>
            <a:ext cx="8686800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UMD Cessna 402B Research Aircraft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2768599" cy="270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3810000" y="685800"/>
            <a:ext cx="5253179" cy="5562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GPS Position</a:t>
            </a:r>
            <a:r>
              <a:rPr lang="en-US" sz="2400" b="1" i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(</a:t>
            </a:r>
            <a:r>
              <a:rPr lang="en-US" sz="2000" b="1" dirty="0" err="1" smtClean="0">
                <a:ea typeface="Times New Roman" charset="0"/>
                <a:cs typeface="Times New Roman" charset="0"/>
              </a:rPr>
              <a:t>Lat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, Long, Altitude)</a:t>
            </a:r>
          </a:p>
          <a:p>
            <a:pPr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Met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(T, RH, P, wind speed/direction)</a:t>
            </a:r>
          </a:p>
          <a:p>
            <a:pPr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Trace gases:</a:t>
            </a:r>
            <a:endParaRPr lang="en-US" sz="2400" b="1" dirty="0" smtClean="0">
              <a:ea typeface="Times New Roman" charset="0"/>
              <a:cs typeface="Times New Roman" charset="0"/>
            </a:endParaRPr>
          </a:p>
          <a:p>
            <a:pPr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	O</a:t>
            </a:r>
            <a:r>
              <a:rPr lang="en-US" sz="2000" b="1" baseline="-30000" dirty="0" smtClean="0">
                <a:ea typeface="Times New Roman" charset="0"/>
                <a:cs typeface="Times New Roman" charset="0"/>
              </a:rPr>
              <a:t>3</a:t>
            </a:r>
            <a:r>
              <a:rPr lang="en-US" sz="2000" b="1" dirty="0">
                <a:ea typeface="Times New Roman" charset="0"/>
                <a:cs typeface="Times New Roman" charset="0"/>
              </a:rPr>
              <a:t>: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 UV Absorption, modified TECO</a:t>
            </a:r>
          </a:p>
          <a:p>
            <a:pPr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	SO</a:t>
            </a:r>
            <a:r>
              <a:rPr lang="en-US" sz="2000" b="1" baseline="-30000" dirty="0" smtClean="0">
                <a:ea typeface="Times New Roman" charset="0"/>
                <a:cs typeface="Times New Roman" charset="0"/>
              </a:rPr>
              <a:t>2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: Pulsed Fluorescence</a:t>
            </a:r>
            <a:r>
              <a:rPr lang="en-US" sz="2000" b="1" dirty="0">
                <a:ea typeface="Times New Roman" charset="0"/>
                <a:cs typeface="Times New Roman" charset="0"/>
              </a:rPr>
              <a:t>, modified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TECO</a:t>
            </a:r>
          </a:p>
          <a:p>
            <a:pPr>
              <a:buNone/>
            </a:pPr>
            <a:r>
              <a:rPr lang="en-US" sz="2000" b="1" dirty="0"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     CH</a:t>
            </a:r>
            <a:r>
              <a:rPr lang="en-US" sz="2000" b="1" baseline="-25000" dirty="0" smtClean="0">
                <a:ea typeface="Times New Roman" charset="0"/>
                <a:cs typeface="Times New Roman" charset="0"/>
              </a:rPr>
              <a:t>4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/CO</a:t>
            </a:r>
            <a:r>
              <a:rPr lang="en-US" sz="2000" b="1" baseline="-25000" dirty="0" smtClean="0">
                <a:ea typeface="Times New Roman" charset="0"/>
                <a:cs typeface="Times New Roman" charset="0"/>
              </a:rPr>
              <a:t>2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/CO/H</a:t>
            </a:r>
            <a:r>
              <a:rPr lang="en-US" sz="2000" b="1" baseline="-25000" dirty="0" smtClean="0">
                <a:ea typeface="Times New Roman" charset="0"/>
                <a:cs typeface="Times New Roman" charset="0"/>
              </a:rPr>
              <a:t>2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O: Cavity </a:t>
            </a:r>
            <a:r>
              <a:rPr lang="en-US" sz="2000" b="1" dirty="0" err="1" smtClean="0">
                <a:ea typeface="Times New Roman" charset="0"/>
                <a:cs typeface="Times New Roman" charset="0"/>
              </a:rPr>
              <a:t>Ringdown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, </a:t>
            </a:r>
            <a:r>
              <a:rPr lang="en-US" sz="2000" b="1" dirty="0" err="1" smtClean="0">
                <a:ea typeface="Times New Roman" charset="0"/>
                <a:cs typeface="Times New Roman" charset="0"/>
              </a:rPr>
              <a:t>Picarro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 </a:t>
            </a:r>
          </a:p>
          <a:p>
            <a:pPr>
              <a:buNone/>
            </a:pPr>
            <a:r>
              <a:rPr lang="en-US" sz="1800" b="1" dirty="0" smtClean="0">
                <a:ea typeface="Times New Roman" charset="0"/>
                <a:cs typeface="Times New Roman" charset="0"/>
              </a:rPr>
              <a:t>	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NO</a:t>
            </a:r>
            <a:r>
              <a:rPr lang="en-US" sz="2000" b="1" baseline="-30000" dirty="0" smtClean="0">
                <a:ea typeface="Times New Roman" charset="0"/>
                <a:cs typeface="Times New Roman" charset="0"/>
              </a:rPr>
              <a:t>2</a:t>
            </a:r>
            <a:r>
              <a:rPr lang="en-US" sz="2000" b="1" dirty="0">
                <a:ea typeface="Times New Roman" charset="0"/>
                <a:cs typeface="Times New Roman" charset="0"/>
              </a:rPr>
              <a:t>: Cavity Ring Down, Los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Gatos</a:t>
            </a:r>
          </a:p>
          <a:p>
            <a:pPr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	NO</a:t>
            </a:r>
            <a:r>
              <a:rPr lang="en-US" sz="2000" b="1" dirty="0">
                <a:ea typeface="Times New Roman" charset="0"/>
                <a:cs typeface="Times New Roman" charset="0"/>
              </a:rPr>
              <a:t>: </a:t>
            </a:r>
            <a:r>
              <a:rPr lang="en-US" sz="2000" b="1" dirty="0" err="1" smtClean="0">
                <a:ea typeface="Times New Roman" charset="0"/>
                <a:cs typeface="Times New Roman" charset="0"/>
              </a:rPr>
              <a:t>Chemiluminescence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, </a:t>
            </a:r>
            <a:r>
              <a:rPr lang="en-US" sz="2000" b="1" dirty="0">
                <a:ea typeface="Times New Roman" charset="0"/>
                <a:cs typeface="Times New Roman" charset="0"/>
              </a:rPr>
              <a:t>modified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TECO</a:t>
            </a:r>
          </a:p>
          <a:p>
            <a:pPr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	VOCs: grab canisters/GC-FID</a:t>
            </a:r>
          </a:p>
          <a:p>
            <a:pPr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Aerosol Optical Properties:</a:t>
            </a:r>
          </a:p>
          <a:p>
            <a:pPr>
              <a:buNone/>
            </a:pPr>
            <a:r>
              <a:rPr lang="en-US" sz="2400" b="1" dirty="0">
                <a:ea typeface="Times New Roman" charset="0"/>
                <a:cs typeface="Times New Roman" charset="0"/>
              </a:rPr>
              <a:t>	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Scattering:</a:t>
            </a:r>
            <a:r>
              <a:rPr lang="en-US" sz="20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ea typeface="Times New Roman" charset="0"/>
                <a:cs typeface="Times New Roman" charset="0"/>
              </a:rPr>
              <a:t>b</a:t>
            </a:r>
            <a:r>
              <a:rPr lang="en-US" sz="2000" b="1" baseline="-25000" dirty="0" err="1">
                <a:ea typeface="Times New Roman" charset="0"/>
                <a:cs typeface="Times New Roman" charset="0"/>
              </a:rPr>
              <a:t>scat</a:t>
            </a:r>
            <a:r>
              <a:rPr lang="en-US" sz="2000" dirty="0"/>
              <a:t>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(@</a:t>
            </a:r>
            <a:r>
              <a:rPr lang="en-US" sz="2000" b="1" dirty="0" smtClean="0">
                <a:solidFill>
                  <a:srgbClr val="0033CC"/>
                </a:solidFill>
                <a:ea typeface="Times New Roman" charset="0"/>
                <a:cs typeface="Times New Roman" charset="0"/>
              </a:rPr>
              <a:t>450</a:t>
            </a:r>
            <a:r>
              <a:rPr lang="en-US" sz="2000" b="1" dirty="0">
                <a:ea typeface="Times New Roman" charset="0"/>
                <a:cs typeface="Times New Roman" charset="0"/>
              </a:rPr>
              <a:t>, </a:t>
            </a:r>
            <a:r>
              <a:rPr lang="en-US" sz="2000" b="1" dirty="0">
                <a:solidFill>
                  <a:srgbClr val="009900"/>
                </a:solidFill>
                <a:ea typeface="Times New Roman" charset="0"/>
                <a:cs typeface="Times New Roman" charset="0"/>
              </a:rPr>
              <a:t>550</a:t>
            </a:r>
            <a:r>
              <a:rPr lang="en-US" sz="2000" b="1" dirty="0">
                <a:ea typeface="Times New Roman" charset="0"/>
                <a:cs typeface="Times New Roman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700</a:t>
            </a:r>
            <a:r>
              <a:rPr lang="en-US" sz="2000" b="1" dirty="0">
                <a:ea typeface="Times New Roman" charset="0"/>
                <a:cs typeface="Times New Roman" charset="0"/>
              </a:rPr>
              <a:t> nm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), 		           </a:t>
            </a:r>
            <a:r>
              <a:rPr lang="en-US" sz="2000" b="1" dirty="0" err="1" smtClean="0">
                <a:ea typeface="Times New Roman" charset="0"/>
                <a:cs typeface="Times New Roman" charset="0"/>
              </a:rPr>
              <a:t>Nephelometer</a:t>
            </a:r>
            <a:endParaRPr lang="en-US" sz="2000" b="1" i="1" dirty="0">
              <a:ea typeface="Times New Roman" charset="0"/>
              <a:cs typeface="Times New Roman" charset="0"/>
            </a:endParaRPr>
          </a:p>
          <a:p>
            <a:pPr>
              <a:buFontTx/>
              <a:buNone/>
            </a:pPr>
            <a:r>
              <a:rPr lang="en-US" sz="2400" b="1" dirty="0" smtClean="0">
                <a:ea typeface="Times New Roman" charset="0"/>
                <a:cs typeface="Times New Roman" charset="0"/>
              </a:rPr>
              <a:t>	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Absorption</a:t>
            </a:r>
            <a:r>
              <a:rPr lang="en-US" sz="2000" b="1" dirty="0">
                <a:ea typeface="Times New Roman" charset="0"/>
                <a:cs typeface="Times New Roman" charset="0"/>
              </a:rPr>
              <a:t>:</a:t>
            </a:r>
            <a:r>
              <a:rPr lang="en-US" sz="2000" b="1" dirty="0" smtClean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b</a:t>
            </a:r>
            <a:r>
              <a:rPr lang="en-US" sz="2000" b="1" baseline="-25000" dirty="0" smtClean="0">
                <a:ea typeface="Times New Roman" charset="0"/>
                <a:cs typeface="Times New Roman" charset="0"/>
              </a:rPr>
              <a:t>ap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(565 nm), PSAP</a:t>
            </a:r>
          </a:p>
          <a:p>
            <a:pPr>
              <a:buFont typeface="Arial" pitchFamily="34" charset="0"/>
              <a:buNone/>
            </a:pPr>
            <a:r>
              <a:rPr lang="en-US" sz="2000" b="1" dirty="0" smtClean="0">
                <a:ea typeface="Times New Roman" charset="0"/>
                <a:cs typeface="Times New Roman" charset="0"/>
              </a:rPr>
              <a:t>      Black Carbon: </a:t>
            </a:r>
            <a:r>
              <a:rPr lang="en-US" sz="2000" b="1" dirty="0" err="1" smtClean="0">
                <a:ea typeface="Times New Roman" charset="0"/>
                <a:cs typeface="Times New Roman" charset="0"/>
              </a:rPr>
              <a:t>Aethalometer</a:t>
            </a:r>
            <a:endParaRPr lang="en-US" sz="2000" b="1" dirty="0" smtClean="0"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429000"/>
            <a:ext cx="3472260" cy="26041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070" y="2313801"/>
            <a:ext cx="112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Aerosol Inlet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0824" y="200900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Gas Inlet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0824" y="2835248"/>
            <a:ext cx="112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Met Sensors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514600" y="2590800"/>
            <a:ext cx="344424" cy="304801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7EC7-DE4E-43BC-B2F2-02DAD816B2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6868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1672712" y="2040301"/>
            <a:ext cx="1117600" cy="537864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0" lon="0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41256" y="1905000"/>
            <a:ext cx="1240913" cy="365934"/>
          </a:xfrm>
          <a:prstGeom prst="rect">
            <a:avLst/>
          </a:prstGeom>
          <a:noFill/>
          <a:scene3d>
            <a:camera prst="orthographicFront">
              <a:rot lat="0" lon="0" rev="1949999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wind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-381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99"/>
                </a:solidFill>
              </a:rPr>
              <a:t>CH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4</a:t>
            </a:r>
            <a:r>
              <a:rPr lang="en-US" sz="3200" b="1" dirty="0" smtClean="0">
                <a:solidFill>
                  <a:srgbClr val="000099"/>
                </a:solidFill>
              </a:rPr>
              <a:t> on flight track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4350"/>
            <a:ext cx="80772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1600200"/>
            <a:ext cx="1295400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Dickerson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95046" y="1484526"/>
            <a:ext cx="1600200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Brandon Shores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8518" y="3886200"/>
            <a:ext cx="1621913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Morgantown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8900" y="3391143"/>
            <a:ext cx="1621913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Chalk Point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5748" y="1143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99"/>
                </a:solidFill>
              </a:rPr>
              <a:t>C</a:t>
            </a:r>
            <a:r>
              <a:rPr lang="en-US" sz="3200" b="1" dirty="0" smtClean="0">
                <a:solidFill>
                  <a:srgbClr val="000099"/>
                </a:solidFill>
              </a:rPr>
              <a:t>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on flight track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3656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" y="179416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06" y="7620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CH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4</a:t>
            </a:r>
            <a:r>
              <a:rPr lang="en-US" sz="3200" b="1" dirty="0" smtClean="0">
                <a:solidFill>
                  <a:srgbClr val="000099"/>
                </a:solidFill>
              </a:rPr>
              <a:t> vs. CO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colored with SO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endParaRPr lang="en-US" sz="3200" b="1" baseline="-25000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0775" y="4380126"/>
            <a:ext cx="1617408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Free troposphere</a:t>
            </a:r>
          </a:p>
        </p:txBody>
      </p:sp>
      <p:sp>
        <p:nvSpPr>
          <p:cNvPr id="3" name="Oval 2"/>
          <p:cNvSpPr/>
          <p:nvPr/>
        </p:nvSpPr>
        <p:spPr>
          <a:xfrm>
            <a:off x="1371599" y="4114800"/>
            <a:ext cx="304801" cy="685800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31508" y="2971800"/>
            <a:ext cx="1002892" cy="381000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666999" y="1907086"/>
            <a:ext cx="467949" cy="220771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19400" y="3332946"/>
            <a:ext cx="10175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Urban</a:t>
            </a:r>
          </a:p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plumes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31508" y="3352800"/>
            <a:ext cx="1617408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Brandon Shores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728" y="5486400"/>
            <a:ext cx="866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Significantly high background [CO</a:t>
            </a:r>
            <a:r>
              <a:rPr lang="en-US" baseline="-25000" dirty="0" smtClean="0"/>
              <a:t>2</a:t>
            </a:r>
            <a:r>
              <a:rPr lang="en-US" dirty="0" smtClean="0"/>
              <a:t>] and [CH</a:t>
            </a:r>
            <a:r>
              <a:rPr lang="en-US" baseline="-25000" dirty="0" smtClean="0"/>
              <a:t>4</a:t>
            </a:r>
            <a:r>
              <a:rPr lang="en-US" dirty="0" smtClean="0"/>
              <a:t>] in DC plume than in Baltimore plume.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5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Summary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00600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/>
              <a:t>UMD Cessna successfully conducted 11 flights on 5 flight days together Purdue Duchess.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4 of 5 flight days are good for mass balance calculation.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Continuous downwind vertical profiles by the Cessna captured vertical variations in GHG.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We will combine the Duchess’ data to determine the background GHG concentrations and mixing layer heights in order to calculate GHG fluxes from the </a:t>
            </a:r>
            <a:r>
              <a:rPr lang="en-US" sz="2400" dirty="0" err="1" smtClean="0"/>
              <a:t>Balt</a:t>
            </a:r>
            <a:r>
              <a:rPr lang="en-US" sz="2400" dirty="0" smtClean="0"/>
              <a:t>-DC area.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Tested a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small sensor during flight – Results to be analyzed.</a:t>
            </a:r>
          </a:p>
          <a:p>
            <a:pPr>
              <a:spcAft>
                <a:spcPts val="1800"/>
              </a:spcAft>
            </a:pPr>
            <a:endParaRPr lang="en-US" sz="2400" dirty="0" smtClean="0"/>
          </a:p>
          <a:p>
            <a:pPr>
              <a:spcAft>
                <a:spcPts val="18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57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077200" cy="1470025"/>
          </a:xfrm>
        </p:spPr>
        <p:txBody>
          <a:bodyPr>
            <a:noAutofit/>
          </a:bodyPr>
          <a:lstStyle/>
          <a:p>
            <a:r>
              <a:rPr lang="en-US" sz="3600" b="1" dirty="0"/>
              <a:t>Methane Emissions from Marcellus Shale Natural Gas Operations: Results from Summer 2015 Aircraft Observations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320040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Xinrong </a:t>
            </a:r>
            <a:r>
              <a:rPr lang="en-US" altLang="en-US" sz="2800" dirty="0" smtClean="0"/>
              <a:t>Ren,  </a:t>
            </a:r>
            <a:r>
              <a:rPr lang="en-US" altLang="en-US" sz="2800" dirty="0"/>
              <a:t>Dolly </a:t>
            </a:r>
            <a:r>
              <a:rPr lang="en-US" altLang="en-US" sz="2800" dirty="0" smtClean="0"/>
              <a:t>Hall,  </a:t>
            </a:r>
            <a:r>
              <a:rPr lang="en-US" altLang="en-US" sz="2800" dirty="0"/>
              <a:t>Timothy </a:t>
            </a:r>
            <a:r>
              <a:rPr lang="en-US" altLang="en-US" sz="2800" dirty="0" err="1" smtClean="0"/>
              <a:t>Vinciguerra</a:t>
            </a:r>
            <a:r>
              <a:rPr lang="en-US" altLang="en-US" sz="2800" dirty="0" smtClean="0"/>
              <a:t>,  </a:t>
            </a:r>
            <a:r>
              <a:rPr lang="en-US" altLang="en-US" sz="2800" dirty="0" err="1"/>
              <a:t>Sayantan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Sahu</a:t>
            </a:r>
            <a:r>
              <a:rPr lang="en-US" altLang="en-US" sz="2800" dirty="0" smtClean="0"/>
              <a:t>,  </a:t>
            </a:r>
            <a:r>
              <a:rPr lang="en-US" altLang="en-US" sz="2800" dirty="0" err="1"/>
              <a:t>Hao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He,    </a:t>
            </a:r>
            <a:r>
              <a:rPr lang="en-US" altLang="en-US" sz="2800" dirty="0"/>
              <a:t>Sheryl </a:t>
            </a:r>
            <a:r>
              <a:rPr lang="en-US" altLang="en-US" sz="2800" dirty="0" err="1" smtClean="0"/>
              <a:t>Ehrman</a:t>
            </a:r>
            <a:r>
              <a:rPr lang="en-US" altLang="en-US" sz="2800" dirty="0" smtClean="0"/>
              <a:t>,  and </a:t>
            </a:r>
            <a:r>
              <a:rPr lang="en-US" altLang="en-US" sz="2800" dirty="0"/>
              <a:t>Russell </a:t>
            </a:r>
            <a:r>
              <a:rPr lang="en-US" altLang="en-US" sz="2800" dirty="0" smtClean="0"/>
              <a:t>Dickerson</a:t>
            </a:r>
          </a:p>
          <a:p>
            <a:endParaRPr lang="en-US" sz="2800" dirty="0"/>
          </a:p>
          <a:p>
            <a:r>
              <a:rPr lang="en-US" sz="2800" dirty="0" smtClean="0"/>
              <a:t>MDE Quarterly Meeting</a:t>
            </a:r>
          </a:p>
          <a:p>
            <a:r>
              <a:rPr lang="en-US" sz="2800" dirty="0" smtClean="0"/>
              <a:t>February 29, 2016</a:t>
            </a:r>
            <a:endParaRPr lang="en-US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0" y="5679003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92" y="5679003"/>
            <a:ext cx="851288" cy="1074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5" y="5679002"/>
            <a:ext cx="1074577" cy="1074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679002"/>
            <a:ext cx="1209524" cy="12192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014275"/>
            <a:ext cx="1166187" cy="40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53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Motivation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Quantification of methane (CH</a:t>
            </a:r>
            <a:r>
              <a:rPr lang="en-US" baseline="-25000" dirty="0"/>
              <a:t>4</a:t>
            </a:r>
            <a:r>
              <a:rPr lang="en-US" dirty="0"/>
              <a:t>)  emissions from oil and gas operations is important for establishing scientifically sound and cost-effective policies for mitigating greenhouse gases (GHGs). 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Discrepancies between observation-based (top-down) and inventory-based (bottom-up) CH</a:t>
            </a:r>
            <a:r>
              <a:rPr lang="en-US" baseline="-25000" dirty="0"/>
              <a:t>4</a:t>
            </a:r>
            <a:r>
              <a:rPr lang="en-US" dirty="0"/>
              <a:t> emissions suggests more observations are needed.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5949"/>
            <a:ext cx="8915400" cy="631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763000" cy="7159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Marcellus Shall NG production and  Area Surveyed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3048000" y="3276600"/>
            <a:ext cx="914400" cy="1035030"/>
          </a:xfrm>
          <a:prstGeom prst="rect">
            <a:avLst/>
          </a:prstGeom>
          <a:noFill/>
          <a:ln w="38100">
            <a:solidFill>
              <a:srgbClr val="C40C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3492935" y="5599331"/>
            <a:ext cx="398945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Calibri" charset="0"/>
              </a:rPr>
              <a:t>Production data are </a:t>
            </a:r>
            <a:r>
              <a:rPr lang="en-US" sz="1200" dirty="0" smtClean="0">
                <a:solidFill>
                  <a:srgbClr val="FFFF00"/>
                </a:solidFill>
                <a:latin typeface="Calibri" charset="0"/>
              </a:rPr>
              <a:t>from </a:t>
            </a:r>
            <a:r>
              <a:rPr lang="en-US" sz="1200" dirty="0">
                <a:solidFill>
                  <a:srgbClr val="FFFF00"/>
                </a:solidFill>
                <a:latin typeface="Calibri" charset="0"/>
              </a:rPr>
              <a:t>WV DEP (http://</a:t>
            </a:r>
            <a:r>
              <a:rPr lang="en-US" sz="1200" dirty="0" smtClean="0">
                <a:solidFill>
                  <a:srgbClr val="FFFF00"/>
                </a:solidFill>
                <a:latin typeface="Calibri" charset="0"/>
              </a:rPr>
              <a:t>www.dep.wv.gov), PA DEP (www.paoilandgasreporting.state.pa.us ) and </a:t>
            </a:r>
            <a:r>
              <a:rPr lang="en-US" sz="1200" dirty="0">
                <a:solidFill>
                  <a:srgbClr val="FFFF00"/>
                </a:solidFill>
                <a:latin typeface="Calibri" charset="0"/>
              </a:rPr>
              <a:t>OH DNR (http://</a:t>
            </a:r>
            <a:r>
              <a:rPr lang="en-US" sz="1200" dirty="0" smtClean="0">
                <a:solidFill>
                  <a:srgbClr val="FFFF00"/>
                </a:solidFill>
                <a:latin typeface="Calibri" charset="0"/>
              </a:rPr>
              <a:t>oilandgas.ohiodnr.gov/production)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3025329"/>
            <a:ext cx="2895600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2015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52400" y="3458681"/>
            <a:ext cx="1115950" cy="427519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0" lon="0" rev="2159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2637076"/>
            <a:ext cx="1828800" cy="954107"/>
          </a:xfrm>
          <a:prstGeom prst="rect">
            <a:avLst/>
          </a:prstGeom>
          <a:noFill/>
          <a:scene3d>
            <a:camera prst="orthographicFront">
              <a:rot lat="0" lon="0" rev="21594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Prevailing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 wind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71" y="2925423"/>
            <a:ext cx="4914429" cy="368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ube 13"/>
          <p:cNvSpPr/>
          <p:nvPr/>
        </p:nvSpPr>
        <p:spPr>
          <a:xfrm>
            <a:off x="838201" y="4343400"/>
            <a:ext cx="2743200" cy="2181225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79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0000CC"/>
                </a:solidFill>
              </a:rPr>
              <a:t>Estimation of CO</a:t>
            </a:r>
            <a:r>
              <a:rPr lang="en-US" sz="3600" b="1" u="sng" baseline="-25000" dirty="0" smtClean="0">
                <a:solidFill>
                  <a:srgbClr val="0000CC"/>
                </a:solidFill>
              </a:rPr>
              <a:t>2</a:t>
            </a:r>
            <a:r>
              <a:rPr lang="en-US" sz="3600" b="1" u="sng" dirty="0" smtClean="0">
                <a:solidFill>
                  <a:srgbClr val="0000CC"/>
                </a:solidFill>
              </a:rPr>
              <a:t>, CH</a:t>
            </a:r>
            <a:r>
              <a:rPr lang="en-US" sz="3600" b="1" u="sng" baseline="-25000" dirty="0" smtClean="0">
                <a:solidFill>
                  <a:srgbClr val="0000CC"/>
                </a:solidFill>
              </a:rPr>
              <a:t>4</a:t>
            </a:r>
            <a:r>
              <a:rPr lang="en-US" sz="3600" b="1" u="sng" dirty="0" smtClean="0">
                <a:solidFill>
                  <a:srgbClr val="0000CC"/>
                </a:solidFill>
              </a:rPr>
              <a:t> and CO Fluxes</a:t>
            </a:r>
            <a:endParaRPr lang="en-US" sz="3600" b="1" u="sng" dirty="0">
              <a:solidFill>
                <a:srgbClr val="0000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12189"/>
            <a:ext cx="5791200" cy="131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533400" y="2971800"/>
            <a:ext cx="434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en-US" sz="2000" dirty="0" smtClean="0">
                <a:solidFill>
                  <a:srgbClr val="000000"/>
                </a:solidFill>
                <a:latin typeface="Calibri" pitchFamily="34" charset="0"/>
              </a:rPr>
              <a:t>[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C] : concentrations (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downwind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hangingPunct="1"/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[C]</a:t>
            </a:r>
            <a:r>
              <a:rPr lang="fr-FR" altLang="en-US" sz="2000" baseline="-25000" dirty="0">
                <a:solidFill>
                  <a:srgbClr val="000000"/>
                </a:solidFill>
                <a:latin typeface="Calibri" pitchFamily="34" charset="0"/>
              </a:rPr>
              <a:t>b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: concentration in background </a:t>
            </a:r>
          </a:p>
          <a:p>
            <a:pPr eaLnBrk="1" hangingPunct="1"/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U</a:t>
            </a:r>
            <a:r>
              <a:rPr lang="fr-FR" altLang="en-US" sz="2000" baseline="-25000" dirty="0">
                <a:solidFill>
                  <a:srgbClr val="000000"/>
                </a:solidFill>
                <a:latin typeface="Cambria Math" pitchFamily="18" charset="0"/>
              </a:rPr>
              <a:t>⊥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: 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perpendicular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wind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speed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386" y="1088969"/>
            <a:ext cx="560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Mass Balance Experiment (MBE) approach: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537138" y="1944469"/>
            <a:ext cx="1143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Flux</a:t>
            </a:r>
            <a:endParaRPr lang="en-US" sz="3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964582" y="4877774"/>
            <a:ext cx="369418" cy="570240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00600" y="537346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Background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98938" y="512921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534489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3314700" y="507666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48000" y="526869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O&amp;NG</a:t>
            </a:r>
          </a:p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71600" y="4343400"/>
            <a:ext cx="38100" cy="166074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38202" y="6004145"/>
            <a:ext cx="571498" cy="47654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1409700" y="6004144"/>
            <a:ext cx="2171700" cy="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76600" y="606742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∆x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505200" y="4478893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∆z</a:t>
            </a:r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4671364" y="3766810"/>
            <a:ext cx="586436" cy="271790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0" lon="0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652465" y="3669268"/>
            <a:ext cx="1443535" cy="369332"/>
          </a:xfrm>
          <a:prstGeom prst="rect">
            <a:avLst/>
          </a:prstGeom>
          <a:noFill/>
          <a:scene3d>
            <a:camera prst="orthographicFront">
              <a:rot lat="0" lon="0" rev="2009999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wind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37" y="5344894"/>
            <a:ext cx="1471928" cy="986192"/>
          </a:xfrm>
          <a:prstGeom prst="rect">
            <a:avLst/>
          </a:prstGeom>
          <a:scene3d>
            <a:camera prst="orthographicFront">
              <a:rot lat="19499991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724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8438"/>
            <a:ext cx="8763000" cy="7159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CH</a:t>
            </a:r>
            <a:r>
              <a:rPr lang="en-US" sz="3600" b="1" baseline="-25000" dirty="0" smtClean="0"/>
              <a:t>4</a:t>
            </a:r>
            <a:r>
              <a:rPr lang="en-US" sz="3600" b="1" dirty="0" smtClean="0"/>
              <a:t> along Flight Track</a:t>
            </a:r>
            <a:br>
              <a:rPr lang="en-US" sz="3600" b="1" dirty="0" smtClean="0"/>
            </a:br>
            <a:r>
              <a:rPr lang="en-US" sz="3600" b="1" dirty="0" smtClean="0"/>
              <a:t>8/25/2016</a:t>
            </a:r>
            <a:endParaRPr lang="en-US" sz="36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717845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6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8438"/>
            <a:ext cx="8763000" cy="7159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Time Series of Altitude, CH</a:t>
            </a:r>
            <a:r>
              <a:rPr lang="en-US" sz="3600" b="1" baseline="-25000" dirty="0" smtClean="0"/>
              <a:t>4</a:t>
            </a:r>
            <a:r>
              <a:rPr lang="en-US" sz="3600" b="1" dirty="0" smtClean="0"/>
              <a:t> and WD</a:t>
            </a:r>
            <a:br>
              <a:rPr lang="en-US" sz="3600" b="1" dirty="0" smtClean="0"/>
            </a:br>
            <a:r>
              <a:rPr lang="en-US" sz="3600" b="1" dirty="0" smtClean="0"/>
              <a:t>8/25/2016</a:t>
            </a:r>
            <a:endParaRPr lang="en-US" sz="3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1545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7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100"/>
            <a:ext cx="797560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5251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CO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along the Flight Track on 2/20/15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7355" y="2027192"/>
            <a:ext cx="1295400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Dickerson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2061702"/>
            <a:ext cx="1600200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Brandon Shores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600200" y="711296"/>
            <a:ext cx="1422400" cy="660304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0" lon="0" rev="206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52600" y="787495"/>
            <a:ext cx="1066800" cy="461665"/>
          </a:xfrm>
          <a:prstGeom prst="rect">
            <a:avLst/>
          </a:prstGeom>
          <a:noFill/>
          <a:scene3d>
            <a:camera prst="orthographicFront">
              <a:rot lat="0" lon="0" rev="2069999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</a:t>
            </a:r>
            <a:r>
              <a:rPr lang="en-US" sz="2400" b="1" dirty="0" smtClean="0">
                <a:solidFill>
                  <a:schemeClr val="bg1"/>
                </a:solidFill>
              </a:rPr>
              <a:t>ind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16687" y="3924300"/>
            <a:ext cx="1621913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Morgantown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7643" y="3467586"/>
            <a:ext cx="1621913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Chalk Point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1" y="6324600"/>
            <a:ext cx="8077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Power plant plumes clearly observed along the downwind transects.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46410" y="2558376"/>
            <a:ext cx="140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Washington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3400" y="1524000"/>
            <a:ext cx="140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Baltimore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8438"/>
            <a:ext cx="8763000" cy="7159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Time Series of Altitude, CH</a:t>
            </a:r>
            <a:r>
              <a:rPr lang="en-US" sz="3600" b="1" baseline="-25000" dirty="0" smtClean="0"/>
              <a:t>4</a:t>
            </a:r>
            <a:r>
              <a:rPr lang="en-US" sz="3600" b="1" dirty="0" smtClean="0"/>
              <a:t> and WD</a:t>
            </a:r>
            <a:br>
              <a:rPr lang="en-US" sz="3600" b="1" dirty="0" smtClean="0"/>
            </a:br>
            <a:r>
              <a:rPr lang="en-US" sz="3600" b="1" dirty="0" smtClean="0"/>
              <a:t>8/25/2016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382000" cy="557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447800" y="2580620"/>
            <a:ext cx="7010400" cy="0"/>
          </a:xfrm>
          <a:prstGeom prst="line">
            <a:avLst/>
          </a:prstGeom>
          <a:ln w="6350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76800" y="2650435"/>
            <a:ext cx="21843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Mixing layer top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65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8438"/>
            <a:ext cx="87630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CH</a:t>
            </a:r>
            <a:r>
              <a:rPr lang="en-US" sz="3600" b="1" baseline="-25000" dirty="0" smtClean="0"/>
              <a:t>4</a:t>
            </a:r>
            <a:r>
              <a:rPr lang="en-US" sz="3600" b="1" dirty="0" smtClean="0"/>
              <a:t> Loss Rate Estimate</a:t>
            </a:r>
            <a:endParaRPr lang="en-US" sz="36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7" y="990600"/>
            <a:ext cx="8862103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97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8438"/>
            <a:ext cx="87630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CH</a:t>
            </a:r>
            <a:r>
              <a:rPr lang="en-US" sz="3600" b="1" baseline="-25000" dirty="0" smtClean="0"/>
              <a:t>4</a:t>
            </a:r>
            <a:r>
              <a:rPr lang="en-US" sz="3600" b="1" dirty="0" smtClean="0"/>
              <a:t> Flux  and Compared to Literature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586" y="1165860"/>
            <a:ext cx="8431214" cy="393954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Average flux = </a:t>
            </a:r>
            <a:r>
              <a:rPr lang="en-US" altLang="en-US" sz="2400" dirty="0" smtClean="0">
                <a:cs typeface="Arial" panose="020B0604020202020204" pitchFamily="34" charset="0"/>
              </a:rPr>
              <a:t>4,160±1,030 </a:t>
            </a:r>
            <a:r>
              <a:rPr lang="en-US" altLang="en-US" sz="2400" dirty="0">
                <a:cs typeface="Arial" panose="020B0604020202020204" pitchFamily="34" charset="0"/>
              </a:rPr>
              <a:t>moles s</a:t>
            </a:r>
            <a:r>
              <a:rPr lang="en-US" altLang="en-US" sz="2400" baseline="30000" dirty="0">
                <a:cs typeface="Arial" panose="020B0604020202020204" pitchFamily="34" charset="0"/>
              </a:rPr>
              <a:t>-1</a:t>
            </a:r>
            <a:r>
              <a:rPr lang="en-US" sz="2400" dirty="0" smtClean="0">
                <a:cs typeface="Arial" panose="020B0604020202020204" pitchFamily="34" charset="0"/>
              </a:rPr>
              <a:t> , or 5.0</a:t>
            </a:r>
            <a:r>
              <a:rPr lang="en-US" altLang="en-US" sz="2400" dirty="0" smtClean="0">
                <a:cs typeface="Arial" panose="020B0604020202020204" pitchFamily="34" charset="0"/>
              </a:rPr>
              <a:t>±1.2 g CH</a:t>
            </a:r>
            <a:r>
              <a:rPr lang="en-US" altLang="en-US" sz="2400" baseline="-25000" dirty="0" smtClean="0">
                <a:cs typeface="Arial" panose="020B0604020202020204" pitchFamily="34" charset="0"/>
              </a:rPr>
              <a:t>4</a:t>
            </a:r>
            <a:r>
              <a:rPr lang="en-US" altLang="en-US" sz="2400" dirty="0" smtClean="0">
                <a:cs typeface="Arial" panose="020B0604020202020204" pitchFamily="34" charset="0"/>
              </a:rPr>
              <a:t> km</a:t>
            </a:r>
            <a:r>
              <a:rPr lang="en-US" altLang="en-US" sz="2400" baseline="30000" dirty="0" smtClean="0">
                <a:cs typeface="Arial" panose="020B0604020202020204" pitchFamily="34" charset="0"/>
              </a:rPr>
              <a:t>-2</a:t>
            </a:r>
            <a:r>
              <a:rPr lang="en-US" altLang="en-US" sz="2400" dirty="0" smtClean="0">
                <a:cs typeface="Arial" panose="020B0604020202020204" pitchFamily="34" charset="0"/>
              </a:rPr>
              <a:t> s</a:t>
            </a:r>
            <a:r>
              <a:rPr lang="en-US" altLang="en-US" sz="2400" baseline="30000" dirty="0" smtClean="0">
                <a:cs typeface="Arial" panose="020B0604020202020204" pitchFamily="34" charset="0"/>
              </a:rPr>
              <a:t>-1</a:t>
            </a:r>
            <a:r>
              <a:rPr lang="en-US" sz="2400" dirty="0" smtClean="0">
                <a:cs typeface="Arial" panose="020B0604020202020204" pitchFamily="34" charset="0"/>
              </a:rPr>
              <a:t>, consistent with the results (2.0-14</a:t>
            </a:r>
            <a:r>
              <a:rPr lang="en-US" altLang="en-US" sz="2400" dirty="0" smtClean="0">
                <a:cs typeface="Arial" panose="020B0604020202020204" pitchFamily="34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g CH</a:t>
            </a:r>
            <a:r>
              <a:rPr lang="en-US" altLang="en-US" sz="2400" baseline="-25000" dirty="0">
                <a:cs typeface="Arial" panose="020B0604020202020204" pitchFamily="34" charset="0"/>
              </a:rPr>
              <a:t>4</a:t>
            </a:r>
            <a:r>
              <a:rPr lang="en-US" altLang="en-US" sz="2400" dirty="0">
                <a:cs typeface="Arial" panose="020B0604020202020204" pitchFamily="34" charset="0"/>
              </a:rPr>
              <a:t> km</a:t>
            </a:r>
            <a:r>
              <a:rPr lang="en-US" altLang="en-US" sz="2400" baseline="30000" dirty="0">
                <a:cs typeface="Arial" panose="020B0604020202020204" pitchFamily="34" charset="0"/>
              </a:rPr>
              <a:t>-2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cs typeface="Arial" panose="020B0604020202020204" pitchFamily="34" charset="0"/>
              </a:rPr>
              <a:t>s</a:t>
            </a:r>
            <a:r>
              <a:rPr lang="en-US" altLang="en-US" sz="2400" baseline="30000" dirty="0" smtClean="0">
                <a:cs typeface="Arial" panose="020B0604020202020204" pitchFamily="34" charset="0"/>
              </a:rPr>
              <a:t>-1</a:t>
            </a:r>
            <a:r>
              <a:rPr lang="en-US" sz="2400" dirty="0" smtClean="0">
                <a:cs typeface="Arial" panose="020B0604020202020204" pitchFamily="34" charset="0"/>
              </a:rPr>
              <a:t>) by </a:t>
            </a:r>
            <a:r>
              <a:rPr lang="en-US" sz="2400" dirty="0" err="1" smtClean="0">
                <a:cs typeface="Arial" panose="020B0604020202020204" pitchFamily="34" charset="0"/>
              </a:rPr>
              <a:t>Caulton</a:t>
            </a:r>
            <a:r>
              <a:rPr lang="en-US" sz="2400" dirty="0" smtClean="0">
                <a:cs typeface="Arial" panose="020B0604020202020204" pitchFamily="34" charset="0"/>
              </a:rPr>
              <a:t> et al. (2014) in SW PA, but larger than the results (1.2</a:t>
            </a:r>
            <a:r>
              <a:rPr lang="en-US" altLang="en-US" sz="2400" dirty="0" smtClean="0">
                <a:cs typeface="Arial" panose="020B0604020202020204" pitchFamily="34" charset="0"/>
              </a:rPr>
              <a:t>±0.6 </a:t>
            </a:r>
            <a:r>
              <a:rPr lang="en-US" altLang="en-US" sz="2400" dirty="0">
                <a:cs typeface="Arial" panose="020B0604020202020204" pitchFamily="34" charset="0"/>
              </a:rPr>
              <a:t>g CH</a:t>
            </a:r>
            <a:r>
              <a:rPr lang="en-US" altLang="en-US" sz="2400" baseline="-25000" dirty="0">
                <a:cs typeface="Arial" panose="020B0604020202020204" pitchFamily="34" charset="0"/>
              </a:rPr>
              <a:t>4</a:t>
            </a:r>
            <a:r>
              <a:rPr lang="en-US" altLang="en-US" sz="2400" dirty="0">
                <a:cs typeface="Arial" panose="020B0604020202020204" pitchFamily="34" charset="0"/>
              </a:rPr>
              <a:t> km</a:t>
            </a:r>
            <a:r>
              <a:rPr lang="en-US" altLang="en-US" sz="2400" baseline="30000" dirty="0">
                <a:cs typeface="Arial" panose="020B0604020202020204" pitchFamily="34" charset="0"/>
              </a:rPr>
              <a:t>-2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cs typeface="Arial" panose="020B0604020202020204" pitchFamily="34" charset="0"/>
              </a:rPr>
              <a:t>s</a:t>
            </a:r>
            <a:r>
              <a:rPr lang="en-US" altLang="en-US" sz="2400" baseline="30000" dirty="0" smtClean="0">
                <a:cs typeface="Arial" panose="020B0604020202020204" pitchFamily="34" charset="0"/>
              </a:rPr>
              <a:t>-1</a:t>
            </a:r>
            <a:r>
              <a:rPr lang="en-US" altLang="en-US" sz="2400" dirty="0" smtClean="0">
                <a:cs typeface="Arial" panose="020B0604020202020204" pitchFamily="34" charset="0"/>
              </a:rPr>
              <a:t>—measurements made in 2012) in </a:t>
            </a:r>
            <a:r>
              <a:rPr lang="en-US" altLang="en-US" sz="2400" dirty="0">
                <a:cs typeface="Arial" panose="020B0604020202020204" pitchFamily="34" charset="0"/>
              </a:rPr>
              <a:t>SW PA by </a:t>
            </a:r>
            <a:r>
              <a:rPr lang="en-US" altLang="en-US" sz="2400" dirty="0" err="1">
                <a:cs typeface="Arial" panose="020B0604020202020204" pitchFamily="34" charset="0"/>
              </a:rPr>
              <a:t>Swarthout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cs typeface="Arial" panose="020B0604020202020204" pitchFamily="34" charset="0"/>
              </a:rPr>
              <a:t>et al. (2015) and </a:t>
            </a:r>
            <a:r>
              <a:rPr lang="en-US" sz="2400" dirty="0" smtClean="0">
                <a:cs typeface="Arial" panose="020B0604020202020204" pitchFamily="34" charset="0"/>
              </a:rPr>
              <a:t>an order of magnitude larger than the results (~0.4 </a:t>
            </a:r>
            <a:r>
              <a:rPr lang="en-US" altLang="en-US" sz="2400" dirty="0">
                <a:cs typeface="Arial" panose="020B0604020202020204" pitchFamily="34" charset="0"/>
              </a:rPr>
              <a:t>g CH</a:t>
            </a:r>
            <a:r>
              <a:rPr lang="en-US" altLang="en-US" sz="2400" baseline="-25000" dirty="0">
                <a:cs typeface="Arial" panose="020B0604020202020204" pitchFamily="34" charset="0"/>
              </a:rPr>
              <a:t>4</a:t>
            </a:r>
            <a:r>
              <a:rPr lang="en-US" altLang="en-US" sz="2400" dirty="0">
                <a:cs typeface="Arial" panose="020B0604020202020204" pitchFamily="34" charset="0"/>
              </a:rPr>
              <a:t> km</a:t>
            </a:r>
            <a:r>
              <a:rPr lang="en-US" altLang="en-US" sz="2400" baseline="30000" dirty="0">
                <a:cs typeface="Arial" panose="020B0604020202020204" pitchFamily="34" charset="0"/>
              </a:rPr>
              <a:t>-2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cs typeface="Arial" panose="020B0604020202020204" pitchFamily="34" charset="0"/>
              </a:rPr>
              <a:t>s</a:t>
            </a:r>
            <a:r>
              <a:rPr lang="en-US" altLang="en-US" sz="2400" baseline="30000" dirty="0" smtClean="0">
                <a:cs typeface="Arial" panose="020B0604020202020204" pitchFamily="34" charset="0"/>
              </a:rPr>
              <a:t>-1</a:t>
            </a:r>
            <a:r>
              <a:rPr lang="en-US" altLang="en-US" sz="2400" dirty="0" smtClean="0">
                <a:cs typeface="Arial" panose="020B0604020202020204" pitchFamily="34" charset="0"/>
              </a:rPr>
              <a:t>) </a:t>
            </a:r>
            <a:r>
              <a:rPr lang="en-US" sz="2400" dirty="0" smtClean="0">
                <a:cs typeface="Arial" panose="020B0604020202020204" pitchFamily="34" charset="0"/>
              </a:rPr>
              <a:t>by </a:t>
            </a:r>
            <a:r>
              <a:rPr lang="en-US" sz="2400" dirty="0" err="1" smtClean="0">
                <a:cs typeface="Arial" panose="020B0604020202020204" pitchFamily="34" charset="0"/>
              </a:rPr>
              <a:t>Peischl</a:t>
            </a:r>
            <a:r>
              <a:rPr lang="en-US" sz="2400" dirty="0" smtClean="0">
                <a:cs typeface="Arial" panose="020B0604020202020204" pitchFamily="34" charset="0"/>
              </a:rPr>
              <a:t> et al. (2015) in the Marcellus Shale region in NE PA.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CH</a:t>
            </a:r>
            <a:r>
              <a:rPr lang="en-US" sz="2400" baseline="-25000" dirty="0" smtClean="0">
                <a:cs typeface="Arial" panose="020B0604020202020204" pitchFamily="34" charset="0"/>
              </a:rPr>
              <a:t>4</a:t>
            </a:r>
            <a:r>
              <a:rPr lang="en-US" sz="2400" dirty="0" smtClean="0">
                <a:cs typeface="Arial" panose="020B0604020202020204" pitchFamily="34" charset="0"/>
              </a:rPr>
              <a:t>_flux/</a:t>
            </a:r>
            <a:r>
              <a:rPr lang="en-US" sz="2400" dirty="0" err="1" smtClean="0">
                <a:cs typeface="Arial" panose="020B0604020202020204" pitchFamily="34" charset="0"/>
              </a:rPr>
              <a:t>NG_production</a:t>
            </a:r>
            <a:r>
              <a:rPr lang="en-US" sz="2400" dirty="0" smtClean="0">
                <a:cs typeface="Arial" panose="020B0604020202020204" pitchFamily="34" charset="0"/>
              </a:rPr>
              <a:t> = 4.7</a:t>
            </a:r>
            <a:r>
              <a:rPr lang="en-US" altLang="en-US" sz="2400" dirty="0" smtClean="0">
                <a:cs typeface="Arial" panose="020B0604020202020204" pitchFamily="34" charset="0"/>
              </a:rPr>
              <a:t>±1.8</a:t>
            </a:r>
            <a:r>
              <a:rPr lang="en-US" sz="2400" dirty="0" smtClean="0">
                <a:cs typeface="Arial" panose="020B0604020202020204" pitchFamily="34" charset="0"/>
              </a:rPr>
              <a:t>%, much greater than the loss rate (0.18–0.41%) estimated </a:t>
            </a:r>
            <a:r>
              <a:rPr lang="en-US" sz="2400" dirty="0">
                <a:cs typeface="Arial" panose="020B0604020202020204" pitchFamily="34" charset="0"/>
              </a:rPr>
              <a:t>for the Marcellus region </a:t>
            </a:r>
            <a:r>
              <a:rPr lang="en-US" sz="2400" dirty="0" smtClean="0">
                <a:cs typeface="Arial" panose="020B0604020202020204" pitchFamily="34" charset="0"/>
              </a:rPr>
              <a:t>in northern PA </a:t>
            </a:r>
            <a:r>
              <a:rPr lang="en-US" sz="2400" dirty="0">
                <a:cs typeface="Arial" panose="020B0604020202020204" pitchFamily="34" charset="0"/>
              </a:rPr>
              <a:t>by </a:t>
            </a:r>
            <a:r>
              <a:rPr lang="en-US" sz="2400" dirty="0" err="1">
                <a:cs typeface="Arial" panose="020B0604020202020204" pitchFamily="34" charset="0"/>
              </a:rPr>
              <a:t>Peischl</a:t>
            </a:r>
            <a:r>
              <a:rPr lang="en-US" sz="2400" dirty="0">
                <a:cs typeface="Arial" panose="020B0604020202020204" pitchFamily="34" charset="0"/>
              </a:rPr>
              <a:t> et al. (2015) </a:t>
            </a:r>
          </a:p>
        </p:txBody>
      </p:sp>
    </p:spTree>
    <p:extLst>
      <p:ext uri="{BB962C8B-B14F-4D97-AF65-F5344CB8AC3E}">
        <p14:creationId xmlns:p14="http://schemas.microsoft.com/office/powerpoint/2010/main" val="18788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36319"/>
            <a:ext cx="4572000" cy="3416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04800"/>
            <a:ext cx="87630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Ethane to CH</a:t>
            </a:r>
            <a:r>
              <a:rPr lang="en-US" sz="3600" b="1" baseline="-25000" dirty="0" smtClean="0"/>
              <a:t>4</a:t>
            </a:r>
            <a:r>
              <a:rPr lang="en-US" sz="3600" b="1" dirty="0" smtClean="0"/>
              <a:t> ratio (slope)</a:t>
            </a:r>
            <a:endParaRPr lang="en-US" sz="36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35249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Areas of Oil &amp; NG Operations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135249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Baltimore-DC Area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132457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Possible reason for a smaller ethane to CH</a:t>
            </a:r>
            <a:r>
              <a:rPr lang="en-US" sz="2000" b="1" baseline="-25000" dirty="0" smtClean="0"/>
              <a:t>4</a:t>
            </a:r>
            <a:r>
              <a:rPr lang="en-US" sz="2000" b="1" dirty="0" smtClean="0"/>
              <a:t> slope: Coal mining emissions of CH</a:t>
            </a:r>
            <a:r>
              <a:rPr lang="en-US" sz="2000" b="1" baseline="-25000" dirty="0" smtClean="0"/>
              <a:t>4</a:t>
            </a:r>
            <a:r>
              <a:rPr lang="en-US" sz="2000" b="1" dirty="0" smtClean="0"/>
              <a:t> that do not emit significant ethane 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905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8438"/>
            <a:ext cx="87630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586" y="1124664"/>
            <a:ext cx="8431214" cy="504753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The </a:t>
            </a:r>
            <a:r>
              <a:rPr lang="en-US" altLang="en-US" sz="2400" dirty="0"/>
              <a:t>averaged CH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 flux from a 110x120 km area in the Marcellus Shale  region in SW PA and Northern WV was estimated to be 4,160±1,030 moles s</a:t>
            </a:r>
            <a:r>
              <a:rPr lang="en-US" altLang="en-US" sz="2400" baseline="30000" dirty="0"/>
              <a:t>-1</a:t>
            </a:r>
            <a:r>
              <a:rPr lang="en-US" altLang="en-US" sz="2400" dirty="0"/>
              <a:t>. 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CH</a:t>
            </a:r>
            <a:r>
              <a:rPr lang="en-US" sz="2400" baseline="-25000" dirty="0">
                <a:cs typeface="Arial" panose="020B0604020202020204" pitchFamily="34" charset="0"/>
              </a:rPr>
              <a:t>4</a:t>
            </a:r>
            <a:r>
              <a:rPr lang="en-US" sz="2400" dirty="0">
                <a:cs typeface="Arial" panose="020B0604020202020204" pitchFamily="34" charset="0"/>
              </a:rPr>
              <a:t>_flux/</a:t>
            </a:r>
            <a:r>
              <a:rPr lang="en-US" sz="2400" dirty="0" err="1">
                <a:cs typeface="Arial" panose="020B0604020202020204" pitchFamily="34" charset="0"/>
              </a:rPr>
              <a:t>NG_production</a:t>
            </a:r>
            <a:r>
              <a:rPr lang="en-US" sz="2400" dirty="0">
                <a:cs typeface="Arial" panose="020B0604020202020204" pitchFamily="34" charset="0"/>
              </a:rPr>
              <a:t> = </a:t>
            </a:r>
            <a:r>
              <a:rPr lang="en-US" sz="2400" dirty="0" smtClean="0">
                <a:cs typeface="Arial" panose="020B0604020202020204" pitchFamily="34" charset="0"/>
              </a:rPr>
              <a:t>4.7</a:t>
            </a:r>
            <a:r>
              <a:rPr lang="en-US" altLang="en-US" sz="2400" dirty="0" smtClean="0"/>
              <a:t>±</a:t>
            </a:r>
            <a:r>
              <a:rPr lang="en-US" altLang="en-US" sz="2400" dirty="0" smtClean="0">
                <a:cs typeface="Arial" panose="020B0604020202020204" pitchFamily="34" charset="0"/>
              </a:rPr>
              <a:t>1.8</a:t>
            </a:r>
            <a:r>
              <a:rPr lang="en-US" sz="2400" dirty="0" smtClean="0">
                <a:cs typeface="Arial" panose="020B0604020202020204" pitchFamily="34" charset="0"/>
              </a:rPr>
              <a:t>%.</a:t>
            </a:r>
            <a:endParaRPr lang="en-US" altLang="en-US" sz="24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 The observed ethane/CH</a:t>
            </a:r>
            <a:r>
              <a:rPr lang="en-US" altLang="en-US" sz="2400" baseline="-25000" dirty="0"/>
              <a:t>4 </a:t>
            </a:r>
            <a:r>
              <a:rPr lang="en-US" altLang="en-US" sz="2400" dirty="0"/>
              <a:t>= 2.4%,  agrees with the USGS ethane/CH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 composition ratio (2.3%) of for this region, but is smaller than what (3.3%) was obtained in the DC-Baltimore area in winter  2015</a:t>
            </a:r>
            <a:r>
              <a:rPr lang="en-US" altLang="en-US" sz="2400" dirty="0" smtClean="0"/>
              <a:t>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800" b="1" u="sng" dirty="0">
                <a:solidFill>
                  <a:srgbClr val="00CC00"/>
                </a:solidFill>
              </a:rPr>
              <a:t>Future Work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To obtain other CH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 sources in the surveyed area to derive </a:t>
            </a:r>
            <a:r>
              <a:rPr lang="en-US" altLang="en-US" sz="2400" dirty="0" smtClean="0"/>
              <a:t>a more accurate CH</a:t>
            </a:r>
            <a:r>
              <a:rPr lang="en-US" altLang="en-US" sz="2400" baseline="-25000" dirty="0" smtClean="0"/>
              <a:t>4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leak rate.</a:t>
            </a:r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1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0"/>
            <a:ext cx="861060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8100"/>
            <a:ext cx="8229600" cy="8001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CO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2</a:t>
            </a:r>
            <a:r>
              <a:rPr lang="en-US" sz="3200" b="1" dirty="0" smtClean="0">
                <a:solidFill>
                  <a:srgbClr val="000099"/>
                </a:solidFill>
              </a:rPr>
              <a:t> on 2 downwind transects along the latitude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52800" y="3124200"/>
            <a:ext cx="1781894" cy="28956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486400" y="3124200"/>
            <a:ext cx="1600200" cy="2895600"/>
          </a:xfrm>
          <a:prstGeom prst="round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48548" y="47244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DC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plume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4524" y="4885714"/>
            <a:ext cx="146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Baltimore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plume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5567" y="1402061"/>
            <a:ext cx="214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Morgantown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711428" y="1802241"/>
            <a:ext cx="68210" cy="331359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95600" y="1251741"/>
            <a:ext cx="68210" cy="331359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54045" y="849243"/>
            <a:ext cx="214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Chalk Point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694524" y="1049298"/>
            <a:ext cx="401476" cy="1541502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28199" y="1904504"/>
            <a:ext cx="401476" cy="1372096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134694" y="1583100"/>
            <a:ext cx="526033" cy="157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134694" y="1712327"/>
            <a:ext cx="438869" cy="359838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26683" y="1392229"/>
            <a:ext cx="11311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Brandon Shores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"/>
            <a:ext cx="7924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CH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4</a:t>
            </a:r>
            <a:r>
              <a:rPr lang="en-US" sz="3200" b="1" dirty="0" smtClean="0">
                <a:solidFill>
                  <a:srgbClr val="000099"/>
                </a:solidFill>
              </a:rPr>
              <a:t> along flight track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244600" y="416867"/>
            <a:ext cx="1422400" cy="660304"/>
          </a:xfrm>
          <a:prstGeom prst="rightArrow">
            <a:avLst/>
          </a:prstGeom>
          <a:solidFill>
            <a:srgbClr val="FF0000"/>
          </a:solidFill>
          <a:scene3d>
            <a:camera prst="orthographicFront">
              <a:rot lat="0" lon="0" rev="206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97000" y="493066"/>
            <a:ext cx="1066800" cy="461665"/>
          </a:xfrm>
          <a:prstGeom prst="rect">
            <a:avLst/>
          </a:prstGeom>
          <a:noFill/>
          <a:scene3d>
            <a:camera prst="orthographicFront">
              <a:rot lat="0" lon="0" rev="2069999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</a:t>
            </a:r>
            <a:r>
              <a:rPr lang="en-US" sz="2400" b="1" dirty="0" smtClean="0">
                <a:solidFill>
                  <a:schemeClr val="bg1"/>
                </a:solidFill>
              </a:rPr>
              <a:t>ind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8071" y="2963610"/>
            <a:ext cx="1066800" cy="68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Brown</a:t>
            </a:r>
          </a:p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Station</a:t>
            </a:r>
          </a:p>
          <a:p>
            <a:pPr>
              <a:lnSpc>
                <a:spcPts val="1500"/>
              </a:lnSpc>
            </a:pPr>
            <a:r>
              <a:rPr lang="en-US" sz="2000" b="1" dirty="0" smtClean="0">
                <a:solidFill>
                  <a:srgbClr val="FFC000"/>
                </a:solidFill>
              </a:rPr>
              <a:t>Landfill</a:t>
            </a:r>
            <a:endParaRPr lang="en-US" sz="2000" b="1" dirty="0">
              <a:solidFill>
                <a:srgbClr val="FFC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821471" y="2715246"/>
            <a:ext cx="228600" cy="241767"/>
          </a:xfrm>
          <a:prstGeom prst="straightConnector1">
            <a:avLst/>
          </a:prstGeom>
          <a:ln w="3810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81000" y="5997714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Significant CH4 emissions from Brown Station Landfill.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High CH</a:t>
            </a:r>
            <a:r>
              <a:rPr lang="en-US" sz="2000" b="1" baseline="-25000" dirty="0" smtClean="0"/>
              <a:t>4</a:t>
            </a:r>
            <a:r>
              <a:rPr lang="en-US" sz="2000" b="1" dirty="0" smtClean="0"/>
              <a:t> levels aloft along SW of the upwind leg: CH</a:t>
            </a:r>
            <a:r>
              <a:rPr lang="en-US" sz="2000" b="1" baseline="-25000" dirty="0" smtClean="0"/>
              <a:t>4</a:t>
            </a:r>
            <a:r>
              <a:rPr lang="en-US" sz="2000" b="1" dirty="0" smtClean="0"/>
              <a:t> emissions from fracking?</a:t>
            </a:r>
          </a:p>
        </p:txBody>
      </p:sp>
    </p:spTree>
    <p:extLst>
      <p:ext uri="{BB962C8B-B14F-4D97-AF65-F5344CB8AC3E}">
        <p14:creationId xmlns:p14="http://schemas.microsoft.com/office/powerpoint/2010/main" val="35575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48" y="5334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001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CH</a:t>
            </a:r>
            <a:r>
              <a:rPr lang="en-US" sz="3200" b="1" baseline="-25000" dirty="0" smtClean="0">
                <a:solidFill>
                  <a:srgbClr val="000099"/>
                </a:solidFill>
              </a:rPr>
              <a:t>4</a:t>
            </a:r>
            <a:r>
              <a:rPr lang="en-US" sz="3200" b="1" dirty="0" smtClean="0">
                <a:solidFill>
                  <a:srgbClr val="000099"/>
                </a:solidFill>
              </a:rPr>
              <a:t> on 2 downwind transects along the latitude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43200" y="1143000"/>
            <a:ext cx="2514600" cy="4289286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35476" y="2895600"/>
            <a:ext cx="1468276" cy="2476500"/>
          </a:xfrm>
          <a:prstGeom prst="round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67100" y="385738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DC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plume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5476" y="4558532"/>
            <a:ext cx="146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Baltimore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plume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000" y="6124545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Much larger CH</a:t>
            </a:r>
            <a:r>
              <a:rPr lang="en-US" sz="2000" b="1" baseline="-25000" dirty="0" smtClean="0"/>
              <a:t>4</a:t>
            </a:r>
            <a:r>
              <a:rPr lang="en-US" sz="2000" b="1" dirty="0" smtClean="0"/>
              <a:t> enhancement in the DC plume than in the Baltimore plume.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860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be 13"/>
          <p:cNvSpPr/>
          <p:nvPr/>
        </p:nvSpPr>
        <p:spPr>
          <a:xfrm>
            <a:off x="838201" y="4448175"/>
            <a:ext cx="2743200" cy="2181225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79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0000CC"/>
                </a:solidFill>
              </a:rPr>
              <a:t>Estimation of CO</a:t>
            </a:r>
            <a:r>
              <a:rPr lang="en-US" sz="3600" b="1" u="sng" baseline="-25000" dirty="0" smtClean="0">
                <a:solidFill>
                  <a:srgbClr val="0000CC"/>
                </a:solidFill>
              </a:rPr>
              <a:t>2</a:t>
            </a:r>
            <a:r>
              <a:rPr lang="en-US" sz="3600" b="1" u="sng" dirty="0" smtClean="0">
                <a:solidFill>
                  <a:srgbClr val="0000CC"/>
                </a:solidFill>
              </a:rPr>
              <a:t>, CH</a:t>
            </a:r>
            <a:r>
              <a:rPr lang="en-US" sz="3600" b="1" u="sng" baseline="-25000" dirty="0" smtClean="0">
                <a:solidFill>
                  <a:srgbClr val="0000CC"/>
                </a:solidFill>
              </a:rPr>
              <a:t>4</a:t>
            </a:r>
            <a:r>
              <a:rPr lang="en-US" sz="3600" b="1" u="sng" dirty="0" smtClean="0">
                <a:solidFill>
                  <a:srgbClr val="0000CC"/>
                </a:solidFill>
              </a:rPr>
              <a:t> and CO Fluxes</a:t>
            </a:r>
            <a:endParaRPr lang="en-US" sz="3600" b="1" u="sng" dirty="0">
              <a:solidFill>
                <a:srgbClr val="0000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2" y="1612189"/>
            <a:ext cx="5791200" cy="131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64779" y="2971800"/>
            <a:ext cx="4343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E. R. : 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emission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altLang="en-US" sz="2000" dirty="0" smtClean="0">
                <a:solidFill>
                  <a:srgbClr val="000000"/>
                </a:solidFill>
                <a:latin typeface="Calibri" pitchFamily="34" charset="0"/>
              </a:rPr>
              <a:t>rate (flux)</a:t>
            </a:r>
            <a:endParaRPr lang="fr-FR" altLang="en-US" sz="2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[C] : concentrations (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downwind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hangingPunct="1"/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[C]</a:t>
            </a:r>
            <a:r>
              <a:rPr lang="fr-FR" altLang="en-US" sz="2000" baseline="-25000" dirty="0">
                <a:solidFill>
                  <a:srgbClr val="000000"/>
                </a:solidFill>
                <a:latin typeface="Calibri" pitchFamily="34" charset="0"/>
              </a:rPr>
              <a:t>b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: concentration in background </a:t>
            </a:r>
          </a:p>
          <a:p>
            <a:pPr eaLnBrk="1" hangingPunct="1"/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U</a:t>
            </a:r>
            <a:r>
              <a:rPr lang="fr-FR" altLang="en-US" sz="2000" baseline="-25000" dirty="0">
                <a:solidFill>
                  <a:srgbClr val="000000"/>
                </a:solidFill>
                <a:latin typeface="Cambria Math" pitchFamily="18" charset="0"/>
              </a:rPr>
              <a:t>⊥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: 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perpendicular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Calibri" pitchFamily="34" charset="0"/>
              </a:rPr>
              <a:t>wind</a:t>
            </a:r>
            <a:r>
              <a:rPr lang="fr-FR" altLang="en-US" sz="2000" dirty="0">
                <a:solidFill>
                  <a:srgbClr val="000000"/>
                </a:solidFill>
                <a:latin typeface="Calibri" pitchFamily="34" charset="0"/>
              </a:rPr>
              <a:t> speed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386" y="1088969"/>
            <a:ext cx="560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Mass Balance Experiment (MBE) approach: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14" y="2971800"/>
            <a:ext cx="4913086" cy="368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4876800" y="6019800"/>
            <a:ext cx="358140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38200" y="1944469"/>
            <a:ext cx="1143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Flux</a:t>
            </a:r>
            <a:endParaRPr lang="en-US" sz="3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105401" y="6020938"/>
            <a:ext cx="0" cy="456062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72000" y="6400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698938" y="523398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54496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, CH</a:t>
            </a:r>
            <a:r>
              <a:rPr lang="en-US" baseline="-25000" dirty="0" smtClean="0"/>
              <a:t>4</a:t>
            </a:r>
            <a:r>
              <a:rPr lang="en-US" dirty="0" smtClean="0"/>
              <a:t>, CO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3352800" y="5181436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48000" y="53734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rban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, CH</a:t>
            </a:r>
            <a:r>
              <a:rPr lang="en-US" baseline="-25000" dirty="0" smtClean="0"/>
              <a:t>4</a:t>
            </a:r>
            <a:r>
              <a:rPr lang="en-US" dirty="0" smtClean="0"/>
              <a:t>, CO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71600" y="4448175"/>
            <a:ext cx="38100" cy="166074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38202" y="6108920"/>
            <a:ext cx="571498" cy="47654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1409700" y="6108919"/>
            <a:ext cx="2171700" cy="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be 28"/>
          <p:cNvSpPr/>
          <p:nvPr/>
        </p:nvSpPr>
        <p:spPr>
          <a:xfrm>
            <a:off x="1744717" y="5187773"/>
            <a:ext cx="228600" cy="97042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/>
          <p:cNvSpPr/>
          <p:nvPr/>
        </p:nvSpPr>
        <p:spPr>
          <a:xfrm>
            <a:off x="1600200" y="5672415"/>
            <a:ext cx="228600" cy="63761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/>
          <p:cNvSpPr/>
          <p:nvPr/>
        </p:nvSpPr>
        <p:spPr>
          <a:xfrm>
            <a:off x="1897117" y="5448013"/>
            <a:ext cx="228600" cy="86258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/>
          <p:cNvSpPr/>
          <p:nvPr/>
        </p:nvSpPr>
        <p:spPr>
          <a:xfrm>
            <a:off x="2049517" y="5929026"/>
            <a:ext cx="228600" cy="47177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/>
          <p:nvPr/>
        </p:nvSpPr>
        <p:spPr>
          <a:xfrm>
            <a:off x="2743200" y="5763189"/>
            <a:ext cx="45719" cy="7138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35"/>
          <p:cNvSpPr/>
          <p:nvPr/>
        </p:nvSpPr>
        <p:spPr>
          <a:xfrm>
            <a:off x="2590800" y="5638800"/>
            <a:ext cx="45719" cy="7138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/>
          <p:cNvSpPr/>
          <p:nvPr/>
        </p:nvSpPr>
        <p:spPr>
          <a:xfrm>
            <a:off x="2590800" y="5530959"/>
            <a:ext cx="457200" cy="107841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/>
          <p:cNvSpPr/>
          <p:nvPr/>
        </p:nvSpPr>
        <p:spPr>
          <a:xfrm>
            <a:off x="2743200" y="5683359"/>
            <a:ext cx="457200" cy="107841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276600" y="6172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∆x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505200" y="4583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∆z</a:t>
            </a:r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52" y="6172200"/>
            <a:ext cx="554148" cy="365417"/>
          </a:xfrm>
          <a:prstGeom prst="rect">
            <a:avLst/>
          </a:prstGeom>
        </p:spPr>
      </p:pic>
      <p:sp>
        <p:nvSpPr>
          <p:cNvPr id="44" name="Cloud 43"/>
          <p:cNvSpPr/>
          <p:nvPr/>
        </p:nvSpPr>
        <p:spPr>
          <a:xfrm>
            <a:off x="1752600" y="6020938"/>
            <a:ext cx="457200" cy="335303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38309</TotalTime>
  <Words>1636</Words>
  <Application>Microsoft Office PowerPoint</Application>
  <PresentationFormat>On-screen Show (4:3)</PresentationFormat>
  <Paragraphs>369</Paragraphs>
  <Slides>54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Greenhouse and Other Trace Gases from the Baltimore-Washington Area:  Results from the WINTER 2015 Aircraft Observations</vt:lpstr>
      <vt:lpstr>PowerPoint Presentation</vt:lpstr>
      <vt:lpstr>PowerPoint Presentation</vt:lpstr>
      <vt:lpstr>PowerPoint Presentation</vt:lpstr>
      <vt:lpstr>CO2 along the Flight Track on 2/20/15</vt:lpstr>
      <vt:lpstr>CO2 on 2 downwind transects along the latitude</vt:lpstr>
      <vt:lpstr>CH4 along flight track</vt:lpstr>
      <vt:lpstr>CH4 on 2 downwind transects along the latitude</vt:lpstr>
      <vt:lpstr>Estimation of CO2, CH4 and CO Fluxes</vt:lpstr>
      <vt:lpstr>PowerPoint Presentation</vt:lpstr>
      <vt:lpstr>PowerPoint Presentation</vt:lpstr>
      <vt:lpstr>CH4 Emissions from Brown Station Landfill</vt:lpstr>
      <vt:lpstr>CO2 along the Flight Track on 2/20/15</vt:lpstr>
      <vt:lpstr>Emissions from Chalk Point Power Plant</vt:lpstr>
      <vt:lpstr>Emission Ratios from Chalk Point Power Plant</vt:lpstr>
      <vt:lpstr>PowerPoint Presentation</vt:lpstr>
      <vt:lpstr>FLAGG-MD: Preliminary Results for Winter 2016 Aircraft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Results from Cessna RF5 </vt:lpstr>
      <vt:lpstr>PowerPoint Presentation</vt:lpstr>
      <vt:lpstr>PowerPoint Presentation</vt:lpstr>
      <vt:lpstr> Three Vertical Profiles</vt:lpstr>
      <vt:lpstr> Three Vertical Profiles</vt:lpstr>
      <vt:lpstr> CO2 along Downwind Transects</vt:lpstr>
      <vt:lpstr> CO2 along Downwind Transects</vt:lpstr>
      <vt:lpstr>PowerPoint Presentation</vt:lpstr>
      <vt:lpstr>PowerPoint Presentation</vt:lpstr>
      <vt:lpstr>PowerPoint Presentation</vt:lpstr>
      <vt:lpstr>CH4 vs. CO2 colored with CO</vt:lpstr>
      <vt:lpstr>Preliminary Results from Cessna RF3 </vt:lpstr>
      <vt:lpstr>PowerPoint Presentation</vt:lpstr>
      <vt:lpstr>PowerPoint Presentation</vt:lpstr>
      <vt:lpstr> Three Vertical Profiles</vt:lpstr>
      <vt:lpstr> CO2 along Downwind Transects</vt:lpstr>
      <vt:lpstr> CO2 along Downwind Transects</vt:lpstr>
      <vt:lpstr>PowerPoint Presentation</vt:lpstr>
      <vt:lpstr>PowerPoint Presentation</vt:lpstr>
      <vt:lpstr>CH4 vs. CO2 colored with SO2</vt:lpstr>
      <vt:lpstr>Summary</vt:lpstr>
      <vt:lpstr>Methane Emissions from Marcellus Shale Natural Gas Operations: Results from Summer 2015 Aircraft Observations </vt:lpstr>
      <vt:lpstr>Motivation</vt:lpstr>
      <vt:lpstr>Marcellus Shall NG production and  Area Surveyed</vt:lpstr>
      <vt:lpstr>Estimation of CO2, CH4 and CO Fluxes</vt:lpstr>
      <vt:lpstr>CH4 along Flight Track 8/25/2016</vt:lpstr>
      <vt:lpstr>Time Series of Altitude, CH4 and WD 8/25/2016</vt:lpstr>
      <vt:lpstr>Time Series of Altitude, CH4 and WD 8/25/2016</vt:lpstr>
      <vt:lpstr>CH4 Loss Rate Estimate</vt:lpstr>
      <vt:lpstr>CH4 Flux  and Compared to Literature</vt:lpstr>
      <vt:lpstr>Ethane to CH4 ratio (slope)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Xinrong Ren</dc:creator>
  <cp:lastModifiedBy>Xinrong Ren</cp:lastModifiedBy>
  <cp:revision>174</cp:revision>
  <dcterms:created xsi:type="dcterms:W3CDTF">2006-08-16T00:00:00Z</dcterms:created>
  <dcterms:modified xsi:type="dcterms:W3CDTF">2016-04-08T14:01:10Z</dcterms:modified>
</cp:coreProperties>
</file>