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tif" ContentType="image/tiff"/>
  <Default Extension="gif" ContentType="image/gif"/>
  <Default Extension="png" ContentType="image/png"/>
  <Default Extension="docx" ContentType="application/vnd.openxmlformats-officedocument.wordprocessingml.documen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19" r:id="rId2"/>
    <p:sldId id="323" r:id="rId3"/>
    <p:sldId id="324" r:id="rId4"/>
    <p:sldId id="299" r:id="rId5"/>
    <p:sldId id="297" r:id="rId6"/>
    <p:sldId id="257" r:id="rId7"/>
    <p:sldId id="268" r:id="rId8"/>
    <p:sldId id="260" r:id="rId9"/>
    <p:sldId id="261" r:id="rId10"/>
    <p:sldId id="300" r:id="rId11"/>
    <p:sldId id="305" r:id="rId12"/>
    <p:sldId id="307" r:id="rId13"/>
    <p:sldId id="306" r:id="rId14"/>
    <p:sldId id="318" r:id="rId15"/>
    <p:sldId id="317" r:id="rId16"/>
    <p:sldId id="314" r:id="rId17"/>
    <p:sldId id="320" r:id="rId18"/>
    <p:sldId id="321" r:id="rId19"/>
    <p:sldId id="274" r:id="rId20"/>
    <p:sldId id="311" r:id="rId21"/>
    <p:sldId id="325" r:id="rId22"/>
    <p:sldId id="309" r:id="rId23"/>
    <p:sldId id="3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5260"/>
    <a:srgbClr val="E52727"/>
    <a:srgbClr val="9ED487"/>
    <a:srgbClr val="8E6CB1"/>
    <a:srgbClr val="F87066"/>
    <a:srgbClr val="AEDC9D"/>
    <a:srgbClr val="6AA6CD"/>
    <a:srgbClr val="B35F2F"/>
    <a:srgbClr val="EAD57E"/>
    <a:srgbClr val="FF88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96115"/>
  </p:normalViewPr>
  <p:slideViewPr>
    <p:cSldViewPr snapToGrid="0" snapToObjects="1">
      <p:cViewPr varScale="1">
        <p:scale>
          <a:sx n="108" d="100"/>
          <a:sy n="108" d="100"/>
        </p:scale>
        <p:origin x="656"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0" d="100"/>
          <a:sy n="120" d="100"/>
        </p:scale>
        <p:origin x="3896" y="19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98393-48FE-E44D-BD1F-5753E2B1C2CB}" type="datetimeFigureOut">
              <a:rPr lang="en-US" smtClean="0"/>
              <a:t>2/13/17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34971-944D-A349-8B55-A77AD1FB3CAB}" type="slidenum">
              <a:rPr lang="en-US" smtClean="0"/>
              <a:t>‹#›</a:t>
            </a:fld>
            <a:endParaRPr lang="en-US"/>
          </a:p>
        </p:txBody>
      </p:sp>
    </p:spTree>
    <p:extLst>
      <p:ext uri="{BB962C8B-B14F-4D97-AF65-F5344CB8AC3E}">
        <p14:creationId xmlns:p14="http://schemas.microsoft.com/office/powerpoint/2010/main" val="191461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dirty="0" smtClean="0">
                <a:solidFill>
                  <a:srgbClr val="D1383E"/>
                </a:solidFill>
                <a:cs typeface="Calibri (body)"/>
              </a:rPr>
              <a:t>1. Large CO</a:t>
            </a:r>
            <a:r>
              <a:rPr lang="en-US" sz="1200" b="0" baseline="-25000" dirty="0" smtClean="0">
                <a:solidFill>
                  <a:srgbClr val="D1383E"/>
                </a:solidFill>
                <a:cs typeface="Calibri (body)"/>
              </a:rPr>
              <a:t>2</a:t>
            </a:r>
            <a:r>
              <a:rPr lang="en-US" sz="1200" b="0" dirty="0" smtClean="0">
                <a:solidFill>
                  <a:srgbClr val="D1383E"/>
                </a:solidFill>
                <a:cs typeface="Calibri (body)"/>
              </a:rPr>
              <a:t> point sources are located inside and outside of the DC/Baltimore area.</a:t>
            </a:r>
          </a:p>
          <a:p>
            <a:r>
              <a:rPr lang="en-US" sz="1200" b="0" dirty="0" smtClean="0">
                <a:solidFill>
                  <a:srgbClr val="D1383E"/>
                </a:solidFill>
                <a:cs typeface="Calibri (body)"/>
              </a:rPr>
              <a:t>2. Aircraft track was designed to capture CO</a:t>
            </a:r>
            <a:r>
              <a:rPr lang="en-US" sz="1200" b="0" baseline="-25000" dirty="0" smtClean="0">
                <a:solidFill>
                  <a:srgbClr val="D1383E"/>
                </a:solidFill>
                <a:cs typeface="Calibri (body)"/>
              </a:rPr>
              <a:t>2</a:t>
            </a:r>
            <a:r>
              <a:rPr lang="en-US" sz="1200" b="0" dirty="0" smtClean="0">
                <a:solidFill>
                  <a:srgbClr val="D1383E"/>
                </a:solidFill>
                <a:cs typeface="Calibri (body)"/>
              </a:rPr>
              <a:t> plumes emitted from the DC/Baltimore area.</a:t>
            </a:r>
          </a:p>
          <a:p>
            <a:endParaRPr lang="en-US" b="0" dirty="0"/>
          </a:p>
        </p:txBody>
      </p:sp>
      <p:sp>
        <p:nvSpPr>
          <p:cNvPr id="4" name="Slide Number Placeholder 3"/>
          <p:cNvSpPr>
            <a:spLocks noGrp="1"/>
          </p:cNvSpPr>
          <p:nvPr>
            <p:ph type="sldNum" sz="quarter" idx="10"/>
          </p:nvPr>
        </p:nvSpPr>
        <p:spPr/>
        <p:txBody>
          <a:bodyPr/>
          <a:lstStyle/>
          <a:p>
            <a:fld id="{53134971-944D-A349-8B55-A77AD1FB3CAB}" type="slidenum">
              <a:rPr lang="en-US" smtClean="0"/>
              <a:t>2</a:t>
            </a:fld>
            <a:endParaRPr lang="en-US"/>
          </a:p>
        </p:txBody>
      </p:sp>
    </p:spTree>
    <p:extLst>
      <p:ext uri="{BB962C8B-B14F-4D97-AF65-F5344CB8AC3E}">
        <p14:creationId xmlns:p14="http://schemas.microsoft.com/office/powerpoint/2010/main" val="24587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baseline="0" dirty="0" smtClean="0"/>
              <a:t>Flux estimated from FLAGG-MD showed good agreement to Hourly FFDAS data</a:t>
            </a:r>
          </a:p>
          <a:p>
            <a:pPr marL="228600" indent="-228600">
              <a:buAutoNum type="arabicPeriod"/>
            </a:pPr>
            <a:r>
              <a:rPr lang="en-US" dirty="0" smtClean="0"/>
              <a:t>Larger</a:t>
            </a:r>
            <a:r>
              <a:rPr lang="en-US" baseline="0" dirty="0" smtClean="0"/>
              <a:t> variations of total CO2 flux observed in FLAGG-MD compared to the values estimated from FFDAS</a:t>
            </a:r>
            <a:br>
              <a:rPr lang="en-US" baseline="0" dirty="0" smtClean="0"/>
            </a:br>
            <a:endParaRPr lang="en-US" dirty="0"/>
          </a:p>
        </p:txBody>
      </p:sp>
      <p:sp>
        <p:nvSpPr>
          <p:cNvPr id="4" name="Slide Number Placeholder 3"/>
          <p:cNvSpPr>
            <a:spLocks noGrp="1"/>
          </p:cNvSpPr>
          <p:nvPr>
            <p:ph type="sldNum" sz="quarter" idx="10"/>
          </p:nvPr>
        </p:nvSpPr>
        <p:spPr/>
        <p:txBody>
          <a:bodyPr/>
          <a:lstStyle/>
          <a:p>
            <a:fld id="{53134971-944D-A349-8B55-A77AD1FB3CAB}" type="slidenum">
              <a:rPr lang="en-US" smtClean="0"/>
              <a:t>11</a:t>
            </a:fld>
            <a:endParaRPr lang="en-US"/>
          </a:p>
        </p:txBody>
      </p:sp>
    </p:spTree>
    <p:extLst>
      <p:ext uri="{BB962C8B-B14F-4D97-AF65-F5344CB8AC3E}">
        <p14:creationId xmlns:p14="http://schemas.microsoft.com/office/powerpoint/2010/main" val="37875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smtClean="0"/>
              <a:t>Diurnal</a:t>
            </a:r>
            <a:r>
              <a:rPr lang="en-US" baseline="0" dirty="0" smtClean="0"/>
              <a:t> cycle of CO2 flux is obvious in FFDAS. (Minimum at 2am and maximum at 4pm)</a:t>
            </a:r>
          </a:p>
          <a:p>
            <a:pPr marL="685800" lvl="1" indent="-228600">
              <a:buAutoNum type="arabicPeriod"/>
            </a:pPr>
            <a:r>
              <a:rPr lang="en-US" baseline="0" dirty="0" smtClean="0"/>
              <a:t>Weekdays have higher flux compared to weekends</a:t>
            </a:r>
          </a:p>
          <a:p>
            <a:pPr marL="685800" lvl="1" indent="-228600">
              <a:buAutoNum type="arabicPeriod"/>
            </a:pPr>
            <a:r>
              <a:rPr lang="en-US" baseline="0" dirty="0" smtClean="0"/>
              <a:t>FLAGG-MD campaign was conducted during the time of the day when CO2 flux supposed to be its highest.</a:t>
            </a:r>
          </a:p>
          <a:p>
            <a:pPr marL="228600" lvl="0" indent="-228600">
              <a:buAutoNum type="arabicPeriod"/>
            </a:pPr>
            <a:r>
              <a:rPr lang="en-US" baseline="0" dirty="0" smtClean="0"/>
              <a:t>Daily cycle of CO2 flux is also obvious. (Minimum at Sunday, Maximum at Monday)</a:t>
            </a:r>
          </a:p>
          <a:p>
            <a:pPr marL="685800" lvl="1" indent="-228600">
              <a:buAutoNum type="arabicPeriod"/>
            </a:pPr>
            <a:r>
              <a:rPr lang="en-US" baseline="0" dirty="0" smtClean="0"/>
              <a:t>FLAGG-MD campaign only occurred during weekdays (RF4-THU, RF5-FRI, RF6-MON, RF8-WED, RF9-THU)</a:t>
            </a:r>
          </a:p>
          <a:p>
            <a:pPr marL="228600" lvl="0" indent="-228600">
              <a:buAutoNum type="arabicPeriod"/>
            </a:pPr>
            <a:r>
              <a:rPr lang="en-US" baseline="0" dirty="0" smtClean="0"/>
              <a:t>Diurnal cycle and weekly cycle of CO2 flux should be accounted when estimating monthly flux from FLAGG-MD dataset. Otherwise, estimated number is likely to be overestimated.</a:t>
            </a:r>
          </a:p>
          <a:p>
            <a:pPr marL="685800" lvl="1"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53134971-944D-A349-8B55-A77AD1FB3CAB}" type="slidenum">
              <a:rPr lang="en-US" smtClean="0"/>
              <a:t>12</a:t>
            </a:fld>
            <a:endParaRPr lang="en-US"/>
          </a:p>
        </p:txBody>
      </p:sp>
    </p:spTree>
    <p:extLst>
      <p:ext uri="{BB962C8B-B14F-4D97-AF65-F5344CB8AC3E}">
        <p14:creationId xmlns:p14="http://schemas.microsoft.com/office/powerpoint/2010/main" val="22071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sz="1200" dirty="0" smtClean="0"/>
              <a:t>This study estimates 2.8MtC emission from DC-Balt area during Feb 2015.</a:t>
            </a:r>
          </a:p>
          <a:p>
            <a:pPr marL="228600" indent="-228600">
              <a:buAutoNum type="arabicPeriod"/>
            </a:pPr>
            <a:r>
              <a:rPr lang="en-US" sz="1200" dirty="0" smtClean="0"/>
              <a:t>Emission estimated from FFDAS agree well to the results from this study.</a:t>
            </a:r>
          </a:p>
          <a:p>
            <a:pPr marL="228600" indent="-228600">
              <a:buAutoNum type="arabicPeriod"/>
            </a:pPr>
            <a:r>
              <a:rPr lang="en-US" sz="1200" dirty="0" smtClean="0"/>
              <a:t>Monthly total emission is underestimated in CarbonTracker and ODIAC but agreeing within the uncertainty range</a:t>
            </a:r>
          </a:p>
          <a:p>
            <a:pPr marL="228600" indent="-228600">
              <a:buAutoNum type="arabicPeriod"/>
            </a:pPr>
            <a:r>
              <a:rPr lang="en-US" sz="1200" dirty="0" smtClean="0"/>
              <a:t>Further study is needed to reduce uncertainty range and better understand different sources of CO</a:t>
            </a:r>
            <a:r>
              <a:rPr lang="en-US" sz="1200" baseline="-25000" dirty="0" smtClean="0"/>
              <a:t>2</a:t>
            </a:r>
            <a:r>
              <a:rPr lang="en-US" sz="1200" dirty="0" smtClean="0"/>
              <a:t> in this region.</a:t>
            </a:r>
          </a:p>
          <a:p>
            <a:endParaRPr lang="en-US" dirty="0"/>
          </a:p>
        </p:txBody>
      </p:sp>
      <p:sp>
        <p:nvSpPr>
          <p:cNvPr id="4" name="Slide Number Placeholder 3"/>
          <p:cNvSpPr>
            <a:spLocks noGrp="1"/>
          </p:cNvSpPr>
          <p:nvPr>
            <p:ph type="sldNum" sz="quarter" idx="10"/>
          </p:nvPr>
        </p:nvSpPr>
        <p:spPr/>
        <p:txBody>
          <a:bodyPr/>
          <a:lstStyle/>
          <a:p>
            <a:fld id="{53134971-944D-A349-8B55-A77AD1FB3CAB}" type="slidenum">
              <a:rPr lang="en-US" smtClean="0"/>
              <a:t>13</a:t>
            </a:fld>
            <a:endParaRPr lang="en-US"/>
          </a:p>
        </p:txBody>
      </p:sp>
    </p:spTree>
    <p:extLst>
      <p:ext uri="{BB962C8B-B14F-4D97-AF65-F5344CB8AC3E}">
        <p14:creationId xmlns:p14="http://schemas.microsoft.com/office/powerpoint/2010/main" val="672185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1200" b="1" dirty="0" smtClean="0">
                <a:solidFill>
                  <a:srgbClr val="D1383E"/>
                </a:solidFill>
                <a:cs typeface="Calibri (body)"/>
              </a:rPr>
              <a:t>Aircraft captured several SO</a:t>
            </a:r>
            <a:r>
              <a:rPr lang="en-US" sz="1200" b="1" baseline="-25000" dirty="0" smtClean="0">
                <a:solidFill>
                  <a:srgbClr val="D1383E"/>
                </a:solidFill>
                <a:cs typeface="Calibri (body)"/>
              </a:rPr>
              <a:t>2</a:t>
            </a:r>
            <a:r>
              <a:rPr lang="en-US" sz="1200" b="1" dirty="0" smtClean="0">
                <a:solidFill>
                  <a:srgbClr val="D1383E"/>
                </a:solidFill>
                <a:cs typeface="Calibri (body)"/>
              </a:rPr>
              <a:t> spikes both upwind and downwind of the DC/Baltimore area.</a:t>
            </a:r>
          </a:p>
          <a:p>
            <a:pPr marL="342900" indent="-342900">
              <a:lnSpc>
                <a:spcPct val="90000"/>
              </a:lnSpc>
              <a:buFont typeface="Wingdings" charset="2"/>
              <a:buChar char="ü"/>
            </a:pPr>
            <a:r>
              <a:rPr lang="en-US" sz="1200" b="1" dirty="0" smtClean="0">
                <a:solidFill>
                  <a:srgbClr val="D1383E"/>
                </a:solidFill>
                <a:cs typeface="Calibri (body)"/>
              </a:rPr>
              <a:t>Back trajectory analysis showed that the same plume was likely to be causing SO</a:t>
            </a:r>
            <a:r>
              <a:rPr lang="en-US" sz="1200" b="1" baseline="-25000" dirty="0" smtClean="0">
                <a:solidFill>
                  <a:srgbClr val="D1383E"/>
                </a:solidFill>
                <a:cs typeface="Calibri (body)"/>
              </a:rPr>
              <a:t>2</a:t>
            </a:r>
            <a:r>
              <a:rPr lang="en-US" sz="1200" b="1" dirty="0" smtClean="0">
                <a:solidFill>
                  <a:srgbClr val="D1383E"/>
                </a:solidFill>
                <a:cs typeface="Calibri (body)"/>
              </a:rPr>
              <a:t> spikes observed at upwind and downwind DC/Baltimore area. (RF2, RF3, RF5, RF6)</a:t>
            </a:r>
          </a:p>
          <a:p>
            <a:pPr marL="342900" indent="-342900">
              <a:lnSpc>
                <a:spcPct val="90000"/>
              </a:lnSpc>
              <a:buFont typeface="Wingdings" charset="2"/>
              <a:buChar char="ü"/>
            </a:pPr>
            <a:r>
              <a:rPr lang="en-US" sz="1200" b="1" dirty="0" smtClean="0">
                <a:solidFill>
                  <a:srgbClr val="D1383E"/>
                </a:solidFill>
                <a:cs typeface="Calibri (body)"/>
              </a:rPr>
              <a:t>Back trajectory went nearby white box area in Fig. 1. (Homer city + other power plants)</a:t>
            </a:r>
            <a:endParaRPr lang="en-US" sz="1200" dirty="0" smtClean="0">
              <a:ea typeface="Helvetica" charset="0"/>
              <a:cs typeface="Helvetica" charset="0"/>
            </a:endParaRPr>
          </a:p>
          <a:p>
            <a:pPr marL="342900" indent="-342900">
              <a:lnSpc>
                <a:spcPct val="90000"/>
              </a:lnSpc>
              <a:buFont typeface="Wingdings" charset="2"/>
              <a:buChar char="ü"/>
            </a:pPr>
            <a:r>
              <a:rPr lang="en-US" sz="1200" b="1" dirty="0" smtClean="0">
                <a:solidFill>
                  <a:srgbClr val="D1383E"/>
                </a:solidFill>
                <a:ea typeface="Helvetica" charset="0"/>
                <a:cs typeface="Helvetica" charset="0"/>
              </a:rPr>
              <a:t>Local enhancement of CO2 due to the same air parcel (from PA) should be addressed in flux calculation</a:t>
            </a:r>
            <a:endParaRPr lang="en-US" dirty="0"/>
          </a:p>
        </p:txBody>
      </p:sp>
      <p:sp>
        <p:nvSpPr>
          <p:cNvPr id="4" name="Slide Number Placeholder 3"/>
          <p:cNvSpPr>
            <a:spLocks noGrp="1"/>
          </p:cNvSpPr>
          <p:nvPr>
            <p:ph type="sldNum" sz="quarter" idx="10"/>
          </p:nvPr>
        </p:nvSpPr>
        <p:spPr/>
        <p:txBody>
          <a:bodyPr/>
          <a:lstStyle/>
          <a:p>
            <a:fld id="{53134971-944D-A349-8B55-A77AD1FB3CAB}" type="slidenum">
              <a:rPr lang="en-US" smtClean="0"/>
              <a:t>22</a:t>
            </a:fld>
            <a:endParaRPr lang="en-US"/>
          </a:p>
        </p:txBody>
      </p:sp>
    </p:spTree>
    <p:extLst>
      <p:ext uri="{BB962C8B-B14F-4D97-AF65-F5344CB8AC3E}">
        <p14:creationId xmlns:p14="http://schemas.microsoft.com/office/powerpoint/2010/main" val="29936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dirty="0" smtClean="0">
                <a:solidFill>
                  <a:srgbClr val="D1383E"/>
                </a:solidFill>
                <a:cs typeface="Calibri (body)"/>
              </a:rPr>
              <a:t>1. Large CO</a:t>
            </a:r>
            <a:r>
              <a:rPr lang="en-US" sz="1200" b="0" baseline="-25000" dirty="0" smtClean="0">
                <a:solidFill>
                  <a:srgbClr val="D1383E"/>
                </a:solidFill>
                <a:cs typeface="Calibri (body)"/>
              </a:rPr>
              <a:t>2</a:t>
            </a:r>
            <a:r>
              <a:rPr lang="en-US" sz="1200" b="0" dirty="0" smtClean="0">
                <a:solidFill>
                  <a:srgbClr val="D1383E"/>
                </a:solidFill>
                <a:cs typeface="Calibri (body)"/>
              </a:rPr>
              <a:t> point sources are located inside and outside of the DC/Baltimore area.</a:t>
            </a:r>
          </a:p>
          <a:p>
            <a:r>
              <a:rPr lang="en-US" sz="1200" b="0" dirty="0" smtClean="0">
                <a:solidFill>
                  <a:srgbClr val="D1383E"/>
                </a:solidFill>
                <a:cs typeface="Calibri (body)"/>
              </a:rPr>
              <a:t>2. Aircraft track was designed to capture CO</a:t>
            </a:r>
            <a:r>
              <a:rPr lang="en-US" sz="1200" b="0" baseline="-25000" dirty="0" smtClean="0">
                <a:solidFill>
                  <a:srgbClr val="D1383E"/>
                </a:solidFill>
                <a:cs typeface="Calibri (body)"/>
              </a:rPr>
              <a:t>2</a:t>
            </a:r>
            <a:r>
              <a:rPr lang="en-US" sz="1200" b="0" dirty="0" smtClean="0">
                <a:solidFill>
                  <a:srgbClr val="D1383E"/>
                </a:solidFill>
                <a:cs typeface="Calibri (body)"/>
              </a:rPr>
              <a:t> plumes emitted from the DC/Baltimore area.</a:t>
            </a:r>
          </a:p>
          <a:p>
            <a:endParaRPr lang="en-US" b="0" dirty="0"/>
          </a:p>
        </p:txBody>
      </p:sp>
      <p:sp>
        <p:nvSpPr>
          <p:cNvPr id="4" name="Slide Number Placeholder 3"/>
          <p:cNvSpPr>
            <a:spLocks noGrp="1"/>
          </p:cNvSpPr>
          <p:nvPr>
            <p:ph type="sldNum" sz="quarter" idx="10"/>
          </p:nvPr>
        </p:nvSpPr>
        <p:spPr/>
        <p:txBody>
          <a:bodyPr/>
          <a:lstStyle/>
          <a:p>
            <a:fld id="{53134971-944D-A349-8B55-A77AD1FB3CAB}" type="slidenum">
              <a:rPr lang="en-US" smtClean="0"/>
              <a:t>3</a:t>
            </a:fld>
            <a:endParaRPr lang="en-US"/>
          </a:p>
        </p:txBody>
      </p:sp>
    </p:spTree>
    <p:extLst>
      <p:ext uri="{BB962C8B-B14F-4D97-AF65-F5344CB8AC3E}">
        <p14:creationId xmlns:p14="http://schemas.microsoft.com/office/powerpoint/2010/main" val="164438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dirty="0" smtClean="0">
                <a:solidFill>
                  <a:srgbClr val="D1383E"/>
                </a:solidFill>
                <a:cs typeface="Calibri (body)"/>
              </a:rPr>
              <a:t>1. Large CO</a:t>
            </a:r>
            <a:r>
              <a:rPr lang="en-US" sz="1200" b="0" baseline="-25000" dirty="0" smtClean="0">
                <a:solidFill>
                  <a:srgbClr val="D1383E"/>
                </a:solidFill>
                <a:cs typeface="Calibri (body)"/>
              </a:rPr>
              <a:t>2</a:t>
            </a:r>
            <a:r>
              <a:rPr lang="en-US" sz="1200" b="0" dirty="0" smtClean="0">
                <a:solidFill>
                  <a:srgbClr val="D1383E"/>
                </a:solidFill>
                <a:cs typeface="Calibri (body)"/>
              </a:rPr>
              <a:t> point sources are located inside and outside of the DC/Baltimore area.</a:t>
            </a:r>
          </a:p>
          <a:p>
            <a:r>
              <a:rPr lang="en-US" sz="1200" b="0" dirty="0" smtClean="0">
                <a:solidFill>
                  <a:srgbClr val="D1383E"/>
                </a:solidFill>
                <a:cs typeface="Calibri (body)"/>
              </a:rPr>
              <a:t>2. Aircraft track was designed to capture CO</a:t>
            </a:r>
            <a:r>
              <a:rPr lang="en-US" sz="1200" b="0" baseline="-25000" dirty="0" smtClean="0">
                <a:solidFill>
                  <a:srgbClr val="D1383E"/>
                </a:solidFill>
                <a:cs typeface="Calibri (body)"/>
              </a:rPr>
              <a:t>2</a:t>
            </a:r>
            <a:r>
              <a:rPr lang="en-US" sz="1200" b="0" dirty="0" smtClean="0">
                <a:solidFill>
                  <a:srgbClr val="D1383E"/>
                </a:solidFill>
                <a:cs typeface="Calibri (body)"/>
              </a:rPr>
              <a:t> plumes emitted from the DC/Baltimore area.</a:t>
            </a:r>
            <a:endParaRPr lang="en-US" sz="1200" b="0" dirty="0">
              <a:solidFill>
                <a:srgbClr val="D1383E"/>
              </a:solidFill>
              <a:cs typeface="Calibri (body)"/>
            </a:endParaRPr>
          </a:p>
        </p:txBody>
      </p:sp>
      <p:sp>
        <p:nvSpPr>
          <p:cNvPr id="4" name="Slide Number Placeholder 3"/>
          <p:cNvSpPr>
            <a:spLocks noGrp="1"/>
          </p:cNvSpPr>
          <p:nvPr>
            <p:ph type="sldNum" sz="quarter" idx="10"/>
          </p:nvPr>
        </p:nvSpPr>
        <p:spPr/>
        <p:txBody>
          <a:bodyPr/>
          <a:lstStyle/>
          <a:p>
            <a:fld id="{53134971-944D-A349-8B55-A77AD1FB3CAB}" type="slidenum">
              <a:rPr lang="en-US" smtClean="0"/>
              <a:t>4</a:t>
            </a:fld>
            <a:endParaRPr lang="en-US"/>
          </a:p>
        </p:txBody>
      </p:sp>
    </p:spTree>
    <p:extLst>
      <p:ext uri="{BB962C8B-B14F-4D97-AF65-F5344CB8AC3E}">
        <p14:creationId xmlns:p14="http://schemas.microsoft.com/office/powerpoint/2010/main" val="194457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smtClean="0"/>
              <a:t>Fig. 1. Map showing FLAGG-MD aircraft flight tracks conducted</a:t>
            </a:r>
            <a:r>
              <a:rPr lang="en-US" sz="1200" baseline="0" dirty="0" smtClean="0"/>
              <a:t> during Feb 2015 (yellow lines). Major wind direction is indicated by arrow symbol on right-bottom of the figure. Wind P</a:t>
            </a:r>
            <a:r>
              <a:rPr lang="en-US" sz="1200" dirty="0" smtClean="0"/>
              <a:t>oint sources of CO</a:t>
            </a:r>
            <a:r>
              <a:rPr lang="en-US" sz="1200" baseline="-25000" dirty="0" smtClean="0"/>
              <a:t>2</a:t>
            </a:r>
            <a:r>
              <a:rPr lang="en-US" sz="1200" dirty="0" smtClean="0"/>
              <a:t> in the region</a:t>
            </a:r>
            <a:r>
              <a:rPr lang="en-US" sz="1200" baseline="0" dirty="0" smtClean="0"/>
              <a:t> are shown as colored circle symbol.</a:t>
            </a:r>
            <a:r>
              <a:rPr lang="en-US" sz="1200" dirty="0" smtClean="0"/>
              <a:t> Size of the symbol indicates the total amount of CO</a:t>
            </a:r>
            <a:r>
              <a:rPr lang="en-US" sz="1200" baseline="-25000" dirty="0" smtClean="0"/>
              <a:t>2</a:t>
            </a:r>
            <a:r>
              <a:rPr lang="en-US" sz="1200" dirty="0" smtClean="0"/>
              <a:t> emitted from the source during Feb 2015. Color of the symbol represents the total amount of SO</a:t>
            </a:r>
            <a:r>
              <a:rPr lang="en-US" sz="1200" baseline="-25000" dirty="0" smtClean="0"/>
              <a:t>2</a:t>
            </a:r>
            <a:r>
              <a:rPr lang="en-US" sz="1200" dirty="0" smtClean="0"/>
              <a:t> emitted during the same time period (Source:</a:t>
            </a:r>
            <a:r>
              <a:rPr lang="en-US" sz="1200" baseline="0" dirty="0" smtClean="0"/>
              <a:t> EPA AMPD). DC/Baltimore area defined in this study is shown as red rectangle. </a:t>
            </a:r>
          </a:p>
          <a:p>
            <a:r>
              <a:rPr lang="en-US" sz="1200" b="1" dirty="0" smtClean="0">
                <a:solidFill>
                  <a:srgbClr val="D1383E"/>
                </a:solidFill>
                <a:latin typeface="Calibri (body)"/>
                <a:cs typeface="Calibri (body)"/>
              </a:rPr>
              <a:t>Large CO</a:t>
            </a:r>
            <a:r>
              <a:rPr lang="en-US" sz="1200" b="1" baseline="-25000" dirty="0" smtClean="0">
                <a:solidFill>
                  <a:srgbClr val="D1383E"/>
                </a:solidFill>
                <a:latin typeface="Calibri (body)"/>
                <a:cs typeface="Calibri (body)"/>
              </a:rPr>
              <a:t>2</a:t>
            </a:r>
            <a:r>
              <a:rPr lang="en-US" sz="1200" b="1" dirty="0" smtClean="0">
                <a:solidFill>
                  <a:srgbClr val="D1383E"/>
                </a:solidFill>
                <a:latin typeface="Calibri (body)"/>
                <a:cs typeface="Calibri (body)"/>
              </a:rPr>
              <a:t> point sources are located inside and outside of the DC/Baltimore area.</a:t>
            </a:r>
          </a:p>
          <a:p>
            <a:r>
              <a:rPr lang="en-US" sz="1200" b="1" dirty="0" smtClean="0">
                <a:solidFill>
                  <a:srgbClr val="D1383E"/>
                </a:solidFill>
                <a:latin typeface="Calibri (body)"/>
                <a:cs typeface="Calibri (body)"/>
              </a:rPr>
              <a:t>Aircraft track was designed to capture CO</a:t>
            </a:r>
            <a:r>
              <a:rPr lang="en-US" sz="1200" b="1" baseline="-25000" dirty="0" smtClean="0">
                <a:solidFill>
                  <a:srgbClr val="D1383E"/>
                </a:solidFill>
                <a:latin typeface="Calibri (body)"/>
                <a:cs typeface="Calibri (body)"/>
              </a:rPr>
              <a:t>2</a:t>
            </a:r>
            <a:r>
              <a:rPr lang="en-US" sz="1200" b="1" dirty="0" smtClean="0">
                <a:solidFill>
                  <a:srgbClr val="D1383E"/>
                </a:solidFill>
                <a:latin typeface="Calibri (body)"/>
                <a:cs typeface="Calibri (body)"/>
              </a:rPr>
              <a:t> plumes emitted from the DC/Baltimore area.</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53134971-944D-A349-8B55-A77AD1FB3CAB}" type="slidenum">
              <a:rPr lang="en-US" smtClean="0"/>
              <a:t>5</a:t>
            </a:fld>
            <a:endParaRPr lang="en-US"/>
          </a:p>
        </p:txBody>
      </p:sp>
    </p:spTree>
    <p:extLst>
      <p:ext uri="{BB962C8B-B14F-4D97-AF65-F5344CB8AC3E}">
        <p14:creationId xmlns:p14="http://schemas.microsoft.com/office/powerpoint/2010/main" val="123111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dirty="0" smtClean="0">
                <a:solidFill>
                  <a:srgbClr val="D1383E"/>
                </a:solidFill>
                <a:cs typeface="Calibri (body)"/>
              </a:rPr>
              <a:t>1. CO</a:t>
            </a:r>
            <a:r>
              <a:rPr lang="en-US" sz="1200" b="0" baseline="-25000" dirty="0" smtClean="0">
                <a:solidFill>
                  <a:srgbClr val="D1383E"/>
                </a:solidFill>
                <a:cs typeface="Calibri (body)"/>
              </a:rPr>
              <a:t>2</a:t>
            </a:r>
            <a:r>
              <a:rPr lang="en-US" sz="1200" b="0" dirty="0" smtClean="0">
                <a:solidFill>
                  <a:srgbClr val="D1383E"/>
                </a:solidFill>
                <a:cs typeface="Calibri (body)"/>
              </a:rPr>
              <a:t> emission rate and emission ratios for specific plants in DC/Baltimore area were estimated using aircraft measurement data.</a:t>
            </a:r>
          </a:p>
          <a:p>
            <a:r>
              <a:rPr lang="en-US" sz="1200" b="0" dirty="0" smtClean="0">
                <a:solidFill>
                  <a:srgbClr val="D1383E"/>
                </a:solidFill>
                <a:cs typeface="Calibri (body)"/>
              </a:rPr>
              <a:t>2. Estimated emissions showed good agreement to each source’s reporting values.</a:t>
            </a:r>
          </a:p>
          <a:p>
            <a:r>
              <a:rPr lang="en-US" sz="1200" b="0" dirty="0" smtClean="0">
                <a:solidFill>
                  <a:srgbClr val="D1383E"/>
                </a:solidFill>
                <a:cs typeface="Calibri (body)"/>
              </a:rPr>
              <a:t>3. CO</a:t>
            </a:r>
            <a:r>
              <a:rPr lang="en-US" sz="1200" b="0" baseline="-25000" dirty="0" smtClean="0">
                <a:solidFill>
                  <a:srgbClr val="D1383E"/>
                </a:solidFill>
                <a:cs typeface="Calibri (body)"/>
              </a:rPr>
              <a:t>2</a:t>
            </a:r>
            <a:r>
              <a:rPr lang="en-US" sz="1200" b="0" dirty="0" smtClean="0">
                <a:solidFill>
                  <a:srgbClr val="D1383E"/>
                </a:solidFill>
                <a:cs typeface="Calibri (body)"/>
              </a:rPr>
              <a:t> emissions and emission ratios showed significant fluctuations during Feb 2015. (Factor of 2~3)</a:t>
            </a:r>
            <a:endParaRPr lang="en-US" sz="1200" b="0" dirty="0">
              <a:solidFill>
                <a:srgbClr val="D1383E"/>
              </a:solidFill>
              <a:cs typeface="Calibri (body)"/>
            </a:endParaRPr>
          </a:p>
        </p:txBody>
      </p:sp>
      <p:sp>
        <p:nvSpPr>
          <p:cNvPr id="4" name="Slide Number Placeholder 3"/>
          <p:cNvSpPr>
            <a:spLocks noGrp="1"/>
          </p:cNvSpPr>
          <p:nvPr>
            <p:ph type="sldNum" sz="quarter" idx="10"/>
          </p:nvPr>
        </p:nvSpPr>
        <p:spPr/>
        <p:txBody>
          <a:bodyPr/>
          <a:lstStyle/>
          <a:p>
            <a:fld id="{53134971-944D-A349-8B55-A77AD1FB3CAB}" type="slidenum">
              <a:rPr lang="en-US" smtClean="0"/>
              <a:t>6</a:t>
            </a:fld>
            <a:endParaRPr lang="en-US"/>
          </a:p>
        </p:txBody>
      </p:sp>
    </p:spTree>
    <p:extLst>
      <p:ext uri="{BB962C8B-B14F-4D97-AF65-F5344CB8AC3E}">
        <p14:creationId xmlns:p14="http://schemas.microsoft.com/office/powerpoint/2010/main" val="205647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Fig. 4. Contour maps showing distribution of partial-column average CO</a:t>
            </a:r>
            <a:r>
              <a:rPr lang="en-US" sz="1200" baseline="-25000" dirty="0" smtClean="0"/>
              <a:t>2</a:t>
            </a:r>
            <a:r>
              <a:rPr lang="en-US" sz="1200" dirty="0" smtClean="0"/>
              <a:t> at the time when aircraft was flying downwind of the DC/Baltimore area for Feb 19 (a1) and Feb 20 (b1) 2015. The HYSPLIT particle dispersion model with NAM12 meteorological data and EPA AMPD facility-level hourly emission data were used to conduct forward dispersion modeling. The flight track of the UMD Cessna aircraft is also shown on the maps. Much of the sampling on this NIST-sponsored FLAGG-MD flight was conducted in the convectively mixed layer (i.e., below 1 km). Fig. 4. (a2) and (b2) shows CO</a:t>
            </a:r>
            <a:r>
              <a:rPr lang="en-US" sz="1200" baseline="-25000" dirty="0" smtClean="0"/>
              <a:t>2</a:t>
            </a:r>
            <a:r>
              <a:rPr lang="en-US" sz="1200" dirty="0" smtClean="0"/>
              <a:t> mixing ratio observed along the flight track downwind of Baltimore and DC, as well as the modeled contribution to CO</a:t>
            </a:r>
            <a:r>
              <a:rPr lang="en-US" sz="1200" baseline="-25000" dirty="0" smtClean="0"/>
              <a:t>2</a:t>
            </a:r>
            <a:r>
              <a:rPr lang="en-US" sz="1200" dirty="0" smtClean="0"/>
              <a:t> from power plants in each state.</a:t>
            </a:r>
          </a:p>
          <a:p>
            <a:pPr marL="342900" indent="-342900">
              <a:lnSpc>
                <a:spcPct val="90000"/>
              </a:lnSpc>
              <a:buFont typeface="Wingdings" charset="2"/>
              <a:buChar char="ü"/>
            </a:pPr>
            <a:r>
              <a:rPr lang="en-US" sz="1200" b="1" dirty="0" smtClean="0">
                <a:solidFill>
                  <a:srgbClr val="D1383E"/>
                </a:solidFill>
                <a:latin typeface="Calibri (body)"/>
                <a:cs typeface="Calibri (body)"/>
              </a:rPr>
              <a:t>Modeled CO</a:t>
            </a:r>
            <a:r>
              <a:rPr lang="en-US" sz="1200" b="1" baseline="-25000" dirty="0" smtClean="0">
                <a:solidFill>
                  <a:srgbClr val="D1383E"/>
                </a:solidFill>
                <a:latin typeface="Calibri (body)"/>
                <a:cs typeface="Calibri (body)"/>
              </a:rPr>
              <a:t>2</a:t>
            </a:r>
            <a:r>
              <a:rPr lang="en-US" sz="1200" b="1" dirty="0" smtClean="0">
                <a:solidFill>
                  <a:srgbClr val="D1383E"/>
                </a:solidFill>
                <a:latin typeface="Calibri (body)"/>
                <a:cs typeface="Calibri (body)"/>
              </a:rPr>
              <a:t> (point sources only) showed similar distributions to measured values.</a:t>
            </a:r>
          </a:p>
          <a:p>
            <a:pPr marL="342900" indent="-342900">
              <a:lnSpc>
                <a:spcPct val="90000"/>
              </a:lnSpc>
              <a:buFont typeface="Wingdings" charset="2"/>
              <a:buChar char="ü"/>
            </a:pPr>
            <a:r>
              <a:rPr lang="en-US" sz="1200" b="1" dirty="0" smtClean="0">
                <a:solidFill>
                  <a:srgbClr val="D1383E"/>
                </a:solidFill>
                <a:latin typeface="Calibri (body)"/>
                <a:cs typeface="Calibri (body)"/>
              </a:rPr>
              <a:t>Most sharp CO</a:t>
            </a:r>
            <a:r>
              <a:rPr lang="en-US" sz="1200" b="1" baseline="-25000" dirty="0" smtClean="0">
                <a:solidFill>
                  <a:srgbClr val="D1383E"/>
                </a:solidFill>
                <a:latin typeface="Calibri (body)"/>
                <a:cs typeface="Calibri (body)"/>
              </a:rPr>
              <a:t>2</a:t>
            </a:r>
            <a:r>
              <a:rPr lang="en-US" sz="1200" b="1" dirty="0" smtClean="0">
                <a:solidFill>
                  <a:srgbClr val="D1383E"/>
                </a:solidFill>
                <a:latin typeface="Calibri (body)"/>
                <a:cs typeface="Calibri (body)"/>
              </a:rPr>
              <a:t> spikes were attributed to point sources in the DC/Baltimore area. </a:t>
            </a:r>
          </a:p>
          <a:p>
            <a:pPr marL="342900" indent="-342900">
              <a:lnSpc>
                <a:spcPct val="90000"/>
              </a:lnSpc>
              <a:buFont typeface="Wingdings" charset="2"/>
              <a:buChar char="ü"/>
            </a:pPr>
            <a:r>
              <a:rPr lang="en-US" sz="1200" b="1" dirty="0" smtClean="0">
                <a:solidFill>
                  <a:srgbClr val="D1383E"/>
                </a:solidFill>
                <a:latin typeface="Calibri (body)"/>
                <a:cs typeface="Calibri (body)"/>
              </a:rPr>
              <a:t>Significant enhancement of CO</a:t>
            </a:r>
            <a:r>
              <a:rPr lang="en-US" sz="1200" b="1" baseline="-25000" dirty="0" smtClean="0">
                <a:solidFill>
                  <a:srgbClr val="D1383E"/>
                </a:solidFill>
                <a:latin typeface="Calibri (body)"/>
                <a:cs typeface="Calibri (body)"/>
              </a:rPr>
              <a:t>2</a:t>
            </a:r>
            <a:r>
              <a:rPr lang="en-US" sz="1200" b="1" dirty="0" smtClean="0">
                <a:solidFill>
                  <a:srgbClr val="D1383E"/>
                </a:solidFill>
                <a:latin typeface="Calibri (body)"/>
                <a:cs typeface="Calibri (body)"/>
              </a:rPr>
              <a:t> caused by transport from point sources in nearby states.</a:t>
            </a:r>
          </a:p>
          <a:p>
            <a:pPr marL="342900" indent="-342900">
              <a:lnSpc>
                <a:spcPct val="90000"/>
              </a:lnSpc>
              <a:buFont typeface="Wingdings" charset="2"/>
              <a:buChar char="ü"/>
            </a:pPr>
            <a:r>
              <a:rPr lang="en-US" sz="1200" b="1" dirty="0" smtClean="0">
                <a:solidFill>
                  <a:srgbClr val="D1383E"/>
                </a:solidFill>
                <a:latin typeface="Calibri (body)"/>
                <a:cs typeface="Calibri (body)"/>
              </a:rPr>
              <a:t>Background mixing ratio of CO</a:t>
            </a:r>
            <a:r>
              <a:rPr lang="en-US" sz="1200" b="1" baseline="-25000" dirty="0" smtClean="0">
                <a:solidFill>
                  <a:srgbClr val="D1383E"/>
                </a:solidFill>
                <a:latin typeface="Calibri (body)"/>
                <a:cs typeface="Calibri (body)"/>
              </a:rPr>
              <a:t>2</a:t>
            </a:r>
            <a:r>
              <a:rPr lang="en-US" sz="1200" b="1" dirty="0" smtClean="0">
                <a:solidFill>
                  <a:srgbClr val="D1383E"/>
                </a:solidFill>
                <a:latin typeface="Calibri (body)"/>
                <a:cs typeface="Calibri (body)"/>
              </a:rPr>
              <a:t> varies with location downwind of DC/Baltimore area. </a:t>
            </a:r>
          </a:p>
        </p:txBody>
      </p:sp>
      <p:sp>
        <p:nvSpPr>
          <p:cNvPr id="4" name="Slide Number Placeholder 3"/>
          <p:cNvSpPr>
            <a:spLocks noGrp="1"/>
          </p:cNvSpPr>
          <p:nvPr>
            <p:ph type="sldNum" sz="quarter" idx="10"/>
          </p:nvPr>
        </p:nvSpPr>
        <p:spPr/>
        <p:txBody>
          <a:bodyPr/>
          <a:lstStyle/>
          <a:p>
            <a:fld id="{53134971-944D-A349-8B55-A77AD1FB3CAB}" type="slidenum">
              <a:rPr lang="en-US" smtClean="0"/>
              <a:t>7</a:t>
            </a:fld>
            <a:endParaRPr lang="en-US"/>
          </a:p>
        </p:txBody>
      </p:sp>
    </p:spTree>
    <p:extLst>
      <p:ext uri="{BB962C8B-B14F-4D97-AF65-F5344CB8AC3E}">
        <p14:creationId xmlns:p14="http://schemas.microsoft.com/office/powerpoint/2010/main" val="1884828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 0. Curtain plot showing spatial distribution of CO2 in 2D</a:t>
            </a:r>
            <a:r>
              <a:rPr lang="en-US" baseline="0" dirty="0" smtClean="0"/>
              <a:t> vertical plane defined at the </a:t>
            </a:r>
            <a:r>
              <a:rPr lang="en-US" dirty="0" smtClean="0"/>
              <a:t>downwind of defined DC/Baltimore study</a:t>
            </a:r>
            <a:r>
              <a:rPr lang="en-US" baseline="0" dirty="0" smtClean="0"/>
              <a:t> </a:t>
            </a:r>
            <a:r>
              <a:rPr lang="en-US" dirty="0" smtClean="0"/>
              <a:t>area</a:t>
            </a:r>
            <a:r>
              <a:rPr lang="en-US" baseline="0" dirty="0" smtClean="0"/>
              <a:t>. (a). Distribution of CO2 in the same plane interpolated by </a:t>
            </a:r>
            <a:r>
              <a:rPr lang="en-US" dirty="0" smtClean="0"/>
              <a:t>Kriging method. Sill, Nugget, and Range values used to conduct</a:t>
            </a:r>
            <a:r>
              <a:rPr lang="en-US" baseline="0" dirty="0" smtClean="0"/>
              <a:t> </a:t>
            </a:r>
            <a:r>
              <a:rPr lang="en-US" dirty="0" smtClean="0"/>
              <a:t>kriging was indicated </a:t>
            </a:r>
            <a:r>
              <a:rPr lang="en-US" baseline="0" dirty="0" smtClean="0"/>
              <a:t>at the top.</a:t>
            </a:r>
            <a:r>
              <a:rPr lang="en-US" dirty="0" smtClean="0"/>
              <a:t> </a:t>
            </a:r>
            <a:r>
              <a:rPr lang="en-US" baseline="0" dirty="0" smtClean="0"/>
              <a:t>Horizontal and vertical boundary of 2D plane is shown as dotted line.</a:t>
            </a:r>
          </a:p>
        </p:txBody>
      </p:sp>
      <p:sp>
        <p:nvSpPr>
          <p:cNvPr id="4" name="Slide Number Placeholder 3"/>
          <p:cNvSpPr>
            <a:spLocks noGrp="1"/>
          </p:cNvSpPr>
          <p:nvPr>
            <p:ph type="sldNum" sz="quarter" idx="10"/>
          </p:nvPr>
        </p:nvSpPr>
        <p:spPr/>
        <p:txBody>
          <a:bodyPr/>
          <a:lstStyle/>
          <a:p>
            <a:fld id="{53134971-944D-A349-8B55-A77AD1FB3CAB}" type="slidenum">
              <a:rPr lang="en-US" smtClean="0"/>
              <a:t>8</a:t>
            </a:fld>
            <a:endParaRPr lang="en-US"/>
          </a:p>
        </p:txBody>
      </p:sp>
    </p:spTree>
    <p:extLst>
      <p:ext uri="{BB962C8B-B14F-4D97-AF65-F5344CB8AC3E}">
        <p14:creationId xmlns:p14="http://schemas.microsoft.com/office/powerpoint/2010/main" val="88218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3134971-944D-A349-8B55-A77AD1FB3CAB}" type="slidenum">
              <a:rPr lang="en-US" smtClean="0"/>
              <a:t>9</a:t>
            </a:fld>
            <a:endParaRPr lang="en-US"/>
          </a:p>
        </p:txBody>
      </p:sp>
    </p:spTree>
    <p:extLst>
      <p:ext uri="{BB962C8B-B14F-4D97-AF65-F5344CB8AC3E}">
        <p14:creationId xmlns:p14="http://schemas.microsoft.com/office/powerpoint/2010/main" val="335270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smtClean="0"/>
              <a:t>Uncertainty (Sensitivity) analysis methods</a:t>
            </a:r>
            <a:endParaRPr lang="en-US" sz="1200" dirty="0" smtClean="0"/>
          </a:p>
          <a:p>
            <a:r>
              <a:rPr lang="en-US" sz="1200" b="1" dirty="0" smtClean="0"/>
              <a:t>Wind:</a:t>
            </a:r>
            <a:r>
              <a:rPr lang="en-US" sz="1200" dirty="0" smtClean="0"/>
              <a:t>	Baseline: 	Used wind speed and wind direction from aircraft measurements.</a:t>
            </a:r>
          </a:p>
          <a:p>
            <a:r>
              <a:rPr lang="en-US" sz="1200" dirty="0" smtClean="0"/>
              <a:t>	Sensitivity:	Used wind speed and wind direction from NAM12.</a:t>
            </a:r>
            <a:endParaRPr lang="en-US" sz="800" dirty="0" smtClean="0"/>
          </a:p>
          <a:p>
            <a:r>
              <a:rPr lang="en-US" sz="1200" b="1" dirty="0" smtClean="0"/>
              <a:t>PBL heights: </a:t>
            </a:r>
            <a:r>
              <a:rPr lang="en-US" sz="1200" dirty="0" smtClean="0"/>
              <a:t>	Baseline:	Used best estimate of PBL height (</a:t>
            </a:r>
            <a:r>
              <a:rPr lang="en-US" sz="1200" dirty="0" err="1" smtClean="0"/>
              <a:t>Peischl</a:t>
            </a:r>
            <a:r>
              <a:rPr lang="en-US" sz="1200" dirty="0" smtClean="0"/>
              <a:t> et al., 2016)</a:t>
            </a:r>
          </a:p>
          <a:p>
            <a:r>
              <a:rPr lang="en-US" sz="1200" dirty="0" smtClean="0"/>
              <a:t>	 Sensitivity :	± 1 uncertainty of estimated PBL height is used. (</a:t>
            </a:r>
            <a:r>
              <a:rPr lang="en-US" sz="1200" dirty="0" err="1" smtClean="0"/>
              <a:t>Peischl</a:t>
            </a:r>
            <a:r>
              <a:rPr lang="en-US" sz="1200" dirty="0" smtClean="0"/>
              <a:t> et al., 2016)</a:t>
            </a:r>
            <a:endParaRPr lang="en-US" sz="800" dirty="0" smtClean="0"/>
          </a:p>
          <a:p>
            <a:r>
              <a:rPr lang="en-US" sz="1200" b="1" dirty="0" smtClean="0"/>
              <a:t>X</a:t>
            </a:r>
            <a:r>
              <a:rPr lang="en-US" sz="1200" b="1" baseline="-25000" dirty="0" smtClean="0"/>
              <a:t>i</a:t>
            </a:r>
            <a:r>
              <a:rPr lang="en-US" sz="1200" b="1" dirty="0" smtClean="0"/>
              <a:t>, </a:t>
            </a:r>
            <a:r>
              <a:rPr lang="en-US" sz="1200" b="1" dirty="0" err="1" smtClean="0"/>
              <a:t>X</a:t>
            </a:r>
            <a:r>
              <a:rPr lang="en-US" sz="1200" b="1" baseline="-25000" dirty="0" err="1" smtClean="0"/>
              <a:t>f</a:t>
            </a:r>
            <a:r>
              <a:rPr lang="en-US" sz="1200" b="1" dirty="0" smtClean="0"/>
              <a:t>:   </a:t>
            </a:r>
            <a:r>
              <a:rPr lang="en-US" sz="1200" dirty="0" smtClean="0"/>
              <a:t>	Baseline:	Determined by HYSPLIT back trajectory (NAM12)</a:t>
            </a:r>
          </a:p>
          <a:p>
            <a:r>
              <a:rPr lang="en-US" sz="1200" dirty="0" smtClean="0"/>
              <a:t>	Sensitivity :	Determined by aircraft </a:t>
            </a:r>
            <a:r>
              <a:rPr lang="en-US" sz="1200" dirty="0" err="1" smtClean="0"/>
              <a:t>meausred</a:t>
            </a:r>
            <a:r>
              <a:rPr lang="en-US" sz="1200" dirty="0" smtClean="0"/>
              <a:t> wind direction.</a:t>
            </a:r>
            <a:endParaRPr lang="en-US" sz="800" dirty="0" smtClean="0"/>
          </a:p>
          <a:p>
            <a:r>
              <a:rPr lang="en-US" sz="1200" b="1" dirty="0" err="1" smtClean="0"/>
              <a:t>Bg</a:t>
            </a:r>
            <a:r>
              <a:rPr lang="en-US" sz="1200" b="1" dirty="0" smtClean="0"/>
              <a:t> CO</a:t>
            </a:r>
            <a:r>
              <a:rPr lang="en-US" sz="1200" b="1" baseline="-25000" dirty="0" smtClean="0"/>
              <a:t>2</a:t>
            </a:r>
            <a:r>
              <a:rPr lang="en-US" sz="1200" b="1" dirty="0" smtClean="0"/>
              <a:t>: </a:t>
            </a:r>
            <a:r>
              <a:rPr lang="en-US" sz="1200" dirty="0" smtClean="0"/>
              <a:t>	Baseline:	Used CO2 interpolated for either edges as [C]b.</a:t>
            </a:r>
          </a:p>
          <a:p>
            <a:r>
              <a:rPr lang="en-US" sz="1200" dirty="0" smtClean="0"/>
              <a:t>	Sensitivity :	Used lowest CO</a:t>
            </a:r>
            <a:r>
              <a:rPr lang="en-US" sz="1200" baseline="-25000" dirty="0" smtClean="0"/>
              <a:t>2</a:t>
            </a:r>
            <a:r>
              <a:rPr lang="en-US" sz="1200" dirty="0" smtClean="0"/>
              <a:t> in upwind transect as [C]</a:t>
            </a:r>
            <a:r>
              <a:rPr lang="en-US" sz="1200" baseline="-25000" dirty="0" smtClean="0"/>
              <a:t>b</a:t>
            </a:r>
            <a:r>
              <a:rPr lang="en-US" sz="1200" dirty="0" smtClean="0"/>
              <a:t>. Then, CO</a:t>
            </a:r>
            <a:r>
              <a:rPr lang="en-US" sz="1200" baseline="-25000" dirty="0" smtClean="0"/>
              <a:t>2</a:t>
            </a:r>
            <a:r>
              <a:rPr lang="en-US" sz="1200" dirty="0" smtClean="0"/>
              <a:t> flux from upper states subtracted afterwards</a:t>
            </a:r>
            <a:endParaRPr lang="en-US" sz="800" dirty="0" smtClean="0"/>
          </a:p>
          <a:p>
            <a:r>
              <a:rPr lang="en-US" sz="1200" b="1" dirty="0" smtClean="0"/>
              <a:t>Kriging: </a:t>
            </a:r>
            <a:r>
              <a:rPr lang="en-US" sz="1200" dirty="0" smtClean="0"/>
              <a:t>	Baseline:	Used best fitting parameters (Sill, Nugget, Range)</a:t>
            </a:r>
          </a:p>
          <a:p>
            <a:r>
              <a:rPr lang="en-US" sz="1200" dirty="0" smtClean="0"/>
              <a:t>	Sensitivity : 	Used alternative set of parameters (Less smooth output)</a:t>
            </a:r>
            <a:endParaRPr lang="en-US" sz="800" dirty="0" smtClean="0"/>
          </a:p>
          <a:p>
            <a:r>
              <a:rPr lang="en-US" sz="1200" b="1" dirty="0" smtClean="0"/>
              <a:t>Total </a:t>
            </a:r>
            <a:r>
              <a:rPr lang="en-US" sz="1200" b="1" dirty="0" err="1" smtClean="0"/>
              <a:t>Uncert</a:t>
            </a:r>
            <a:r>
              <a:rPr lang="en-US" sz="1200" b="1" dirty="0" smtClean="0"/>
              <a:t>.:	</a:t>
            </a:r>
            <a:r>
              <a:rPr lang="en-US" sz="1200" dirty="0" smtClean="0"/>
              <a:t>	Root sum square of each negative errors and positive error</a:t>
            </a:r>
          </a:p>
          <a:p>
            <a:endParaRPr lang="en-US" dirty="0"/>
          </a:p>
        </p:txBody>
      </p:sp>
      <p:sp>
        <p:nvSpPr>
          <p:cNvPr id="4" name="Slide Number Placeholder 3"/>
          <p:cNvSpPr>
            <a:spLocks noGrp="1"/>
          </p:cNvSpPr>
          <p:nvPr>
            <p:ph type="sldNum" sz="quarter" idx="10"/>
          </p:nvPr>
        </p:nvSpPr>
        <p:spPr/>
        <p:txBody>
          <a:bodyPr/>
          <a:lstStyle/>
          <a:p>
            <a:fld id="{53134971-944D-A349-8B55-A77AD1FB3CAB}" type="slidenum">
              <a:rPr lang="en-US" smtClean="0"/>
              <a:t>10</a:t>
            </a:fld>
            <a:endParaRPr lang="en-US"/>
          </a:p>
        </p:txBody>
      </p:sp>
    </p:spTree>
    <p:extLst>
      <p:ext uri="{BB962C8B-B14F-4D97-AF65-F5344CB8AC3E}">
        <p14:creationId xmlns:p14="http://schemas.microsoft.com/office/powerpoint/2010/main" val="199355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75A126-5D2F-6349-B0D8-9B864BDCE766}" type="datetime1">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59847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DDEAED-8B08-494F-B360-8F3B5E5E733B}" type="datetime1">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862441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2E30EA-84E7-BB4F-B4B3-9446F9BF95B5}" type="datetime1">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168423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85ECEE-DCC0-8748-97B2-34F182000775}" type="datetime1">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1827001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884201-7545-064B-9677-2988D3E2426B}" type="datetime1">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1692639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84457-9F36-9449-940C-FEB2F83310E4}" type="datetime1">
              <a:rPr lang="en-US" smtClean="0"/>
              <a:t>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470036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8BF753-CEDE-7143-9BC5-5330E8625A39}" type="datetime1">
              <a:rPr lang="en-US" smtClean="0"/>
              <a:t>2/13/17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145897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EA8A68-FA5D-7749-91D5-6FD58CAF3B9F}" type="datetime1">
              <a:rPr lang="en-US" smtClean="0"/>
              <a:t>2/13/17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96719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16456-4E75-3D45-AA83-38894D9770E4}" type="datetime1">
              <a:rPr lang="en-US" smtClean="0"/>
              <a:t>2/13/17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139423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85C0E-0474-C54E-8A87-8761F673C01E}" type="datetime1">
              <a:rPr lang="en-US" smtClean="0"/>
              <a:t>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176982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22EDCB-2DEE-FF4E-9C27-3DA55003C050}" type="datetime1">
              <a:rPr lang="en-US" smtClean="0"/>
              <a:t>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BC36EF-5388-834C-A331-BC7D61AEDD45}" type="slidenum">
              <a:rPr lang="en-US" smtClean="0"/>
              <a:t>‹#›</a:t>
            </a:fld>
            <a:endParaRPr lang="en-US"/>
          </a:p>
        </p:txBody>
      </p:sp>
    </p:spTree>
    <p:extLst>
      <p:ext uri="{BB962C8B-B14F-4D97-AF65-F5344CB8AC3E}">
        <p14:creationId xmlns:p14="http://schemas.microsoft.com/office/powerpoint/2010/main" val="6630662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2AD89-807F-DD4D-8E33-94AAFE8365BA}" type="datetime1">
              <a:rPr lang="en-US" smtClean="0"/>
              <a:t>2/13/17</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C36EF-5388-834C-A331-BC7D61AEDD45}" type="slidenum">
              <a:rPr lang="en-US" smtClean="0"/>
              <a:t>‹#›</a:t>
            </a:fld>
            <a:endParaRPr lang="en-US"/>
          </a:p>
        </p:txBody>
      </p:sp>
    </p:spTree>
    <p:extLst>
      <p:ext uri="{BB962C8B-B14F-4D97-AF65-F5344CB8AC3E}">
        <p14:creationId xmlns:p14="http://schemas.microsoft.com/office/powerpoint/2010/main" val="201150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t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C36EF-5388-834C-A331-BC7D61AEDD45}" type="slidenum">
              <a:rPr lang="en-US" smtClean="0"/>
              <a:t>1</a:t>
            </a:fld>
            <a:endParaRPr lang="en-US"/>
          </a:p>
        </p:txBody>
      </p:sp>
      <p:sp>
        <p:nvSpPr>
          <p:cNvPr id="5" name="Content Placeholder 2"/>
          <p:cNvSpPr>
            <a:spLocks noGrp="1"/>
          </p:cNvSpPr>
          <p:nvPr>
            <p:ph idx="1"/>
          </p:nvPr>
        </p:nvSpPr>
        <p:spPr>
          <a:xfrm>
            <a:off x="2070847" y="144059"/>
            <a:ext cx="8229600" cy="2092881"/>
          </a:xfrm>
        </p:spPr>
        <p:txBody>
          <a:bodyPr/>
          <a:lstStyle/>
          <a:p>
            <a:pPr marL="0" indent="0" algn="ctr">
              <a:buNone/>
            </a:pPr>
            <a:endParaRPr lang="en-US" b="1" dirty="0" smtClean="0"/>
          </a:p>
          <a:p>
            <a:pPr marL="0" indent="0" algn="ctr">
              <a:buNone/>
            </a:pPr>
            <a:r>
              <a:rPr lang="en-US" b="1" dirty="0" smtClean="0"/>
              <a:t>Fluxes of Greenhouse Gases in Maryland (FLAGG-MD):</a:t>
            </a:r>
          </a:p>
          <a:p>
            <a:pPr marL="0" indent="0" algn="ctr">
              <a:buNone/>
            </a:pPr>
            <a:r>
              <a:rPr lang="en-US" b="1" dirty="0" smtClean="0"/>
              <a:t>CO</a:t>
            </a:r>
            <a:r>
              <a:rPr lang="en-US" b="1" baseline="-25000" dirty="0" smtClean="0"/>
              <a:t>2</a:t>
            </a:r>
            <a:r>
              <a:rPr lang="en-US" b="1" dirty="0" smtClean="0"/>
              <a:t> emission in DC-Baltimore area</a:t>
            </a:r>
            <a:endParaRPr lang="en-US" sz="2000" b="1" dirty="0"/>
          </a:p>
        </p:txBody>
      </p:sp>
      <p:sp>
        <p:nvSpPr>
          <p:cNvPr id="6" name="TextBox 5"/>
          <p:cNvSpPr txBox="1"/>
          <p:nvPr/>
        </p:nvSpPr>
        <p:spPr>
          <a:xfrm>
            <a:off x="1613647" y="2242322"/>
            <a:ext cx="9144000" cy="2474524"/>
          </a:xfrm>
          <a:prstGeom prst="rect">
            <a:avLst/>
          </a:prstGeom>
          <a:noFill/>
        </p:spPr>
        <p:txBody>
          <a:bodyPr wrap="square" rtlCol="0">
            <a:spAutoFit/>
          </a:bodyPr>
          <a:lstStyle/>
          <a:p>
            <a:pPr algn="ctr"/>
            <a:r>
              <a:rPr lang="en-US" u="sng" dirty="0">
                <a:cs typeface="Times New Roman"/>
              </a:rPr>
              <a:t>Doyeon Ahn</a:t>
            </a:r>
            <a:r>
              <a:rPr lang="en-US" baseline="30000" dirty="0">
                <a:cs typeface="Times New Roman"/>
              </a:rPr>
              <a:t>1</a:t>
            </a:r>
            <a:r>
              <a:rPr lang="en-US" dirty="0">
                <a:cs typeface="Times New Roman"/>
              </a:rPr>
              <a:t>, Jonathan R. Hansford</a:t>
            </a:r>
            <a:r>
              <a:rPr lang="en-US" baseline="30000" dirty="0">
                <a:cs typeface="Times New Roman"/>
              </a:rPr>
              <a:t>5</a:t>
            </a:r>
            <a:r>
              <a:rPr lang="en-US" dirty="0">
                <a:cs typeface="Times New Roman"/>
              </a:rPr>
              <a:t>,</a:t>
            </a:r>
            <a:r>
              <a:rPr lang="en-US" baseline="30000" dirty="0">
                <a:cs typeface="Times New Roman"/>
              </a:rPr>
              <a:t> </a:t>
            </a:r>
            <a:r>
              <a:rPr lang="en-US" dirty="0">
                <a:cs typeface="Times New Roman"/>
              </a:rPr>
              <a:t>X. Ren</a:t>
            </a:r>
            <a:r>
              <a:rPr lang="en-US" baseline="30000" dirty="0">
                <a:cs typeface="Times New Roman"/>
              </a:rPr>
              <a:t>2,4</a:t>
            </a:r>
            <a:r>
              <a:rPr lang="en-US" dirty="0">
                <a:cs typeface="Times New Roman"/>
              </a:rPr>
              <a:t>, R. J. Salawitch</a:t>
            </a:r>
            <a:r>
              <a:rPr lang="en-US" baseline="30000" dirty="0">
                <a:cs typeface="Times New Roman"/>
              </a:rPr>
              <a:t>1,2,3</a:t>
            </a:r>
            <a:r>
              <a:rPr lang="en-US" dirty="0">
                <a:cs typeface="Times New Roman"/>
              </a:rPr>
              <a:t>, R. R. Dickerson</a:t>
            </a:r>
            <a:r>
              <a:rPr lang="en-US" baseline="30000" dirty="0">
                <a:cs typeface="Times New Roman"/>
              </a:rPr>
              <a:t>2</a:t>
            </a:r>
            <a:r>
              <a:rPr lang="en-US" dirty="0">
                <a:cs typeface="Times New Roman"/>
              </a:rPr>
              <a:t>,</a:t>
            </a:r>
            <a:r>
              <a:rPr lang="en-US" baseline="30000" dirty="0">
                <a:cs typeface="Times New Roman"/>
              </a:rPr>
              <a:t> </a:t>
            </a:r>
            <a:r>
              <a:rPr lang="en-US" dirty="0"/>
              <a:t>M. Cohen</a:t>
            </a:r>
            <a:r>
              <a:rPr lang="en-US" baseline="30000" dirty="0"/>
              <a:t>6</a:t>
            </a:r>
            <a:r>
              <a:rPr lang="en-US" dirty="0"/>
              <a:t>, Barbara Stunder</a:t>
            </a:r>
            <a:r>
              <a:rPr lang="en-US" baseline="30000" dirty="0"/>
              <a:t>6</a:t>
            </a:r>
            <a:r>
              <a:rPr lang="en-US" dirty="0"/>
              <a:t>, </a:t>
            </a:r>
            <a:r>
              <a:rPr lang="en-US" dirty="0">
                <a:cs typeface="Times New Roman"/>
              </a:rPr>
              <a:t>Olivia Salmon</a:t>
            </a:r>
            <a:r>
              <a:rPr lang="en-US" baseline="30000" dirty="0">
                <a:cs typeface="Times New Roman"/>
              </a:rPr>
              <a:t>7</a:t>
            </a:r>
            <a:r>
              <a:rPr lang="en-US" dirty="0">
                <a:cs typeface="Times New Roman"/>
              </a:rPr>
              <a:t>, Alexie Heimburrger</a:t>
            </a:r>
            <a:r>
              <a:rPr lang="en-US" baseline="30000" dirty="0">
                <a:cs typeface="Times New Roman"/>
              </a:rPr>
              <a:t>6</a:t>
            </a:r>
            <a:r>
              <a:rPr lang="en-US" dirty="0">
                <a:cs typeface="Times New Roman"/>
              </a:rPr>
              <a:t>, Paul Shepson</a:t>
            </a:r>
            <a:r>
              <a:rPr lang="en-US" baseline="30000" dirty="0">
                <a:cs typeface="Times New Roman"/>
              </a:rPr>
              <a:t>7,8</a:t>
            </a:r>
            <a:endParaRPr lang="en-US" dirty="0">
              <a:cs typeface="Times New Roman"/>
            </a:endParaRPr>
          </a:p>
          <a:p>
            <a:pPr algn="ctr"/>
            <a:endParaRPr lang="en-US" dirty="0"/>
          </a:p>
          <a:p>
            <a:pPr>
              <a:lnSpc>
                <a:spcPct val="90000"/>
              </a:lnSpc>
            </a:pPr>
            <a:r>
              <a:rPr lang="en-US" sz="1200" dirty="0">
                <a:cs typeface="Times New Roman"/>
              </a:rPr>
              <a:t>1 . Department of Chemistry and Biochemistry University of Maryland, College Park, MD 20742, 2. Department of Atmospheric and Oceanic Science, University of Maryland, College Park, MD. 3. Earth System Science Interdisciplinary Center, University of Maryland, College Park, MD 20742,  4. National Oceanic and Atmospheric Administration Air Resource Laboratory, College Park, MD 20740, USA. 5. </a:t>
            </a:r>
            <a:r>
              <a:rPr lang="en-US" sz="1200" dirty="0"/>
              <a:t>Department of Computer Science, University of Maryland, College Park, MD 20742. 5. National Oceanic and Atmospheric Administration Air Resource Laboratory, College Park, MD 20740, USA. 7. Department of Chemistry, Purdue University, West Lafayette, IN, USA. 8. Department of Earth, Atmospheric and Planetary Sciences, Purdue University, West Lafayette, IN, USA</a:t>
            </a:r>
            <a:endParaRPr lang="en-US" sz="1200" dirty="0">
              <a:cs typeface="Times New Roman"/>
            </a:endParaRPr>
          </a:p>
          <a:p>
            <a:pPr algn="ctr"/>
            <a:endParaRPr lang="en-US" b="1" dirty="0"/>
          </a:p>
          <a:p>
            <a:pPr algn="ctr"/>
            <a:r>
              <a:rPr lang="en-US" b="1" dirty="0"/>
              <a:t>FEB 13 2017</a:t>
            </a:r>
          </a:p>
        </p:txBody>
      </p:sp>
      <p:pic>
        <p:nvPicPr>
          <p:cNvPr id="7" name="Picture 6" descr="NOAA-lo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98448" y="5003805"/>
            <a:ext cx="1041477" cy="1041477"/>
          </a:xfrm>
          <a:prstGeom prst="rect">
            <a:avLst/>
          </a:prstGeom>
        </p:spPr>
      </p:pic>
      <p:pic>
        <p:nvPicPr>
          <p:cNvPr id="8" name="Picture 7" descr="informal.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4450" y="4995791"/>
            <a:ext cx="1167550" cy="1041477"/>
          </a:xfrm>
          <a:prstGeom prst="rect">
            <a:avLst/>
          </a:prstGeom>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0651" y="5003805"/>
            <a:ext cx="1104900" cy="10334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9" descr="nist_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9935" y="5300787"/>
            <a:ext cx="1598514" cy="543824"/>
          </a:xfrm>
          <a:prstGeom prst="rect">
            <a:avLst/>
          </a:prstGeom>
        </p:spPr>
      </p:pic>
    </p:spTree>
    <p:extLst>
      <p:ext uri="{BB962C8B-B14F-4D97-AF65-F5344CB8AC3E}">
        <p14:creationId xmlns:p14="http://schemas.microsoft.com/office/powerpoint/2010/main" val="1760875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133217735"/>
              </p:ext>
            </p:extLst>
          </p:nvPr>
        </p:nvGraphicFramePr>
        <p:xfrm>
          <a:off x="2185105" y="752039"/>
          <a:ext cx="7697203" cy="2514600"/>
        </p:xfrm>
        <a:graphic>
          <a:graphicData uri="http://schemas.openxmlformats.org/drawingml/2006/table">
            <a:tbl>
              <a:tblPr/>
              <a:tblGrid>
                <a:gridCol w="1406461"/>
                <a:gridCol w="1228916"/>
                <a:gridCol w="539750"/>
                <a:gridCol w="393700"/>
                <a:gridCol w="638394"/>
                <a:gridCol w="393700"/>
                <a:gridCol w="638394"/>
                <a:gridCol w="393700"/>
                <a:gridCol w="638394"/>
                <a:gridCol w="393700"/>
                <a:gridCol w="638394"/>
                <a:gridCol w="393700"/>
              </a:tblGrid>
              <a:tr h="203200">
                <a:tc gridSpan="2">
                  <a:txBody>
                    <a:bodyPr/>
                    <a:lstStyle/>
                    <a:p>
                      <a:pPr algn="l" fontAlgn="b"/>
                      <a:r>
                        <a:rPr lang="en-US" sz="1200" b="0" i="0" u="none" strike="noStrike" dirty="0" smtClean="0">
                          <a:solidFill>
                            <a:schemeClr val="tx1"/>
                          </a:solidFill>
                          <a:effectLst/>
                          <a:latin typeface="+mn-lt"/>
                        </a:rPr>
                        <a:t>Error type</a:t>
                      </a:r>
                      <a:endParaRPr lang="en-US" sz="1200" b="0" i="0" u="none" strike="noStrike" dirty="0">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200" b="0" i="0" u="none" strike="noStrike" dirty="0">
                          <a:solidFill>
                            <a:schemeClr val="tx1"/>
                          </a:solidFill>
                          <a:effectLst/>
                          <a:latin typeface="+mn-lt"/>
                        </a:rPr>
                        <a:t>RF4</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200" b="0" i="0" u="none" strike="noStrike">
                          <a:solidFill>
                            <a:schemeClr val="tx1"/>
                          </a:solidFill>
                          <a:effectLst/>
                          <a:latin typeface="+mn-lt"/>
                        </a:rPr>
                        <a:t>RF5</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200" b="0" i="0" u="none" strike="noStrike">
                          <a:solidFill>
                            <a:schemeClr val="tx1"/>
                          </a:solidFill>
                          <a:effectLst/>
                          <a:latin typeface="+mn-lt"/>
                        </a:rPr>
                        <a:t>RF6</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200" b="0" i="0" u="none" strike="noStrike" dirty="0">
                          <a:solidFill>
                            <a:schemeClr val="tx1"/>
                          </a:solidFill>
                          <a:effectLst/>
                          <a:latin typeface="+mn-lt"/>
                        </a:rPr>
                        <a:t>RF8</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200" b="0" i="0" u="none" strike="noStrike">
                          <a:solidFill>
                            <a:schemeClr val="tx1"/>
                          </a:solidFill>
                          <a:effectLst/>
                          <a:latin typeface="+mn-lt"/>
                        </a:rPr>
                        <a:t>RF9</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r h="215900">
                <a:tc gridSpan="2">
                  <a:txBody>
                    <a:bodyPr/>
                    <a:lstStyle/>
                    <a:p>
                      <a:pPr algn="l" fontAlgn="b"/>
                      <a:r>
                        <a:rPr lang="en-US" sz="1200" b="0" i="0" u="none" strike="noStrike" dirty="0" smtClean="0">
                          <a:solidFill>
                            <a:schemeClr val="tx1"/>
                          </a:solidFill>
                          <a:effectLst/>
                          <a:latin typeface="+mn-lt"/>
                        </a:rPr>
                        <a:t>Unit: Flux [moles sec-1], Relative error [%]</a:t>
                      </a:r>
                      <a:endParaRPr lang="en-US" sz="1200" b="0" i="0" u="none" strike="noStrike" dirty="0">
                        <a:solidFill>
                          <a:schemeClr val="tx1"/>
                        </a:solidFill>
                        <a:effectLst/>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200" b="0" i="0" u="none" strike="noStrike">
                          <a:solidFill>
                            <a:schemeClr val="tx1"/>
                          </a:solidFill>
                          <a:effectLst/>
                          <a:latin typeface="+mn-lt"/>
                        </a:rPr>
                        <a:t>Flux</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n-lt"/>
                        </a:rPr>
                        <a:t>ERR</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tx1"/>
                          </a:solidFill>
                          <a:effectLst/>
                          <a:latin typeface="+mn-lt"/>
                        </a:rPr>
                        <a:t>Flux</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tx1"/>
                          </a:solidFill>
                          <a:effectLst/>
                          <a:latin typeface="+mn-lt"/>
                        </a:rPr>
                        <a:t>ERR</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tx1"/>
                          </a:solidFill>
                          <a:effectLst/>
                          <a:latin typeface="+mn-lt"/>
                        </a:rPr>
                        <a:t>Flux</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tx1"/>
                          </a:solidFill>
                          <a:effectLst/>
                          <a:latin typeface="+mn-lt"/>
                        </a:rPr>
                        <a:t>ERR</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tx1"/>
                          </a:solidFill>
                          <a:effectLst/>
                          <a:latin typeface="+mn-lt"/>
                        </a:rPr>
                        <a:t>Flux</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n-lt"/>
                        </a:rPr>
                        <a:t>ERR</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tx1"/>
                          </a:solidFill>
                          <a:effectLst/>
                          <a:latin typeface="+mn-lt"/>
                        </a:rPr>
                        <a:t>Flux</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chemeClr val="tx1"/>
                          </a:solidFill>
                          <a:effectLst/>
                          <a:latin typeface="+mn-lt"/>
                        </a:rPr>
                        <a:t>ERR</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r h="215900">
                <a:tc>
                  <a:txBody>
                    <a:bodyPr/>
                    <a:lstStyle/>
                    <a:p>
                      <a:pPr algn="l" fontAlgn="b"/>
                      <a:r>
                        <a:rPr lang="mr-IN" sz="1200" b="0" i="0" u="none" strike="noStrike" dirty="0" smtClean="0">
                          <a:solidFill>
                            <a:schemeClr val="tx1"/>
                          </a:solidFill>
                          <a:effectLst/>
                          <a:latin typeface="+mn-lt"/>
                        </a:rPr>
                        <a:t>          </a:t>
                      </a:r>
                      <a:endParaRPr lang="mr-IN" sz="1200" b="0" i="0" u="none" strike="noStrike" dirty="0">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chemeClr val="tx1"/>
                          </a:solidFill>
                          <a:effectLst/>
                          <a:latin typeface="+mn-lt"/>
                        </a:rPr>
                        <a:t>Baseline Flux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is-IS" sz="1200" b="0" i="0" u="none" strike="noStrike">
                          <a:solidFill>
                            <a:schemeClr val="tx1"/>
                          </a:solidFill>
                          <a:effectLst/>
                          <a:latin typeface="+mn-lt"/>
                        </a:rPr>
                        <a:t>115,372</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200" b="0" i="0" u="none" strike="noStrike">
                          <a:solidFill>
                            <a:schemeClr val="tx1"/>
                          </a:solidFill>
                          <a:effectLst/>
                          <a:latin typeface="+mn-lt"/>
                        </a:rPr>
                        <a:t>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is-IS" sz="1200" b="0" i="0" u="none" strike="noStrike">
                          <a:solidFill>
                            <a:schemeClr val="tx1"/>
                          </a:solidFill>
                          <a:effectLst/>
                          <a:latin typeface="+mn-lt"/>
                        </a:rPr>
                        <a:t>123,678</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200" b="0" i="0" u="none" strike="noStrike">
                          <a:solidFill>
                            <a:schemeClr val="tx1"/>
                          </a:solidFill>
                          <a:effectLst/>
                          <a:latin typeface="+mn-lt"/>
                        </a:rPr>
                        <a:t>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chemeClr val="tx1"/>
                          </a:solidFill>
                          <a:effectLst/>
                          <a:latin typeface="+mn-lt"/>
                        </a:rPr>
                        <a:t>146,032</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200" b="0" i="0" u="none" strike="noStrike">
                          <a:solidFill>
                            <a:schemeClr val="tx1"/>
                          </a:solidFill>
                          <a:effectLst/>
                          <a:latin typeface="+mn-lt"/>
                        </a:rPr>
                        <a:t>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chemeClr val="tx1"/>
                          </a:solidFill>
                          <a:effectLst/>
                          <a:latin typeface="+mn-lt"/>
                        </a:rPr>
                        <a:t>113,838</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200" b="0" i="0" u="none" strike="noStrike">
                          <a:solidFill>
                            <a:schemeClr val="tx1"/>
                          </a:solidFill>
                          <a:effectLst/>
                          <a:latin typeface="+mn-lt"/>
                        </a:rPr>
                        <a:t>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i-FI" sz="1200" b="0" i="0" u="none" strike="noStrike">
                          <a:solidFill>
                            <a:schemeClr val="tx1"/>
                          </a:solidFill>
                          <a:effectLst/>
                          <a:latin typeface="+mn-lt"/>
                        </a:rPr>
                        <a:t>132,935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200" b="0" i="0" u="none" strike="noStrike">
                          <a:solidFill>
                            <a:schemeClr val="tx1"/>
                          </a:solidFill>
                          <a:effectLst/>
                          <a:latin typeface="+mn-lt"/>
                        </a:rPr>
                        <a:t>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00">
                <a:tc>
                  <a:txBody>
                    <a:bodyPr/>
                    <a:lstStyle/>
                    <a:p>
                      <a:pPr algn="l" fontAlgn="b"/>
                      <a:r>
                        <a:rPr lang="en-US" sz="1200" b="0" i="0" u="none" strike="noStrike">
                          <a:solidFill>
                            <a:schemeClr val="tx1"/>
                          </a:solidFill>
                          <a:effectLst/>
                          <a:latin typeface="+mn-lt"/>
                        </a:rPr>
                        <a:t>Measurements</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nb-NO" sz="1200" b="0" i="0" u="none" strike="noStrike" dirty="0" smtClean="0">
                          <a:solidFill>
                            <a:schemeClr val="tx1"/>
                          </a:solidFill>
                          <a:effectLst/>
                          <a:latin typeface="+mn-lt"/>
                        </a:rPr>
                        <a:t>CO</a:t>
                      </a:r>
                      <a:r>
                        <a:rPr lang="nb-NO" sz="1200" b="0" i="0" u="none" strike="noStrike" baseline="-25000" dirty="0" smtClean="0">
                          <a:solidFill>
                            <a:schemeClr val="tx1"/>
                          </a:solidFill>
                          <a:effectLst/>
                          <a:latin typeface="+mn-lt"/>
                        </a:rPr>
                        <a:t>2</a:t>
                      </a:r>
                      <a:r>
                        <a:rPr lang="nb-NO" sz="1200" b="0" i="0" u="none" strike="noStrike" dirty="0" smtClean="0">
                          <a:solidFill>
                            <a:schemeClr val="tx1"/>
                          </a:solidFill>
                          <a:effectLst/>
                          <a:latin typeface="+mn-lt"/>
                        </a:rPr>
                        <a:t>, Temp., Pres.</a:t>
                      </a:r>
                      <a:endParaRPr lang="nb-NO" sz="1200" b="0" i="0" u="none" strike="noStrike" dirty="0">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dirty="0">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1200" b="0" i="0" u="none" strike="noStrike">
                        <a:solidFill>
                          <a:schemeClr val="tx1"/>
                        </a:solidFill>
                        <a:effectLst/>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203200">
                <a:tc>
                  <a:txBody>
                    <a:bodyPr/>
                    <a:lstStyle/>
                    <a:p>
                      <a:pPr algn="l" fontAlgn="b"/>
                      <a:endParaRPr lang="en-US" sz="12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l" fontAlgn="b"/>
                      <a:r>
                        <a:rPr lang="en-US" sz="1200" b="0" i="0" u="none" strike="noStrike" dirty="0" smtClean="0">
                          <a:solidFill>
                            <a:schemeClr val="tx1"/>
                          </a:solidFill>
                          <a:effectLst/>
                          <a:latin typeface="+mn-lt"/>
                        </a:rPr>
                        <a:t>Wind </a:t>
                      </a:r>
                      <a:r>
                        <a:rPr lang="en-US" sz="1200" b="0" i="0" u="none" strike="noStrike" dirty="0">
                          <a:solidFill>
                            <a:schemeClr val="tx1"/>
                          </a:solidFill>
                          <a:effectLst/>
                          <a:latin typeface="+mn-lt"/>
                        </a:rPr>
                        <a:t>(NAM12)</a:t>
                      </a:r>
                    </a:p>
                  </a:txBody>
                  <a:tcPr marL="0" marR="0" marT="0" marB="0" anchor="ctr">
                    <a:lnL>
                      <a:noFill/>
                    </a:lnL>
                    <a:lnR>
                      <a:noFill/>
                    </a:lnR>
                    <a:lnT>
                      <a:noFill/>
                    </a:lnT>
                    <a:lnB>
                      <a:noFill/>
                    </a:lnB>
                  </a:tcPr>
                </a:tc>
                <a:tc>
                  <a:txBody>
                    <a:bodyPr/>
                    <a:lstStyle/>
                    <a:p>
                      <a:pPr algn="r" fontAlgn="b"/>
                      <a:r>
                        <a:rPr lang="is-IS" sz="1200" b="0" i="0" u="none" strike="noStrike" dirty="0">
                          <a:solidFill>
                            <a:schemeClr val="tx1"/>
                          </a:solidFill>
                          <a:effectLst/>
                          <a:latin typeface="+mn-lt"/>
                        </a:rPr>
                        <a:t>93,073</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-19.3</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103,998</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-15.9</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128,789</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-11.8</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is-IS" sz="1200" b="0" i="0" u="none" strike="noStrike">
                          <a:solidFill>
                            <a:schemeClr val="tx1"/>
                          </a:solidFill>
                          <a:effectLst/>
                          <a:latin typeface="+mn-lt"/>
                        </a:rPr>
                        <a:t>94,820</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-16.7</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147,916</a:t>
                      </a:r>
                    </a:p>
                  </a:txBody>
                  <a:tcPr marL="0" marR="0" marT="0" marB="0" anchor="ctr">
                    <a:lnL>
                      <a:noFill/>
                    </a:lnL>
                    <a:lnR>
                      <a:noFill/>
                    </a:lnR>
                    <a:lnT>
                      <a:noFill/>
                    </a:lnT>
                    <a:lnB>
                      <a:noFill/>
                    </a:lnB>
                  </a:tcPr>
                </a:tc>
                <a:tc>
                  <a:txBody>
                    <a:bodyPr/>
                    <a:lstStyle/>
                    <a:p>
                      <a:pPr algn="r" fontAlgn="b"/>
                      <a:r>
                        <a:rPr lang="nb-NO" sz="1200" b="0" i="0" u="none" strike="noStrike" dirty="0">
                          <a:solidFill>
                            <a:schemeClr val="tx1"/>
                          </a:solidFill>
                          <a:effectLst/>
                          <a:latin typeface="+mn-lt"/>
                        </a:rPr>
                        <a:t>11.3</a:t>
                      </a:r>
                    </a:p>
                  </a:txBody>
                  <a:tcPr marL="0" marR="0" marT="0" marB="0" anchor="ctr">
                    <a:lnL>
                      <a:noFill/>
                    </a:lnL>
                    <a:lnR>
                      <a:noFill/>
                    </a:lnR>
                    <a:lnT>
                      <a:noFill/>
                    </a:lnT>
                    <a:lnB>
                      <a:noFill/>
                    </a:lnB>
                  </a:tcPr>
                </a:tc>
              </a:tr>
              <a:tr h="203200">
                <a:tc>
                  <a:txBody>
                    <a:bodyPr/>
                    <a:lstStyle/>
                    <a:p>
                      <a:pPr algn="l" fontAlgn="b"/>
                      <a:endParaRPr lang="en-US" sz="12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l" fontAlgn="b"/>
                      <a:r>
                        <a:rPr lang="en-US" sz="1200" b="0" i="0" u="none" strike="noStrike" dirty="0">
                          <a:solidFill>
                            <a:schemeClr val="tx1"/>
                          </a:solidFill>
                          <a:effectLst/>
                          <a:latin typeface="+mn-lt"/>
                        </a:rPr>
                        <a:t>PBL heights (-</a:t>
                      </a:r>
                      <a:r>
                        <a:rPr lang="en-US" sz="1200" b="0" i="0" u="none" strike="noStrike" dirty="0" smtClean="0">
                          <a:solidFill>
                            <a:schemeClr val="tx1"/>
                          </a:solidFill>
                          <a:effectLst/>
                          <a:latin typeface="+mn-lt"/>
                        </a:rPr>
                        <a:t>1 sig</a:t>
                      </a:r>
                      <a:r>
                        <a:rPr lang="en-US" sz="1200" b="0" i="0" u="none" strike="noStrike" dirty="0">
                          <a:solidFill>
                            <a:schemeClr val="tx1"/>
                          </a:solidFill>
                          <a:effectLst/>
                          <a:latin typeface="+mn-lt"/>
                        </a:rPr>
                        <a:t>)</a:t>
                      </a:r>
                    </a:p>
                  </a:txBody>
                  <a:tcPr marL="0" marR="0" marT="0" marB="0" anchor="ctr">
                    <a:lnL>
                      <a:noFill/>
                    </a:lnL>
                    <a:lnR>
                      <a:noFill/>
                    </a:lnR>
                    <a:lnT>
                      <a:noFill/>
                    </a:lnT>
                    <a:lnB>
                      <a:noFill/>
                    </a:lnB>
                  </a:tcPr>
                </a:tc>
                <a:tc>
                  <a:txBody>
                    <a:bodyPr/>
                    <a:lstStyle/>
                    <a:p>
                      <a:pPr algn="r" fontAlgn="b"/>
                      <a:r>
                        <a:rPr lang="fi-FI" sz="1200" b="0" i="0" u="none" strike="noStrike" dirty="0">
                          <a:solidFill>
                            <a:schemeClr val="tx1"/>
                          </a:solidFill>
                          <a:effectLst/>
                          <a:latin typeface="+mn-lt"/>
                        </a:rPr>
                        <a:t>92,815</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-19.6</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is-IS" sz="1200" b="0" i="0" u="none" strike="noStrike" dirty="0">
                          <a:solidFill>
                            <a:schemeClr val="tx1"/>
                          </a:solidFill>
                          <a:effectLst/>
                          <a:latin typeface="+mn-lt"/>
                        </a:rPr>
                        <a:t>113,418</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-8</a:t>
                      </a:r>
                      <a:r>
                        <a:rPr lang="en-US" sz="1200" b="0" i="0" u="none" strike="noStrike" baseline="0" dirty="0" smtClean="0">
                          <a:solidFill>
                            <a:schemeClr val="tx1"/>
                          </a:solidFill>
                          <a:effectLst/>
                          <a:latin typeface="+mn-lt"/>
                        </a:rPr>
                        <a:t>.3</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120,923</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-17.2</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is-IS" sz="1200" b="0" i="0" u="none" strike="noStrike" dirty="0">
                          <a:solidFill>
                            <a:schemeClr val="tx1"/>
                          </a:solidFill>
                          <a:effectLst/>
                          <a:latin typeface="+mn-lt"/>
                        </a:rPr>
                        <a:t>105,423</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-7.4</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is-IS" sz="1200" b="0" i="0" u="none" strike="noStrike">
                          <a:solidFill>
                            <a:schemeClr val="tx1"/>
                          </a:solidFill>
                          <a:effectLst/>
                          <a:latin typeface="+mn-lt"/>
                        </a:rPr>
                        <a:t>94,080</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-29.2</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r>
              <a:tr h="203200">
                <a:tc>
                  <a:txBody>
                    <a:bodyPr/>
                    <a:lstStyle/>
                    <a:p>
                      <a:pPr algn="l" fontAlgn="b"/>
                      <a:endParaRPr lang="en-US" sz="12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l" fontAlgn="b"/>
                      <a:r>
                        <a:rPr lang="en-US" sz="1200" b="0" i="0" u="none" strike="noStrike" dirty="0">
                          <a:solidFill>
                            <a:schemeClr val="tx1"/>
                          </a:solidFill>
                          <a:effectLst/>
                          <a:latin typeface="+mn-lt"/>
                        </a:rPr>
                        <a:t>PBL heights (+</a:t>
                      </a:r>
                      <a:r>
                        <a:rPr lang="en-US" sz="1200" b="0" i="0" u="none" strike="noStrike" dirty="0" smtClean="0">
                          <a:solidFill>
                            <a:schemeClr val="tx1"/>
                          </a:solidFill>
                          <a:effectLst/>
                          <a:latin typeface="+mn-lt"/>
                        </a:rPr>
                        <a:t>1 sig</a:t>
                      </a:r>
                      <a:r>
                        <a:rPr lang="en-US" sz="1200" b="0" i="0" u="none" strike="noStrike" dirty="0">
                          <a:solidFill>
                            <a:schemeClr val="tx1"/>
                          </a:solidFill>
                          <a:effectLst/>
                          <a:latin typeface="+mn-lt"/>
                        </a:rPr>
                        <a:t>)</a:t>
                      </a:r>
                    </a:p>
                  </a:txBody>
                  <a:tcPr marL="0" marR="0" marT="0" marB="0" anchor="ctr">
                    <a:lnL>
                      <a:noFill/>
                    </a:lnL>
                    <a:lnR>
                      <a:noFill/>
                    </a:lnR>
                    <a:lnT>
                      <a:noFill/>
                    </a:lnT>
                    <a:lnB>
                      <a:noFill/>
                    </a:lnB>
                  </a:tcPr>
                </a:tc>
                <a:tc>
                  <a:txBody>
                    <a:bodyPr/>
                    <a:lstStyle/>
                    <a:p>
                      <a:pPr algn="r" fontAlgn="b"/>
                      <a:r>
                        <a:rPr lang="cs-CZ" sz="1200" b="0" i="0" u="none" strike="noStrike" dirty="0">
                          <a:solidFill>
                            <a:schemeClr val="tx1"/>
                          </a:solidFill>
                          <a:effectLst/>
                          <a:latin typeface="+mn-lt"/>
                        </a:rPr>
                        <a:t>136,461</a:t>
                      </a:r>
                    </a:p>
                  </a:txBody>
                  <a:tcPr marL="0" marR="0" marT="0" marB="0" anchor="ctr">
                    <a:lnL>
                      <a:noFill/>
                    </a:lnL>
                    <a:lnR>
                      <a:noFill/>
                    </a:lnR>
                    <a:lnT>
                      <a:noFill/>
                    </a:lnT>
                    <a:lnB>
                      <a:noFill/>
                    </a:lnB>
                  </a:tcPr>
                </a:tc>
                <a:tc>
                  <a:txBody>
                    <a:bodyPr/>
                    <a:lstStyle/>
                    <a:p>
                      <a:pPr algn="r" fontAlgn="b"/>
                      <a:r>
                        <a:rPr lang="hr-HR" sz="1200" b="0" i="0" u="none" strike="noStrike" dirty="0">
                          <a:solidFill>
                            <a:schemeClr val="tx1"/>
                          </a:solidFill>
                          <a:effectLst/>
                          <a:latin typeface="+mn-lt"/>
                        </a:rPr>
                        <a:t>18.3</a:t>
                      </a:r>
                    </a:p>
                  </a:txBody>
                  <a:tcPr marL="0" marR="0" marT="0" marB="0" anchor="ctr">
                    <a:lnL>
                      <a:noFill/>
                    </a:lnL>
                    <a:lnR>
                      <a:noFill/>
                    </a:lnR>
                    <a:lnT>
                      <a:noFill/>
                    </a:lnT>
                    <a:lnB>
                      <a:noFill/>
                    </a:lnB>
                  </a:tcPr>
                </a:tc>
                <a:tc>
                  <a:txBody>
                    <a:bodyPr/>
                    <a:lstStyle/>
                    <a:p>
                      <a:pPr algn="r" fontAlgn="b"/>
                      <a:r>
                        <a:rPr lang="is-IS" sz="1200" b="0" i="0" u="none" strike="noStrike">
                          <a:solidFill>
                            <a:schemeClr val="tx1"/>
                          </a:solidFill>
                          <a:effectLst/>
                          <a:latin typeface="+mn-lt"/>
                        </a:rPr>
                        <a:t>130,862</a:t>
                      </a:r>
                    </a:p>
                  </a:txBody>
                  <a:tcPr marL="0" marR="0" marT="0" marB="0" anchor="ctr">
                    <a:lnL>
                      <a:noFill/>
                    </a:lnL>
                    <a:lnR>
                      <a:noFill/>
                    </a:lnR>
                    <a:lnT>
                      <a:noFill/>
                    </a:lnT>
                    <a:lnB>
                      <a:noFill/>
                    </a:lnB>
                  </a:tcPr>
                </a:tc>
                <a:tc>
                  <a:txBody>
                    <a:bodyPr/>
                    <a:lstStyle/>
                    <a:p>
                      <a:pPr algn="r" fontAlgn="b"/>
                      <a:r>
                        <a:rPr lang="nb-NO" sz="1200" b="0" i="0" u="none" strike="noStrike" dirty="0">
                          <a:solidFill>
                            <a:schemeClr val="tx1"/>
                          </a:solidFill>
                          <a:effectLst/>
                          <a:latin typeface="+mn-lt"/>
                        </a:rPr>
                        <a:t>5.8</a:t>
                      </a:r>
                    </a:p>
                  </a:txBody>
                  <a:tcPr marL="0" marR="0" marT="0" marB="0" anchor="ctr">
                    <a:lnL>
                      <a:noFill/>
                    </a:lnL>
                    <a:lnR>
                      <a:noFill/>
                    </a:lnR>
                    <a:lnT>
                      <a:noFill/>
                    </a:lnT>
                    <a:lnB>
                      <a:noFill/>
                    </a:lnB>
                  </a:tcPr>
                </a:tc>
                <a:tc>
                  <a:txBody>
                    <a:bodyPr/>
                    <a:lstStyle/>
                    <a:p>
                      <a:pPr algn="r" fontAlgn="b"/>
                      <a:r>
                        <a:rPr lang="is-IS" sz="1200" b="0" i="0" u="none" strike="noStrike">
                          <a:solidFill>
                            <a:schemeClr val="tx1"/>
                          </a:solidFill>
                          <a:effectLst/>
                          <a:latin typeface="+mn-lt"/>
                        </a:rPr>
                        <a:t>175,250</a:t>
                      </a:r>
                    </a:p>
                  </a:txBody>
                  <a:tcPr marL="0" marR="0" marT="0" marB="0" anchor="ctr">
                    <a:lnL>
                      <a:noFill/>
                    </a:lnL>
                    <a:lnR>
                      <a:noFill/>
                    </a:lnR>
                    <a:lnT>
                      <a:noFill/>
                    </a:lnT>
                    <a:lnB>
                      <a:noFill/>
                    </a:lnB>
                  </a:tcPr>
                </a:tc>
                <a:tc>
                  <a:txBody>
                    <a:bodyPr/>
                    <a:lstStyle/>
                    <a:p>
                      <a:pPr algn="r" fontAlgn="b"/>
                      <a:r>
                        <a:rPr lang="nb-NO" sz="1200" b="0" i="0" u="none" strike="noStrike" dirty="0">
                          <a:solidFill>
                            <a:schemeClr val="tx1"/>
                          </a:solidFill>
                          <a:effectLst/>
                          <a:latin typeface="+mn-lt"/>
                        </a:rPr>
                        <a:t>20.0</a:t>
                      </a:r>
                    </a:p>
                  </a:txBody>
                  <a:tcPr marL="0" marR="0" marT="0" marB="0" anchor="ctr">
                    <a:lnL>
                      <a:noFill/>
                    </a:lnL>
                    <a:lnR>
                      <a:noFill/>
                    </a:lnR>
                    <a:lnT>
                      <a:noFill/>
                    </a:lnT>
                    <a:lnB>
                      <a:noFill/>
                    </a:lnB>
                  </a:tcPr>
                </a:tc>
                <a:tc>
                  <a:txBody>
                    <a:bodyPr/>
                    <a:lstStyle/>
                    <a:p>
                      <a:pPr algn="r" fontAlgn="b"/>
                      <a:r>
                        <a:rPr lang="cs-CZ" sz="1200" b="0" i="0" u="none" strike="noStrike">
                          <a:solidFill>
                            <a:schemeClr val="tx1"/>
                          </a:solidFill>
                          <a:effectLst/>
                          <a:latin typeface="+mn-lt"/>
                        </a:rPr>
                        <a:t>121,333</a:t>
                      </a:r>
                    </a:p>
                  </a:txBody>
                  <a:tcPr marL="0" marR="0" marT="0" marB="0" anchor="ctr">
                    <a:lnL>
                      <a:noFill/>
                    </a:lnL>
                    <a:lnR>
                      <a:noFill/>
                    </a:lnR>
                    <a:lnT>
                      <a:noFill/>
                    </a:lnT>
                    <a:lnB>
                      <a:noFill/>
                    </a:lnB>
                  </a:tcPr>
                </a:tc>
                <a:tc>
                  <a:txBody>
                    <a:bodyPr/>
                    <a:lstStyle/>
                    <a:p>
                      <a:pPr algn="r" fontAlgn="b"/>
                      <a:r>
                        <a:rPr lang="hr-HR" sz="1200" b="0" i="0" u="none" strike="noStrike" dirty="0" smtClean="0">
                          <a:solidFill>
                            <a:schemeClr val="tx1"/>
                          </a:solidFill>
                          <a:effectLst/>
                          <a:latin typeface="+mn-lt"/>
                        </a:rPr>
                        <a:t>6.6</a:t>
                      </a:r>
                      <a:endParaRPr lang="hr-HR"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uk-UA" sz="1200" b="0" i="0" u="none" strike="noStrike">
                          <a:solidFill>
                            <a:schemeClr val="tx1"/>
                          </a:solidFill>
                          <a:effectLst/>
                          <a:latin typeface="+mn-lt"/>
                        </a:rPr>
                        <a:t>175,198</a:t>
                      </a:r>
                    </a:p>
                  </a:txBody>
                  <a:tcPr marL="0" marR="0" marT="0" marB="0" anchor="ctr">
                    <a:lnL>
                      <a:noFill/>
                    </a:lnL>
                    <a:lnR>
                      <a:noFill/>
                    </a:lnR>
                    <a:lnT>
                      <a:noFill/>
                    </a:lnT>
                    <a:lnB>
                      <a:noFill/>
                    </a:lnB>
                  </a:tcPr>
                </a:tc>
                <a:tc>
                  <a:txBody>
                    <a:bodyPr/>
                    <a:lstStyle/>
                    <a:p>
                      <a:pPr algn="r" fontAlgn="b"/>
                      <a:r>
                        <a:rPr lang="nb-NO" sz="1200" b="0" i="0" u="none" strike="noStrike" dirty="0">
                          <a:solidFill>
                            <a:schemeClr val="tx1"/>
                          </a:solidFill>
                          <a:effectLst/>
                          <a:latin typeface="+mn-lt"/>
                        </a:rPr>
                        <a:t>31.8</a:t>
                      </a:r>
                    </a:p>
                  </a:txBody>
                  <a:tcPr marL="0" marR="0" marT="0" marB="0" anchor="ctr">
                    <a:lnL>
                      <a:noFill/>
                    </a:lnL>
                    <a:lnR>
                      <a:noFill/>
                    </a:lnR>
                    <a:lnT>
                      <a:noFill/>
                    </a:lnT>
                    <a:lnB>
                      <a:noFill/>
                    </a:lnB>
                  </a:tcPr>
                </a:tc>
              </a:tr>
              <a:tr h="215900">
                <a:tc>
                  <a:txBody>
                    <a:bodyPr/>
                    <a:lstStyle/>
                    <a:p>
                      <a:pPr algn="l" fontAlgn="b"/>
                      <a:endParaRPr lang="en-US" sz="12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l" fontAlgn="b"/>
                      <a:r>
                        <a:rPr lang="en-US" sz="1200" b="0" i="0" u="none" strike="noStrike" dirty="0">
                          <a:solidFill>
                            <a:schemeClr val="tx1"/>
                          </a:solidFill>
                          <a:effectLst/>
                          <a:latin typeface="+mn-lt"/>
                        </a:rPr>
                        <a:t>X</a:t>
                      </a:r>
                      <a:r>
                        <a:rPr lang="en-US" sz="1200" b="0" i="0" u="none" strike="noStrike" baseline="-25000" dirty="0">
                          <a:solidFill>
                            <a:schemeClr val="tx1"/>
                          </a:solidFill>
                          <a:effectLst/>
                          <a:latin typeface="+mn-lt"/>
                        </a:rPr>
                        <a:t>i</a:t>
                      </a:r>
                      <a:r>
                        <a:rPr lang="en-US" sz="1200" b="0" i="0" u="none" strike="noStrike" dirty="0">
                          <a:solidFill>
                            <a:schemeClr val="tx1"/>
                          </a:solidFill>
                          <a:effectLst/>
                          <a:latin typeface="+mn-lt"/>
                        </a:rPr>
                        <a:t>, X</a:t>
                      </a:r>
                      <a:r>
                        <a:rPr lang="en-US" sz="1200" b="0" i="0" u="none" strike="noStrike" baseline="-25000" dirty="0">
                          <a:solidFill>
                            <a:schemeClr val="tx1"/>
                          </a:solidFill>
                          <a:effectLst/>
                          <a:latin typeface="+mn-lt"/>
                        </a:rPr>
                        <a:t>f</a:t>
                      </a:r>
                    </a:p>
                  </a:txBody>
                  <a:tcPr marL="0" marR="0" marT="0" marB="0" anchor="ctr">
                    <a:lnL>
                      <a:noFill/>
                    </a:lnL>
                    <a:lnR>
                      <a:noFill/>
                    </a:lnR>
                    <a:lnT>
                      <a:noFill/>
                    </a:lnT>
                    <a:lnB>
                      <a:noFill/>
                    </a:lnB>
                  </a:tcPr>
                </a:tc>
                <a:tc>
                  <a:txBody>
                    <a:bodyPr/>
                    <a:lstStyle/>
                    <a:p>
                      <a:pPr algn="r" fontAlgn="b"/>
                      <a:r>
                        <a:rPr lang="is-IS" sz="1200" b="0" i="0" u="none" strike="noStrike" dirty="0">
                          <a:solidFill>
                            <a:schemeClr val="tx1"/>
                          </a:solidFill>
                          <a:effectLst/>
                          <a:latin typeface="+mn-lt"/>
                        </a:rPr>
                        <a:t>115,352</a:t>
                      </a:r>
                    </a:p>
                  </a:txBody>
                  <a:tcPr marL="0" marR="0" marT="0" marB="0" anchor="ctr">
                    <a:lnL>
                      <a:noFill/>
                    </a:lnL>
                    <a:lnR>
                      <a:noFill/>
                    </a:lnR>
                    <a:lnT>
                      <a:noFill/>
                    </a:lnT>
                    <a:lnB>
                      <a:noFill/>
                    </a:lnB>
                  </a:tcPr>
                </a:tc>
                <a:tc>
                  <a:txBody>
                    <a:bodyPr/>
                    <a:lstStyle/>
                    <a:p>
                      <a:pPr algn="r" fontAlgn="b"/>
                      <a:r>
                        <a:rPr lang="nb-NO" sz="1200" b="0" i="0" u="none" strike="noStrike" dirty="0">
                          <a:solidFill>
                            <a:schemeClr val="tx1"/>
                          </a:solidFill>
                          <a:effectLst/>
                          <a:latin typeface="+mn-lt"/>
                        </a:rPr>
                        <a:t>0.0</a:t>
                      </a:r>
                    </a:p>
                  </a:txBody>
                  <a:tcPr marL="0" marR="0" marT="0" marB="0" anchor="ctr">
                    <a:lnL>
                      <a:noFill/>
                    </a:lnL>
                    <a:lnR>
                      <a:noFill/>
                    </a:lnR>
                    <a:lnT>
                      <a:noFill/>
                    </a:lnT>
                    <a:lnB>
                      <a:noFill/>
                    </a:lnB>
                  </a:tcPr>
                </a:tc>
                <a:tc>
                  <a:txBody>
                    <a:bodyPr/>
                    <a:lstStyle/>
                    <a:p>
                      <a:pPr algn="r" fontAlgn="b"/>
                      <a:r>
                        <a:rPr lang="is-IS" sz="1200" b="0" i="0" u="none" strike="noStrike">
                          <a:solidFill>
                            <a:schemeClr val="tx1"/>
                          </a:solidFill>
                          <a:effectLst/>
                          <a:latin typeface="+mn-lt"/>
                        </a:rPr>
                        <a:t>123,285</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-0.3</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145,928</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-0.1</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cs-CZ" sz="1200" b="0" i="0" u="none" strike="noStrike">
                          <a:solidFill>
                            <a:schemeClr val="tx1"/>
                          </a:solidFill>
                          <a:effectLst/>
                          <a:latin typeface="+mn-lt"/>
                        </a:rPr>
                        <a:t>111,388</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-2.2</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130,872</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-1.6</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r>
              <a:tr h="203200">
                <a:tc>
                  <a:txBody>
                    <a:bodyPr/>
                    <a:lstStyle/>
                    <a:p>
                      <a:pPr algn="l" fontAlgn="b"/>
                      <a:r>
                        <a:rPr lang="en-US" sz="1200" b="0" i="0" u="none" strike="noStrike">
                          <a:solidFill>
                            <a:schemeClr val="tx1"/>
                          </a:solidFill>
                          <a:effectLst/>
                          <a:latin typeface="+mn-lt"/>
                        </a:rPr>
                        <a:t>Methodology</a:t>
                      </a:r>
                    </a:p>
                  </a:txBody>
                  <a:tcPr marL="0" marR="0" marT="0" marB="0" anchor="ctr">
                    <a:lnL>
                      <a:noFill/>
                    </a:lnL>
                    <a:lnR>
                      <a:noFill/>
                    </a:lnR>
                    <a:lnT>
                      <a:noFill/>
                    </a:lnT>
                    <a:lnB>
                      <a:noFill/>
                    </a:lnB>
                  </a:tcPr>
                </a:tc>
                <a:tc>
                  <a:txBody>
                    <a:bodyPr/>
                    <a:lstStyle/>
                    <a:p>
                      <a:pPr algn="l" fontAlgn="b"/>
                      <a:r>
                        <a:rPr lang="en-US" sz="1200" b="0" i="0" u="none" strike="noStrike" dirty="0">
                          <a:solidFill>
                            <a:schemeClr val="tx1"/>
                          </a:solidFill>
                          <a:effectLst/>
                          <a:latin typeface="+mn-lt"/>
                        </a:rPr>
                        <a:t>Background CO</a:t>
                      </a:r>
                      <a:r>
                        <a:rPr lang="en-US" sz="1200" b="0" i="0" u="none" strike="noStrike" baseline="-25000" dirty="0">
                          <a:solidFill>
                            <a:schemeClr val="tx1"/>
                          </a:solidFill>
                          <a:effectLst/>
                          <a:latin typeface="+mn-lt"/>
                        </a:rPr>
                        <a:t>2</a:t>
                      </a:r>
                      <a:r>
                        <a:rPr lang="en-US" sz="1200" b="0" i="0" u="none" strike="noStrike" dirty="0">
                          <a:solidFill>
                            <a:schemeClr val="tx1"/>
                          </a:solidFill>
                          <a:effectLst/>
                          <a:latin typeface="+mn-lt"/>
                        </a:rPr>
                        <a:t> </a:t>
                      </a:r>
                    </a:p>
                  </a:txBody>
                  <a:tcPr marL="0" marR="0" marT="0" marB="0" anchor="ctr">
                    <a:lnL>
                      <a:noFill/>
                    </a:lnL>
                    <a:lnR>
                      <a:noFill/>
                    </a:lnR>
                    <a:lnT>
                      <a:noFill/>
                    </a:lnT>
                    <a:lnB>
                      <a:noFill/>
                    </a:lnB>
                  </a:tcPr>
                </a:tc>
                <a:tc>
                  <a:txBody>
                    <a:bodyPr/>
                    <a:lstStyle/>
                    <a:p>
                      <a:pPr algn="r" fontAlgn="b"/>
                      <a:r>
                        <a:rPr lang="fi-FI" sz="1200" b="0" i="0" u="none" strike="noStrike" dirty="0">
                          <a:solidFill>
                            <a:schemeClr val="tx1"/>
                          </a:solidFill>
                          <a:effectLst/>
                          <a:latin typeface="+mn-lt"/>
                        </a:rPr>
                        <a:t>99,871</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-13.4</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cs-CZ" sz="1200" b="0" i="0" u="none" strike="noStrike">
                          <a:solidFill>
                            <a:schemeClr val="tx1"/>
                          </a:solidFill>
                          <a:effectLst/>
                          <a:latin typeface="+mn-lt"/>
                        </a:rPr>
                        <a:t>118,615</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-4.1</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158,914</a:t>
                      </a:r>
                    </a:p>
                  </a:txBody>
                  <a:tcPr marL="0" marR="0" marT="0" marB="0" anchor="ctr">
                    <a:lnL>
                      <a:noFill/>
                    </a:lnL>
                    <a:lnR>
                      <a:noFill/>
                    </a:lnR>
                    <a:lnT>
                      <a:noFill/>
                    </a:lnT>
                    <a:lnB>
                      <a:noFill/>
                    </a:lnB>
                  </a:tcPr>
                </a:tc>
                <a:tc>
                  <a:txBody>
                    <a:bodyPr/>
                    <a:lstStyle/>
                    <a:p>
                      <a:pPr algn="r" fontAlgn="b"/>
                      <a:r>
                        <a:rPr lang="hr-HR" sz="1200" b="0" i="0" u="none" strike="noStrike" dirty="0">
                          <a:solidFill>
                            <a:schemeClr val="tx1"/>
                          </a:solidFill>
                          <a:effectLst/>
                          <a:latin typeface="+mn-lt"/>
                        </a:rPr>
                        <a:t>8.8</a:t>
                      </a:r>
                    </a:p>
                  </a:txBody>
                  <a:tcPr marL="0" marR="0" marT="0" marB="0" anchor="ctr">
                    <a:lnL>
                      <a:noFill/>
                    </a:lnL>
                    <a:lnR>
                      <a:noFill/>
                    </a:lnR>
                    <a:lnT>
                      <a:noFill/>
                    </a:lnT>
                    <a:lnB>
                      <a:noFill/>
                    </a:lnB>
                  </a:tcPr>
                </a:tc>
                <a:tc>
                  <a:txBody>
                    <a:bodyPr/>
                    <a:lstStyle/>
                    <a:p>
                      <a:pPr algn="r" fontAlgn="b"/>
                      <a:r>
                        <a:rPr lang="fi-FI" sz="1200" b="0" i="0" u="none" strike="noStrike">
                          <a:solidFill>
                            <a:schemeClr val="tx1"/>
                          </a:solidFill>
                          <a:effectLst/>
                          <a:latin typeface="+mn-lt"/>
                        </a:rPr>
                        <a:t>179,933</a:t>
                      </a:r>
                    </a:p>
                  </a:txBody>
                  <a:tcPr marL="0" marR="0" marT="0" marB="0" anchor="ctr">
                    <a:lnL>
                      <a:noFill/>
                    </a:lnL>
                    <a:lnR>
                      <a:noFill/>
                    </a:lnR>
                    <a:lnT>
                      <a:noFill/>
                    </a:lnT>
                    <a:lnB>
                      <a:noFill/>
                    </a:lnB>
                  </a:tcPr>
                </a:tc>
                <a:tc>
                  <a:txBody>
                    <a:bodyPr/>
                    <a:lstStyle/>
                    <a:p>
                      <a:pPr algn="r" fontAlgn="b"/>
                      <a:r>
                        <a:rPr lang="hr-HR" sz="1200" b="0" i="0" u="none" strike="noStrike" dirty="0">
                          <a:solidFill>
                            <a:schemeClr val="tx1"/>
                          </a:solidFill>
                          <a:effectLst/>
                          <a:latin typeface="+mn-lt"/>
                        </a:rPr>
                        <a:t>58.1</a:t>
                      </a:r>
                    </a:p>
                  </a:txBody>
                  <a:tcPr marL="0" marR="0" marT="0" marB="0" anchor="ctr">
                    <a:lnL>
                      <a:noFill/>
                    </a:lnL>
                    <a:lnR>
                      <a:noFill/>
                    </a:lnR>
                    <a:lnT>
                      <a:noFill/>
                    </a:lnT>
                    <a:lnB>
                      <a:noFill/>
                    </a:lnB>
                  </a:tcPr>
                </a:tc>
                <a:tc>
                  <a:txBody>
                    <a:bodyPr/>
                    <a:lstStyle/>
                    <a:p>
                      <a:pPr algn="r" fontAlgn="b"/>
                      <a:r>
                        <a:rPr lang="cs-CZ" sz="1200" b="0" i="0" u="none" strike="noStrike">
                          <a:solidFill>
                            <a:schemeClr val="tx1"/>
                          </a:solidFill>
                          <a:effectLst/>
                          <a:latin typeface="+mn-lt"/>
                        </a:rPr>
                        <a:t>110,855</a:t>
                      </a:r>
                    </a:p>
                  </a:txBody>
                  <a:tcPr marL="0" marR="0" marT="0" marB="0" anchor="ctr">
                    <a:lnL>
                      <a:noFill/>
                    </a:lnL>
                    <a:lnR>
                      <a:noFill/>
                    </a:lnR>
                    <a:lnT>
                      <a:noFill/>
                    </a:lnT>
                    <a:lnB>
                      <a:noFill/>
                    </a:lnB>
                  </a:tcPr>
                </a:tc>
                <a:tc>
                  <a:txBody>
                    <a:bodyPr/>
                    <a:lstStyle/>
                    <a:p>
                      <a:pPr algn="r" fontAlgn="b"/>
                      <a:r>
                        <a:rPr lang="en-US" sz="1200" b="0" i="0" u="none" strike="noStrike" dirty="0" smtClean="0">
                          <a:solidFill>
                            <a:schemeClr val="tx1"/>
                          </a:solidFill>
                          <a:effectLst/>
                          <a:latin typeface="+mn-lt"/>
                        </a:rPr>
                        <a:t>-16.6</a:t>
                      </a:r>
                      <a:endParaRPr lang="mr-IN" sz="1200" b="0" i="0" u="none" strike="noStrike" dirty="0">
                        <a:solidFill>
                          <a:schemeClr val="tx1"/>
                        </a:solidFill>
                        <a:effectLst/>
                        <a:latin typeface="+mn-lt"/>
                      </a:endParaRPr>
                    </a:p>
                  </a:txBody>
                  <a:tcPr marL="0" marR="0" marT="0" marB="0" anchor="ctr">
                    <a:lnL>
                      <a:noFill/>
                    </a:lnL>
                    <a:lnR>
                      <a:noFill/>
                    </a:lnR>
                    <a:lnT>
                      <a:noFill/>
                    </a:lnT>
                    <a:lnB>
                      <a:noFill/>
                    </a:lnB>
                  </a:tcPr>
                </a:tc>
              </a:tr>
              <a:tr h="215900">
                <a:tc>
                  <a:txBody>
                    <a:bodyPr/>
                    <a:lstStyle/>
                    <a:p>
                      <a:pPr algn="l" fontAlgn="b"/>
                      <a:r>
                        <a:rPr lang="sk-SK" sz="1200" b="0" i="0" u="none" strike="noStrike">
                          <a:solidFill>
                            <a:schemeClr val="tx1"/>
                          </a:solidFill>
                          <a:effectLst/>
                          <a:latin typeface="+mn-lt"/>
                        </a:rPr>
                        <a:t> </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a:solidFill>
                            <a:schemeClr val="tx1"/>
                          </a:solidFill>
                          <a:effectLst/>
                          <a:latin typeface="+mn-lt"/>
                        </a:rPr>
                        <a:t>Kriging</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cs-CZ" sz="1200" b="0" i="0" u="none" strike="noStrike" dirty="0">
                          <a:solidFill>
                            <a:schemeClr val="tx1"/>
                          </a:solidFill>
                          <a:effectLst/>
                          <a:latin typeface="+mn-lt"/>
                        </a:rPr>
                        <a:t>115,419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nb-NO" sz="1200" b="0" i="0" u="none" strike="noStrike">
                          <a:solidFill>
                            <a:schemeClr val="tx1"/>
                          </a:solidFill>
                          <a:effectLst/>
                          <a:latin typeface="+mn-lt"/>
                        </a:rPr>
                        <a:t>0.0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fi-FI" sz="1200" b="0" i="0" u="none" strike="noStrike">
                          <a:solidFill>
                            <a:schemeClr val="tx1"/>
                          </a:solidFill>
                          <a:effectLst/>
                          <a:latin typeface="+mn-lt"/>
                        </a:rPr>
                        <a:t>120,930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smtClean="0">
                          <a:solidFill>
                            <a:schemeClr val="tx1"/>
                          </a:solidFill>
                          <a:effectLst/>
                          <a:latin typeface="+mn-lt"/>
                        </a:rPr>
                        <a:t>-2.2</a:t>
                      </a:r>
                      <a:endParaRPr lang="mr-IN" sz="1200" b="0" i="0" u="none" strike="noStrike" dirty="0">
                        <a:solidFill>
                          <a:schemeClr val="tx1"/>
                        </a:solidFill>
                        <a:effectLst/>
                        <a:latin typeface="+mn-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is-IS" sz="1200" b="0" i="0" u="none" strike="noStrike">
                          <a:solidFill>
                            <a:schemeClr val="tx1"/>
                          </a:solidFill>
                          <a:effectLst/>
                          <a:latin typeface="+mn-lt"/>
                        </a:rPr>
                        <a:t>143,444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smtClean="0">
                          <a:solidFill>
                            <a:schemeClr val="tx1"/>
                          </a:solidFill>
                          <a:effectLst/>
                          <a:latin typeface="+mn-lt"/>
                        </a:rPr>
                        <a:t>-1.8</a:t>
                      </a:r>
                      <a:endParaRPr lang="mr-IN" sz="1200" b="0" i="0" u="none" strike="noStrike" dirty="0">
                        <a:solidFill>
                          <a:schemeClr val="tx1"/>
                        </a:solidFill>
                        <a:effectLst/>
                        <a:latin typeface="+mn-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is-IS" sz="1200" b="0" i="0" u="none" strike="noStrike" dirty="0">
                          <a:solidFill>
                            <a:schemeClr val="tx1"/>
                          </a:solidFill>
                          <a:effectLst/>
                          <a:latin typeface="+mn-lt"/>
                        </a:rPr>
                        <a:t>105,429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smtClean="0">
                          <a:solidFill>
                            <a:schemeClr val="tx1"/>
                          </a:solidFill>
                          <a:effectLst/>
                          <a:latin typeface="+mn-lt"/>
                        </a:rPr>
                        <a:t>-7.4</a:t>
                      </a:r>
                      <a:endParaRPr lang="mr-IN" sz="1200" b="0" i="0" u="none" strike="noStrike" dirty="0">
                        <a:solidFill>
                          <a:schemeClr val="tx1"/>
                        </a:solidFill>
                        <a:effectLst/>
                        <a:latin typeface="+mn-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it-IT" sz="1200" b="0" i="0" u="none" strike="noStrike">
                          <a:solidFill>
                            <a:schemeClr val="tx1"/>
                          </a:solidFill>
                          <a:effectLst/>
                          <a:latin typeface="+mn-lt"/>
                        </a:rPr>
                        <a:t>134,301</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nb-NO" sz="1200" b="0" i="0" u="none" strike="noStrike" dirty="0">
                          <a:solidFill>
                            <a:schemeClr val="tx1"/>
                          </a:solidFill>
                          <a:effectLst/>
                          <a:latin typeface="+mn-lt"/>
                        </a:rPr>
                        <a:t>1.0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r>
              <a:tr h="2159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k-SK" sz="1200" b="0" i="0" u="none" strike="noStrike" dirty="0">
                          <a:solidFill>
                            <a:schemeClr val="tx1"/>
                          </a:solidFill>
                          <a:effectLst/>
                          <a:latin typeface="+mn-lt"/>
                        </a:rPr>
                        <a:t> </a:t>
                      </a:r>
                      <a:r>
                        <a:rPr lang="en-US" sz="1200" b="0" i="0" u="none" strike="noStrike" dirty="0" smtClean="0">
                          <a:solidFill>
                            <a:schemeClr val="tx1"/>
                          </a:solidFill>
                          <a:effectLst/>
                          <a:latin typeface="+mn-lt"/>
                        </a:rPr>
                        <a:t>Total uncertainty [%]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b="0" i="0" u="none" strike="noStrike" dirty="0" smtClean="0">
                          <a:solidFill>
                            <a:schemeClr val="tx1"/>
                          </a:solidFill>
                          <a:effectLst/>
                          <a:latin typeface="+mn-lt"/>
                        </a:rPr>
                        <a:t>Positive</a:t>
                      </a:r>
                      <a:endParaRPr lang="en-US" sz="1200" b="0" i="0" u="none" strike="noStrike" dirty="0">
                        <a:solidFill>
                          <a:schemeClr val="tx1"/>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sk-SK" sz="1200" b="0" i="0" u="none" strike="noStrike" dirty="0">
                          <a:solidFill>
                            <a:schemeClr val="tx1"/>
                          </a:solidFill>
                          <a:effectLst/>
                          <a:latin typeface="+mn-lt"/>
                        </a:rPr>
                        <a:t>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1200" b="0" i="0" u="none" strike="noStrike" dirty="0" smtClean="0">
                          <a:solidFill>
                            <a:schemeClr val="tx1"/>
                          </a:solidFill>
                          <a:effectLst/>
                          <a:latin typeface="+mn-lt"/>
                        </a:rPr>
                        <a:t>18.3</a:t>
                      </a:r>
                      <a:endParaRPr lang="hr-HR" sz="1200" b="0" i="0" u="none" strike="noStrike" dirty="0">
                        <a:solidFill>
                          <a:schemeClr val="tx1"/>
                        </a:solidFill>
                        <a:effectLst/>
                        <a:latin typeface="+mn-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sk-SK" sz="1200" b="0" i="0" u="none" strike="noStrike">
                          <a:solidFill>
                            <a:schemeClr val="tx1"/>
                          </a:solidFill>
                          <a:effectLst/>
                          <a:latin typeface="+mn-lt"/>
                        </a:rPr>
                        <a:t>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200" b="0" i="0" u="none" strike="noStrike" dirty="0">
                          <a:solidFill>
                            <a:schemeClr val="tx1"/>
                          </a:solidFill>
                          <a:effectLst/>
                          <a:latin typeface="+mn-lt"/>
                        </a:rPr>
                        <a:t>5.8</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sk-SK" sz="1200" b="0" i="0" u="none" strike="noStrike" dirty="0">
                          <a:solidFill>
                            <a:schemeClr val="tx1"/>
                          </a:solidFill>
                          <a:effectLst/>
                          <a:latin typeface="+mn-lt"/>
                        </a:rPr>
                        <a:t>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200" b="0" i="0" u="none" strike="noStrike" dirty="0">
                          <a:solidFill>
                            <a:schemeClr val="tx1"/>
                          </a:solidFill>
                          <a:effectLst/>
                          <a:latin typeface="+mn-lt"/>
                        </a:rPr>
                        <a:t>21.9</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sk-SK" sz="1200" b="0" i="0" u="none" strike="noStrike">
                          <a:solidFill>
                            <a:schemeClr val="tx1"/>
                          </a:solidFill>
                          <a:effectLst/>
                          <a:latin typeface="+mn-lt"/>
                        </a:rPr>
                        <a:t>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1200" b="0" i="0" u="none" strike="noStrike" dirty="0">
                          <a:solidFill>
                            <a:schemeClr val="tx1"/>
                          </a:solidFill>
                          <a:effectLst/>
                          <a:latin typeface="+mn-lt"/>
                        </a:rPr>
                        <a:t>58.4</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sk-SK" sz="1200" b="0" i="0" u="none" strike="noStrike" dirty="0">
                          <a:solidFill>
                            <a:schemeClr val="tx1"/>
                          </a:solidFill>
                          <a:effectLst/>
                          <a:latin typeface="+mn-lt"/>
                        </a:rPr>
                        <a:t>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1200" b="0" i="0" u="none" strike="noStrike" dirty="0">
                          <a:solidFill>
                            <a:schemeClr val="tx1"/>
                          </a:solidFill>
                          <a:effectLst/>
                          <a:latin typeface="+mn-lt"/>
                        </a:rPr>
                        <a:t>33.7</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5900">
                <a:tc>
                  <a:txBody>
                    <a:bodyPr/>
                    <a:lstStyle/>
                    <a:p>
                      <a:pPr algn="l" fontAlgn="b"/>
                      <a:endParaRPr lang="sk-SK"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smtClean="0">
                          <a:solidFill>
                            <a:schemeClr val="tx1"/>
                          </a:solidFill>
                          <a:effectLst/>
                          <a:latin typeface="+mn-lt"/>
                        </a:rPr>
                        <a:t>Negative</a:t>
                      </a:r>
                      <a:endParaRPr lang="en-US"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200" b="0" i="0" u="none" strike="noStrike" dirty="0" smtClean="0">
                          <a:solidFill>
                            <a:schemeClr val="tx1"/>
                          </a:solidFill>
                          <a:effectLst/>
                          <a:latin typeface="+mn-lt"/>
                        </a:rPr>
                        <a:t>-30.6</a:t>
                      </a:r>
                      <a:endParaRPr lang="nb-NO"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hr-HR" sz="1200" b="0" i="0" u="none" strike="noStrike" dirty="0" smtClean="0">
                          <a:solidFill>
                            <a:schemeClr val="tx1"/>
                          </a:solidFill>
                          <a:effectLst/>
                          <a:latin typeface="+mn-lt"/>
                        </a:rPr>
                        <a:t>-18.5</a:t>
                      </a:r>
                      <a:endParaRPr lang="hr-HR"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b-NO" sz="1200" b="0" i="0" u="none" strike="noStrike" dirty="0" smtClean="0">
                          <a:solidFill>
                            <a:schemeClr val="tx1"/>
                          </a:solidFill>
                          <a:effectLst/>
                          <a:latin typeface="+mn-lt"/>
                        </a:rPr>
                        <a:t>-20.9</a:t>
                      </a:r>
                      <a:endParaRPr lang="nb-NO"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hr-HR" sz="1200" b="0" i="0" u="none" strike="noStrike" dirty="0" smtClean="0">
                          <a:solidFill>
                            <a:schemeClr val="tx1"/>
                          </a:solidFill>
                          <a:effectLst/>
                          <a:latin typeface="+mn-lt"/>
                        </a:rPr>
                        <a:t>-19.8</a:t>
                      </a:r>
                      <a:endParaRPr lang="hr-HR"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200" b="0" i="0" u="none" strike="noStrike">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hr-HR" sz="1200" b="0" i="0" u="none" strike="noStrike" dirty="0" smtClean="0">
                          <a:solidFill>
                            <a:schemeClr val="tx1"/>
                          </a:solidFill>
                          <a:effectLst/>
                          <a:latin typeface="+mn-lt"/>
                        </a:rPr>
                        <a:t>-33.7</a:t>
                      </a:r>
                      <a:endParaRPr lang="hr-HR" sz="1200" b="0" i="0" u="none" strike="noStrike" dirty="0">
                        <a:solidFill>
                          <a:schemeClr val="tx1"/>
                        </a:solidFill>
                        <a:effectLst/>
                        <a:latin typeface="+mn-lt"/>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0" y="0"/>
            <a:ext cx="5277599" cy="400110"/>
          </a:xfrm>
          <a:prstGeom prst="rect">
            <a:avLst/>
          </a:prstGeom>
          <a:noFill/>
        </p:spPr>
        <p:txBody>
          <a:bodyPr wrap="none" rtlCol="0">
            <a:spAutoFit/>
          </a:bodyPr>
          <a:lstStyle/>
          <a:p>
            <a:r>
              <a:rPr lang="en-US" sz="2000" b="1" dirty="0"/>
              <a:t>3-3. Mass balance approach: Sensitivity analysis</a:t>
            </a:r>
            <a:endParaRPr lang="en-US" sz="2000" b="1" baseline="-25000" dirty="0"/>
          </a:p>
        </p:txBody>
      </p:sp>
      <p:sp>
        <p:nvSpPr>
          <p:cNvPr id="2" name="Slide Number Placeholder 1"/>
          <p:cNvSpPr>
            <a:spLocks noGrp="1"/>
          </p:cNvSpPr>
          <p:nvPr>
            <p:ph type="sldNum" sz="quarter" idx="12"/>
          </p:nvPr>
        </p:nvSpPr>
        <p:spPr/>
        <p:txBody>
          <a:bodyPr/>
          <a:lstStyle/>
          <a:p>
            <a:fld id="{E0BC36EF-5388-834C-A331-BC7D61AEDD45}" type="slidenum">
              <a:rPr lang="en-US" smtClean="0"/>
              <a:t>10</a:t>
            </a:fld>
            <a:endParaRPr lang="en-US"/>
          </a:p>
        </p:txBody>
      </p:sp>
      <p:sp>
        <p:nvSpPr>
          <p:cNvPr id="6" name="TextBox 5"/>
          <p:cNvSpPr txBox="1"/>
          <p:nvPr/>
        </p:nvSpPr>
        <p:spPr>
          <a:xfrm>
            <a:off x="324628" y="3489821"/>
            <a:ext cx="8902701" cy="3231654"/>
          </a:xfrm>
          <a:prstGeom prst="rect">
            <a:avLst/>
          </a:prstGeom>
          <a:noFill/>
        </p:spPr>
        <p:txBody>
          <a:bodyPr wrap="square" rtlCol="0">
            <a:spAutoFit/>
          </a:bodyPr>
          <a:lstStyle/>
          <a:p>
            <a:r>
              <a:rPr lang="en-US" sz="1200" b="1" dirty="0"/>
              <a:t>Uncertainty (Sensitivity) analysis methods</a:t>
            </a:r>
          </a:p>
          <a:p>
            <a:endParaRPr lang="en-US" sz="1200" dirty="0"/>
          </a:p>
          <a:p>
            <a:r>
              <a:rPr lang="en-US" sz="1200" b="1" dirty="0"/>
              <a:t>Wind:</a:t>
            </a:r>
            <a:r>
              <a:rPr lang="en-US" sz="1200" dirty="0"/>
              <a:t>	Baseline: 	Used wind speed and wind direction from aircraft measurements.</a:t>
            </a:r>
          </a:p>
          <a:p>
            <a:r>
              <a:rPr lang="en-US" sz="1200" dirty="0"/>
              <a:t>	Sensitivity:	Used wind speed and wind direction from NAM12.</a:t>
            </a:r>
          </a:p>
          <a:p>
            <a:endParaRPr lang="en-US" sz="800" dirty="0"/>
          </a:p>
          <a:p>
            <a:r>
              <a:rPr lang="en-US" sz="1200" b="1" dirty="0"/>
              <a:t>PBL heights: </a:t>
            </a:r>
            <a:r>
              <a:rPr lang="en-US" sz="1200" dirty="0"/>
              <a:t>	Baseline:	Used best estimate of PBL height (</a:t>
            </a:r>
            <a:r>
              <a:rPr lang="en-US" sz="1200" dirty="0" err="1"/>
              <a:t>Peischl</a:t>
            </a:r>
            <a:r>
              <a:rPr lang="en-US" sz="1200" dirty="0"/>
              <a:t> et al., 2016)</a:t>
            </a:r>
          </a:p>
          <a:p>
            <a:r>
              <a:rPr lang="en-US" sz="1200" dirty="0"/>
              <a:t>	 Sensitivity :	± 1 uncertainty of estimated PBL height is used. (</a:t>
            </a:r>
            <a:r>
              <a:rPr lang="en-US" sz="1200" dirty="0" err="1"/>
              <a:t>Peischl</a:t>
            </a:r>
            <a:r>
              <a:rPr lang="en-US" sz="1200" dirty="0"/>
              <a:t> et al., 2016)</a:t>
            </a:r>
          </a:p>
          <a:p>
            <a:endParaRPr lang="en-US" sz="800" dirty="0"/>
          </a:p>
          <a:p>
            <a:r>
              <a:rPr lang="en-US" sz="1200" b="1" dirty="0"/>
              <a:t>X</a:t>
            </a:r>
            <a:r>
              <a:rPr lang="en-US" sz="1200" b="1" baseline="-25000" dirty="0"/>
              <a:t>i</a:t>
            </a:r>
            <a:r>
              <a:rPr lang="en-US" sz="1200" b="1" dirty="0"/>
              <a:t>, X</a:t>
            </a:r>
            <a:r>
              <a:rPr lang="en-US" sz="1200" b="1" baseline="-25000" dirty="0"/>
              <a:t>f</a:t>
            </a:r>
            <a:r>
              <a:rPr lang="en-US" sz="1200" b="1" dirty="0"/>
              <a:t>:   </a:t>
            </a:r>
            <a:r>
              <a:rPr lang="en-US" sz="1200" dirty="0"/>
              <a:t>	Baseline:	Determined by HYSPLIT back trajectory (NAM12)</a:t>
            </a:r>
          </a:p>
          <a:p>
            <a:r>
              <a:rPr lang="en-US" sz="1200" dirty="0"/>
              <a:t>	Sensitivity :	Determined by aircraft </a:t>
            </a:r>
            <a:r>
              <a:rPr lang="en-US" sz="1200" dirty="0" err="1"/>
              <a:t>meausred</a:t>
            </a:r>
            <a:r>
              <a:rPr lang="en-US" sz="1200" dirty="0"/>
              <a:t> wind direction.</a:t>
            </a:r>
          </a:p>
          <a:p>
            <a:endParaRPr lang="en-US" sz="800" dirty="0"/>
          </a:p>
          <a:p>
            <a:r>
              <a:rPr lang="en-US" sz="1200" b="1" dirty="0"/>
              <a:t>Bg CO</a:t>
            </a:r>
            <a:r>
              <a:rPr lang="en-US" sz="1200" b="1" baseline="-25000" dirty="0"/>
              <a:t>2</a:t>
            </a:r>
            <a:r>
              <a:rPr lang="en-US" sz="1200" b="1" dirty="0"/>
              <a:t>: </a:t>
            </a:r>
            <a:r>
              <a:rPr lang="en-US" sz="1200" dirty="0"/>
              <a:t>	Baseline:	Used CO2 interpolated for either edges as [C]b.</a:t>
            </a:r>
          </a:p>
          <a:p>
            <a:r>
              <a:rPr lang="en-US" sz="1200" dirty="0"/>
              <a:t>	Sensitivity :	Used lowest CO</a:t>
            </a:r>
            <a:r>
              <a:rPr lang="en-US" sz="1200" baseline="-25000" dirty="0"/>
              <a:t>2</a:t>
            </a:r>
            <a:r>
              <a:rPr lang="en-US" sz="1200" dirty="0"/>
              <a:t> in upwind transect as [C]</a:t>
            </a:r>
            <a:r>
              <a:rPr lang="en-US" sz="1200" baseline="-25000" dirty="0"/>
              <a:t>b</a:t>
            </a:r>
            <a:r>
              <a:rPr lang="en-US" sz="1200" dirty="0"/>
              <a:t>. Then, CO</a:t>
            </a:r>
            <a:r>
              <a:rPr lang="en-US" sz="1200" baseline="-25000" dirty="0"/>
              <a:t>2</a:t>
            </a:r>
            <a:r>
              <a:rPr lang="en-US" sz="1200" dirty="0"/>
              <a:t> flux from upper states subtracted afterwards</a:t>
            </a:r>
          </a:p>
          <a:p>
            <a:endParaRPr lang="en-US" sz="800" dirty="0"/>
          </a:p>
          <a:p>
            <a:r>
              <a:rPr lang="en-US" sz="1200" b="1" dirty="0"/>
              <a:t>Kriging: </a:t>
            </a:r>
            <a:r>
              <a:rPr lang="en-US" sz="1200" dirty="0"/>
              <a:t>	Baseline:	Used best fitting parameters (Sill, Nugget, Range)</a:t>
            </a:r>
          </a:p>
          <a:p>
            <a:r>
              <a:rPr lang="en-US" sz="1200" dirty="0"/>
              <a:t>	Sensitivity : 	Used alternative set of parameters (Less smooth output)</a:t>
            </a:r>
          </a:p>
          <a:p>
            <a:endParaRPr lang="en-US" sz="800" dirty="0"/>
          </a:p>
          <a:p>
            <a:r>
              <a:rPr lang="en-US" sz="1200" b="1" dirty="0"/>
              <a:t>Total </a:t>
            </a:r>
            <a:r>
              <a:rPr lang="en-US" sz="1200" b="1" dirty="0" err="1"/>
              <a:t>Uncert</a:t>
            </a:r>
            <a:r>
              <a:rPr lang="en-US" sz="1200" b="1" dirty="0"/>
              <a:t>.:	</a:t>
            </a:r>
            <a:r>
              <a:rPr lang="en-US" sz="1200" dirty="0"/>
              <a:t>	Root sum square of each negative errors and positive errors</a:t>
            </a:r>
          </a:p>
        </p:txBody>
      </p:sp>
    </p:spTree>
    <p:extLst>
      <p:ext uri="{BB962C8B-B14F-4D97-AF65-F5344CB8AC3E}">
        <p14:creationId xmlns:p14="http://schemas.microsoft.com/office/powerpoint/2010/main" val="1816428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0"/>
            <a:ext cx="5021631" cy="400110"/>
          </a:xfrm>
          <a:prstGeom prst="rect">
            <a:avLst/>
          </a:prstGeom>
          <a:noFill/>
        </p:spPr>
        <p:txBody>
          <a:bodyPr wrap="none" rtlCol="0">
            <a:spAutoFit/>
          </a:bodyPr>
          <a:lstStyle/>
          <a:p>
            <a:r>
              <a:rPr lang="en-US" sz="2000" b="1" dirty="0"/>
              <a:t>3-4. Mass balance approach: Flux comparison</a:t>
            </a:r>
            <a:endParaRPr lang="en-US" sz="2000" b="1" baseline="-250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459" y="1064358"/>
            <a:ext cx="7408790" cy="5291994"/>
          </a:xfrm>
          <a:prstGeom prst="rect">
            <a:avLst/>
          </a:prstGeom>
        </p:spPr>
      </p:pic>
      <p:sp>
        <p:nvSpPr>
          <p:cNvPr id="19" name="Rectangle 18"/>
          <p:cNvSpPr/>
          <p:nvPr/>
        </p:nvSpPr>
        <p:spPr>
          <a:xfrm>
            <a:off x="7583249" y="2679303"/>
            <a:ext cx="3944578" cy="2062103"/>
          </a:xfrm>
          <a:prstGeom prst="rect">
            <a:avLst/>
          </a:prstGeom>
        </p:spPr>
        <p:txBody>
          <a:bodyPr wrap="square">
            <a:spAutoFit/>
          </a:bodyPr>
          <a:lstStyle/>
          <a:p>
            <a:r>
              <a:rPr lang="en-US" sz="1600" dirty="0"/>
              <a:t>Fig. 8. Bar plot showing total CO</a:t>
            </a:r>
            <a:r>
              <a:rPr lang="en-US" sz="1600" baseline="-25000" dirty="0"/>
              <a:t>2</a:t>
            </a:r>
            <a:r>
              <a:rPr lang="en-US" sz="1600" dirty="0"/>
              <a:t> flux of DC-Balt area estimated from FLAGG-MD aircraft missions in five different days (orange). Blue bars indicate the total CO2 flux for the same temporal/spatial range estimated from FFDAS. Black lines on FLAGG-MD bars represent the total uncertainty range obtained in the sensitivity analysis.</a:t>
            </a:r>
            <a:endParaRPr lang="en-US" sz="1600" b="1" dirty="0">
              <a:solidFill>
                <a:srgbClr val="D1383E"/>
              </a:solidFill>
              <a:cs typeface="Calibri (body)"/>
            </a:endParaRPr>
          </a:p>
        </p:txBody>
      </p:sp>
      <p:sp>
        <p:nvSpPr>
          <p:cNvPr id="3" name="Slide Number Placeholder 2"/>
          <p:cNvSpPr>
            <a:spLocks noGrp="1"/>
          </p:cNvSpPr>
          <p:nvPr>
            <p:ph type="sldNum" sz="quarter" idx="12"/>
          </p:nvPr>
        </p:nvSpPr>
        <p:spPr/>
        <p:txBody>
          <a:bodyPr/>
          <a:lstStyle/>
          <a:p>
            <a:fld id="{E0BC36EF-5388-834C-A331-BC7D61AEDD45}" type="slidenum">
              <a:rPr lang="en-US" smtClean="0"/>
              <a:t>11</a:t>
            </a:fld>
            <a:endParaRPr lang="en-US"/>
          </a:p>
        </p:txBody>
      </p:sp>
    </p:spTree>
    <p:extLst>
      <p:ext uri="{BB962C8B-B14F-4D97-AF65-F5344CB8AC3E}">
        <p14:creationId xmlns:p14="http://schemas.microsoft.com/office/powerpoint/2010/main" val="2079198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C36EF-5388-834C-A331-BC7D61AEDD45}" type="slidenum">
              <a:rPr lang="en-US" smtClean="0"/>
              <a:t>12</a:t>
            </a:fld>
            <a:endParaRPr lang="en-US"/>
          </a:p>
        </p:txBody>
      </p:sp>
      <p:sp>
        <p:nvSpPr>
          <p:cNvPr id="6" name="Rectangle 5"/>
          <p:cNvSpPr/>
          <p:nvPr/>
        </p:nvSpPr>
        <p:spPr>
          <a:xfrm>
            <a:off x="5129418" y="2282737"/>
            <a:ext cx="6037345" cy="2308324"/>
          </a:xfrm>
          <a:prstGeom prst="rect">
            <a:avLst/>
          </a:prstGeom>
        </p:spPr>
        <p:txBody>
          <a:bodyPr wrap="square">
            <a:spAutoFit/>
          </a:bodyPr>
          <a:lstStyle/>
          <a:p>
            <a:r>
              <a:rPr lang="en-US" sz="1600" dirty="0"/>
              <a:t>Fig. 9. Time series plots showing diurnal (a) and weekly (b) cycle of CO</a:t>
            </a:r>
            <a:r>
              <a:rPr lang="en-US" sz="1600" baseline="-25000" dirty="0"/>
              <a:t>2</a:t>
            </a:r>
            <a:r>
              <a:rPr lang="en-US" sz="1600" dirty="0"/>
              <a:t> flux estimated from FFDAS for DC-Balt area during Feb 2015. Circles in (a) indicates hourly CO</a:t>
            </a:r>
            <a:r>
              <a:rPr lang="en-US" sz="1600" baseline="-25000" dirty="0"/>
              <a:t>2</a:t>
            </a:r>
            <a:r>
              <a:rPr lang="en-US" sz="1600" dirty="0"/>
              <a:t> flux for twenty weekdays (red) and 8 days of weekends (Blue). Each of solid line connect the mean of hourly CO</a:t>
            </a:r>
            <a:r>
              <a:rPr lang="en-US" sz="1600" baseline="-25000" dirty="0"/>
              <a:t>2</a:t>
            </a:r>
            <a:r>
              <a:rPr lang="en-US" sz="1600" dirty="0"/>
              <a:t> flux for weekdays and weekends. Two vertical lines indicate the average starting and ending time of aircraft measurements at the downwind of DC/Baltimore area.  Circles in (b) indicates the daily CO</a:t>
            </a:r>
            <a:r>
              <a:rPr lang="en-US" sz="1600" baseline="-25000" dirty="0"/>
              <a:t>2</a:t>
            </a:r>
            <a:r>
              <a:rPr lang="en-US" sz="1600" dirty="0"/>
              <a:t> flux during Feb 2015. Black lines indicate the mean of daily flux throughout the month.</a:t>
            </a:r>
            <a:endParaRPr lang="en-US" sz="1600" dirty="0">
              <a:solidFill>
                <a:srgbClr val="D1383E"/>
              </a:solidFill>
              <a:cs typeface="Calibri (body)"/>
            </a:endParaRPr>
          </a:p>
        </p:txBody>
      </p:sp>
      <p:sp>
        <p:nvSpPr>
          <p:cNvPr id="7" name="TextBox 6"/>
          <p:cNvSpPr txBox="1"/>
          <p:nvPr/>
        </p:nvSpPr>
        <p:spPr>
          <a:xfrm>
            <a:off x="0" y="0"/>
            <a:ext cx="5129418" cy="400110"/>
          </a:xfrm>
          <a:prstGeom prst="rect">
            <a:avLst/>
          </a:prstGeom>
          <a:noFill/>
        </p:spPr>
        <p:txBody>
          <a:bodyPr wrap="none" rtlCol="0">
            <a:spAutoFit/>
          </a:bodyPr>
          <a:lstStyle/>
          <a:p>
            <a:r>
              <a:rPr lang="en-US" sz="2000" b="1" dirty="0"/>
              <a:t>3-5. Diurnal/Weekly cycle of CO</a:t>
            </a:r>
            <a:r>
              <a:rPr lang="en-US" sz="2000" b="1" baseline="-25000" dirty="0"/>
              <a:t>2</a:t>
            </a:r>
            <a:r>
              <a:rPr lang="en-US" sz="2000" b="1" dirty="0"/>
              <a:t> flux in FFDAS</a:t>
            </a:r>
            <a:endParaRPr lang="en-US" sz="2000" b="1" baseline="-25000"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656" y="376938"/>
            <a:ext cx="4810762" cy="6422144"/>
          </a:xfrm>
          <a:prstGeom prst="rect">
            <a:avLst/>
          </a:prstGeom>
        </p:spPr>
      </p:pic>
    </p:spTree>
    <p:extLst>
      <p:ext uri="{BB962C8B-B14F-4D97-AF65-F5344CB8AC3E}">
        <p14:creationId xmlns:p14="http://schemas.microsoft.com/office/powerpoint/2010/main" val="1581135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4043158" cy="400110"/>
          </a:xfrm>
          <a:prstGeom prst="rect">
            <a:avLst/>
          </a:prstGeom>
          <a:noFill/>
        </p:spPr>
        <p:txBody>
          <a:bodyPr wrap="none" rtlCol="0">
            <a:spAutoFit/>
          </a:bodyPr>
          <a:lstStyle/>
          <a:p>
            <a:r>
              <a:rPr lang="en-US" sz="2000" b="1" dirty="0"/>
              <a:t>3-6. Flux comparison: Monthly total </a:t>
            </a:r>
            <a:endParaRPr lang="en-US" sz="2000" b="1" baseline="-25000" dirty="0"/>
          </a:p>
        </p:txBody>
      </p:sp>
      <p:sp>
        <p:nvSpPr>
          <p:cNvPr id="2" name="Slide Number Placeholder 1"/>
          <p:cNvSpPr>
            <a:spLocks noGrp="1"/>
          </p:cNvSpPr>
          <p:nvPr>
            <p:ph type="sldNum" sz="quarter" idx="12"/>
          </p:nvPr>
        </p:nvSpPr>
        <p:spPr/>
        <p:txBody>
          <a:bodyPr/>
          <a:lstStyle/>
          <a:p>
            <a:fld id="{E0BC36EF-5388-834C-A331-BC7D61AEDD45}" type="slidenum">
              <a:rPr lang="en-US" smtClean="0"/>
              <a:t>13</a:t>
            </a:fld>
            <a:endParaRPr lang="en-US" dirty="0"/>
          </a:p>
        </p:txBody>
      </p:sp>
      <p:sp>
        <p:nvSpPr>
          <p:cNvPr id="6" name="TextBox 5"/>
          <p:cNvSpPr txBox="1"/>
          <p:nvPr/>
        </p:nvSpPr>
        <p:spPr>
          <a:xfrm>
            <a:off x="409756" y="5461630"/>
            <a:ext cx="6866466" cy="1384995"/>
          </a:xfrm>
          <a:prstGeom prst="rect">
            <a:avLst/>
          </a:prstGeom>
          <a:noFill/>
        </p:spPr>
        <p:txBody>
          <a:bodyPr wrap="square" rtlCol="0">
            <a:spAutoFit/>
          </a:bodyPr>
          <a:lstStyle/>
          <a:p>
            <a:r>
              <a:rPr lang="en-US" sz="1200" dirty="0"/>
              <a:t>Fig. 10. Maps showing carbon flux over Mid-Atlantic region derived from CarbonTracker (a), FFDAS (b), and ODIAC </a:t>
            </a:r>
            <a:r>
              <a:rPr lang="de-DE" sz="1200" dirty="0"/>
              <a:t>(c). </a:t>
            </a:r>
            <a:r>
              <a:rPr lang="en-US" sz="1200" dirty="0"/>
              <a:t>DC-Baltimore area defined for this study is indicated as red rectangular box. Specific version and spatial/temporal resolution of  each model is shown on the top of each map. Bar plot (d) shows comparison of carbon flux of DC-Balt area during during Feb 2015. Note that CarbonTracker output includes both biosphere and fossil fuel sector, while both FFDAS and ODIAC only include fossil fuel sector. Grey area of FLAGG-MD bar, which is described Non-PP, include emission from every possible sources other than power plants. (i.e., Biogenic, Transportation, Residential)</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236" y="335469"/>
            <a:ext cx="7204364" cy="5137484"/>
          </a:xfrm>
          <a:prstGeom prst="rect">
            <a:avLst/>
          </a:prstGeom>
        </p:spPr>
      </p:pic>
      <p:sp>
        <p:nvSpPr>
          <p:cNvPr id="12" name="TextBox 11"/>
          <p:cNvSpPr txBox="1"/>
          <p:nvPr/>
        </p:nvSpPr>
        <p:spPr>
          <a:xfrm>
            <a:off x="7467600" y="1778607"/>
            <a:ext cx="4505865" cy="2837678"/>
          </a:xfrm>
          <a:prstGeom prst="rect">
            <a:avLst/>
          </a:prstGeom>
          <a:noFill/>
        </p:spPr>
        <p:txBody>
          <a:bodyPr wrap="square" lIns="91419" tIns="45709" rIns="91419" bIns="45709" rtlCol="0">
            <a:spAutoFit/>
          </a:bodyPr>
          <a:lstStyle/>
          <a:p>
            <a:pPr marL="342900" indent="-342900">
              <a:lnSpc>
                <a:spcPct val="90000"/>
              </a:lnSpc>
              <a:spcAft>
                <a:spcPts val="600"/>
              </a:spcAft>
              <a:buFont typeface="Wingdings" charset="2"/>
              <a:buChar char="§"/>
            </a:pPr>
            <a:r>
              <a:rPr lang="en-US" sz="1600" b="1" dirty="0">
                <a:latin typeface="Calibri (body)"/>
                <a:cs typeface="Calibri (body)"/>
              </a:rPr>
              <a:t>We estimate ~ 2.8 Million tons of carbon emitted in DC-Baltimore are during February </a:t>
            </a:r>
            <a:r>
              <a:rPr lang="en-US" sz="1600" b="1" dirty="0" smtClean="0">
                <a:latin typeface="Calibri (body)"/>
                <a:cs typeface="Calibri (body)"/>
              </a:rPr>
              <a:t>2015 (~ </a:t>
            </a:r>
            <a:r>
              <a:rPr lang="en-US" sz="1600" b="1" dirty="0">
                <a:latin typeface="Calibri (body)"/>
                <a:cs typeface="Calibri (body)"/>
              </a:rPr>
              <a:t>22% from power plants)</a:t>
            </a:r>
          </a:p>
          <a:p>
            <a:pPr marL="342900" indent="-342900">
              <a:lnSpc>
                <a:spcPct val="90000"/>
              </a:lnSpc>
              <a:spcAft>
                <a:spcPts val="600"/>
              </a:spcAft>
              <a:buFont typeface="Wingdings" charset="2"/>
              <a:buChar char="§"/>
            </a:pPr>
            <a:endParaRPr lang="en-US" sz="1600" b="1" dirty="0">
              <a:latin typeface="Calibri (body)"/>
              <a:cs typeface="Calibri (body)"/>
            </a:endParaRPr>
          </a:p>
          <a:p>
            <a:pPr marL="342900" indent="-342900">
              <a:lnSpc>
                <a:spcPct val="90000"/>
              </a:lnSpc>
              <a:spcAft>
                <a:spcPts val="600"/>
              </a:spcAft>
              <a:buFont typeface="Wingdings" charset="2"/>
              <a:buChar char="§"/>
            </a:pPr>
            <a:r>
              <a:rPr lang="en-US" sz="1600" b="1" dirty="0">
                <a:latin typeface="Calibri (body)"/>
                <a:cs typeface="Calibri (body)"/>
              </a:rPr>
              <a:t>Total emission estimated from FFDAS (Fossil only) showed great agreement to our estimation</a:t>
            </a:r>
          </a:p>
          <a:p>
            <a:pPr marL="342900" indent="-342900">
              <a:lnSpc>
                <a:spcPct val="90000"/>
              </a:lnSpc>
              <a:spcAft>
                <a:spcPts val="600"/>
              </a:spcAft>
              <a:buFont typeface="Wingdings" charset="2"/>
              <a:buChar char="§"/>
            </a:pPr>
            <a:endParaRPr lang="en-US" sz="1600" b="1" dirty="0">
              <a:latin typeface="Calibri (body)"/>
              <a:cs typeface="Calibri (body)"/>
            </a:endParaRPr>
          </a:p>
          <a:p>
            <a:pPr marL="342900" indent="-342900">
              <a:lnSpc>
                <a:spcPct val="90000"/>
              </a:lnSpc>
              <a:spcAft>
                <a:spcPts val="600"/>
              </a:spcAft>
              <a:buFont typeface="Wingdings" charset="2"/>
              <a:buChar char="§"/>
            </a:pPr>
            <a:r>
              <a:rPr lang="en-US" sz="1600" b="1" dirty="0">
                <a:latin typeface="Calibri (body)"/>
                <a:cs typeface="Calibri (body)"/>
              </a:rPr>
              <a:t>Total emission estimated from Carbon Tracker and ODIAC were ~ 1.9 Million tons of Carbon which is about 32 % lower than our estimation </a:t>
            </a:r>
          </a:p>
        </p:txBody>
      </p:sp>
    </p:spTree>
    <p:extLst>
      <p:ext uri="{BB962C8B-B14F-4D97-AF65-F5344CB8AC3E}">
        <p14:creationId xmlns:p14="http://schemas.microsoft.com/office/powerpoint/2010/main" val="214251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C36EF-5388-834C-A331-BC7D61AEDD45}" type="slidenum">
              <a:rPr lang="en-US" smtClean="0"/>
              <a:t>14</a:t>
            </a:fld>
            <a:endParaRPr lang="en-US"/>
          </a:p>
        </p:txBody>
      </p:sp>
      <p:sp>
        <p:nvSpPr>
          <p:cNvPr id="5" name="Content Placeholder 2"/>
          <p:cNvSpPr>
            <a:spLocks noGrp="1"/>
          </p:cNvSpPr>
          <p:nvPr>
            <p:ph idx="1"/>
          </p:nvPr>
        </p:nvSpPr>
        <p:spPr>
          <a:xfrm>
            <a:off x="2070847" y="144059"/>
            <a:ext cx="8229600" cy="2092881"/>
          </a:xfrm>
        </p:spPr>
        <p:txBody>
          <a:bodyPr/>
          <a:lstStyle/>
          <a:p>
            <a:pPr marL="0" indent="0" algn="ctr">
              <a:buNone/>
            </a:pPr>
            <a:endParaRPr lang="en-US" b="1" dirty="0" smtClean="0"/>
          </a:p>
          <a:p>
            <a:pPr marL="0" indent="0" algn="ctr">
              <a:buNone/>
            </a:pPr>
            <a:r>
              <a:rPr lang="en-US" b="1" dirty="0"/>
              <a:t>Fluxes of Greenhouse Gases in Maryland (FLAGG-MD</a:t>
            </a:r>
            <a:r>
              <a:rPr lang="en-US" b="1" dirty="0" smtClean="0"/>
              <a:t>):</a:t>
            </a:r>
          </a:p>
          <a:p>
            <a:pPr marL="0" indent="0" algn="ctr">
              <a:buNone/>
            </a:pPr>
            <a:r>
              <a:rPr lang="en-US" b="1" dirty="0" smtClean="0"/>
              <a:t>Validation of OCO-2 using FLAGG-MD</a:t>
            </a:r>
          </a:p>
        </p:txBody>
      </p:sp>
      <p:sp>
        <p:nvSpPr>
          <p:cNvPr id="7" name="TextBox 6"/>
          <p:cNvSpPr txBox="1"/>
          <p:nvPr/>
        </p:nvSpPr>
        <p:spPr>
          <a:xfrm>
            <a:off x="1613647" y="2242324"/>
            <a:ext cx="9144000" cy="2031325"/>
          </a:xfrm>
          <a:prstGeom prst="rect">
            <a:avLst/>
          </a:prstGeom>
          <a:noFill/>
        </p:spPr>
        <p:txBody>
          <a:bodyPr wrap="square" rtlCol="0">
            <a:spAutoFit/>
          </a:bodyPr>
          <a:lstStyle/>
          <a:p>
            <a:pPr algn="ctr"/>
            <a:r>
              <a:rPr lang="en-US" dirty="0"/>
              <a:t>Doyeon Ahn, Russell R. Dickerson, Ross J. Salawitch, Xinrong Ren, Jonathan R. Hansford</a:t>
            </a:r>
          </a:p>
          <a:p>
            <a:pPr algn="ctr"/>
            <a:r>
              <a:rPr lang="en-US" dirty="0"/>
              <a:t>University of Maryland</a:t>
            </a:r>
          </a:p>
          <a:p>
            <a:pPr algn="ctr"/>
            <a:endParaRPr lang="en-US" dirty="0"/>
          </a:p>
          <a:p>
            <a:pPr algn="ctr"/>
            <a:r>
              <a:rPr lang="en-US" dirty="0"/>
              <a:t>Olivia Salmon, </a:t>
            </a:r>
            <a:r>
              <a:rPr lang="en-US" dirty="0" err="1"/>
              <a:t>Alexie</a:t>
            </a:r>
            <a:r>
              <a:rPr lang="en-US" dirty="0"/>
              <a:t> </a:t>
            </a:r>
            <a:r>
              <a:rPr lang="en-US" dirty="0" err="1"/>
              <a:t>Heimburger</a:t>
            </a:r>
            <a:r>
              <a:rPr lang="en-US" dirty="0"/>
              <a:t>, Paul </a:t>
            </a:r>
            <a:r>
              <a:rPr lang="en-US" dirty="0" err="1"/>
              <a:t>Shepson</a:t>
            </a:r>
            <a:endParaRPr lang="en-US" dirty="0"/>
          </a:p>
          <a:p>
            <a:pPr algn="ctr"/>
            <a:r>
              <a:rPr lang="en-US" dirty="0"/>
              <a:t>Purdue University</a:t>
            </a:r>
          </a:p>
          <a:p>
            <a:pPr algn="ctr"/>
            <a:endParaRPr lang="en-US" b="1" dirty="0"/>
          </a:p>
          <a:p>
            <a:pPr algn="ctr"/>
            <a:r>
              <a:rPr lang="en-US" b="1" i="1" dirty="0"/>
              <a:t>FEB 13 2017</a:t>
            </a:r>
          </a:p>
        </p:txBody>
      </p:sp>
      <p:pic>
        <p:nvPicPr>
          <p:cNvPr id="8" name="Picture 7" descr="nist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9935" y="5300787"/>
            <a:ext cx="1598514" cy="543824"/>
          </a:xfrm>
          <a:prstGeom prst="rect">
            <a:avLst/>
          </a:prstGeom>
        </p:spPr>
      </p:pic>
      <p:pic>
        <p:nvPicPr>
          <p:cNvPr id="9" name="Picture 8" descr="NOAA-lo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8448" y="5003805"/>
            <a:ext cx="1041477" cy="1041477"/>
          </a:xfrm>
          <a:prstGeom prst="rect">
            <a:avLst/>
          </a:prstGeom>
        </p:spPr>
      </p:pic>
      <p:pic>
        <p:nvPicPr>
          <p:cNvPr id="10" name="Picture 9" descr="informal.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450" y="4995791"/>
            <a:ext cx="1167550" cy="1041477"/>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0651" y="5003805"/>
            <a:ext cx="1104900" cy="10334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43483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C36EF-5388-834C-A331-BC7D61AEDD45}" type="slidenum">
              <a:rPr lang="en-US" smtClean="0"/>
              <a:t>15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37484402"/>
              </p:ext>
            </p:extLst>
          </p:nvPr>
        </p:nvGraphicFramePr>
        <p:xfrm>
          <a:off x="3118197" y="1087225"/>
          <a:ext cx="6673832" cy="4107971"/>
        </p:xfrm>
        <a:graphic>
          <a:graphicData uri="http://schemas.openxmlformats.org/presentationml/2006/ole">
            <mc:AlternateContent xmlns:mc="http://schemas.openxmlformats.org/markup-compatibility/2006">
              <mc:Choice xmlns:v="urn:schemas-microsoft-com:vml" Requires="v">
                <p:oleObj spid="_x0000_s14359" name="Document" r:id="rId3" imgW="6540500" imgH="4025900" progId="Word.Document.12">
                  <p:embed/>
                </p:oleObj>
              </mc:Choice>
              <mc:Fallback>
                <p:oleObj name="Document" r:id="rId3" imgW="6540500" imgH="4025900" progId="Word.Document.12">
                  <p:embed/>
                  <p:pic>
                    <p:nvPicPr>
                      <p:cNvPr id="0" name=""/>
                      <p:cNvPicPr/>
                      <p:nvPr/>
                    </p:nvPicPr>
                    <p:blipFill>
                      <a:blip r:embed="rId4"/>
                      <a:stretch>
                        <a:fillRect/>
                      </a:stretch>
                    </p:blipFill>
                    <p:spPr>
                      <a:xfrm>
                        <a:off x="3118197" y="1087225"/>
                        <a:ext cx="6673832" cy="4107971"/>
                      </a:xfrm>
                      <a:prstGeom prst="rect">
                        <a:avLst/>
                      </a:prstGeom>
                    </p:spPr>
                  </p:pic>
                </p:oleObj>
              </mc:Fallback>
            </mc:AlternateContent>
          </a:graphicData>
        </a:graphic>
      </p:graphicFrame>
      <p:sp>
        <p:nvSpPr>
          <p:cNvPr id="6" name="TextBox 5"/>
          <p:cNvSpPr txBox="1"/>
          <p:nvPr/>
        </p:nvSpPr>
        <p:spPr>
          <a:xfrm>
            <a:off x="1869853" y="2261700"/>
            <a:ext cx="1236749" cy="338554"/>
          </a:xfrm>
          <a:prstGeom prst="rect">
            <a:avLst/>
          </a:prstGeom>
          <a:noFill/>
        </p:spPr>
        <p:txBody>
          <a:bodyPr wrap="none" rtlCol="0">
            <a:spAutoFit/>
          </a:bodyPr>
          <a:lstStyle/>
          <a:p>
            <a:r>
              <a:rPr lang="en-US" sz="1600" b="1" dirty="0">
                <a:solidFill>
                  <a:srgbClr val="DF5260"/>
                </a:solidFill>
              </a:rPr>
              <a:t>Winter 2015</a:t>
            </a:r>
          </a:p>
        </p:txBody>
      </p:sp>
      <p:cxnSp>
        <p:nvCxnSpPr>
          <p:cNvPr id="7" name="Straight Connector 6"/>
          <p:cNvCxnSpPr/>
          <p:nvPr/>
        </p:nvCxnSpPr>
        <p:spPr>
          <a:xfrm flipH="1">
            <a:off x="3098386" y="1720749"/>
            <a:ext cx="1" cy="1420461"/>
          </a:xfrm>
          <a:prstGeom prst="line">
            <a:avLst/>
          </a:prstGeom>
          <a:ln w="25400">
            <a:solidFill>
              <a:srgbClr val="E52727"/>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098386" y="3287840"/>
            <a:ext cx="1" cy="1053641"/>
          </a:xfrm>
          <a:prstGeom prst="line">
            <a:avLst/>
          </a:prstGeom>
          <a:ln w="25400">
            <a:solidFill>
              <a:srgbClr val="E52727"/>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12492" y="3645381"/>
            <a:ext cx="1366080" cy="338554"/>
          </a:xfrm>
          <a:prstGeom prst="rect">
            <a:avLst/>
          </a:prstGeom>
          <a:noFill/>
        </p:spPr>
        <p:txBody>
          <a:bodyPr wrap="none" rtlCol="0">
            <a:spAutoFit/>
          </a:bodyPr>
          <a:lstStyle/>
          <a:p>
            <a:r>
              <a:rPr lang="en-US" sz="1600" b="1" dirty="0">
                <a:solidFill>
                  <a:srgbClr val="DF5260"/>
                </a:solidFill>
              </a:rPr>
              <a:t>Summer 2015</a:t>
            </a:r>
          </a:p>
        </p:txBody>
      </p:sp>
      <p:cxnSp>
        <p:nvCxnSpPr>
          <p:cNvPr id="10" name="Straight Connector 9"/>
          <p:cNvCxnSpPr/>
          <p:nvPr/>
        </p:nvCxnSpPr>
        <p:spPr>
          <a:xfrm flipH="1">
            <a:off x="3095005" y="4440695"/>
            <a:ext cx="1" cy="431017"/>
          </a:xfrm>
          <a:prstGeom prst="line">
            <a:avLst/>
          </a:prstGeom>
          <a:ln w="25400">
            <a:solidFill>
              <a:srgbClr val="E5272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33357" y="4486924"/>
            <a:ext cx="1236749" cy="338554"/>
          </a:xfrm>
          <a:prstGeom prst="rect">
            <a:avLst/>
          </a:prstGeom>
          <a:noFill/>
        </p:spPr>
        <p:txBody>
          <a:bodyPr wrap="none" rtlCol="0">
            <a:spAutoFit/>
          </a:bodyPr>
          <a:lstStyle/>
          <a:p>
            <a:r>
              <a:rPr lang="en-US" sz="1600" b="1" dirty="0">
                <a:solidFill>
                  <a:srgbClr val="DF5260"/>
                </a:solidFill>
              </a:rPr>
              <a:t>Winter 2016</a:t>
            </a:r>
          </a:p>
        </p:txBody>
      </p:sp>
      <p:sp>
        <p:nvSpPr>
          <p:cNvPr id="12" name="TextBox 11"/>
          <p:cNvSpPr txBox="1"/>
          <p:nvPr/>
        </p:nvSpPr>
        <p:spPr>
          <a:xfrm>
            <a:off x="0" y="-57374"/>
            <a:ext cx="8182264" cy="369332"/>
          </a:xfrm>
          <a:prstGeom prst="rect">
            <a:avLst/>
          </a:prstGeom>
          <a:noFill/>
        </p:spPr>
        <p:txBody>
          <a:bodyPr wrap="square" rtlCol="0">
            <a:spAutoFit/>
          </a:bodyPr>
          <a:lstStyle/>
          <a:p>
            <a:r>
              <a:rPr lang="en-US" b="1" dirty="0"/>
              <a:t>Validation of OCO-2 using FLAGG-MD: </a:t>
            </a:r>
            <a:r>
              <a:rPr lang="en-US" i="1" dirty="0">
                <a:solidFill>
                  <a:schemeClr val="accent6"/>
                </a:solidFill>
              </a:rPr>
              <a:t>Spatial and temporal windows for validation</a:t>
            </a:r>
          </a:p>
        </p:txBody>
      </p:sp>
    </p:spTree>
    <p:extLst>
      <p:ext uri="{BB962C8B-B14F-4D97-AF65-F5344CB8AC3E}">
        <p14:creationId xmlns:p14="http://schemas.microsoft.com/office/powerpoint/2010/main" val="722640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BC36EF-5388-834C-A331-BC7D61AEDD45}" type="slidenum">
              <a:rPr lang="en-US" smtClean="0"/>
              <a:t>16</a:t>
            </a:fld>
            <a:endParaRPr lang="en-US"/>
          </a:p>
        </p:txBody>
      </p:sp>
      <p:sp>
        <p:nvSpPr>
          <p:cNvPr id="42" name="TextBox 41"/>
          <p:cNvSpPr txBox="1"/>
          <p:nvPr/>
        </p:nvSpPr>
        <p:spPr>
          <a:xfrm>
            <a:off x="0" y="-57374"/>
            <a:ext cx="8182264" cy="369332"/>
          </a:xfrm>
          <a:prstGeom prst="rect">
            <a:avLst/>
          </a:prstGeom>
          <a:noFill/>
        </p:spPr>
        <p:txBody>
          <a:bodyPr wrap="square" rtlCol="0">
            <a:spAutoFit/>
          </a:bodyPr>
          <a:lstStyle/>
          <a:p>
            <a:r>
              <a:rPr lang="en-US" b="1" dirty="0"/>
              <a:t>Validation of OCO-2 using FLAGG-MD: </a:t>
            </a:r>
            <a:r>
              <a:rPr lang="en-US" i="1" dirty="0">
                <a:solidFill>
                  <a:schemeClr val="accent6"/>
                </a:solidFill>
              </a:rPr>
              <a:t>Spatial and temporal windows for validation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1202" y="917272"/>
            <a:ext cx="7669398" cy="4976884"/>
          </a:xfrm>
          <a:prstGeom prst="rect">
            <a:avLst/>
          </a:prstGeom>
        </p:spPr>
      </p:pic>
      <p:sp>
        <p:nvSpPr>
          <p:cNvPr id="4" name="TextBox 3"/>
          <p:cNvSpPr txBox="1"/>
          <p:nvPr/>
        </p:nvSpPr>
        <p:spPr>
          <a:xfrm>
            <a:off x="3269008" y="513655"/>
            <a:ext cx="3901389" cy="400110"/>
          </a:xfrm>
          <a:prstGeom prst="rect">
            <a:avLst/>
          </a:prstGeom>
          <a:noFill/>
        </p:spPr>
        <p:txBody>
          <a:bodyPr wrap="none" rtlCol="0">
            <a:spAutoFit/>
          </a:bodyPr>
          <a:lstStyle/>
          <a:p>
            <a:r>
              <a:rPr lang="en-US" sz="2000" b="1" dirty="0"/>
              <a:t>OCO-2 &amp; FLAGG-MD, </a:t>
            </a:r>
            <a:r>
              <a:rPr lang="en-US" sz="2000" b="1" dirty="0">
                <a:solidFill>
                  <a:srgbClr val="DF5260"/>
                </a:solidFill>
              </a:rPr>
              <a:t>WINTER 2015</a:t>
            </a:r>
          </a:p>
        </p:txBody>
      </p:sp>
      <p:pic>
        <p:nvPicPr>
          <p:cNvPr id="7" name="Picture 6" descr="vpBOX_case7.pd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2871" y="913767"/>
            <a:ext cx="2057130" cy="4981479"/>
          </a:xfrm>
          <a:prstGeom prst="rect">
            <a:avLst/>
          </a:prstGeom>
        </p:spPr>
      </p:pic>
    </p:spTree>
    <p:extLst>
      <p:ext uri="{BB962C8B-B14F-4D97-AF65-F5344CB8AC3E}">
        <p14:creationId xmlns:p14="http://schemas.microsoft.com/office/powerpoint/2010/main" val="165610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BC36EF-5388-834C-A331-BC7D61AEDD45}" type="slidenum">
              <a:rPr lang="en-US" smtClean="0"/>
              <a:t>17</a:t>
            </a:fld>
            <a:endParaRPr lang="en-US"/>
          </a:p>
        </p:txBody>
      </p:sp>
      <p:sp>
        <p:nvSpPr>
          <p:cNvPr id="42" name="TextBox 41"/>
          <p:cNvSpPr txBox="1"/>
          <p:nvPr/>
        </p:nvSpPr>
        <p:spPr>
          <a:xfrm>
            <a:off x="0" y="-57374"/>
            <a:ext cx="8182264" cy="369332"/>
          </a:xfrm>
          <a:prstGeom prst="rect">
            <a:avLst/>
          </a:prstGeom>
          <a:noFill/>
        </p:spPr>
        <p:txBody>
          <a:bodyPr wrap="square" rtlCol="0">
            <a:spAutoFit/>
          </a:bodyPr>
          <a:lstStyle/>
          <a:p>
            <a:r>
              <a:rPr lang="en-US" b="1" dirty="0"/>
              <a:t>Validation of OCO-2 using FLAGG-MD: </a:t>
            </a:r>
            <a:r>
              <a:rPr lang="en-US" i="1" dirty="0">
                <a:solidFill>
                  <a:schemeClr val="accent6"/>
                </a:solidFill>
              </a:rPr>
              <a:t>Spatial and temporal windows for validation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2355" y="916184"/>
            <a:ext cx="7307090" cy="4979060"/>
          </a:xfrm>
          <a:prstGeom prst="rect">
            <a:avLst/>
          </a:prstGeom>
        </p:spPr>
      </p:pic>
      <p:sp>
        <p:nvSpPr>
          <p:cNvPr id="4" name="TextBox 3"/>
          <p:cNvSpPr txBox="1"/>
          <p:nvPr/>
        </p:nvSpPr>
        <p:spPr>
          <a:xfrm>
            <a:off x="3269008" y="513655"/>
            <a:ext cx="4042453" cy="400110"/>
          </a:xfrm>
          <a:prstGeom prst="rect">
            <a:avLst/>
          </a:prstGeom>
          <a:noFill/>
        </p:spPr>
        <p:txBody>
          <a:bodyPr wrap="none" rtlCol="0">
            <a:spAutoFit/>
          </a:bodyPr>
          <a:lstStyle/>
          <a:p>
            <a:r>
              <a:rPr lang="en-US" sz="2000" b="1" dirty="0"/>
              <a:t>OCO-2 &amp; FLAGG-MD, </a:t>
            </a:r>
            <a:r>
              <a:rPr lang="en-US" sz="2000" b="1" dirty="0">
                <a:solidFill>
                  <a:srgbClr val="DF5260"/>
                </a:solidFill>
              </a:rPr>
              <a:t>SUMMER 2015</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2871" y="917125"/>
            <a:ext cx="2057130" cy="4974758"/>
          </a:xfrm>
          <a:prstGeom prst="rect">
            <a:avLst/>
          </a:prstGeom>
        </p:spPr>
      </p:pic>
    </p:spTree>
    <p:extLst>
      <p:ext uri="{BB962C8B-B14F-4D97-AF65-F5344CB8AC3E}">
        <p14:creationId xmlns:p14="http://schemas.microsoft.com/office/powerpoint/2010/main" val="1067633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BC36EF-5388-834C-A331-BC7D61AEDD45}" type="slidenum">
              <a:rPr lang="en-US" smtClean="0"/>
              <a:t>18</a:t>
            </a:fld>
            <a:endParaRPr lang="en-US"/>
          </a:p>
        </p:txBody>
      </p:sp>
      <p:sp>
        <p:nvSpPr>
          <p:cNvPr id="42" name="TextBox 41"/>
          <p:cNvSpPr txBox="1"/>
          <p:nvPr/>
        </p:nvSpPr>
        <p:spPr>
          <a:xfrm>
            <a:off x="0" y="-57374"/>
            <a:ext cx="8182264" cy="369332"/>
          </a:xfrm>
          <a:prstGeom prst="rect">
            <a:avLst/>
          </a:prstGeom>
          <a:noFill/>
        </p:spPr>
        <p:txBody>
          <a:bodyPr wrap="square" rtlCol="0">
            <a:spAutoFit/>
          </a:bodyPr>
          <a:lstStyle/>
          <a:p>
            <a:r>
              <a:rPr lang="en-US" b="1" dirty="0"/>
              <a:t>Validation of OCO-2 using FLAGG-MD: </a:t>
            </a:r>
            <a:r>
              <a:rPr lang="en-US" i="1" dirty="0">
                <a:solidFill>
                  <a:schemeClr val="accent6"/>
                </a:solidFill>
              </a:rPr>
              <a:t>Spatial and temporal windows for validation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1213" y="924551"/>
            <a:ext cx="7309375" cy="4962327"/>
          </a:xfrm>
          <a:prstGeom prst="rect">
            <a:avLst/>
          </a:prstGeom>
        </p:spPr>
      </p:pic>
      <p:sp>
        <p:nvSpPr>
          <p:cNvPr id="4" name="TextBox 3"/>
          <p:cNvSpPr txBox="1"/>
          <p:nvPr/>
        </p:nvSpPr>
        <p:spPr>
          <a:xfrm>
            <a:off x="3269008" y="513655"/>
            <a:ext cx="3901389" cy="400110"/>
          </a:xfrm>
          <a:prstGeom prst="rect">
            <a:avLst/>
          </a:prstGeom>
          <a:noFill/>
        </p:spPr>
        <p:txBody>
          <a:bodyPr wrap="none" rtlCol="0">
            <a:spAutoFit/>
          </a:bodyPr>
          <a:lstStyle/>
          <a:p>
            <a:r>
              <a:rPr lang="en-US" sz="2000" b="1" dirty="0"/>
              <a:t>OCO-2 &amp; FLAGG-MD, </a:t>
            </a:r>
            <a:r>
              <a:rPr lang="en-US" sz="2000" b="1" dirty="0">
                <a:solidFill>
                  <a:srgbClr val="DF5260"/>
                </a:solidFill>
              </a:rPr>
              <a:t>WINTER 2016</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5247" y="917125"/>
            <a:ext cx="2052381" cy="4974758"/>
          </a:xfrm>
          <a:prstGeom prst="rect">
            <a:avLst/>
          </a:prstGeom>
        </p:spPr>
      </p:pic>
    </p:spTree>
    <p:extLst>
      <p:ext uri="{BB962C8B-B14F-4D97-AF65-F5344CB8AC3E}">
        <p14:creationId xmlns:p14="http://schemas.microsoft.com/office/powerpoint/2010/main" val="1497758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BC36EF-5388-834C-A331-BC7D61AEDD45}" type="slidenum">
              <a:rPr lang="en-US" smtClean="0"/>
              <a:t>19</a:t>
            </a:fld>
            <a:endParaRPr lang="en-US"/>
          </a:p>
        </p:txBody>
      </p:sp>
      <p:sp>
        <p:nvSpPr>
          <p:cNvPr id="42" name="TextBox 41"/>
          <p:cNvSpPr txBox="1"/>
          <p:nvPr/>
        </p:nvSpPr>
        <p:spPr>
          <a:xfrm>
            <a:off x="0" y="-57374"/>
            <a:ext cx="8182264" cy="369332"/>
          </a:xfrm>
          <a:prstGeom prst="rect">
            <a:avLst/>
          </a:prstGeom>
          <a:noFill/>
        </p:spPr>
        <p:txBody>
          <a:bodyPr wrap="square" rtlCol="0">
            <a:spAutoFit/>
          </a:bodyPr>
          <a:lstStyle/>
          <a:p>
            <a:r>
              <a:rPr lang="en-US" b="1" dirty="0"/>
              <a:t>Validation of OCO-2 using FLAGG-MD: </a:t>
            </a:r>
            <a:r>
              <a:rPr lang="en-US" b="1" i="1" dirty="0">
                <a:solidFill>
                  <a:schemeClr val="accent6"/>
                </a:solidFill>
              </a:rPr>
              <a:t>XCO</a:t>
            </a:r>
            <a:r>
              <a:rPr lang="en-US" b="1" i="1" baseline="-25000" dirty="0">
                <a:solidFill>
                  <a:schemeClr val="accent6"/>
                </a:solidFill>
              </a:rPr>
              <a:t>2</a:t>
            </a:r>
            <a:r>
              <a:rPr lang="en-US" b="1" i="1" dirty="0">
                <a:solidFill>
                  <a:schemeClr val="accent6"/>
                </a:solidFill>
              </a:rPr>
              <a:t> (OCO-2) compared to XCO</a:t>
            </a:r>
            <a:r>
              <a:rPr lang="en-US" b="1" i="1" baseline="-25000" dirty="0">
                <a:solidFill>
                  <a:schemeClr val="accent6"/>
                </a:solidFill>
              </a:rPr>
              <a:t>2</a:t>
            </a:r>
            <a:r>
              <a:rPr lang="en-US" b="1" i="1" dirty="0">
                <a:solidFill>
                  <a:schemeClr val="accent6"/>
                </a:solidFill>
              </a:rPr>
              <a:t> (Aircraft/CT)</a:t>
            </a:r>
            <a:endParaRPr lang="en-US" b="1" i="1" baseline="-25000" dirty="0">
              <a:solidFill>
                <a:schemeClr val="accent6"/>
              </a:solidFill>
            </a:endParaRPr>
          </a:p>
        </p:txBody>
      </p:sp>
      <p:pic>
        <p:nvPicPr>
          <p:cNvPr id="43" name="Picture 4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1641" y="654848"/>
            <a:ext cx="4708723" cy="2849575"/>
          </a:xfrm>
          <a:prstGeom prst="rect">
            <a:avLst/>
          </a:prstGeom>
        </p:spPr>
      </p:pic>
      <p:pic>
        <p:nvPicPr>
          <p:cNvPr id="44" name="Picture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6249" y="3614054"/>
            <a:ext cx="4705386" cy="2847555"/>
          </a:xfrm>
          <a:prstGeom prst="rect">
            <a:avLst/>
          </a:prstGeom>
        </p:spPr>
      </p:pic>
      <p:pic>
        <p:nvPicPr>
          <p:cNvPr id="45" name="Picture 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5313" y="3615438"/>
            <a:ext cx="4708723" cy="2849574"/>
          </a:xfrm>
          <a:prstGeom prst="rect">
            <a:avLst/>
          </a:prstGeom>
        </p:spPr>
      </p:pic>
      <p:sp>
        <p:nvSpPr>
          <p:cNvPr id="49" name="TextBox 48"/>
          <p:cNvSpPr txBox="1"/>
          <p:nvPr/>
        </p:nvSpPr>
        <p:spPr>
          <a:xfrm>
            <a:off x="4145307" y="420208"/>
            <a:ext cx="3901389" cy="400110"/>
          </a:xfrm>
          <a:prstGeom prst="rect">
            <a:avLst/>
          </a:prstGeom>
          <a:noFill/>
        </p:spPr>
        <p:txBody>
          <a:bodyPr wrap="none" rtlCol="0">
            <a:spAutoFit/>
          </a:bodyPr>
          <a:lstStyle/>
          <a:p>
            <a:r>
              <a:rPr lang="en-US" sz="2000" b="1" dirty="0"/>
              <a:t>OCO-2 &amp; FLAGG-MD, </a:t>
            </a:r>
            <a:r>
              <a:rPr lang="en-US" sz="2000" b="1" dirty="0">
                <a:solidFill>
                  <a:srgbClr val="DF5260"/>
                </a:solidFill>
              </a:rPr>
              <a:t>WINTER 2015</a:t>
            </a:r>
          </a:p>
        </p:txBody>
      </p:sp>
      <p:sp>
        <p:nvSpPr>
          <p:cNvPr id="50" name="TextBox 49"/>
          <p:cNvSpPr txBox="1"/>
          <p:nvPr/>
        </p:nvSpPr>
        <p:spPr>
          <a:xfrm>
            <a:off x="6918800" y="3405549"/>
            <a:ext cx="3901389" cy="400110"/>
          </a:xfrm>
          <a:prstGeom prst="rect">
            <a:avLst/>
          </a:prstGeom>
          <a:noFill/>
        </p:spPr>
        <p:txBody>
          <a:bodyPr wrap="none" rtlCol="0">
            <a:spAutoFit/>
          </a:bodyPr>
          <a:lstStyle/>
          <a:p>
            <a:r>
              <a:rPr lang="en-US" sz="2000" b="1" dirty="0"/>
              <a:t>OCO-2 &amp; FLAGG-MD, </a:t>
            </a:r>
            <a:r>
              <a:rPr lang="en-US" sz="2000" b="1" dirty="0">
                <a:solidFill>
                  <a:srgbClr val="DF5260"/>
                </a:solidFill>
              </a:rPr>
              <a:t>WINTER 2016</a:t>
            </a:r>
          </a:p>
        </p:txBody>
      </p:sp>
      <p:sp>
        <p:nvSpPr>
          <p:cNvPr id="51" name="TextBox 50"/>
          <p:cNvSpPr txBox="1"/>
          <p:nvPr/>
        </p:nvSpPr>
        <p:spPr>
          <a:xfrm>
            <a:off x="1678518" y="3405549"/>
            <a:ext cx="3984745" cy="400110"/>
          </a:xfrm>
          <a:prstGeom prst="rect">
            <a:avLst/>
          </a:prstGeom>
          <a:noFill/>
        </p:spPr>
        <p:txBody>
          <a:bodyPr wrap="none" rtlCol="0">
            <a:spAutoFit/>
          </a:bodyPr>
          <a:lstStyle/>
          <a:p>
            <a:r>
              <a:rPr lang="en-US" sz="2000" b="1" dirty="0"/>
              <a:t>OCO-2 &amp; FLAGG-MD, </a:t>
            </a:r>
            <a:r>
              <a:rPr lang="en-US" sz="2000" b="1" dirty="0">
                <a:solidFill>
                  <a:srgbClr val="DF5260"/>
                </a:solidFill>
              </a:rPr>
              <a:t>SUMMER2016</a:t>
            </a:r>
          </a:p>
        </p:txBody>
      </p:sp>
    </p:spTree>
    <p:extLst>
      <p:ext uri="{BB962C8B-B14F-4D97-AF65-F5344CB8AC3E}">
        <p14:creationId xmlns:p14="http://schemas.microsoft.com/office/powerpoint/2010/main" val="134195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769459" cy="400110"/>
          </a:xfrm>
          <a:prstGeom prst="rect">
            <a:avLst/>
          </a:prstGeom>
          <a:noFill/>
        </p:spPr>
        <p:txBody>
          <a:bodyPr wrap="none" rtlCol="0">
            <a:spAutoFit/>
          </a:bodyPr>
          <a:lstStyle/>
          <a:p>
            <a:r>
              <a:rPr lang="en-US" sz="2000" b="1" dirty="0"/>
              <a:t>1. Introduction</a:t>
            </a:r>
            <a:endParaRPr lang="en-US" sz="2000" baseline="-25000" dirty="0"/>
          </a:p>
        </p:txBody>
      </p:sp>
      <p:sp>
        <p:nvSpPr>
          <p:cNvPr id="68" name="Rectangle 67"/>
          <p:cNvSpPr/>
          <p:nvPr/>
        </p:nvSpPr>
        <p:spPr>
          <a:xfrm>
            <a:off x="9171532" y="535051"/>
            <a:ext cx="2975212" cy="4247317"/>
          </a:xfrm>
          <a:prstGeom prst="rect">
            <a:avLst/>
          </a:prstGeom>
        </p:spPr>
        <p:txBody>
          <a:bodyPr wrap="square">
            <a:spAutoFit/>
          </a:bodyPr>
          <a:lstStyle/>
          <a:p>
            <a:r>
              <a:rPr lang="en-US" dirty="0" smtClean="0"/>
              <a:t>Map </a:t>
            </a:r>
            <a:r>
              <a:rPr lang="en-US" dirty="0"/>
              <a:t>showing FLAGG-MD aircraft flight tracks conducted during Feb 2015 (yellow lines)</a:t>
            </a:r>
            <a:r>
              <a:rPr lang="en-US" dirty="0" smtClean="0"/>
              <a:t>. </a:t>
            </a:r>
            <a:r>
              <a:rPr lang="en-US" dirty="0"/>
              <a:t>Point sources </a:t>
            </a:r>
            <a:r>
              <a:rPr lang="en-US" dirty="0" smtClean="0"/>
              <a:t>are </a:t>
            </a:r>
            <a:r>
              <a:rPr lang="en-US" dirty="0"/>
              <a:t>shown as colored </a:t>
            </a:r>
            <a:r>
              <a:rPr lang="en-US" dirty="0" smtClean="0"/>
              <a:t>circles with the size </a:t>
            </a:r>
            <a:r>
              <a:rPr lang="en-US" dirty="0"/>
              <a:t>of the symbol </a:t>
            </a:r>
            <a:r>
              <a:rPr lang="en-US" dirty="0" smtClean="0"/>
              <a:t>indicating </a:t>
            </a:r>
            <a:r>
              <a:rPr lang="en-US" dirty="0"/>
              <a:t>the </a:t>
            </a:r>
            <a:r>
              <a:rPr lang="en-US" dirty="0" smtClean="0"/>
              <a:t>total CO</a:t>
            </a:r>
            <a:r>
              <a:rPr lang="en-US" baseline="-25000" dirty="0" smtClean="0"/>
              <a:t>2</a:t>
            </a:r>
            <a:r>
              <a:rPr lang="en-US" dirty="0" smtClean="0"/>
              <a:t> </a:t>
            </a:r>
            <a:r>
              <a:rPr lang="en-US" dirty="0"/>
              <a:t>emitted from the source </a:t>
            </a:r>
            <a:r>
              <a:rPr lang="en-US" dirty="0" smtClean="0"/>
              <a:t>in Feb. </a:t>
            </a:r>
            <a:r>
              <a:rPr lang="en-US" dirty="0"/>
              <a:t>2015. </a:t>
            </a:r>
            <a:r>
              <a:rPr lang="en-US" dirty="0" smtClean="0"/>
              <a:t> The color </a:t>
            </a:r>
            <a:r>
              <a:rPr lang="en-US" dirty="0"/>
              <a:t>of the symbol </a:t>
            </a:r>
            <a:r>
              <a:rPr lang="en-US" dirty="0" smtClean="0"/>
              <a:t>indicates the </a:t>
            </a:r>
            <a:r>
              <a:rPr lang="en-US" dirty="0"/>
              <a:t>total </a:t>
            </a:r>
            <a:r>
              <a:rPr lang="en-US" dirty="0" smtClean="0"/>
              <a:t>SO</a:t>
            </a:r>
            <a:r>
              <a:rPr lang="en-US" baseline="-25000" dirty="0" smtClean="0"/>
              <a:t>2</a:t>
            </a:r>
            <a:r>
              <a:rPr lang="en-US" dirty="0" smtClean="0"/>
              <a:t> </a:t>
            </a:r>
            <a:r>
              <a:rPr lang="en-US" dirty="0"/>
              <a:t>emitted during the same time period (Source: EPA AMPD). </a:t>
            </a:r>
            <a:r>
              <a:rPr lang="en-US" dirty="0" smtClean="0"/>
              <a:t>Wash/</a:t>
            </a:r>
            <a:r>
              <a:rPr lang="en-US" dirty="0" err="1" smtClean="0"/>
              <a:t>Balt</a:t>
            </a:r>
            <a:r>
              <a:rPr lang="en-US" dirty="0" smtClean="0"/>
              <a:t> </a:t>
            </a:r>
            <a:r>
              <a:rPr lang="en-US" dirty="0"/>
              <a:t>area defined in this study is shown as red rectangle. </a:t>
            </a:r>
          </a:p>
        </p:txBody>
      </p:sp>
      <p:sp>
        <p:nvSpPr>
          <p:cNvPr id="3" name="Slide Number Placeholder 2"/>
          <p:cNvSpPr>
            <a:spLocks noGrp="1"/>
          </p:cNvSpPr>
          <p:nvPr>
            <p:ph type="sldNum" sz="quarter" idx="12"/>
          </p:nvPr>
        </p:nvSpPr>
        <p:spPr/>
        <p:txBody>
          <a:bodyPr/>
          <a:lstStyle/>
          <a:p>
            <a:fld id="{E0BC36EF-5388-834C-A331-BC7D61AEDD45}" type="slidenum">
              <a:rPr lang="en-US" smtClean="0"/>
              <a:t>2</a:t>
            </a:fld>
            <a:endParaRPr lang="en-US"/>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304" y="535051"/>
            <a:ext cx="9407535" cy="6190488"/>
          </a:xfrm>
          <a:prstGeom prst="rect">
            <a:avLst/>
          </a:prstGeom>
        </p:spPr>
      </p:pic>
    </p:spTree>
    <p:extLst>
      <p:ext uri="{BB962C8B-B14F-4D97-AF65-F5344CB8AC3E}">
        <p14:creationId xmlns:p14="http://schemas.microsoft.com/office/powerpoint/2010/main" val="696633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C36EF-5388-834C-A331-BC7D61AEDD45}" type="slidenum">
              <a:rPr lang="en-US" smtClean="0"/>
              <a:t>20</a:t>
            </a:fld>
            <a:endParaRPr lang="en-US"/>
          </a:p>
        </p:txBody>
      </p:sp>
      <p:sp>
        <p:nvSpPr>
          <p:cNvPr id="7" name="TextBox 6"/>
          <p:cNvSpPr txBox="1"/>
          <p:nvPr/>
        </p:nvSpPr>
        <p:spPr>
          <a:xfrm>
            <a:off x="0" y="-57374"/>
            <a:ext cx="8182264" cy="369332"/>
          </a:xfrm>
          <a:prstGeom prst="rect">
            <a:avLst/>
          </a:prstGeom>
          <a:noFill/>
        </p:spPr>
        <p:txBody>
          <a:bodyPr wrap="square" rtlCol="0">
            <a:spAutoFit/>
          </a:bodyPr>
          <a:lstStyle/>
          <a:p>
            <a:r>
              <a:rPr lang="en-US" b="1" dirty="0"/>
              <a:t>Validation of OCO-2 using FLAGG-MD: </a:t>
            </a:r>
            <a:r>
              <a:rPr lang="en-US" b="1" i="1" dirty="0">
                <a:solidFill>
                  <a:schemeClr val="accent6"/>
                </a:solidFill>
              </a:rPr>
              <a:t>XCO</a:t>
            </a:r>
            <a:r>
              <a:rPr lang="en-US" b="1" i="1" baseline="-25000" dirty="0">
                <a:solidFill>
                  <a:schemeClr val="accent6"/>
                </a:solidFill>
              </a:rPr>
              <a:t>2</a:t>
            </a:r>
            <a:r>
              <a:rPr lang="en-US" b="1" i="1" dirty="0">
                <a:solidFill>
                  <a:schemeClr val="accent6"/>
                </a:solidFill>
              </a:rPr>
              <a:t> (OCO-2) compared to XCO</a:t>
            </a:r>
            <a:r>
              <a:rPr lang="en-US" b="1" i="1" baseline="-25000" dirty="0">
                <a:solidFill>
                  <a:schemeClr val="accent6"/>
                </a:solidFill>
              </a:rPr>
              <a:t>2</a:t>
            </a:r>
            <a:r>
              <a:rPr lang="en-US" b="1" i="1" dirty="0">
                <a:solidFill>
                  <a:schemeClr val="accent6"/>
                </a:solidFill>
              </a:rPr>
              <a:t> (Aircraft/CT)</a:t>
            </a:r>
            <a:endParaRPr lang="en-US" b="1" i="1" baseline="-25000" dirty="0">
              <a:solidFill>
                <a:schemeClr val="accent6"/>
              </a:solidFill>
            </a:endParaRPr>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599" y="1246348"/>
            <a:ext cx="6977592" cy="4225576"/>
          </a:xfrm>
          <a:prstGeom prst="rect">
            <a:avLst/>
          </a:prstGeom>
        </p:spPr>
      </p:pic>
      <p:sp>
        <p:nvSpPr>
          <p:cNvPr id="22" name="TextBox 21"/>
          <p:cNvSpPr txBox="1"/>
          <p:nvPr/>
        </p:nvSpPr>
        <p:spPr>
          <a:xfrm>
            <a:off x="6940060" y="1530956"/>
            <a:ext cx="5033404" cy="3656363"/>
          </a:xfrm>
          <a:prstGeom prst="rect">
            <a:avLst/>
          </a:prstGeom>
          <a:noFill/>
        </p:spPr>
        <p:txBody>
          <a:bodyPr wrap="square" lIns="91419" tIns="45709" rIns="91419" bIns="45709" rtlCol="0">
            <a:spAutoFit/>
          </a:bodyPr>
          <a:lstStyle/>
          <a:p>
            <a:pPr marL="342900" indent="-342900">
              <a:lnSpc>
                <a:spcPct val="90000"/>
              </a:lnSpc>
              <a:spcAft>
                <a:spcPts val="600"/>
              </a:spcAft>
              <a:buFont typeface="Wingdings" charset="2"/>
              <a:buChar char="§"/>
            </a:pPr>
            <a:r>
              <a:rPr lang="en-US" sz="1600" b="1" dirty="0">
                <a:latin typeface="Calibri (body)"/>
                <a:cs typeface="Calibri (body)"/>
              </a:rPr>
              <a:t>Less than 1 ppm difference of XCO</a:t>
            </a:r>
            <a:r>
              <a:rPr lang="en-US" sz="1600" b="1" baseline="-25000" dirty="0">
                <a:latin typeface="Calibri (body)"/>
                <a:cs typeface="Calibri (body)"/>
              </a:rPr>
              <a:t>2</a:t>
            </a:r>
            <a:r>
              <a:rPr lang="en-US" sz="1600" b="1" dirty="0">
                <a:latin typeface="Calibri (body)"/>
                <a:cs typeface="Calibri (body)"/>
              </a:rPr>
              <a:t> were observed for most validation cases.</a:t>
            </a:r>
          </a:p>
          <a:p>
            <a:pPr marL="342900" indent="-342900">
              <a:lnSpc>
                <a:spcPct val="90000"/>
              </a:lnSpc>
              <a:spcAft>
                <a:spcPts val="600"/>
              </a:spcAft>
              <a:buFont typeface="Wingdings" charset="2"/>
              <a:buChar char="§"/>
            </a:pPr>
            <a:endParaRPr lang="en-US" sz="1600" b="1" dirty="0">
              <a:latin typeface="Calibri (body)"/>
              <a:cs typeface="Calibri (body)"/>
            </a:endParaRPr>
          </a:p>
          <a:p>
            <a:pPr marL="342900" indent="-342900">
              <a:lnSpc>
                <a:spcPct val="90000"/>
              </a:lnSpc>
              <a:spcAft>
                <a:spcPts val="600"/>
              </a:spcAft>
              <a:buFont typeface="Wingdings" charset="2"/>
              <a:buChar char="§"/>
            </a:pPr>
            <a:r>
              <a:rPr lang="en-US" sz="1600" b="1" dirty="0">
                <a:latin typeface="Calibri (body)"/>
                <a:cs typeface="Calibri (body)"/>
              </a:rPr>
              <a:t>Quality filter (QF) and Bias correction (BC) in OCO-2 data product effectively reduced bias during winter period. However, bias of XCO</a:t>
            </a:r>
            <a:r>
              <a:rPr lang="en-US" sz="1600" b="1" baseline="-25000" dirty="0">
                <a:latin typeface="Calibri (body)"/>
                <a:cs typeface="Calibri (body)"/>
              </a:rPr>
              <a:t>2</a:t>
            </a:r>
            <a:r>
              <a:rPr lang="en-US" sz="1600" b="1" dirty="0">
                <a:latin typeface="Calibri (body)"/>
                <a:cs typeface="Calibri (body)"/>
              </a:rPr>
              <a:t> during Aug/Sep 2015 became larger after applying QF and BC.</a:t>
            </a:r>
          </a:p>
          <a:p>
            <a:pPr marL="342900" indent="-342900">
              <a:lnSpc>
                <a:spcPct val="90000"/>
              </a:lnSpc>
              <a:spcAft>
                <a:spcPts val="600"/>
              </a:spcAft>
              <a:buFont typeface="Wingdings" charset="2"/>
              <a:buChar char="§"/>
            </a:pPr>
            <a:endParaRPr lang="en-US" sz="1600" b="1" dirty="0">
              <a:latin typeface="Calibri (body)"/>
              <a:cs typeface="Calibri (body)"/>
            </a:endParaRPr>
          </a:p>
          <a:p>
            <a:pPr marL="342900" indent="-342900">
              <a:lnSpc>
                <a:spcPct val="90000"/>
              </a:lnSpc>
              <a:spcAft>
                <a:spcPts val="600"/>
              </a:spcAft>
              <a:buFont typeface="Wingdings" charset="2"/>
              <a:buChar char="§"/>
            </a:pPr>
            <a:r>
              <a:rPr lang="en-US" sz="1600" b="1" dirty="0">
                <a:latin typeface="Calibri (body)"/>
                <a:cs typeface="Calibri (body)"/>
              </a:rPr>
              <a:t>Seasonal/Annual variation of XCO</a:t>
            </a:r>
            <a:r>
              <a:rPr lang="en-US" sz="1600" b="1" baseline="-25000" dirty="0">
                <a:latin typeface="Calibri (body)"/>
                <a:cs typeface="Calibri (body)"/>
              </a:rPr>
              <a:t>2</a:t>
            </a:r>
            <a:r>
              <a:rPr lang="en-US" sz="1600" b="1" dirty="0">
                <a:latin typeface="Calibri (body)"/>
                <a:cs typeface="Calibri (body)"/>
              </a:rPr>
              <a:t> was observed.</a:t>
            </a:r>
          </a:p>
          <a:p>
            <a:pPr marL="342900" indent="-342900">
              <a:lnSpc>
                <a:spcPct val="90000"/>
              </a:lnSpc>
              <a:spcAft>
                <a:spcPts val="600"/>
              </a:spcAft>
              <a:buFont typeface="Wingdings" charset="2"/>
              <a:buChar char="§"/>
            </a:pPr>
            <a:endParaRPr lang="en-US" sz="1600" b="1" dirty="0">
              <a:latin typeface="Calibri (body)"/>
              <a:cs typeface="Calibri (body)"/>
            </a:endParaRPr>
          </a:p>
          <a:p>
            <a:pPr marL="342900" indent="-342900">
              <a:lnSpc>
                <a:spcPct val="90000"/>
              </a:lnSpc>
              <a:spcAft>
                <a:spcPts val="600"/>
              </a:spcAft>
              <a:buFont typeface="Wingdings" charset="2"/>
              <a:buChar char="§"/>
            </a:pPr>
            <a:r>
              <a:rPr lang="en-US" sz="1600" b="1" dirty="0">
                <a:latin typeface="Calibri (body)"/>
                <a:cs typeface="Calibri (body)"/>
              </a:rPr>
              <a:t>Approximate increase rate of ~ 2.5 ppmXCO</a:t>
            </a:r>
            <a:r>
              <a:rPr lang="en-US" sz="1600" b="1" baseline="-25000" dirty="0">
                <a:latin typeface="Calibri (body)"/>
                <a:cs typeface="Calibri (body)"/>
              </a:rPr>
              <a:t>2</a:t>
            </a:r>
            <a:r>
              <a:rPr lang="en-US" sz="1600" b="1" dirty="0">
                <a:latin typeface="Calibri (body)"/>
                <a:cs typeface="Calibri (body)"/>
              </a:rPr>
              <a:t>/yr over Baltimore/Washington metropolitan area was observed by OCO-2 and validated using Aircraft/CT XCO</a:t>
            </a:r>
            <a:r>
              <a:rPr lang="en-US" sz="1600" b="1" baseline="-25000" dirty="0">
                <a:latin typeface="Calibri (body)"/>
                <a:cs typeface="Calibri (body)"/>
              </a:rPr>
              <a:t>2</a:t>
            </a:r>
            <a:r>
              <a:rPr lang="en-US" sz="1600" b="1" dirty="0">
                <a:latin typeface="Calibri (body)"/>
                <a:cs typeface="Calibri (body)"/>
              </a:rPr>
              <a:t>.</a:t>
            </a:r>
          </a:p>
        </p:txBody>
      </p:sp>
    </p:spTree>
    <p:extLst>
      <p:ext uri="{BB962C8B-B14F-4D97-AF65-F5344CB8AC3E}">
        <p14:creationId xmlns:p14="http://schemas.microsoft.com/office/powerpoint/2010/main" val="1088330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836"/>
            <a:ext cx="10515600" cy="1325563"/>
          </a:xfrm>
        </p:spPr>
        <p:txBody>
          <a:bodyPr/>
          <a:lstStyle/>
          <a:p>
            <a:r>
              <a:rPr lang="en-US" smtClean="0"/>
              <a:t>Back up slides</a:t>
            </a:r>
            <a:endParaRPr lang="en-US"/>
          </a:p>
        </p:txBody>
      </p:sp>
      <p:sp>
        <p:nvSpPr>
          <p:cNvPr id="4" name="Slide Number Placeholder 3"/>
          <p:cNvSpPr>
            <a:spLocks noGrp="1"/>
          </p:cNvSpPr>
          <p:nvPr>
            <p:ph type="sldNum" sz="quarter" idx="12"/>
          </p:nvPr>
        </p:nvSpPr>
        <p:spPr/>
        <p:txBody>
          <a:bodyPr/>
          <a:lstStyle/>
          <a:p>
            <a:fld id="{E0BC36EF-5388-834C-A331-BC7D61AEDD45}" type="slidenum">
              <a:rPr lang="en-US" smtClean="0"/>
              <a:t>21</a:t>
            </a:fld>
            <a:endParaRPr lang="en-US"/>
          </a:p>
        </p:txBody>
      </p:sp>
    </p:spTree>
    <p:extLst>
      <p:ext uri="{BB962C8B-B14F-4D97-AF65-F5344CB8AC3E}">
        <p14:creationId xmlns:p14="http://schemas.microsoft.com/office/powerpoint/2010/main" val="1119395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3542316" cy="400110"/>
          </a:xfrm>
          <a:prstGeom prst="rect">
            <a:avLst/>
          </a:prstGeom>
          <a:noFill/>
        </p:spPr>
        <p:txBody>
          <a:bodyPr wrap="none" rtlCol="0">
            <a:spAutoFit/>
          </a:bodyPr>
          <a:lstStyle/>
          <a:p>
            <a:r>
              <a:rPr lang="en-US" sz="2000" b="1" dirty="0"/>
              <a:t>2-3. Source apportionment (PA)</a:t>
            </a:r>
            <a:endParaRPr lang="en-US" sz="2000" b="1" baseline="-25000" dirty="0"/>
          </a:p>
        </p:txBody>
      </p:sp>
      <p:sp>
        <p:nvSpPr>
          <p:cNvPr id="15" name="Rectangle 14"/>
          <p:cNvSpPr/>
          <p:nvPr/>
        </p:nvSpPr>
        <p:spPr>
          <a:xfrm>
            <a:off x="6163733" y="2291242"/>
            <a:ext cx="5080000" cy="2492990"/>
          </a:xfrm>
          <a:prstGeom prst="rect">
            <a:avLst/>
          </a:prstGeom>
        </p:spPr>
        <p:txBody>
          <a:bodyPr wrap="square">
            <a:spAutoFit/>
          </a:bodyPr>
          <a:lstStyle/>
          <a:p>
            <a:pPr>
              <a:defRPr/>
            </a:pPr>
            <a:r>
              <a:rPr lang="en-US" sz="1200" dirty="0">
                <a:ea typeface="Helvetica" charset="0"/>
                <a:cs typeface="Helvetica" charset="0"/>
              </a:rPr>
              <a:t>Fig. 4. Maps showing SO</a:t>
            </a:r>
            <a:r>
              <a:rPr lang="en-US" sz="1200" baseline="-25000" dirty="0">
                <a:ea typeface="Helvetica" charset="0"/>
                <a:cs typeface="Helvetica" charset="0"/>
              </a:rPr>
              <a:t>2</a:t>
            </a:r>
            <a:r>
              <a:rPr lang="en-US" sz="1200" dirty="0">
                <a:ea typeface="Helvetica" charset="0"/>
                <a:cs typeface="Helvetica" charset="0"/>
              </a:rPr>
              <a:t> mixing ratio measured by aircraft during six different research flights in Feb 2015 ((a)-(f)). HYSPLIT back trajectory started from one of the SO</a:t>
            </a:r>
            <a:r>
              <a:rPr lang="en-US" sz="1200" baseline="-25000" dirty="0">
                <a:ea typeface="Helvetica" charset="0"/>
                <a:cs typeface="Helvetica" charset="0"/>
              </a:rPr>
              <a:t>2</a:t>
            </a:r>
            <a:r>
              <a:rPr lang="en-US" sz="1200" dirty="0">
                <a:ea typeface="Helvetica" charset="0"/>
                <a:cs typeface="Helvetica" charset="0"/>
              </a:rPr>
              <a:t> spikes observed downwind of DC-Baltimore area (a)-(f).  Each back trajectory is colored by SO</a:t>
            </a:r>
            <a:r>
              <a:rPr lang="en-US" sz="1200" baseline="-25000" dirty="0">
                <a:ea typeface="Helvetica" charset="0"/>
                <a:cs typeface="Helvetica" charset="0"/>
              </a:rPr>
              <a:t>2</a:t>
            </a:r>
            <a:r>
              <a:rPr lang="en-US" sz="1200" dirty="0">
                <a:ea typeface="Helvetica" charset="0"/>
                <a:cs typeface="Helvetica" charset="0"/>
              </a:rPr>
              <a:t> mixing ratio measured at the starting location. Locations of each trajectory at every hour are shown as triangles on the trajectory. Red dashed circle indicates SO</a:t>
            </a:r>
            <a:r>
              <a:rPr lang="en-US" sz="1200" baseline="-25000" dirty="0">
                <a:ea typeface="Helvetica" charset="0"/>
                <a:cs typeface="Helvetica" charset="0"/>
              </a:rPr>
              <a:t>2</a:t>
            </a:r>
            <a:r>
              <a:rPr lang="en-US" sz="1200" dirty="0">
                <a:ea typeface="Helvetica" charset="0"/>
                <a:cs typeface="Helvetica" charset="0"/>
              </a:rPr>
              <a:t> spikes that are likely to be caused by the same air parcel based on back trajectory analysis. Average wind direction and speed calculated from airborne measurements over downwind of DC-Baltimore area is shown at the left-bottom of the plot (a)-(f). The same trajectories for each research plot are shown again in (g) with larger domain. Flight tracks of each research flight are shown in different colors. Back trajectories are shown as the same color of their research flights. Dashed box indicate the location where several large power plants are co-located.</a:t>
            </a:r>
          </a:p>
        </p:txBody>
      </p:sp>
      <p:sp>
        <p:nvSpPr>
          <p:cNvPr id="3" name="Slide Number Placeholder 2"/>
          <p:cNvSpPr>
            <a:spLocks noGrp="1"/>
          </p:cNvSpPr>
          <p:nvPr>
            <p:ph type="sldNum" sz="quarter" idx="12"/>
          </p:nvPr>
        </p:nvSpPr>
        <p:spPr/>
        <p:txBody>
          <a:bodyPr/>
          <a:lstStyle/>
          <a:p>
            <a:fld id="{E0BC36EF-5388-834C-A331-BC7D61AEDD45}" type="slidenum">
              <a:rPr lang="en-US" smtClean="0"/>
              <a:t>22</a:t>
            </a:fld>
            <a:endParaRPr lang="en-US"/>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099" y="534131"/>
            <a:ext cx="4998434" cy="6004216"/>
          </a:xfrm>
          <a:prstGeom prst="rect">
            <a:avLst/>
          </a:prstGeom>
        </p:spPr>
      </p:pic>
    </p:spTree>
    <p:extLst>
      <p:ext uri="{BB962C8B-B14F-4D97-AF65-F5344CB8AC3E}">
        <p14:creationId xmlns:p14="http://schemas.microsoft.com/office/powerpoint/2010/main" val="230392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BC36EF-5388-834C-A331-BC7D61AEDD45}" type="slidenum">
              <a:rPr lang="en-US" smtClean="0"/>
              <a:t>23</a:t>
            </a:fld>
            <a:endParaRPr lang="en-US"/>
          </a:p>
        </p:txBody>
      </p:sp>
      <p:sp>
        <p:nvSpPr>
          <p:cNvPr id="6" name="TextBox 5"/>
          <p:cNvSpPr txBox="1"/>
          <p:nvPr/>
        </p:nvSpPr>
        <p:spPr>
          <a:xfrm>
            <a:off x="2462981" y="412957"/>
            <a:ext cx="6655540" cy="584775"/>
          </a:xfrm>
          <a:prstGeom prst="rect">
            <a:avLst/>
          </a:prstGeom>
          <a:noFill/>
        </p:spPr>
        <p:txBody>
          <a:bodyPr wrap="none" rtlCol="0">
            <a:spAutoFit/>
          </a:bodyPr>
          <a:lstStyle/>
          <a:p>
            <a:r>
              <a:rPr lang="en-US" sz="3200" b="1" dirty="0"/>
              <a:t>Annual top 10 emitters of SO2 in 2015</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62981" y="998682"/>
            <a:ext cx="6636774" cy="5540230"/>
          </a:xfrm>
          <a:prstGeom prst="rect">
            <a:avLst/>
          </a:prstGeom>
        </p:spPr>
      </p:pic>
    </p:spTree>
    <p:extLst>
      <p:ext uri="{BB962C8B-B14F-4D97-AF65-F5344CB8AC3E}">
        <p14:creationId xmlns:p14="http://schemas.microsoft.com/office/powerpoint/2010/main" val="1074460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p:cNvPicPr>
          <p:nvPr/>
        </p:nvPicPr>
        <p:blipFill>
          <a:blip r:embed="rId3" cstate="email">
            <a:extLst>
              <a:ext uri="{28A0092B-C50C-407E-A947-70E740481C1C}">
                <a14:useLocalDpi xmlns:a14="http://schemas.microsoft.com/office/drawing/2010/main"/>
              </a:ext>
            </a:extLst>
          </a:blip>
          <a:stretch>
            <a:fillRect/>
          </a:stretch>
        </p:blipFill>
        <p:spPr>
          <a:xfrm>
            <a:off x="153807" y="457173"/>
            <a:ext cx="9400032" cy="6264302"/>
          </a:xfrm>
          <a:prstGeom prst="rect">
            <a:avLst/>
          </a:prstGeom>
        </p:spPr>
      </p:pic>
      <p:sp>
        <p:nvSpPr>
          <p:cNvPr id="4" name="TextBox 3"/>
          <p:cNvSpPr txBox="1"/>
          <p:nvPr/>
        </p:nvSpPr>
        <p:spPr>
          <a:xfrm>
            <a:off x="0" y="0"/>
            <a:ext cx="1769459" cy="400110"/>
          </a:xfrm>
          <a:prstGeom prst="rect">
            <a:avLst/>
          </a:prstGeom>
          <a:noFill/>
        </p:spPr>
        <p:txBody>
          <a:bodyPr wrap="none" rtlCol="0">
            <a:spAutoFit/>
          </a:bodyPr>
          <a:lstStyle/>
          <a:p>
            <a:r>
              <a:rPr lang="en-US" sz="2000" b="1" dirty="0"/>
              <a:t>1. Introduction</a:t>
            </a:r>
            <a:endParaRPr lang="en-US" sz="2000" baseline="-25000" dirty="0"/>
          </a:p>
        </p:txBody>
      </p:sp>
      <p:sp>
        <p:nvSpPr>
          <p:cNvPr id="68" name="Rectangle 67"/>
          <p:cNvSpPr/>
          <p:nvPr/>
        </p:nvSpPr>
        <p:spPr>
          <a:xfrm>
            <a:off x="9168483" y="535051"/>
            <a:ext cx="2975212" cy="4247317"/>
          </a:xfrm>
          <a:prstGeom prst="rect">
            <a:avLst/>
          </a:prstGeom>
        </p:spPr>
        <p:txBody>
          <a:bodyPr wrap="square">
            <a:spAutoFit/>
          </a:bodyPr>
          <a:lstStyle/>
          <a:p>
            <a:pPr lvl="0"/>
            <a:r>
              <a:rPr lang="en-US" dirty="0">
                <a:solidFill>
                  <a:prstClr val="black"/>
                </a:solidFill>
              </a:rPr>
              <a:t>Map showing FLAGG-MD aircraft flight tracks conducted during Feb 2015 (yellow lines). Point sources are shown as colored circles with the size of the symbol indicating the total CO</a:t>
            </a:r>
            <a:r>
              <a:rPr lang="en-US" baseline="-25000" dirty="0">
                <a:solidFill>
                  <a:prstClr val="black"/>
                </a:solidFill>
              </a:rPr>
              <a:t>2</a:t>
            </a:r>
            <a:r>
              <a:rPr lang="en-US" dirty="0">
                <a:solidFill>
                  <a:prstClr val="black"/>
                </a:solidFill>
              </a:rPr>
              <a:t> emitted from the source in Feb. 2015.  The color of the symbol indicates the total SO</a:t>
            </a:r>
            <a:r>
              <a:rPr lang="en-US" baseline="-25000" dirty="0">
                <a:solidFill>
                  <a:prstClr val="black"/>
                </a:solidFill>
              </a:rPr>
              <a:t>2</a:t>
            </a:r>
            <a:r>
              <a:rPr lang="en-US" dirty="0">
                <a:solidFill>
                  <a:prstClr val="black"/>
                </a:solidFill>
              </a:rPr>
              <a:t> emitted during the same time period (Source: EPA AMPD). Wash/</a:t>
            </a:r>
            <a:r>
              <a:rPr lang="en-US" dirty="0" err="1">
                <a:solidFill>
                  <a:prstClr val="black"/>
                </a:solidFill>
              </a:rPr>
              <a:t>Balt</a:t>
            </a:r>
            <a:r>
              <a:rPr lang="en-US" dirty="0">
                <a:solidFill>
                  <a:prstClr val="black"/>
                </a:solidFill>
              </a:rPr>
              <a:t> area defined in this study is shown as red rectangle. </a:t>
            </a:r>
          </a:p>
        </p:txBody>
      </p:sp>
      <p:sp>
        <p:nvSpPr>
          <p:cNvPr id="3" name="Slide Number Placeholder 2"/>
          <p:cNvSpPr>
            <a:spLocks noGrp="1"/>
          </p:cNvSpPr>
          <p:nvPr>
            <p:ph type="sldNum" sz="quarter" idx="12"/>
          </p:nvPr>
        </p:nvSpPr>
        <p:spPr/>
        <p:txBody>
          <a:bodyPr/>
          <a:lstStyle/>
          <a:p>
            <a:fld id="{E0BC36EF-5388-834C-A331-BC7D61AEDD45}" type="slidenum">
              <a:rPr lang="en-US" smtClean="0"/>
              <a:t>3</a:t>
            </a:fld>
            <a:endParaRPr lang="en-US"/>
          </a:p>
        </p:txBody>
      </p:sp>
    </p:spTree>
    <p:extLst>
      <p:ext uri="{BB962C8B-B14F-4D97-AF65-F5344CB8AC3E}">
        <p14:creationId xmlns:p14="http://schemas.microsoft.com/office/powerpoint/2010/main" val="784241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0" y="0"/>
            <a:ext cx="1769459" cy="400110"/>
          </a:xfrm>
          <a:prstGeom prst="rect">
            <a:avLst/>
          </a:prstGeom>
          <a:noFill/>
        </p:spPr>
        <p:txBody>
          <a:bodyPr wrap="none" rtlCol="0">
            <a:spAutoFit/>
          </a:bodyPr>
          <a:lstStyle/>
          <a:p>
            <a:r>
              <a:rPr lang="en-US" sz="2000" b="1" dirty="0"/>
              <a:t>1. Introduction</a:t>
            </a:r>
            <a:endParaRPr lang="en-US" sz="2000" baseline="-25000" dirty="0"/>
          </a:p>
        </p:txBody>
      </p:sp>
      <p:sp>
        <p:nvSpPr>
          <p:cNvPr id="2" name="Slide Number Placeholder 1"/>
          <p:cNvSpPr>
            <a:spLocks noGrp="1"/>
          </p:cNvSpPr>
          <p:nvPr>
            <p:ph type="sldNum" sz="quarter" idx="12"/>
          </p:nvPr>
        </p:nvSpPr>
        <p:spPr/>
        <p:txBody>
          <a:bodyPr/>
          <a:lstStyle/>
          <a:p>
            <a:fld id="{E0BC36EF-5388-834C-A331-BC7D61AEDD45}" type="slidenum">
              <a:rPr lang="en-US" smtClean="0"/>
              <a:t>4</a:t>
            </a:fld>
            <a:endParaRPr lang="en-US"/>
          </a:p>
        </p:txBody>
      </p:sp>
      <p:sp>
        <p:nvSpPr>
          <p:cNvPr id="15" name="Rectangle 14"/>
          <p:cNvSpPr/>
          <p:nvPr/>
        </p:nvSpPr>
        <p:spPr>
          <a:xfrm>
            <a:off x="222584" y="6116274"/>
            <a:ext cx="10514689" cy="646331"/>
          </a:xfrm>
          <a:prstGeom prst="rect">
            <a:avLst/>
          </a:prstGeom>
        </p:spPr>
        <p:txBody>
          <a:bodyPr wrap="square">
            <a:spAutoFit/>
          </a:bodyPr>
          <a:lstStyle/>
          <a:p>
            <a:r>
              <a:rPr lang="en-US" sz="1200" dirty="0"/>
              <a:t>S. Fig. 1. Stacked time series of reported hourly emission rate (CO</a:t>
            </a:r>
            <a:r>
              <a:rPr lang="en-US" sz="1200" baseline="-25000" dirty="0"/>
              <a:t>2</a:t>
            </a:r>
            <a:r>
              <a:rPr lang="en-US" sz="1200" dirty="0"/>
              <a:t>, SO</a:t>
            </a:r>
            <a:r>
              <a:rPr lang="en-US" sz="1200" baseline="-25000" dirty="0"/>
              <a:t>2</a:t>
            </a:r>
            <a:r>
              <a:rPr lang="en-US" sz="1200" dirty="0"/>
              <a:t>, and NO</a:t>
            </a:r>
            <a:r>
              <a:rPr lang="en-US" sz="1200" baseline="-25000" dirty="0"/>
              <a:t>x</a:t>
            </a:r>
            <a:r>
              <a:rPr lang="en-US" sz="1200" dirty="0"/>
              <a:t>) from major point sources in white dashed boxes in Fig 1. (DC-Balt (a), PA (b), WV </a:t>
            </a:r>
            <a:r>
              <a:rPr lang="de-DE" sz="1200" dirty="0"/>
              <a:t>(c), OH (d)) during Feb 2015. Different colors in each plot represent different facilities. Name of facilities for (a)-(d) are listed in the right box. Monthly total values for each plot indicate the total sum of hourly emission rate thorughout the whole month.</a:t>
            </a:r>
            <a:endParaRPr lang="en-US" sz="12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584" y="227765"/>
            <a:ext cx="11131216" cy="5956240"/>
          </a:xfrm>
          <a:prstGeom prst="rect">
            <a:avLst/>
          </a:prstGeom>
        </p:spPr>
      </p:pic>
    </p:spTree>
    <p:extLst>
      <p:ext uri="{BB962C8B-B14F-4D97-AF65-F5344CB8AC3E}">
        <p14:creationId xmlns:p14="http://schemas.microsoft.com/office/powerpoint/2010/main" val="1840815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6660188" y="1969052"/>
            <a:ext cx="5426687" cy="3293209"/>
          </a:xfrm>
          <a:prstGeom prst="rect">
            <a:avLst/>
          </a:prstGeom>
        </p:spPr>
        <p:txBody>
          <a:bodyPr wrap="square">
            <a:spAutoFit/>
          </a:bodyPr>
          <a:lstStyle/>
          <a:p>
            <a:pPr>
              <a:defRPr/>
            </a:pPr>
            <a:r>
              <a:rPr lang="en-US" sz="1600" dirty="0">
                <a:ea typeface="Helvetica" charset="0"/>
                <a:cs typeface="Helvetica" charset="0"/>
              </a:rPr>
              <a:t>Fig. 2. Maps showing HYSPLIT 4-hrs back trajectories started off from every 40 seconds of aircraft flight track downwind of </a:t>
            </a:r>
            <a:r>
              <a:rPr lang="en-US" sz="1600" dirty="0" smtClean="0">
                <a:ea typeface="Helvetica" charset="0"/>
                <a:cs typeface="Helvetica" charset="0"/>
              </a:rPr>
              <a:t>Washington/</a:t>
            </a:r>
            <a:r>
              <a:rPr lang="en-US" sz="1600" dirty="0">
                <a:ea typeface="Helvetica" charset="0"/>
                <a:cs typeface="Helvetica" charset="0"/>
              </a:rPr>
              <a:t>Baltimore area </a:t>
            </a:r>
            <a:r>
              <a:rPr lang="en-US" sz="1600" dirty="0" smtClean="0">
                <a:ea typeface="Helvetica" charset="0"/>
                <a:cs typeface="Helvetica" charset="0"/>
              </a:rPr>
              <a:t>during Feb. </a:t>
            </a:r>
            <a:r>
              <a:rPr lang="en-US" sz="1600" dirty="0">
                <a:ea typeface="Helvetica" charset="0"/>
                <a:cs typeface="Helvetica" charset="0"/>
              </a:rPr>
              <a:t>20  </a:t>
            </a:r>
            <a:r>
              <a:rPr lang="en-US" sz="1600" dirty="0" smtClean="0">
                <a:ea typeface="Helvetica" charset="0"/>
                <a:cs typeface="Helvetica" charset="0"/>
              </a:rPr>
              <a:t>2015 (a). </a:t>
            </a:r>
            <a:r>
              <a:rPr lang="en-US" sz="1600" dirty="0">
                <a:ea typeface="Helvetica" charset="0"/>
                <a:cs typeface="Helvetica" charset="0"/>
              </a:rPr>
              <a:t>Each of aircraft location and its back trajectory are colored by mixing ratio of CO</a:t>
            </a:r>
            <a:r>
              <a:rPr lang="en-US" sz="1600" baseline="-25000" dirty="0">
                <a:ea typeface="Helvetica" charset="0"/>
                <a:cs typeface="Helvetica" charset="0"/>
              </a:rPr>
              <a:t>2</a:t>
            </a:r>
            <a:r>
              <a:rPr lang="en-US" sz="1600" dirty="0">
                <a:ea typeface="Helvetica" charset="0"/>
                <a:cs typeface="Helvetica" charset="0"/>
              </a:rPr>
              <a:t> measured by aircraft. Locations of each trajectory at every hour are shown as </a:t>
            </a:r>
            <a:r>
              <a:rPr lang="en-US" sz="1600" dirty="0" smtClean="0">
                <a:ea typeface="Helvetica" charset="0"/>
                <a:cs typeface="Helvetica" charset="0"/>
              </a:rPr>
              <a:t>triangles. </a:t>
            </a:r>
            <a:r>
              <a:rPr lang="en-US" sz="1600" dirty="0">
                <a:ea typeface="Helvetica" charset="0"/>
                <a:cs typeface="Helvetica" charset="0"/>
              </a:rPr>
              <a:t>Major power plants in DC/Baltimore area are shown as black circles. Average wind speed and wind direction derived from airborne measurements during the flight downwind of DC-Balt area are shown in the left of the plot. Time series of CO</a:t>
            </a:r>
            <a:r>
              <a:rPr lang="en-US" sz="1600" baseline="-25000" dirty="0">
                <a:ea typeface="Helvetica" charset="0"/>
                <a:cs typeface="Helvetica" charset="0"/>
              </a:rPr>
              <a:t>2</a:t>
            </a:r>
            <a:r>
              <a:rPr lang="en-US" sz="1600" dirty="0">
                <a:ea typeface="Helvetica" charset="0"/>
                <a:cs typeface="Helvetica" charset="0"/>
              </a:rPr>
              <a:t>, SO</a:t>
            </a:r>
            <a:r>
              <a:rPr lang="en-US" sz="1600" baseline="-25000" dirty="0">
                <a:ea typeface="Helvetica" charset="0"/>
                <a:cs typeface="Helvetica" charset="0"/>
              </a:rPr>
              <a:t>2</a:t>
            </a:r>
            <a:r>
              <a:rPr lang="en-US" sz="1600" dirty="0">
                <a:ea typeface="Helvetica" charset="0"/>
                <a:cs typeface="Helvetica" charset="0"/>
              </a:rPr>
              <a:t>, and NO</a:t>
            </a:r>
            <a:r>
              <a:rPr lang="en-US" sz="1600" baseline="-25000" dirty="0">
                <a:ea typeface="Helvetica" charset="0"/>
                <a:cs typeface="Helvetica" charset="0"/>
              </a:rPr>
              <a:t>2</a:t>
            </a:r>
            <a:r>
              <a:rPr lang="en-US" sz="1600" dirty="0">
                <a:ea typeface="Helvetica" charset="0"/>
                <a:cs typeface="Helvetica" charset="0"/>
              </a:rPr>
              <a:t> measured during the same time period are shown in </a:t>
            </a:r>
            <a:r>
              <a:rPr lang="en-US" sz="1600" dirty="0" smtClean="0">
                <a:ea typeface="Helvetica" charset="0"/>
                <a:cs typeface="Helvetica" charset="0"/>
              </a:rPr>
              <a:t>(b). Green </a:t>
            </a:r>
            <a:r>
              <a:rPr lang="en-US" sz="1600" dirty="0">
                <a:ea typeface="Helvetica" charset="0"/>
                <a:cs typeface="Helvetica" charset="0"/>
              </a:rPr>
              <a:t>area in the time series plots indicate the spikes of trace gases which can be attributed to specific point sources in the region.</a:t>
            </a:r>
          </a:p>
        </p:txBody>
      </p:sp>
      <p:sp>
        <p:nvSpPr>
          <p:cNvPr id="65" name="TextBox 64"/>
          <p:cNvSpPr txBox="1"/>
          <p:nvPr/>
        </p:nvSpPr>
        <p:spPr>
          <a:xfrm>
            <a:off x="0" y="0"/>
            <a:ext cx="4158831" cy="400110"/>
          </a:xfrm>
          <a:prstGeom prst="rect">
            <a:avLst/>
          </a:prstGeom>
          <a:noFill/>
        </p:spPr>
        <p:txBody>
          <a:bodyPr wrap="none" rtlCol="0">
            <a:spAutoFit/>
          </a:bodyPr>
          <a:lstStyle/>
          <a:p>
            <a:r>
              <a:rPr lang="en-US" sz="2000" b="1" dirty="0"/>
              <a:t>2-1. Source apportionment (DC-BALT)</a:t>
            </a:r>
            <a:endParaRPr lang="en-US" sz="2000" b="1" baseline="-25000" dirty="0"/>
          </a:p>
        </p:txBody>
      </p:sp>
      <p:sp>
        <p:nvSpPr>
          <p:cNvPr id="3" name="Slide Number Placeholder 2"/>
          <p:cNvSpPr>
            <a:spLocks noGrp="1"/>
          </p:cNvSpPr>
          <p:nvPr>
            <p:ph type="sldNum" sz="quarter" idx="12"/>
          </p:nvPr>
        </p:nvSpPr>
        <p:spPr/>
        <p:txBody>
          <a:bodyPr/>
          <a:lstStyle/>
          <a:p>
            <a:fld id="{E0BC36EF-5388-834C-A331-BC7D61AEDD45}" type="slidenum">
              <a:rPr lang="en-US" smtClean="0"/>
              <a:t>5</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67" y="438869"/>
            <a:ext cx="6285633" cy="6367670"/>
          </a:xfrm>
          <a:prstGeom prst="rect">
            <a:avLst/>
          </a:prstGeom>
        </p:spPr>
      </p:pic>
    </p:spTree>
    <p:extLst>
      <p:ext uri="{BB962C8B-B14F-4D97-AF65-F5344CB8AC3E}">
        <p14:creationId xmlns:p14="http://schemas.microsoft.com/office/powerpoint/2010/main" val="1171497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7984" y="200055"/>
            <a:ext cx="5432379" cy="6574898"/>
            <a:chOff x="17464019" y="1645438"/>
            <a:chExt cx="5293869" cy="640726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64212" y="1645438"/>
              <a:ext cx="5293676" cy="320357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64019" y="4849009"/>
              <a:ext cx="5293869" cy="3203689"/>
            </a:xfrm>
            <a:prstGeom prst="rect">
              <a:avLst/>
            </a:prstGeom>
          </p:spPr>
        </p:pic>
      </p:grpSp>
      <p:sp>
        <p:nvSpPr>
          <p:cNvPr id="17" name="Rectangle 16"/>
          <p:cNvSpPr/>
          <p:nvPr/>
        </p:nvSpPr>
        <p:spPr>
          <a:xfrm>
            <a:off x="6478698" y="2462436"/>
            <a:ext cx="4722702" cy="2862323"/>
          </a:xfrm>
          <a:prstGeom prst="rect">
            <a:avLst/>
          </a:prstGeom>
        </p:spPr>
        <p:txBody>
          <a:bodyPr wrap="square">
            <a:spAutoFit/>
          </a:bodyPr>
          <a:lstStyle/>
          <a:p>
            <a:r>
              <a:rPr lang="en-US" dirty="0" smtClean="0">
                <a:ea typeface="Calibri" charset="0"/>
                <a:cs typeface="Calibri" charset="0"/>
              </a:rPr>
              <a:t>Time </a:t>
            </a:r>
            <a:r>
              <a:rPr lang="en-US" dirty="0">
                <a:ea typeface="Calibri" charset="0"/>
                <a:cs typeface="Calibri" charset="0"/>
              </a:rPr>
              <a:t>series of hourly emission rate of CO</a:t>
            </a:r>
            <a:r>
              <a:rPr lang="en-US" baseline="-25000" dirty="0">
                <a:ea typeface="Calibri" charset="0"/>
                <a:cs typeface="Calibri" charset="0"/>
              </a:rPr>
              <a:t>2</a:t>
            </a:r>
            <a:r>
              <a:rPr lang="en-US" dirty="0">
                <a:ea typeface="Calibri" charset="0"/>
                <a:cs typeface="Calibri" charset="0"/>
              </a:rPr>
              <a:t> and emission ratios (SO</a:t>
            </a:r>
            <a:r>
              <a:rPr lang="en-US" baseline="-25000" dirty="0">
                <a:ea typeface="Calibri" charset="0"/>
                <a:cs typeface="Calibri" charset="0"/>
              </a:rPr>
              <a:t>2</a:t>
            </a:r>
            <a:r>
              <a:rPr lang="en-US" dirty="0">
                <a:ea typeface="Calibri" charset="0"/>
                <a:cs typeface="Calibri" charset="0"/>
              </a:rPr>
              <a:t> to CO</a:t>
            </a:r>
            <a:r>
              <a:rPr lang="en-US" baseline="-25000" dirty="0">
                <a:ea typeface="Calibri" charset="0"/>
                <a:cs typeface="Calibri" charset="0"/>
              </a:rPr>
              <a:t>2</a:t>
            </a:r>
            <a:r>
              <a:rPr lang="en-US" dirty="0">
                <a:ea typeface="Calibri" charset="0"/>
                <a:cs typeface="Calibri" charset="0"/>
              </a:rPr>
              <a:t> and NO</a:t>
            </a:r>
            <a:r>
              <a:rPr lang="en-US" baseline="-25000" dirty="0">
                <a:ea typeface="Calibri" charset="0"/>
                <a:cs typeface="Calibri" charset="0"/>
              </a:rPr>
              <a:t>x</a:t>
            </a:r>
            <a:r>
              <a:rPr lang="en-US" dirty="0">
                <a:ea typeface="Calibri" charset="0"/>
                <a:cs typeface="Calibri" charset="0"/>
              </a:rPr>
              <a:t> to CO</a:t>
            </a:r>
            <a:r>
              <a:rPr lang="en-US" baseline="-25000" dirty="0">
                <a:ea typeface="Calibri" charset="0"/>
                <a:cs typeface="Calibri" charset="0"/>
              </a:rPr>
              <a:t>2</a:t>
            </a:r>
            <a:r>
              <a:rPr lang="en-US" dirty="0">
                <a:ea typeface="Calibri" charset="0"/>
                <a:cs typeface="Calibri" charset="0"/>
              </a:rPr>
              <a:t>) from the Chalk Point (a) and Morgantown (b) power plant in the DC-Baltimore area. Blue lines indicate the values reported from each facility (Source: EPA AMPD). Red diamonds represents estimated emission rate/ratios from mass balance approach using FLAGG-MD campaign data. Vertical line on each red diamond indicates the uncertainty range of estimation. </a:t>
            </a:r>
          </a:p>
        </p:txBody>
      </p:sp>
      <p:sp>
        <p:nvSpPr>
          <p:cNvPr id="18" name="TextBox 17"/>
          <p:cNvSpPr txBox="1"/>
          <p:nvPr/>
        </p:nvSpPr>
        <p:spPr>
          <a:xfrm>
            <a:off x="0" y="0"/>
            <a:ext cx="4158831" cy="400110"/>
          </a:xfrm>
          <a:prstGeom prst="rect">
            <a:avLst/>
          </a:prstGeom>
          <a:noFill/>
        </p:spPr>
        <p:txBody>
          <a:bodyPr wrap="none" rtlCol="0">
            <a:spAutoFit/>
          </a:bodyPr>
          <a:lstStyle/>
          <a:p>
            <a:r>
              <a:rPr lang="en-US" sz="2000" b="1" dirty="0"/>
              <a:t>2-2. Source apportionment (DC-BALT)</a:t>
            </a:r>
            <a:endParaRPr lang="en-US" sz="2000" b="1" baseline="-25000" dirty="0"/>
          </a:p>
        </p:txBody>
      </p:sp>
      <p:sp>
        <p:nvSpPr>
          <p:cNvPr id="2" name="Slide Number Placeholder 1"/>
          <p:cNvSpPr>
            <a:spLocks noGrp="1"/>
          </p:cNvSpPr>
          <p:nvPr>
            <p:ph type="sldNum" sz="quarter" idx="12"/>
          </p:nvPr>
        </p:nvSpPr>
        <p:spPr/>
        <p:txBody>
          <a:bodyPr/>
          <a:lstStyle/>
          <a:p>
            <a:fld id="{E0BC36EF-5388-834C-A331-BC7D61AEDD45}" type="slidenum">
              <a:rPr lang="en-US" smtClean="0"/>
              <a:t>6</a:t>
            </a:fld>
            <a:endParaRPr lang="en-US"/>
          </a:p>
        </p:txBody>
      </p:sp>
    </p:spTree>
    <p:extLst>
      <p:ext uri="{BB962C8B-B14F-4D97-AF65-F5344CB8AC3E}">
        <p14:creationId xmlns:p14="http://schemas.microsoft.com/office/powerpoint/2010/main" val="672276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0"/>
            <a:ext cx="6084038" cy="400110"/>
          </a:xfrm>
          <a:prstGeom prst="rect">
            <a:avLst/>
          </a:prstGeom>
          <a:noFill/>
        </p:spPr>
        <p:txBody>
          <a:bodyPr wrap="none" rtlCol="0">
            <a:spAutoFit/>
          </a:bodyPr>
          <a:lstStyle/>
          <a:p>
            <a:r>
              <a:rPr lang="en-US" sz="2000" b="1" dirty="0"/>
              <a:t>2-4. Source apportionment (DC/Balt, MD*, PA, WV, OH)</a:t>
            </a:r>
            <a:endParaRPr lang="en-US" sz="2000" b="1" baseline="-25000" dirty="0"/>
          </a:p>
        </p:txBody>
      </p:sp>
      <p:sp>
        <p:nvSpPr>
          <p:cNvPr id="3" name="Slide Number Placeholder 2"/>
          <p:cNvSpPr>
            <a:spLocks noGrp="1"/>
          </p:cNvSpPr>
          <p:nvPr>
            <p:ph type="sldNum" sz="quarter" idx="12"/>
          </p:nvPr>
        </p:nvSpPr>
        <p:spPr/>
        <p:txBody>
          <a:bodyPr/>
          <a:lstStyle/>
          <a:p>
            <a:fld id="{E0BC36EF-5388-834C-A331-BC7D61AEDD45}" type="slidenum">
              <a:rPr lang="en-US" smtClean="0"/>
              <a:t>7</a:t>
            </a:fld>
            <a:endParaRPr 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4325" y="340975"/>
            <a:ext cx="10206911" cy="5544978"/>
          </a:xfrm>
          <a:prstGeom prst="rect">
            <a:avLst/>
          </a:prstGeom>
        </p:spPr>
      </p:pic>
      <p:sp>
        <p:nvSpPr>
          <p:cNvPr id="16" name="Rectangle 15"/>
          <p:cNvSpPr/>
          <p:nvPr/>
        </p:nvSpPr>
        <p:spPr>
          <a:xfrm>
            <a:off x="872835" y="5802226"/>
            <a:ext cx="10238509" cy="1015663"/>
          </a:xfrm>
          <a:prstGeom prst="rect">
            <a:avLst/>
          </a:prstGeom>
        </p:spPr>
        <p:txBody>
          <a:bodyPr wrap="square">
            <a:spAutoFit/>
          </a:bodyPr>
          <a:lstStyle/>
          <a:p>
            <a:pPr>
              <a:defRPr/>
            </a:pPr>
            <a:r>
              <a:rPr lang="en-US" sz="1200" dirty="0"/>
              <a:t>Fig. 5. Contour maps showing distribution of partial-column average CO</a:t>
            </a:r>
            <a:r>
              <a:rPr lang="en-US" sz="1200" baseline="-25000" dirty="0"/>
              <a:t>2</a:t>
            </a:r>
            <a:r>
              <a:rPr lang="en-US" sz="1200" dirty="0"/>
              <a:t> at the time when aircraft was flying downwind of the DC/Baltimore area for </a:t>
            </a:r>
            <a:r>
              <a:rPr lang="en-US" sz="1200" dirty="0" smtClean="0"/>
              <a:t>Feb. </a:t>
            </a:r>
            <a:r>
              <a:rPr lang="en-US" sz="1200" dirty="0"/>
              <a:t>19 (a1) and </a:t>
            </a:r>
            <a:r>
              <a:rPr lang="en-US" sz="1200" dirty="0" smtClean="0"/>
              <a:t>Feb. </a:t>
            </a:r>
            <a:r>
              <a:rPr lang="en-US" sz="1200" dirty="0"/>
              <a:t>20 (b1) 2015. The HYSPLIT particle dispersion model with NAM12 meteorological data and EPA AMPD facility-level hourly emission data were used to conduct forward dispersion modeling. The flight track of the UMD Cessna aircraft is also shown on the maps. Much of the sampling on this NIST-sponsored FLAGG-MD flight was conducted in the convectively mixed layer (i.e., below 1 km). Fig. 4. (a2) and (b2) shows CO</a:t>
            </a:r>
            <a:r>
              <a:rPr lang="en-US" sz="1200" baseline="-25000" dirty="0"/>
              <a:t>2</a:t>
            </a:r>
            <a:r>
              <a:rPr lang="en-US" sz="1200" dirty="0"/>
              <a:t> mixing ratio observed along the flight track downwind of Baltimore and DC, as well as the modeled contribution to CO</a:t>
            </a:r>
            <a:r>
              <a:rPr lang="en-US" sz="1200" baseline="-25000" dirty="0"/>
              <a:t>2</a:t>
            </a:r>
            <a:r>
              <a:rPr lang="en-US" sz="1200" dirty="0"/>
              <a:t> from power plants in each state.</a:t>
            </a:r>
          </a:p>
        </p:txBody>
      </p:sp>
    </p:spTree>
    <p:extLst>
      <p:ext uri="{BB962C8B-B14F-4D97-AF65-F5344CB8AC3E}">
        <p14:creationId xmlns:p14="http://schemas.microsoft.com/office/powerpoint/2010/main" val="1766740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945410" y="2941887"/>
            <a:ext cx="5408390" cy="1815882"/>
          </a:xfrm>
          <a:prstGeom prst="rect">
            <a:avLst/>
          </a:prstGeom>
        </p:spPr>
        <p:txBody>
          <a:bodyPr wrap="square">
            <a:spAutoFit/>
          </a:bodyPr>
          <a:lstStyle/>
          <a:p>
            <a:pPr>
              <a:defRPr/>
            </a:pPr>
            <a:r>
              <a:rPr lang="en-US" sz="1600" dirty="0"/>
              <a:t>Fig. 6. Curtain plots showing spatial distribution of CO</a:t>
            </a:r>
            <a:r>
              <a:rPr lang="en-US" sz="1600" baseline="-25000" dirty="0"/>
              <a:t>2</a:t>
            </a:r>
            <a:r>
              <a:rPr lang="en-US" sz="1600" dirty="0"/>
              <a:t> measured by the aircraft at the downwind of defined DC-Balt area (a).  Distribution of CO</a:t>
            </a:r>
            <a:r>
              <a:rPr lang="en-US" sz="1600" baseline="-25000" dirty="0"/>
              <a:t>2</a:t>
            </a:r>
            <a:r>
              <a:rPr lang="en-US" sz="1600" dirty="0"/>
              <a:t> for the entire vertical curtain was estimated using Kriging method (b).  Kriging parameters used are listed at the top of the plot. Horizontal and vertical boundary of 2D plane used for mass balance approach is indicated as dotted lines.</a:t>
            </a:r>
          </a:p>
        </p:txBody>
      </p:sp>
      <p:sp>
        <p:nvSpPr>
          <p:cNvPr id="40" name="TextBox 39"/>
          <p:cNvSpPr txBox="1"/>
          <p:nvPr/>
        </p:nvSpPr>
        <p:spPr>
          <a:xfrm>
            <a:off x="0" y="0"/>
            <a:ext cx="4015010" cy="400110"/>
          </a:xfrm>
          <a:prstGeom prst="rect">
            <a:avLst/>
          </a:prstGeom>
          <a:noFill/>
        </p:spPr>
        <p:txBody>
          <a:bodyPr wrap="none" rtlCol="0">
            <a:spAutoFit/>
          </a:bodyPr>
          <a:lstStyle/>
          <a:p>
            <a:r>
              <a:rPr lang="en-US" sz="2000" b="1" dirty="0"/>
              <a:t>3-1. Mass balance approach: Kriging</a:t>
            </a:r>
            <a:endParaRPr lang="en-US" sz="2000" b="1" baseline="-25000" dirty="0"/>
          </a:p>
        </p:txBody>
      </p:sp>
      <p:sp>
        <p:nvSpPr>
          <p:cNvPr id="5" name="Slide Number Placeholder 4"/>
          <p:cNvSpPr>
            <a:spLocks noGrp="1"/>
          </p:cNvSpPr>
          <p:nvPr>
            <p:ph type="sldNum" sz="quarter" idx="12"/>
          </p:nvPr>
        </p:nvSpPr>
        <p:spPr/>
        <p:txBody>
          <a:bodyPr/>
          <a:lstStyle/>
          <a:p>
            <a:fld id="{E0BC36EF-5388-834C-A331-BC7D61AEDD45}" type="slidenum">
              <a:rPr lang="en-US" smtClean="0"/>
              <a:t>8</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628" y="406975"/>
            <a:ext cx="4536208" cy="6451025"/>
          </a:xfrm>
          <a:prstGeom prst="rect">
            <a:avLst/>
          </a:prstGeom>
        </p:spPr>
      </p:pic>
    </p:spTree>
    <p:extLst>
      <p:ext uri="{BB962C8B-B14F-4D97-AF65-F5344CB8AC3E}">
        <p14:creationId xmlns:p14="http://schemas.microsoft.com/office/powerpoint/2010/main" val="2056022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9589" y="2779088"/>
            <a:ext cx="5175019" cy="2062103"/>
          </a:xfrm>
          <a:prstGeom prst="rect">
            <a:avLst/>
          </a:prstGeom>
        </p:spPr>
        <p:txBody>
          <a:bodyPr wrap="square">
            <a:spAutoFit/>
          </a:bodyPr>
          <a:lstStyle/>
          <a:p>
            <a:pPr>
              <a:defRPr/>
            </a:pPr>
            <a:r>
              <a:rPr lang="en-US" sz="1600" dirty="0"/>
              <a:t>Fig. 7. Vertical profiles of CO</a:t>
            </a:r>
            <a:r>
              <a:rPr lang="en-US" sz="1600" baseline="-25000" dirty="0"/>
              <a:t>2</a:t>
            </a:r>
            <a:r>
              <a:rPr lang="en-US" sz="1600" dirty="0"/>
              <a:t>, CH</a:t>
            </a:r>
            <a:r>
              <a:rPr lang="en-US" sz="1600" baseline="-25000" dirty="0"/>
              <a:t>4</a:t>
            </a:r>
            <a:r>
              <a:rPr lang="en-US" sz="1600" dirty="0"/>
              <a:t>, H</a:t>
            </a:r>
            <a:r>
              <a:rPr lang="en-US" sz="1600" baseline="-25000" dirty="0"/>
              <a:t>2</a:t>
            </a:r>
            <a:r>
              <a:rPr lang="en-US" sz="1600" dirty="0"/>
              <a:t>O and Potential temperature obtained at the downwind of DC-Balt area during Feb 20 (a) and Feb 25 (b). Specific locations of each vertical profile are indicated as VP3 and VP5 in Fig 1. Long-dashed line and dotted line represent well-mixed PBL depth and Entrainment height. Red diamond indicate adjusted mixing height used for mass balance calculation. Vertical line on each diamond shows the uncertainty range.</a:t>
            </a:r>
          </a:p>
        </p:txBody>
      </p:sp>
      <p:sp>
        <p:nvSpPr>
          <p:cNvPr id="5" name="TextBox 4"/>
          <p:cNvSpPr txBox="1"/>
          <p:nvPr/>
        </p:nvSpPr>
        <p:spPr>
          <a:xfrm>
            <a:off x="0" y="0"/>
            <a:ext cx="3668120" cy="400110"/>
          </a:xfrm>
          <a:prstGeom prst="rect">
            <a:avLst/>
          </a:prstGeom>
          <a:noFill/>
        </p:spPr>
        <p:txBody>
          <a:bodyPr wrap="none" rtlCol="0">
            <a:spAutoFit/>
          </a:bodyPr>
          <a:lstStyle/>
          <a:p>
            <a:r>
              <a:rPr lang="en-US" sz="2000" b="1" dirty="0"/>
              <a:t>3-2. Mass balance approach: PBL</a:t>
            </a:r>
            <a:endParaRPr lang="en-US" sz="2000" b="1" baseline="-25000" dirty="0"/>
          </a:p>
        </p:txBody>
      </p:sp>
      <p:sp>
        <p:nvSpPr>
          <p:cNvPr id="2" name="Slide Number Placeholder 1"/>
          <p:cNvSpPr>
            <a:spLocks noGrp="1"/>
          </p:cNvSpPr>
          <p:nvPr>
            <p:ph type="sldNum" sz="quarter" idx="12"/>
          </p:nvPr>
        </p:nvSpPr>
        <p:spPr/>
        <p:txBody>
          <a:bodyPr/>
          <a:lstStyle/>
          <a:p>
            <a:fld id="{E0BC36EF-5388-834C-A331-BC7D61AEDD45}" type="slidenum">
              <a:rPr lang="en-US" smtClean="0"/>
              <a:t>9</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853" y="638020"/>
            <a:ext cx="5509491" cy="5714129"/>
          </a:xfrm>
          <a:prstGeom prst="rect">
            <a:avLst/>
          </a:prstGeom>
        </p:spPr>
      </p:pic>
    </p:spTree>
    <p:extLst>
      <p:ext uri="{BB962C8B-B14F-4D97-AF65-F5344CB8AC3E}">
        <p14:creationId xmlns:p14="http://schemas.microsoft.com/office/powerpoint/2010/main" val="404188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60035</TotalTime>
  <Words>2910</Words>
  <Application>Microsoft Macintosh PowerPoint</Application>
  <PresentationFormat>Widescreen</PresentationFormat>
  <Paragraphs>289</Paragraphs>
  <Slides>23</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Calibri</vt:lpstr>
      <vt:lpstr>Calibri (body)</vt:lpstr>
      <vt:lpstr>Calibri Light</vt:lpstr>
      <vt:lpstr>Helvetica</vt:lpstr>
      <vt:lpstr>Mangal</vt:lpstr>
      <vt:lpstr>Times New Roman</vt:lpstr>
      <vt:lpstr>Wingdings</vt:lpstr>
      <vt:lpstr>Arial</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up slides</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Doyeon Ahn</dc:creator>
  <cp:lastModifiedBy>Doyeon Ahn</cp:lastModifiedBy>
  <cp:revision>342</cp:revision>
  <cp:lastPrinted>2017-02-01T01:23:00Z</cp:lastPrinted>
  <dcterms:created xsi:type="dcterms:W3CDTF">2016-11-03T23:04:11Z</dcterms:created>
  <dcterms:modified xsi:type="dcterms:W3CDTF">2017-02-13T14:07:10Z</dcterms:modified>
</cp:coreProperties>
</file>