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00" r:id="rId3"/>
    <p:sldId id="285" r:id="rId4"/>
    <p:sldId id="299" r:id="rId5"/>
    <p:sldId id="309" r:id="rId6"/>
    <p:sldId id="292" r:id="rId7"/>
    <p:sldId id="295" r:id="rId8"/>
    <p:sldId id="293" r:id="rId9"/>
    <p:sldId id="310" r:id="rId10"/>
    <p:sldId id="298" r:id="rId11"/>
    <p:sldId id="303" r:id="rId12"/>
    <p:sldId id="296" r:id="rId13"/>
    <p:sldId id="275" r:id="rId14"/>
    <p:sldId id="297" r:id="rId15"/>
    <p:sldId id="304" r:id="rId16"/>
    <p:sldId id="286" r:id="rId17"/>
    <p:sldId id="311" r:id="rId18"/>
    <p:sldId id="281" r:id="rId19"/>
    <p:sldId id="261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6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A7365-316F-403C-B56A-2D066DF2E5A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10BCD-5B4C-4446-BBA7-D79E0ABD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80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D63E3-A506-4119-B3BF-3C223278543F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B54A2-FA1E-44A7-956B-6D288E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4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6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54A2-FA1E-44A7-956B-6D288E6D2E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8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2185E-E2C5-0B4B-8491-C69DF5133CE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9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54A2-FA1E-44A7-956B-6D288E6D2E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54A2-FA1E-44A7-956B-6D288E6D2E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4" indent="0" algn="ctr">
              <a:buNone/>
              <a:defRPr sz="2100"/>
            </a:lvl2pPr>
            <a:lvl3pPr marL="914326" indent="0" algn="ctr">
              <a:buNone/>
              <a:defRPr sz="1800"/>
            </a:lvl3pPr>
            <a:lvl4pPr marL="1371490" indent="0" algn="ctr">
              <a:buNone/>
              <a:defRPr sz="1500"/>
            </a:lvl4pPr>
            <a:lvl5pPr marL="1828654" indent="0" algn="ctr">
              <a:buNone/>
              <a:defRPr sz="1500"/>
            </a:lvl5pPr>
            <a:lvl6pPr marL="2285818" indent="0" algn="ctr">
              <a:buNone/>
              <a:defRPr sz="1500"/>
            </a:lvl6pPr>
            <a:lvl7pPr marL="2742980" indent="0" algn="ctr">
              <a:buNone/>
              <a:defRPr sz="1500"/>
            </a:lvl7pPr>
            <a:lvl8pPr marL="3200144" indent="0" algn="ctr">
              <a:buNone/>
              <a:defRPr sz="1500"/>
            </a:lvl8pPr>
            <a:lvl9pPr marL="3657308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214C-B85E-244A-B48C-7C2F9E560BE4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1A3D-778D-4F44-B37E-325D2ABE8F64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9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F910-35AC-4742-8ECE-EA1FD8A5CA39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8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3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5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9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15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10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12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6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B0B-B0E2-224F-ACE5-BD90096A8A62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65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1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98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0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03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11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78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3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3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78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7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7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735C-2D92-BE4B-A7D4-4E5276DC9F0C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3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46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96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89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37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47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43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69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10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57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8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DE3-FA89-D148-85FB-5F43D7DECA9D}" type="datetime1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94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06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41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51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89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82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43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69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50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66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4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100" b="1"/>
            </a:lvl2pPr>
            <a:lvl3pPr marL="914326" indent="0">
              <a:buNone/>
              <a:defRPr sz="1800" b="1"/>
            </a:lvl3pPr>
            <a:lvl4pPr marL="1371490" indent="0">
              <a:buNone/>
              <a:defRPr sz="1500" b="1"/>
            </a:lvl4pPr>
            <a:lvl5pPr marL="1828654" indent="0">
              <a:buNone/>
              <a:defRPr sz="1500" b="1"/>
            </a:lvl5pPr>
            <a:lvl6pPr marL="2285818" indent="0">
              <a:buNone/>
              <a:defRPr sz="1500" b="1"/>
            </a:lvl6pPr>
            <a:lvl7pPr marL="2742980" indent="0">
              <a:buNone/>
              <a:defRPr sz="1500" b="1"/>
            </a:lvl7pPr>
            <a:lvl8pPr marL="3200144" indent="0">
              <a:buNone/>
              <a:defRPr sz="1500" b="1"/>
            </a:lvl8pPr>
            <a:lvl9pPr marL="365730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100" b="1"/>
            </a:lvl2pPr>
            <a:lvl3pPr marL="914326" indent="0">
              <a:buNone/>
              <a:defRPr sz="1800" b="1"/>
            </a:lvl3pPr>
            <a:lvl4pPr marL="1371490" indent="0">
              <a:buNone/>
              <a:defRPr sz="1500" b="1"/>
            </a:lvl4pPr>
            <a:lvl5pPr marL="1828654" indent="0">
              <a:buNone/>
              <a:defRPr sz="1500" b="1"/>
            </a:lvl5pPr>
            <a:lvl6pPr marL="2285818" indent="0">
              <a:buNone/>
              <a:defRPr sz="1500" b="1"/>
            </a:lvl6pPr>
            <a:lvl7pPr marL="2742980" indent="0">
              <a:buNone/>
              <a:defRPr sz="1500" b="1"/>
            </a:lvl7pPr>
            <a:lvl8pPr marL="3200144" indent="0">
              <a:buNone/>
              <a:defRPr sz="1500" b="1"/>
            </a:lvl8pPr>
            <a:lvl9pPr marL="365730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AE6-68AA-DC4F-985F-9B5F8F705D9D}" type="datetime1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37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64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37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29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6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38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40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98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26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79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8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81F-7911-804A-BA4B-600DAB4B497C}" type="datetime1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03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49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127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460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86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210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756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54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382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165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1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436C-66F0-C34F-A0AC-BECFB241CE5D}" type="datetime1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9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EFBD-C73A-EE42-AB19-D37C2B595EDB}" type="datetime1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2010  R.R. Dickerson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6AFF9-E8C4-EE48-B19C-1343AD9A2A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897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2FAC-0661-6C4C-8DFB-CEBE7AC2E10F}" type="datetime1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2010  R.R. Dickerson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2EF31-B0F3-0C48-9B6A-543A922D5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930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267" y="131764"/>
            <a:ext cx="9135533" cy="5302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6B1B-CA26-47A2-9FD5-206ABBFA34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36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34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64" indent="0">
              <a:buNone/>
              <a:defRPr sz="1400"/>
            </a:lvl2pPr>
            <a:lvl3pPr marL="914326" indent="0">
              <a:buNone/>
              <a:defRPr sz="1200"/>
            </a:lvl3pPr>
            <a:lvl4pPr marL="1371490" indent="0">
              <a:buNone/>
              <a:defRPr sz="1000"/>
            </a:lvl4pPr>
            <a:lvl5pPr marL="1828654" indent="0">
              <a:buNone/>
              <a:defRPr sz="1000"/>
            </a:lvl5pPr>
            <a:lvl6pPr marL="2285818" indent="0">
              <a:buNone/>
              <a:defRPr sz="1000"/>
            </a:lvl6pPr>
            <a:lvl7pPr marL="2742980" indent="0">
              <a:buNone/>
              <a:defRPr sz="1000"/>
            </a:lvl7pPr>
            <a:lvl8pPr marL="3200144" indent="0">
              <a:buNone/>
              <a:defRPr sz="1000"/>
            </a:lvl8pPr>
            <a:lvl9pPr marL="365730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4224-C26E-A24E-90AD-0C40901F2DF1}" type="datetime1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2" y="987434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6" indent="0">
              <a:buNone/>
              <a:defRPr sz="2400"/>
            </a:lvl3pPr>
            <a:lvl4pPr marL="1371490" indent="0">
              <a:buNone/>
              <a:defRPr sz="2100"/>
            </a:lvl4pPr>
            <a:lvl5pPr marL="1828654" indent="0">
              <a:buNone/>
              <a:defRPr sz="2100"/>
            </a:lvl5pPr>
            <a:lvl6pPr marL="2285818" indent="0">
              <a:buNone/>
              <a:defRPr sz="2100"/>
            </a:lvl6pPr>
            <a:lvl7pPr marL="2742980" indent="0">
              <a:buNone/>
              <a:defRPr sz="2100"/>
            </a:lvl7pPr>
            <a:lvl8pPr marL="3200144" indent="0">
              <a:buNone/>
              <a:defRPr sz="2100"/>
            </a:lvl8pPr>
            <a:lvl9pPr marL="3657308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64" indent="0">
              <a:buNone/>
              <a:defRPr sz="1400"/>
            </a:lvl2pPr>
            <a:lvl3pPr marL="914326" indent="0">
              <a:buNone/>
              <a:defRPr sz="1200"/>
            </a:lvl3pPr>
            <a:lvl4pPr marL="1371490" indent="0">
              <a:buNone/>
              <a:defRPr sz="1000"/>
            </a:lvl4pPr>
            <a:lvl5pPr marL="1828654" indent="0">
              <a:buNone/>
              <a:defRPr sz="1000"/>
            </a:lvl5pPr>
            <a:lvl6pPr marL="2285818" indent="0">
              <a:buNone/>
              <a:defRPr sz="1000"/>
            </a:lvl6pPr>
            <a:lvl7pPr marL="2742980" indent="0">
              <a:buNone/>
              <a:defRPr sz="1000"/>
            </a:lvl7pPr>
            <a:lvl8pPr marL="3200144" indent="0">
              <a:buNone/>
              <a:defRPr sz="1000"/>
            </a:lvl8pPr>
            <a:lvl9pPr marL="365730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483C-C042-A24D-B01F-C3E2B21F13C7}" type="datetime1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8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60"/>
            <a:ext cx="27432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5174-B8EA-704B-92D0-F30B33F130C6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60"/>
            <a:ext cx="41148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60"/>
            <a:ext cx="27432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9A6C-362D-4F24-942B-EDFEE9BE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9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6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8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9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B4E3D8-9067-5E43-B0BD-E0F263DB5044}" type="datetime1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2/13/2017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ea typeface="ＭＳ Ｐゴシック" charset="0"/>
              </a:rPr>
              <a:t>Copyright © 2010  R.R. Dickerson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D4D86E6-A7A5-9846-901B-C73CA9DD293B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3" r:id="rId49"/>
    <p:sldLayoutId id="2147483734" r:id="rId50"/>
    <p:sldLayoutId id="2147483735" r:id="rId51"/>
    <p:sldLayoutId id="2147483736" r:id="rId52"/>
    <p:sldLayoutId id="2147483737" r:id="rId53"/>
    <p:sldLayoutId id="2147483738" r:id="rId54"/>
    <p:sldLayoutId id="2147483739" r:id="rId55"/>
    <p:sldLayoutId id="2147483740" r:id="rId56"/>
    <p:sldLayoutId id="2147483741" r:id="rId57"/>
    <p:sldLayoutId id="2147483742" r:id="rId58"/>
    <p:sldLayoutId id="2147483743" r:id="rId59"/>
    <p:sldLayoutId id="2147483744" r:id="rId60"/>
    <p:sldLayoutId id="2147483745" r:id="rId61"/>
    <p:sldLayoutId id="2147483746" r:id="rId6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82" y="73695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00" y="1818873"/>
            <a:ext cx="11351240" cy="46873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9</a:t>
            </a:r>
            <a:r>
              <a:rPr lang="en-US" b="1" dirty="0"/>
              <a:t>:00	  </a:t>
            </a:r>
            <a:r>
              <a:rPr lang="en-US" b="1" dirty="0" smtClean="0"/>
              <a:t>  9</a:t>
            </a:r>
            <a:r>
              <a:rPr lang="en-US" b="1" dirty="0"/>
              <a:t>:15	</a:t>
            </a:r>
            <a:r>
              <a:rPr lang="en-US" b="1" dirty="0" smtClean="0"/>
              <a:t>	Introduction 					J</a:t>
            </a:r>
            <a:r>
              <a:rPr lang="en-US" b="1" dirty="0"/>
              <a:t>. Whetstone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9</a:t>
            </a:r>
            <a:r>
              <a:rPr lang="en-US" b="1" dirty="0"/>
              <a:t>:15	</a:t>
            </a:r>
            <a:r>
              <a:rPr lang="en-US" b="1" dirty="0" smtClean="0"/>
              <a:t>    9:45</a:t>
            </a:r>
            <a:r>
              <a:rPr lang="en-US" b="1" dirty="0"/>
              <a:t>	</a:t>
            </a:r>
            <a:r>
              <a:rPr lang="en-US" b="1" dirty="0" smtClean="0"/>
              <a:t>	NIST </a:t>
            </a:r>
            <a:r>
              <a:rPr lang="en-US" b="1" dirty="0"/>
              <a:t>activities and </a:t>
            </a:r>
            <a:r>
              <a:rPr lang="en-US" b="1" dirty="0" smtClean="0"/>
              <a:t>plans  </a:t>
            </a:r>
            <a:r>
              <a:rPr lang="en-US" b="1" dirty="0"/>
              <a:t>	</a:t>
            </a:r>
            <a:r>
              <a:rPr lang="en-US" b="1" dirty="0" smtClean="0"/>
              <a:t>		A</a:t>
            </a:r>
            <a:r>
              <a:rPr lang="en-US" b="1" dirty="0"/>
              <a:t>. Karion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9:45       10:00 </a:t>
            </a:r>
            <a:r>
              <a:rPr lang="en-US" b="1" dirty="0"/>
              <a:t>	</a:t>
            </a:r>
            <a:r>
              <a:rPr lang="en-US" b="1" dirty="0" smtClean="0"/>
              <a:t>	UMD</a:t>
            </a:r>
            <a:r>
              <a:rPr lang="en-US" b="1" dirty="0"/>
              <a:t>/FLAGG-MD activities Overview              	R</a:t>
            </a:r>
            <a:r>
              <a:rPr lang="en-US" b="1" dirty="0" smtClean="0"/>
              <a:t>. Dickerson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10:00      10:15       	WRF </a:t>
            </a:r>
            <a:r>
              <a:rPr lang="en-US" b="1" dirty="0"/>
              <a:t>modeling and LETKF                 	</a:t>
            </a:r>
            <a:r>
              <a:rPr lang="en-US" b="1" dirty="0" smtClean="0"/>
              <a:t>	</a:t>
            </a:r>
            <a:r>
              <a:rPr lang="en-US" b="1" dirty="0" smtClean="0"/>
              <a:t>K</a:t>
            </a:r>
            <a:r>
              <a:rPr lang="en-US" b="1" dirty="0"/>
              <a:t>. Ide	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10:15	  10:30		Discussion</a:t>
            </a:r>
          </a:p>
          <a:p>
            <a:pPr marL="0" indent="0">
              <a:buNone/>
            </a:pPr>
            <a:r>
              <a:rPr lang="en-US" b="1" dirty="0" smtClean="0"/>
              <a:t>10:30</a:t>
            </a:r>
            <a:r>
              <a:rPr lang="en-US" b="1" dirty="0"/>
              <a:t>	</a:t>
            </a:r>
            <a:r>
              <a:rPr lang="en-US" b="1" dirty="0" smtClean="0"/>
              <a:t>  10</a:t>
            </a:r>
            <a:r>
              <a:rPr lang="en-US" b="1" dirty="0"/>
              <a:t>:</a:t>
            </a:r>
            <a:r>
              <a:rPr lang="en-US" b="1" dirty="0" smtClean="0"/>
              <a:t>45	</a:t>
            </a:r>
            <a:r>
              <a:rPr lang="en-US" b="1" dirty="0"/>
              <a:t>	Break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10</a:t>
            </a:r>
            <a:r>
              <a:rPr lang="en-US" b="1" dirty="0"/>
              <a:t>:45	</a:t>
            </a:r>
            <a:r>
              <a:rPr lang="en-US" b="1" dirty="0" smtClean="0"/>
              <a:t>  11</a:t>
            </a:r>
            <a:r>
              <a:rPr lang="en-US" b="1" dirty="0"/>
              <a:t>:00	</a:t>
            </a:r>
            <a:r>
              <a:rPr lang="en-US" b="1" dirty="0" smtClean="0"/>
              <a:t>	C</a:t>
            </a:r>
            <a:r>
              <a:rPr lang="en-US" b="1" dirty="0"/>
              <a:t>-Cycle &amp; Low Cost sensors	</a:t>
            </a:r>
            <a:r>
              <a:rPr lang="en-US" b="1" dirty="0" smtClean="0"/>
              <a:t>		N</a:t>
            </a:r>
            <a:r>
              <a:rPr lang="en-US" b="1" dirty="0"/>
              <a:t>. </a:t>
            </a:r>
            <a:r>
              <a:rPr lang="en-US" b="1" dirty="0" smtClean="0"/>
              <a:t>Zeng</a:t>
            </a:r>
          </a:p>
          <a:p>
            <a:pPr marL="0" indent="0">
              <a:buNone/>
            </a:pPr>
            <a:r>
              <a:rPr lang="en-US" b="1" dirty="0" smtClean="0"/>
              <a:t>11</a:t>
            </a:r>
            <a:r>
              <a:rPr lang="en-US" b="1" dirty="0"/>
              <a:t>:00	</a:t>
            </a:r>
            <a:r>
              <a:rPr lang="en-US" b="1" dirty="0" smtClean="0"/>
              <a:t>  11</a:t>
            </a:r>
            <a:r>
              <a:rPr lang="en-US" b="1" dirty="0"/>
              <a:t>:30	</a:t>
            </a:r>
            <a:r>
              <a:rPr lang="en-US" b="1" dirty="0" smtClean="0"/>
              <a:t>	</a:t>
            </a:r>
            <a:r>
              <a:rPr lang="en-US" b="1" dirty="0"/>
              <a:t>Modeling </a:t>
            </a:r>
            <a:r>
              <a:rPr lang="en-US" b="1" dirty="0" smtClean="0"/>
              <a:t>Discussion	</a:t>
            </a:r>
          </a:p>
          <a:p>
            <a:pPr marL="0" indent="0">
              <a:buNone/>
            </a:pPr>
            <a:r>
              <a:rPr lang="en-US" b="1" dirty="0" smtClean="0"/>
              <a:t>11</a:t>
            </a:r>
            <a:r>
              <a:rPr lang="en-US" b="1" dirty="0"/>
              <a:t>:30	</a:t>
            </a:r>
            <a:r>
              <a:rPr lang="en-US" b="1" dirty="0" smtClean="0"/>
              <a:t>  12</a:t>
            </a:r>
            <a:r>
              <a:rPr lang="en-US" b="1" dirty="0"/>
              <a:t>:30	</a:t>
            </a:r>
            <a:r>
              <a:rPr lang="en-US" b="1" dirty="0" smtClean="0"/>
              <a:t>	Lunch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12</a:t>
            </a:r>
            <a:r>
              <a:rPr lang="en-US" b="1" dirty="0"/>
              <a:t>:30    </a:t>
            </a:r>
            <a:r>
              <a:rPr lang="en-US" b="1" dirty="0" smtClean="0"/>
              <a:t>  13:15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/>
              <a:t>NIST activities and plans Cont. 			</a:t>
            </a:r>
            <a:r>
              <a:rPr lang="en-US" b="1" dirty="0" smtClean="0"/>
              <a:t>A</a:t>
            </a:r>
            <a:r>
              <a:rPr lang="en-US" b="1" dirty="0"/>
              <a:t>. </a:t>
            </a:r>
            <a:r>
              <a:rPr lang="en-US" b="1" dirty="0" smtClean="0"/>
              <a:t>Karion</a:t>
            </a:r>
          </a:p>
          <a:p>
            <a:pPr marL="0" indent="0">
              <a:buNone/>
            </a:pPr>
            <a:r>
              <a:rPr lang="en-US" b="1" dirty="0" smtClean="0"/>
              <a:t>13:15	  13:30		Methane </a:t>
            </a:r>
            <a:r>
              <a:rPr lang="en-US" b="1" dirty="0"/>
              <a:t>Flux Measurements               	</a:t>
            </a:r>
            <a:r>
              <a:rPr lang="en-US" b="1" dirty="0" smtClean="0"/>
              <a:t>	</a:t>
            </a:r>
            <a:r>
              <a:rPr lang="en-US" b="1" dirty="0" smtClean="0"/>
              <a:t>X</a:t>
            </a:r>
            <a:r>
              <a:rPr lang="en-US" b="1" dirty="0"/>
              <a:t>. Ren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13:30      13:45	</a:t>
            </a:r>
            <a:r>
              <a:rPr lang="en-US" b="1" dirty="0"/>
              <a:t>	CO</a:t>
            </a:r>
            <a:r>
              <a:rPr lang="en-US" b="1" baseline="-25000" dirty="0"/>
              <a:t>2</a:t>
            </a:r>
            <a:r>
              <a:rPr lang="en-US" b="1" dirty="0"/>
              <a:t> Flux Measurements	</a:t>
            </a:r>
            <a:r>
              <a:rPr lang="en-US" b="1" dirty="0" smtClean="0"/>
              <a:t>		R</a:t>
            </a:r>
            <a:r>
              <a:rPr lang="en-US" b="1" dirty="0"/>
              <a:t>. </a:t>
            </a:r>
            <a:r>
              <a:rPr lang="en-US" b="1" dirty="0" smtClean="0"/>
              <a:t>Salawitch</a:t>
            </a:r>
          </a:p>
          <a:p>
            <a:pPr marL="0" indent="0">
              <a:buNone/>
            </a:pPr>
            <a:r>
              <a:rPr lang="en-US" b="1" dirty="0" smtClean="0"/>
              <a:t>13:45      15:00		Open Discussion	 </a:t>
            </a:r>
            <a:r>
              <a:rPr lang="en-US" b="1" dirty="0" smtClean="0"/>
              <a:t>			(</a:t>
            </a:r>
            <a:r>
              <a:rPr lang="en-US" b="1" dirty="0" smtClean="0"/>
              <a:t>Kalnay)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26B1B-CA26-47A2-9FD5-206ABBFA343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 descr="HH_RD_XR2016Bi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>
          <a:xfrm>
            <a:off x="496796" y="47040"/>
            <a:ext cx="10425000" cy="68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228607"/>
            <a:ext cx="11594509" cy="628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6200"/>
            <a:ext cx="10972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2016  CO to CO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ratio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943600" y="2523678"/>
            <a:ext cx="711200" cy="228600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902447" y="5300709"/>
            <a:ext cx="711200" cy="228600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8159" y="2438400"/>
            <a:ext cx="264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</a:t>
            </a:r>
            <a:r>
              <a:rPr lang="en-US" sz="2000" dirty="0" smtClean="0"/>
              <a:t>CO/</a:t>
            </a:r>
            <a:r>
              <a:rPr lang="en-US" sz="2000" dirty="0" smtClean="0">
                <a:sym typeface="Symbol"/>
              </a:rPr>
              <a:t>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6.0%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5105400"/>
            <a:ext cx="264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</a:t>
            </a:r>
            <a:r>
              <a:rPr lang="en-US" sz="2000" dirty="0" smtClean="0"/>
              <a:t>CO/</a:t>
            </a:r>
            <a:r>
              <a:rPr lang="en-US" sz="2000" dirty="0" smtClean="0">
                <a:sym typeface="Symbol"/>
              </a:rPr>
              <a:t>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2.0%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338481" y="4910263"/>
            <a:ext cx="615327" cy="811830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68258" y="4528716"/>
            <a:ext cx="264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</a:t>
            </a:r>
            <a:r>
              <a:rPr lang="en-US" sz="2000" dirty="0" smtClean="0"/>
              <a:t>CO/</a:t>
            </a:r>
            <a:r>
              <a:rPr lang="en-US" sz="2000" dirty="0" smtClean="0">
                <a:sym typeface="Symbol"/>
              </a:rPr>
              <a:t>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10.0%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86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67" y="1761355"/>
            <a:ext cx="6315973" cy="47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87" y="510111"/>
            <a:ext cx="11175241" cy="655093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/Wash CO 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</a:t>
            </a:r>
            <a:r>
              <a:rPr lang="en-US" sz="3200" b="1" baseline="-25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b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and 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EDGAR Emissions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2114" y="2126628"/>
            <a:ext cx="4367551" cy="3416314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marL="342872" indent="-342872">
              <a:buFont typeface="Arial" panose="020B0604020202020204" pitchFamily="34" charset="0"/>
              <a:buChar char="•"/>
            </a:pPr>
            <a:r>
              <a:rPr lang="en-US" sz="2400" dirty="0"/>
              <a:t>Observed CO to CO</a:t>
            </a:r>
            <a:r>
              <a:rPr lang="en-US" sz="2400" baseline="-25000" dirty="0"/>
              <a:t>2</a:t>
            </a:r>
            <a:r>
              <a:rPr lang="en-US" sz="2400" dirty="0"/>
              <a:t> molar ratio = 0.53% (black line)</a:t>
            </a:r>
          </a:p>
          <a:p>
            <a:pPr marL="342872" indent="-342872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72" indent="-342872">
              <a:buFont typeface="Arial" panose="020B0604020202020204" pitchFamily="34" charset="0"/>
              <a:buChar char="•"/>
            </a:pPr>
            <a:r>
              <a:rPr lang="en-US" sz="2400" dirty="0"/>
              <a:t>CO to CO</a:t>
            </a:r>
            <a:r>
              <a:rPr lang="en-US" sz="2400" baseline="-25000" dirty="0"/>
              <a:t>2</a:t>
            </a:r>
            <a:r>
              <a:rPr lang="en-US" sz="2400" dirty="0"/>
              <a:t> molar ratio in EDGAR 2010 emission inventory: 0.591% (red dashed line).  May have fallen since 2010.</a:t>
            </a:r>
            <a:endParaRPr lang="en-US" sz="2400" b="1" dirty="0"/>
          </a:p>
          <a:p>
            <a:pPr marL="342872" indent="-342872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45465" y="1363917"/>
            <a:ext cx="3806875" cy="523214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FLAGG-MD winter 2016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716309" y="4905076"/>
            <a:ext cx="655952" cy="206113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82006" y="4885144"/>
            <a:ext cx="1760220" cy="64632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CO/CO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ratio in EDGAR 2010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471" y="2138238"/>
            <a:ext cx="1097280" cy="369326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7" rIns="91432" bIns="45717" rtlCol="0">
            <a:spAutoFit/>
          </a:bodyPr>
          <a:lstStyle/>
          <a:p>
            <a:r>
              <a:rPr lang="en-US" dirty="0" smtClean="0"/>
              <a:t>Linear fit: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34" y="626295"/>
            <a:ext cx="11078587" cy="623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475" y="-38100"/>
            <a:ext cx="10972800" cy="8001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</a:rPr>
              <a:t>Balt</a:t>
            </a:r>
            <a:r>
              <a:rPr lang="en-US" sz="3200" b="1" dirty="0" smtClean="0">
                <a:solidFill>
                  <a:srgbClr val="000099"/>
                </a:solidFill>
              </a:rPr>
              <a:t>/Wash CH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</a:rPr>
              <a:t> vs. CO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</a:rPr>
              <a:t> colored with SO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2</a:t>
            </a:r>
            <a:endParaRPr lang="en-US" sz="3200" b="1" baseline="-250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9276" y="5691219"/>
            <a:ext cx="2156544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5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charset="0"/>
                <a:cs typeface="ＭＳ Ｐゴシック" charset="0"/>
              </a:rPr>
              <a:t>Free troposphere</a:t>
            </a:r>
          </a:p>
        </p:txBody>
      </p:sp>
      <p:sp>
        <p:nvSpPr>
          <p:cNvPr id="3" name="Oval 2"/>
          <p:cNvSpPr/>
          <p:nvPr/>
        </p:nvSpPr>
        <p:spPr>
          <a:xfrm>
            <a:off x="2840434" y="4785777"/>
            <a:ext cx="609601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15" y="990600"/>
            <a:ext cx="642369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01734" y="1264564"/>
            <a:ext cx="1050827" cy="37338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4813" y="4403284"/>
            <a:ext cx="325120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5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charset="0"/>
                <a:cs typeface="ＭＳ Ｐゴシック" charset="0"/>
              </a:rPr>
              <a:t>Urban/power plant plumes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71439" y="1179483"/>
            <a:ext cx="2156544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5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ea typeface="ＭＳ Ｐゴシック" charset="0"/>
                <a:cs typeface="ＭＳ Ｐゴシック" charset="0"/>
              </a:rPr>
              <a:t>Brown Station landfill</a:t>
            </a:r>
          </a:p>
        </p:txBody>
      </p:sp>
    </p:spTree>
    <p:extLst>
      <p:ext uri="{BB962C8B-B14F-4D97-AF65-F5344CB8AC3E}">
        <p14:creationId xmlns:p14="http://schemas.microsoft.com/office/powerpoint/2010/main" val="41396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Quantification of emissions of urban greenhouse gases CO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 to establish scientifically sound, cost-effective policies such as the Maryland Climate Change Plan and Regional Greenhouse Gas Initiative (RGGI).  </a:t>
            </a:r>
          </a:p>
          <a:p>
            <a:r>
              <a:rPr lang="en-US" dirty="0"/>
              <a:t>Synergy between AQ </a:t>
            </a:r>
            <a:r>
              <a:rPr lang="en-US" dirty="0" err="1"/>
              <a:t>obs</a:t>
            </a:r>
            <a:r>
              <a:rPr lang="en-US" dirty="0"/>
              <a:t> GHG emissions.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5769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100" b="1" u="sng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br>
              <a:rPr lang="en-US" sz="4100" b="1" u="sng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100" b="1" u="sng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710" y="1256389"/>
            <a:ext cx="10504601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Proposed Measurements:</a:t>
            </a:r>
          </a:p>
          <a:p>
            <a:pPr lvl="1"/>
            <a:r>
              <a:rPr lang="en-US" dirty="0" smtClean="0"/>
              <a:t>Profiles and transects of GHG’s and short lived pollutants such as NOx, SO</a:t>
            </a:r>
            <a:r>
              <a:rPr lang="en-US" baseline="-25000" dirty="0" smtClean="0"/>
              <a:t>2</a:t>
            </a:r>
            <a:r>
              <a:rPr lang="en-US" dirty="0" smtClean="0"/>
              <a:t>, CO, BC, VOC’s including near towers.</a:t>
            </a:r>
          </a:p>
          <a:p>
            <a:pPr lvl="1"/>
            <a:r>
              <a:rPr lang="en-US" dirty="0" smtClean="0"/>
              <a:t>Background flights (major source of uncertainty).</a:t>
            </a:r>
          </a:p>
          <a:p>
            <a:pPr lvl="1"/>
            <a:r>
              <a:rPr lang="en-US" dirty="0" smtClean="0"/>
              <a:t>Dual aircraft simultaneous profiles and transects for better resolution.</a:t>
            </a:r>
          </a:p>
          <a:p>
            <a:pPr lvl="1"/>
            <a:r>
              <a:rPr lang="en-US" dirty="0" smtClean="0"/>
              <a:t>An array of low-cost sensors could provide superior monitoring.</a:t>
            </a:r>
          </a:p>
          <a:p>
            <a:r>
              <a:rPr lang="en-US" dirty="0" smtClean="0"/>
              <a:t>Proposed Models:</a:t>
            </a:r>
          </a:p>
          <a:p>
            <a:pPr lvl="1"/>
            <a:r>
              <a:rPr lang="en-US" dirty="0" smtClean="0"/>
              <a:t>Most accurate winds come from the cutting edge models assimilating the best monitors and evaluated with the best measurements. </a:t>
            </a:r>
          </a:p>
          <a:p>
            <a:pPr lvl="1"/>
            <a:r>
              <a:rPr lang="en-US" u="sng" dirty="0" smtClean="0"/>
              <a:t>Precision</a:t>
            </a:r>
            <a:r>
              <a:rPr lang="en-US" dirty="0" smtClean="0"/>
              <a:t> in met fields from ensemble of runs.</a:t>
            </a:r>
          </a:p>
          <a:p>
            <a:pPr lvl="1"/>
            <a:r>
              <a:rPr lang="en-US" u="sng" dirty="0" smtClean="0"/>
              <a:t>Uncertainty</a:t>
            </a:r>
            <a:r>
              <a:rPr lang="en-US" dirty="0" smtClean="0"/>
              <a:t> from comparison of models for same domain with comparable gridding and resolution.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82" y="73695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00" y="1818873"/>
            <a:ext cx="11351240" cy="46873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9</a:t>
            </a:r>
            <a:r>
              <a:rPr lang="en-US" b="1" dirty="0"/>
              <a:t>:00	  </a:t>
            </a:r>
            <a:r>
              <a:rPr lang="en-US" b="1" dirty="0" smtClean="0"/>
              <a:t>  9</a:t>
            </a:r>
            <a:r>
              <a:rPr lang="en-US" b="1" dirty="0"/>
              <a:t>:15	</a:t>
            </a:r>
            <a:r>
              <a:rPr lang="en-US" b="1" dirty="0" smtClean="0"/>
              <a:t>	Introduction 					J</a:t>
            </a:r>
            <a:r>
              <a:rPr lang="en-US" b="1" dirty="0"/>
              <a:t>. Whetstone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9</a:t>
            </a:r>
            <a:r>
              <a:rPr lang="en-US" b="1" dirty="0"/>
              <a:t>:15	</a:t>
            </a:r>
            <a:r>
              <a:rPr lang="en-US" b="1" dirty="0" smtClean="0"/>
              <a:t>    9:45</a:t>
            </a:r>
            <a:r>
              <a:rPr lang="en-US" b="1" dirty="0"/>
              <a:t>	</a:t>
            </a:r>
            <a:r>
              <a:rPr lang="en-US" b="1" dirty="0" smtClean="0"/>
              <a:t>	NIST </a:t>
            </a:r>
            <a:r>
              <a:rPr lang="en-US" b="1" dirty="0"/>
              <a:t>activities and </a:t>
            </a:r>
            <a:r>
              <a:rPr lang="en-US" b="1" dirty="0" smtClean="0"/>
              <a:t>plans  </a:t>
            </a:r>
            <a:r>
              <a:rPr lang="en-US" b="1" dirty="0"/>
              <a:t>	</a:t>
            </a:r>
            <a:r>
              <a:rPr lang="en-US" b="1" dirty="0" smtClean="0"/>
              <a:t>		A</a:t>
            </a:r>
            <a:r>
              <a:rPr lang="en-US" b="1" dirty="0"/>
              <a:t>. Karion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9:45       10:00 </a:t>
            </a:r>
            <a:r>
              <a:rPr lang="en-US" b="1" dirty="0"/>
              <a:t>	</a:t>
            </a:r>
            <a:r>
              <a:rPr lang="en-US" b="1" dirty="0" smtClean="0"/>
              <a:t>	UMD</a:t>
            </a:r>
            <a:r>
              <a:rPr lang="en-US" b="1" dirty="0"/>
              <a:t>/FLAGG-MD activities Overview              	R</a:t>
            </a:r>
            <a:r>
              <a:rPr lang="en-US" b="1" dirty="0" smtClean="0"/>
              <a:t>. Dickerson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10:00      10:15       	WRF </a:t>
            </a:r>
            <a:r>
              <a:rPr lang="en-US" b="1" dirty="0"/>
              <a:t>modeling and LETKF                 	</a:t>
            </a:r>
            <a:r>
              <a:rPr lang="en-US" b="1" dirty="0" smtClean="0"/>
              <a:t>	</a:t>
            </a:r>
            <a:r>
              <a:rPr lang="en-US" b="1" dirty="0" smtClean="0"/>
              <a:t>K</a:t>
            </a:r>
            <a:r>
              <a:rPr lang="en-US" b="1" dirty="0"/>
              <a:t>. Ide	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10:15	  10:30		Discussion</a:t>
            </a:r>
          </a:p>
          <a:p>
            <a:pPr marL="0" indent="0">
              <a:buNone/>
            </a:pPr>
            <a:r>
              <a:rPr lang="en-US" b="1" dirty="0" smtClean="0"/>
              <a:t>10:30</a:t>
            </a:r>
            <a:r>
              <a:rPr lang="en-US" b="1" dirty="0"/>
              <a:t>	</a:t>
            </a:r>
            <a:r>
              <a:rPr lang="en-US" b="1" dirty="0" smtClean="0"/>
              <a:t>  10</a:t>
            </a:r>
            <a:r>
              <a:rPr lang="en-US" b="1" dirty="0"/>
              <a:t>:</a:t>
            </a:r>
            <a:r>
              <a:rPr lang="en-US" b="1" dirty="0" smtClean="0"/>
              <a:t>45	</a:t>
            </a:r>
            <a:r>
              <a:rPr lang="en-US" b="1" dirty="0"/>
              <a:t>	Break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10</a:t>
            </a:r>
            <a:r>
              <a:rPr lang="en-US" b="1" dirty="0"/>
              <a:t>:45	</a:t>
            </a:r>
            <a:r>
              <a:rPr lang="en-US" b="1" dirty="0" smtClean="0"/>
              <a:t>  11</a:t>
            </a:r>
            <a:r>
              <a:rPr lang="en-US" b="1" dirty="0"/>
              <a:t>:00	</a:t>
            </a:r>
            <a:r>
              <a:rPr lang="en-US" b="1" dirty="0" smtClean="0"/>
              <a:t>	C</a:t>
            </a:r>
            <a:r>
              <a:rPr lang="en-US" b="1" dirty="0"/>
              <a:t>-Cycle &amp; Low Cost sensors	</a:t>
            </a:r>
            <a:r>
              <a:rPr lang="en-US" b="1" dirty="0" smtClean="0"/>
              <a:t>		N</a:t>
            </a:r>
            <a:r>
              <a:rPr lang="en-US" b="1" dirty="0"/>
              <a:t>. </a:t>
            </a:r>
            <a:r>
              <a:rPr lang="en-US" b="1" dirty="0" smtClean="0"/>
              <a:t>Zeng</a:t>
            </a:r>
          </a:p>
          <a:p>
            <a:pPr marL="0" indent="0">
              <a:buNone/>
            </a:pPr>
            <a:r>
              <a:rPr lang="en-US" b="1" dirty="0" smtClean="0"/>
              <a:t>11</a:t>
            </a:r>
            <a:r>
              <a:rPr lang="en-US" b="1" dirty="0"/>
              <a:t>:00	</a:t>
            </a:r>
            <a:r>
              <a:rPr lang="en-US" b="1" dirty="0" smtClean="0"/>
              <a:t>  11</a:t>
            </a:r>
            <a:r>
              <a:rPr lang="en-US" b="1" dirty="0"/>
              <a:t>:30	</a:t>
            </a:r>
            <a:r>
              <a:rPr lang="en-US" b="1" dirty="0" smtClean="0"/>
              <a:t>	</a:t>
            </a:r>
            <a:r>
              <a:rPr lang="en-US" b="1" dirty="0"/>
              <a:t>Modeling </a:t>
            </a:r>
            <a:r>
              <a:rPr lang="en-US" b="1" dirty="0" smtClean="0"/>
              <a:t>Discussion	</a:t>
            </a:r>
          </a:p>
          <a:p>
            <a:pPr marL="0" indent="0">
              <a:buNone/>
            </a:pPr>
            <a:r>
              <a:rPr lang="en-US" b="1" dirty="0" smtClean="0"/>
              <a:t>11</a:t>
            </a:r>
            <a:r>
              <a:rPr lang="en-US" b="1" dirty="0"/>
              <a:t>:30	</a:t>
            </a:r>
            <a:r>
              <a:rPr lang="en-US" b="1" dirty="0" smtClean="0"/>
              <a:t>  12</a:t>
            </a:r>
            <a:r>
              <a:rPr lang="en-US" b="1" dirty="0"/>
              <a:t>:30	</a:t>
            </a:r>
            <a:r>
              <a:rPr lang="en-US" b="1" dirty="0" smtClean="0"/>
              <a:t>	Lunch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12</a:t>
            </a:r>
            <a:r>
              <a:rPr lang="en-US" b="1" dirty="0"/>
              <a:t>:30    </a:t>
            </a:r>
            <a:r>
              <a:rPr lang="en-US" b="1" dirty="0" smtClean="0"/>
              <a:t>  13:15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/>
              <a:t>NIST activities and plans Cont. 			</a:t>
            </a:r>
            <a:r>
              <a:rPr lang="en-US" b="1" dirty="0" smtClean="0"/>
              <a:t>A</a:t>
            </a:r>
            <a:r>
              <a:rPr lang="en-US" b="1" dirty="0"/>
              <a:t>. </a:t>
            </a:r>
            <a:r>
              <a:rPr lang="en-US" b="1" dirty="0" smtClean="0"/>
              <a:t>Karion</a:t>
            </a:r>
          </a:p>
          <a:p>
            <a:pPr marL="0" indent="0">
              <a:buNone/>
            </a:pPr>
            <a:r>
              <a:rPr lang="en-US" b="1" dirty="0" smtClean="0"/>
              <a:t>13:15	  13:30		Methane </a:t>
            </a:r>
            <a:r>
              <a:rPr lang="en-US" b="1" dirty="0"/>
              <a:t>Flux Measurements               	</a:t>
            </a:r>
            <a:r>
              <a:rPr lang="en-US" b="1" dirty="0" smtClean="0"/>
              <a:t>	</a:t>
            </a:r>
            <a:r>
              <a:rPr lang="en-US" b="1" dirty="0" smtClean="0"/>
              <a:t>X</a:t>
            </a:r>
            <a:r>
              <a:rPr lang="en-US" b="1" dirty="0"/>
              <a:t>. Ren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13:30      13:45	</a:t>
            </a:r>
            <a:r>
              <a:rPr lang="en-US" b="1" dirty="0"/>
              <a:t>	CO</a:t>
            </a:r>
            <a:r>
              <a:rPr lang="en-US" b="1" baseline="-25000" dirty="0"/>
              <a:t>2</a:t>
            </a:r>
            <a:r>
              <a:rPr lang="en-US" b="1" dirty="0"/>
              <a:t> Flux Measurements	</a:t>
            </a:r>
            <a:r>
              <a:rPr lang="en-US" b="1" dirty="0" smtClean="0"/>
              <a:t>		R</a:t>
            </a:r>
            <a:r>
              <a:rPr lang="en-US" b="1" dirty="0"/>
              <a:t>. </a:t>
            </a:r>
            <a:r>
              <a:rPr lang="en-US" b="1" dirty="0" smtClean="0"/>
              <a:t>Salawitch</a:t>
            </a:r>
          </a:p>
          <a:p>
            <a:pPr marL="0" indent="0">
              <a:buNone/>
            </a:pPr>
            <a:r>
              <a:rPr lang="en-US" b="1" dirty="0" smtClean="0"/>
              <a:t>13:45      15:00		Open Discussion	 </a:t>
            </a:r>
            <a:r>
              <a:rPr lang="en-US" b="1" dirty="0" smtClean="0"/>
              <a:t>			(</a:t>
            </a:r>
            <a:r>
              <a:rPr lang="en-US" b="1" dirty="0" smtClean="0"/>
              <a:t>Kalnay)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671" y="2548893"/>
            <a:ext cx="2743200" cy="707880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4000" dirty="0"/>
              <a:t>Extra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13" y="114534"/>
            <a:ext cx="11933599" cy="65509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b="1" baseline="-25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 Estimate using CH</a:t>
            </a:r>
            <a:r>
              <a:rPr lang="en-US" sz="3200" b="1" baseline="-25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 Ratio and CO Emissions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7" y="1009937"/>
            <a:ext cx="7681296" cy="5651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7027" y="1801426"/>
            <a:ext cx="1596788" cy="369326"/>
          </a:xfrm>
          <a:prstGeom prst="rect">
            <a:avLst/>
          </a:prstGeom>
          <a:noFill/>
          <a:scene3d>
            <a:camera prst="orthographicFront">
              <a:rot lat="0" lon="0" rev="3600000"/>
            </a:camera>
            <a:lightRig rig="threePt" dir="t"/>
          </a:scene3d>
        </p:spPr>
        <p:txBody>
          <a:bodyPr wrap="square" lIns="91432" tIns="45717" rIns="91432" bIns="45717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:CO = 1.94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81653" y="1971102"/>
            <a:ext cx="1729419" cy="369326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square" lIns="91432" tIns="45717" rIns="91432" bIns="45717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:CO = 0.838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60727" y="1844553"/>
            <a:ext cx="1796852" cy="369326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square" lIns="91432" tIns="45717" rIns="91432" bIns="45717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:CO = 1.24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46297" y="1834450"/>
            <a:ext cx="4762215" cy="2677650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marL="342872" indent="-342872">
              <a:buFont typeface="Arial" panose="020B0604020202020204" pitchFamily="34" charset="0"/>
              <a:buChar char="•"/>
            </a:pPr>
            <a:r>
              <a:rPr lang="en-US" sz="2400" dirty="0"/>
              <a:t>Total CO emissions from </a:t>
            </a:r>
            <a:r>
              <a:rPr lang="en-US" sz="2400" dirty="0" err="1"/>
              <a:t>Balt</a:t>
            </a:r>
            <a:r>
              <a:rPr lang="en-US" sz="2400" dirty="0"/>
              <a:t>-Wash in EDGAR v4.3 2010: </a:t>
            </a:r>
            <a:r>
              <a:rPr lang="en-US" sz="2400" b="1" dirty="0">
                <a:solidFill>
                  <a:srgbClr val="FF0000"/>
                </a:solidFill>
              </a:rPr>
              <a:t>0.459 </a:t>
            </a:r>
            <a:r>
              <a:rPr lang="en-US" sz="2400" b="1" dirty="0" err="1">
                <a:solidFill>
                  <a:srgbClr val="FF0000"/>
                </a:solidFill>
              </a:rPr>
              <a:t>MMtons</a:t>
            </a:r>
            <a:r>
              <a:rPr lang="en-US" sz="2400" b="1" dirty="0">
                <a:solidFill>
                  <a:srgbClr val="FF0000"/>
                </a:solidFill>
              </a:rPr>
              <a:t>/yr</a:t>
            </a:r>
          </a:p>
          <a:p>
            <a:pPr marL="342872" indent="-342872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72" indent="-342872">
              <a:buFont typeface="Arial" panose="020B0604020202020204" pitchFamily="34" charset="0"/>
              <a:buChar char="•"/>
            </a:pPr>
            <a:r>
              <a:rPr lang="en-US" sz="2400" dirty="0"/>
              <a:t>The total CH</a:t>
            </a:r>
            <a:r>
              <a:rPr lang="en-US" sz="2400" baseline="-25000" dirty="0"/>
              <a:t>4</a:t>
            </a:r>
            <a:r>
              <a:rPr lang="en-US" sz="2400" dirty="0"/>
              <a:t> emissions based on CH</a:t>
            </a:r>
            <a:r>
              <a:rPr lang="en-US" sz="2400" baseline="-25000" dirty="0"/>
              <a:t>4</a:t>
            </a:r>
            <a:r>
              <a:rPr lang="en-US" sz="2400" dirty="0"/>
              <a:t> to CO ratio: </a:t>
            </a:r>
            <a:r>
              <a:rPr lang="en-US" sz="2400" b="1" dirty="0">
                <a:solidFill>
                  <a:srgbClr val="FF0000"/>
                </a:solidFill>
              </a:rPr>
              <a:t>10.3 kg CH</a:t>
            </a:r>
            <a:r>
              <a:rPr lang="en-US" sz="2400" b="1" baseline="-25000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 /s </a:t>
            </a:r>
            <a:r>
              <a:rPr lang="en-US" sz="2400" dirty="0"/>
              <a:t>(7.0 – 16.1 kg CH</a:t>
            </a:r>
            <a:r>
              <a:rPr lang="en-US" sz="2400" baseline="-25000" dirty="0"/>
              <a:t>4</a:t>
            </a:r>
            <a:r>
              <a:rPr lang="en-US" sz="2400" dirty="0"/>
              <a:t>/s)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10377" y="860901"/>
            <a:ext cx="3806875" cy="523214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FLAGG-MD winter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6096000" cy="3435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2610"/>
            <a:ext cx="6096000" cy="3435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12780"/>
            <a:ext cx="6096000" cy="3435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09830"/>
            <a:ext cx="6096000" cy="34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522793"/>
            <a:ext cx="11960949" cy="98918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of Atmospheric Greenhouse Gases</a:t>
            </a:r>
            <a:br>
              <a:rPr lang="en-US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Maryland </a:t>
            </a:r>
            <a:endParaRPr lang="en-US" sz="4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40314" y="1699695"/>
            <a:ext cx="7964684" cy="2885977"/>
          </a:xfrm>
        </p:spPr>
        <p:txBody>
          <a:bodyPr>
            <a:normAutofit/>
          </a:bodyPr>
          <a:lstStyle/>
          <a:p>
            <a:r>
              <a:rPr lang="en-US" dirty="0" smtClean="0"/>
              <a:t>Russell R. Dickerson,  </a:t>
            </a:r>
          </a:p>
          <a:p>
            <a:r>
              <a:rPr lang="en-US" dirty="0"/>
              <a:t>Hao He</a:t>
            </a:r>
            <a:r>
              <a:rPr lang="en-US" dirty="0" smtClean="0"/>
              <a:t>, Kayo Ide, Eugenia Kalnay, Xinrong </a:t>
            </a:r>
            <a:r>
              <a:rPr lang="en-US" dirty="0"/>
              <a:t>Ren</a:t>
            </a:r>
            <a:r>
              <a:rPr lang="en-US" dirty="0" smtClean="0"/>
              <a:t>, Ross </a:t>
            </a:r>
            <a:r>
              <a:rPr lang="en-US" dirty="0"/>
              <a:t>J. Salawitch, </a:t>
            </a:r>
            <a:r>
              <a:rPr lang="en-US" dirty="0" smtClean="0"/>
              <a:t>YiXuan Shou (CMA), Ning </a:t>
            </a:r>
            <a:r>
              <a:rPr lang="en-US" dirty="0"/>
              <a:t>Zeng, </a:t>
            </a:r>
            <a:r>
              <a:rPr lang="en-US" dirty="0" smtClean="0"/>
              <a:t>DaLin </a:t>
            </a:r>
            <a:r>
              <a:rPr lang="en-US" dirty="0"/>
              <a:t>Zhang, </a:t>
            </a:r>
            <a:r>
              <a:rPr lang="en-US" dirty="0" smtClean="0"/>
              <a:t>and </a:t>
            </a:r>
          </a:p>
          <a:p>
            <a:r>
              <a:rPr lang="en-US" dirty="0" smtClean="0"/>
              <a:t>Ariel </a:t>
            </a:r>
            <a:r>
              <a:rPr lang="en-US" dirty="0"/>
              <a:t>Stein </a:t>
            </a:r>
            <a:r>
              <a:rPr lang="en-US" dirty="0" smtClean="0"/>
              <a:t>(New Director NOAA</a:t>
            </a:r>
            <a:r>
              <a:rPr lang="en-US" dirty="0"/>
              <a:t>/ARL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/>
              <a:t>Monday February 13, 2017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8" y="5668795"/>
            <a:ext cx="1117200" cy="111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35" y="5770056"/>
            <a:ext cx="780068" cy="98467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85" y="5855216"/>
            <a:ext cx="2107915" cy="7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889" y="5738372"/>
            <a:ext cx="1022947" cy="102294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58" y="5783550"/>
            <a:ext cx="1012463" cy="94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40107" y="6392268"/>
            <a:ext cx="2513700" cy="329212"/>
          </a:xfrm>
        </p:spPr>
        <p:txBody>
          <a:bodyPr/>
          <a:lstStyle/>
          <a:p>
            <a:fld id="{0F519A6C-362D-4F24-942B-EDFEE9BE1E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Graduate Students 2017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Time</a:t>
            </a:r>
          </a:p>
          <a:p>
            <a:pPr lvl="1"/>
            <a:r>
              <a:rPr lang="en-US" dirty="0" smtClean="0"/>
              <a:t>Doyeon Ahn</a:t>
            </a:r>
          </a:p>
          <a:p>
            <a:pPr lvl="1"/>
            <a:r>
              <a:rPr lang="en-US" dirty="0" smtClean="0"/>
              <a:t>Courtney Grimes</a:t>
            </a:r>
          </a:p>
          <a:p>
            <a:pPr lvl="1"/>
            <a:r>
              <a:rPr lang="en-US" dirty="0" smtClean="0"/>
              <a:t>Cory Martin </a:t>
            </a:r>
            <a:endParaRPr lang="en-US" dirty="0"/>
          </a:p>
          <a:p>
            <a:r>
              <a:rPr lang="en-US" dirty="0" smtClean="0"/>
              <a:t>Part </a:t>
            </a:r>
            <a:r>
              <a:rPr lang="en-US" dirty="0"/>
              <a:t>Time</a:t>
            </a:r>
          </a:p>
          <a:p>
            <a:pPr lvl="1"/>
            <a:r>
              <a:rPr lang="en-US" dirty="0" smtClean="0"/>
              <a:t>Sarah Benish</a:t>
            </a:r>
          </a:p>
          <a:p>
            <a:pPr lvl="1"/>
            <a:r>
              <a:rPr lang="en-US" dirty="0"/>
              <a:t>Shawn </a:t>
            </a:r>
            <a:r>
              <a:rPr lang="en-US" dirty="0" smtClean="0"/>
              <a:t>Howe</a:t>
            </a:r>
          </a:p>
          <a:p>
            <a:pPr lvl="1"/>
            <a:r>
              <a:rPr lang="en-US" dirty="0" smtClean="0"/>
              <a:t>Gina Mazzuca </a:t>
            </a:r>
            <a:endParaRPr lang="en-US" dirty="0"/>
          </a:p>
          <a:p>
            <a:pPr lvl="1"/>
            <a:r>
              <a:rPr lang="en-US" dirty="0" smtClean="0"/>
              <a:t>Phil Stratton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19" y="1690692"/>
            <a:ext cx="10723182" cy="4764361"/>
          </a:xfrm>
        </p:spPr>
        <p:txBody>
          <a:bodyPr>
            <a:normAutofit/>
          </a:bodyPr>
          <a:lstStyle/>
          <a:p>
            <a:r>
              <a:rPr lang="en-US" dirty="0" smtClean="0"/>
              <a:t>MD Dept. Environment</a:t>
            </a:r>
          </a:p>
          <a:p>
            <a:pPr lvl="1"/>
            <a:r>
              <a:rPr lang="en-US" dirty="0" smtClean="0"/>
              <a:t>Aircraft</a:t>
            </a:r>
          </a:p>
          <a:p>
            <a:pPr lvl="1"/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CMAQ/CAMx (Tim Canty)</a:t>
            </a:r>
          </a:p>
          <a:p>
            <a:pPr lvl="1"/>
            <a:r>
              <a:rPr lang="en-US" dirty="0" smtClean="0"/>
              <a:t>NESCAUM (Long Island Sound)</a:t>
            </a:r>
          </a:p>
          <a:p>
            <a:r>
              <a:rPr lang="en-US" dirty="0" smtClean="0"/>
              <a:t>NSF</a:t>
            </a:r>
            <a:endParaRPr lang="en-US" dirty="0"/>
          </a:p>
          <a:p>
            <a:pPr lvl="1"/>
            <a:r>
              <a:rPr lang="en-US" dirty="0" smtClean="0"/>
              <a:t>Marcellus (SE)</a:t>
            </a:r>
            <a:endParaRPr lang="en-US" dirty="0"/>
          </a:p>
          <a:p>
            <a:pPr lvl="1"/>
            <a:r>
              <a:rPr lang="en-US" dirty="0" smtClean="0"/>
              <a:t>China</a:t>
            </a:r>
            <a:endParaRPr lang="en-US" dirty="0"/>
          </a:p>
          <a:p>
            <a:r>
              <a:rPr lang="en-US" dirty="0" smtClean="0"/>
              <a:t>NASA</a:t>
            </a:r>
            <a:endParaRPr lang="en-US" dirty="0"/>
          </a:p>
          <a:p>
            <a:pPr lvl="1"/>
            <a:r>
              <a:rPr lang="en-US" dirty="0"/>
              <a:t>OCO-2, </a:t>
            </a:r>
            <a:r>
              <a:rPr lang="en-US" dirty="0" smtClean="0"/>
              <a:t>INCA*, </a:t>
            </a:r>
            <a:r>
              <a:rPr lang="en-US" dirty="0"/>
              <a:t>and Air Quality modeling (RJS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Policy </a:t>
            </a:r>
            <a:r>
              <a:rPr lang="en-US" dirty="0"/>
              <a:t>Relevant Air Quality </a:t>
            </a:r>
            <a:r>
              <a:rPr lang="en-US" dirty="0" smtClean="0"/>
              <a:t>Modeling (TC)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0747" y="6356360"/>
            <a:ext cx="877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*INCA = Climate Indicators and Data Products for Future National Climate </a:t>
            </a:r>
            <a:r>
              <a:rPr lang="en-US" dirty="0" smtClean="0"/>
              <a:t>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 Corridor Overview and Coordination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Aircraft</a:t>
            </a:r>
          </a:p>
          <a:p>
            <a:pPr lvl="1"/>
            <a:r>
              <a:rPr lang="en-US" dirty="0" smtClean="0"/>
              <a:t>Towers</a:t>
            </a:r>
          </a:p>
          <a:p>
            <a:pPr lvl="1"/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Low Cost arrays</a:t>
            </a:r>
          </a:p>
          <a:p>
            <a:r>
              <a:rPr lang="en-US" dirty="0" smtClean="0"/>
              <a:t>Models</a:t>
            </a:r>
            <a:endParaRPr lang="en-US" dirty="0"/>
          </a:p>
          <a:p>
            <a:pPr lvl="1"/>
            <a:r>
              <a:rPr lang="en-US" dirty="0" smtClean="0"/>
              <a:t>WRF-Urban</a:t>
            </a:r>
            <a:endParaRPr lang="en-US" dirty="0"/>
          </a:p>
          <a:p>
            <a:pPr lvl="1"/>
            <a:r>
              <a:rPr lang="en-US" dirty="0" smtClean="0"/>
              <a:t>WRF- LETKF</a:t>
            </a:r>
            <a:endParaRPr lang="en-US" dirty="0"/>
          </a:p>
          <a:p>
            <a:pPr lvl="1"/>
            <a:r>
              <a:rPr lang="en-US" dirty="0" smtClean="0"/>
              <a:t>WRF-CHEM for Carbon</a:t>
            </a:r>
            <a:endParaRPr lang="en-US" dirty="0"/>
          </a:p>
          <a:p>
            <a:pPr marL="457164" lvl="1" indent="0">
              <a:buNone/>
            </a:pPr>
            <a:endParaRPr lang="en-US" dirty="0"/>
          </a:p>
          <a:p>
            <a:pPr marL="457164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8" y="81250"/>
            <a:ext cx="11713881" cy="1325563"/>
          </a:xfrm>
        </p:spPr>
        <p:txBody>
          <a:bodyPr/>
          <a:lstStyle/>
          <a:p>
            <a:pPr algn="ctr"/>
            <a:r>
              <a:rPr lang="en-US" b="1" dirty="0" smtClean="0"/>
              <a:t>Big Picture and News for Baltimore/Washington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64" y="1236496"/>
            <a:ext cx="11649147" cy="4351338"/>
          </a:xfrm>
        </p:spPr>
        <p:txBody>
          <a:bodyPr>
            <a:noAutofit/>
          </a:bodyPr>
          <a:lstStyle/>
          <a:p>
            <a:r>
              <a:rPr lang="en-US" sz="3000" dirty="0" smtClean="0"/>
              <a:t>CH</a:t>
            </a:r>
            <a:r>
              <a:rPr lang="en-US" sz="3000" baseline="-25000" dirty="0" smtClean="0"/>
              <a:t>4</a:t>
            </a:r>
            <a:r>
              <a:rPr lang="en-US" sz="3000" dirty="0" smtClean="0"/>
              <a:t> emissions are higher than bottom up inventories by a factor of 2+</a:t>
            </a:r>
            <a:endParaRPr lang="en-US" sz="3000" baseline="-25000" dirty="0" smtClean="0"/>
          </a:p>
          <a:p>
            <a:r>
              <a:rPr lang="en-US" sz="3000" dirty="0" smtClean="0"/>
              <a:t>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passes sanity tests – uncertainty ~15%; working on first paper.</a:t>
            </a:r>
          </a:p>
          <a:p>
            <a:r>
              <a:rPr lang="en-US" sz="3000" dirty="0" smtClean="0"/>
              <a:t>WRF–Urban gives the best met fields (PBL, U, V).</a:t>
            </a:r>
          </a:p>
          <a:p>
            <a:r>
              <a:rPr lang="en-US" sz="3000" dirty="0" smtClean="0"/>
              <a:t>Ensembles gives precision in modeled met.</a:t>
            </a:r>
          </a:p>
          <a:p>
            <a:r>
              <a:rPr lang="en-US" sz="3000" dirty="0" smtClean="0"/>
              <a:t>Large array of low cost sensors for Data Assimilation &amp; WRF-CHEM.</a:t>
            </a:r>
          </a:p>
          <a:p>
            <a:r>
              <a:rPr lang="en-US" sz="3000" dirty="0" smtClean="0"/>
              <a:t>Have agreed with Joe Hodges to develop a protocol to determine uncertainty in low cost sensors for O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, CO, BC, etc.</a:t>
            </a:r>
          </a:p>
          <a:p>
            <a:r>
              <a:rPr lang="en-US" sz="3000" dirty="0" smtClean="0"/>
              <a:t>MCCC meeting CH</a:t>
            </a:r>
            <a:r>
              <a:rPr lang="en-US" sz="3000" baseline="-25000" dirty="0" smtClean="0"/>
              <a:t>4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NOAA/ARL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Submitted/in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YiXuan Shou et al.,  </a:t>
            </a:r>
            <a:r>
              <a:rPr lang="en-US" dirty="0"/>
              <a:t>Ensemble simulation of a northerly low-level jet and its impact on air quality over Indianapolis, submitted to </a:t>
            </a:r>
            <a:r>
              <a:rPr lang="en-US" i="1" dirty="0"/>
              <a:t>J. Geophys. Res. Atmos</a:t>
            </a:r>
            <a:r>
              <a:rPr lang="en-US" dirty="0"/>
              <a:t>., 2016.</a:t>
            </a:r>
          </a:p>
          <a:p>
            <a:pPr marL="0" indent="0">
              <a:buNone/>
            </a:pPr>
            <a:r>
              <a:rPr lang="en-US" dirty="0" smtClean="0"/>
              <a:t>Even though the circulation over Indianapolis is relative simple, there are surprises such as the Northerly Low Level Jet that carries GHG’s to Indy from Chicago.</a:t>
            </a:r>
          </a:p>
          <a:p>
            <a:r>
              <a:rPr lang="en-US" dirty="0" smtClean="0"/>
              <a:t>Olivia Salmon </a:t>
            </a:r>
            <a:r>
              <a:rPr lang="en-US" dirty="0"/>
              <a:t>et al., </a:t>
            </a:r>
            <a:r>
              <a:rPr lang="en-US" dirty="0" smtClean="0"/>
              <a:t>Urban </a:t>
            </a:r>
            <a:r>
              <a:rPr lang="en-US" dirty="0"/>
              <a:t>Emissions of Water Vapor and Connections to the Urban Heat Island</a:t>
            </a:r>
            <a:r>
              <a:rPr lang="en-US" dirty="0" smtClean="0"/>
              <a:t>,, </a:t>
            </a:r>
            <a:r>
              <a:rPr lang="en-US" i="1" dirty="0"/>
              <a:t>J. Geophys. Res.,</a:t>
            </a:r>
            <a:r>
              <a:rPr lang="en-US" dirty="0"/>
              <a:t> submitted, 2016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Xinrong Ren </a:t>
            </a:r>
            <a:r>
              <a:rPr lang="en-US" dirty="0"/>
              <a:t>et al., </a:t>
            </a:r>
            <a:r>
              <a:rPr lang="en-US" dirty="0" smtClean="0"/>
              <a:t>Methane </a:t>
            </a:r>
            <a:r>
              <a:rPr lang="en-US" dirty="0"/>
              <a:t>Emissions from the Marcellus Shale in Southwestern Pennsylvania and Northern West Virginia Based on Airborne Measurements, </a:t>
            </a:r>
            <a:r>
              <a:rPr lang="en-US" i="1" dirty="0" smtClean="0"/>
              <a:t>J</a:t>
            </a:r>
            <a:r>
              <a:rPr lang="en-US" i="1" dirty="0"/>
              <a:t>. Geophys. Res.,</a:t>
            </a:r>
            <a:r>
              <a:rPr lang="en-US" dirty="0"/>
              <a:t> submitted, 2016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Cory Martin et al.,</a:t>
            </a:r>
            <a:r>
              <a:rPr lang="en-US" baseline="30000" dirty="0" smtClean="0"/>
              <a:t> </a:t>
            </a:r>
            <a:r>
              <a:rPr lang="en-GB" dirty="0"/>
              <a:t>Evaluation and enhancement of a low-cost NDIR CO</a:t>
            </a:r>
            <a:r>
              <a:rPr lang="en-GB" baseline="-25000" dirty="0"/>
              <a:t>2</a:t>
            </a:r>
            <a:r>
              <a:rPr lang="en-GB" dirty="0"/>
              <a:t> sensor, </a:t>
            </a:r>
            <a:r>
              <a:rPr lang="en-GB" i="1" dirty="0"/>
              <a:t>Atmos. Meas. Technol.,</a:t>
            </a:r>
            <a:r>
              <a:rPr lang="en-GB" dirty="0"/>
              <a:t> submitted 2016.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Grimes</a:t>
            </a:r>
            <a:r>
              <a:rPr lang="en-US" dirty="0"/>
              <a:t>, C., C. Zangmeister, et al., </a:t>
            </a:r>
            <a:r>
              <a:rPr lang="en-US" dirty="0" smtClean="0"/>
              <a:t>Black </a:t>
            </a:r>
            <a:r>
              <a:rPr lang="en-US" dirty="0"/>
              <a:t>Carbon Measurements and Calibration involving the </a:t>
            </a:r>
            <a:r>
              <a:rPr lang="en-US" dirty="0" smtClean="0"/>
              <a:t>Aethalometer Black </a:t>
            </a:r>
            <a:r>
              <a:rPr lang="en-US" dirty="0"/>
              <a:t>Carbon Measurements and Calibration involving the Aethalometer, in preparation for </a:t>
            </a:r>
            <a:r>
              <a:rPr lang="en-US" i="1" dirty="0"/>
              <a:t>Environ. Sci. Technol</a:t>
            </a:r>
            <a:r>
              <a:rPr lang="en-US" dirty="0"/>
              <a:t>., 2017. </a:t>
            </a:r>
            <a:endParaRPr lang="en-US" dirty="0" smtClean="0"/>
          </a:p>
          <a:p>
            <a:pPr lvl="0"/>
            <a:r>
              <a:rPr lang="en-US" dirty="0"/>
              <a:t>Ahn, D., J. R. Hansford, R. J. Salawitch, X. Ren, et al., “Fluxes of CO</a:t>
            </a:r>
            <a:r>
              <a:rPr lang="en-US" baseline="-25000" dirty="0"/>
              <a:t>2</a:t>
            </a:r>
            <a:r>
              <a:rPr lang="en-US" dirty="0"/>
              <a:t> from the Baltimore-Washington Area:  Results from the Winter 2015 Aircraft Observations”, in preparation, to be submitted to </a:t>
            </a:r>
            <a:r>
              <a:rPr lang="en-US" i="1" dirty="0"/>
              <a:t>J. Geophys. Res</a:t>
            </a:r>
            <a:r>
              <a:rPr lang="en-US" dirty="0"/>
              <a:t>., 2017. </a:t>
            </a:r>
          </a:p>
          <a:p>
            <a:pPr lvl="0"/>
            <a:r>
              <a:rPr lang="en-US" dirty="0"/>
              <a:t>Ren, X., O. Salmon, D. Ahn, J. R. Hansford, R. et al., “Methane emissions from the Baltimore-Washington Area based on airborne observations,” in preparation, to be submitted to </a:t>
            </a:r>
            <a:r>
              <a:rPr lang="en-US" i="1" dirty="0"/>
              <a:t>J. Geophys. Res</a:t>
            </a:r>
            <a:r>
              <a:rPr lang="en-US" dirty="0"/>
              <a:t>., 2017.</a:t>
            </a:r>
          </a:p>
          <a:p>
            <a:pPr lvl="0"/>
            <a:r>
              <a:rPr lang="en-US" dirty="0"/>
              <a:t>Salmon, O., X. Ren, et al., Emissions of NOx, SO</a:t>
            </a:r>
            <a:r>
              <a:rPr lang="en-US" baseline="-25000" dirty="0"/>
              <a:t>2</a:t>
            </a:r>
            <a:r>
              <a:rPr lang="en-US" dirty="0"/>
              <a:t>, CO from Baltimore and Washington, DC in winter 2015, in preparation, to be submitted to </a:t>
            </a:r>
            <a:r>
              <a:rPr lang="en-US" i="1" dirty="0"/>
              <a:t>J. Geophys. Res</a:t>
            </a:r>
            <a:r>
              <a:rPr lang="en-US" dirty="0"/>
              <a:t>., 2017.</a:t>
            </a:r>
          </a:p>
          <a:p>
            <a:pPr lvl="0"/>
            <a:r>
              <a:rPr lang="en-US" dirty="0"/>
              <a:t>Ahn, D., et al., Evaluation of satellite measurements of column CO2 using aircraft data, to be submitted to </a:t>
            </a:r>
            <a:r>
              <a:rPr lang="en-US" i="1" dirty="0"/>
              <a:t>J. Geophys. Res</a:t>
            </a:r>
            <a:r>
              <a:rPr lang="en-US" dirty="0"/>
              <a:t>., 2017.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A6C-362D-4F24-942B-EDFEE9BE1E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an_no2_201605r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52" y="1190803"/>
            <a:ext cx="7305971" cy="5384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34" y="437740"/>
            <a:ext cx="10694609" cy="53022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NO</a:t>
            </a:r>
            <a:r>
              <a:rPr lang="en-US" sz="4000" baseline="-25000" dirty="0" smtClean="0">
                <a:solidFill>
                  <a:schemeClr val="tx1"/>
                </a:solidFill>
              </a:rPr>
              <a:t>2</a:t>
            </a:r>
            <a:r>
              <a:rPr lang="en-US" sz="4000" dirty="0" smtClean="0">
                <a:solidFill>
                  <a:schemeClr val="tx1"/>
                </a:solidFill>
              </a:rPr>
              <a:t> columns from OMI  over China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10 cm</a:t>
            </a:r>
            <a:r>
              <a:rPr lang="en-US" sz="4000" baseline="30000" dirty="0" smtClean="0">
                <a:solidFill>
                  <a:schemeClr val="tx1"/>
                </a:solidFill>
              </a:rPr>
              <a:t>-2 </a:t>
            </a:r>
            <a:r>
              <a:rPr lang="en-US" sz="4000" dirty="0" smtClean="0">
                <a:solidFill>
                  <a:schemeClr val="tx1"/>
                </a:solidFill>
              </a:rPr>
              <a:t>~ 4 ppb in PBL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4399" y="2779939"/>
            <a:ext cx="405853" cy="41900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840409">
            <a:off x="4507952" y="2609716"/>
            <a:ext cx="183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Hebei </a:t>
            </a: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66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35996</TotalTime>
  <Words>946</Words>
  <Application>Microsoft Office PowerPoint</Application>
  <PresentationFormat>Widescreen</PresentationFormat>
  <Paragraphs>146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Symbol</vt:lpstr>
      <vt:lpstr>Wingdings</vt:lpstr>
      <vt:lpstr>Office Theme</vt:lpstr>
      <vt:lpstr>3_Office Theme</vt:lpstr>
      <vt:lpstr>Agenda</vt:lpstr>
      <vt:lpstr>Flux of Atmospheric Greenhouse Gases  in Maryland </vt:lpstr>
      <vt:lpstr>Graduate Students 2017</vt:lpstr>
      <vt:lpstr>Context</vt:lpstr>
      <vt:lpstr>NE Corridor Overview and Coordination</vt:lpstr>
      <vt:lpstr>Big Picture and News for Baltimore/Washington</vt:lpstr>
      <vt:lpstr>Papers Submitted/in review</vt:lpstr>
      <vt:lpstr>Papers Pending</vt:lpstr>
      <vt:lpstr> NO2 columns from OMI  over China 10 cm-2 ~ 4 ppb in PBL</vt:lpstr>
      <vt:lpstr>PowerPoint Presentation</vt:lpstr>
      <vt:lpstr>China 2016  CO to CO2 ratio</vt:lpstr>
      <vt:lpstr>Balt/Wash CO to CO2 Ratios Observed and EDGAR Emissions</vt:lpstr>
      <vt:lpstr>Balt/Wash CH4 vs. CO2 colored with SO2</vt:lpstr>
      <vt:lpstr>Goals</vt:lpstr>
      <vt:lpstr>Summary </vt:lpstr>
      <vt:lpstr>Agenda</vt:lpstr>
      <vt:lpstr>PowerPoint Presentation</vt:lpstr>
      <vt:lpstr>CH4 Emission Estimate using CH4/CO Ratio and CO Emissions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EDGAR4.2  CH4 emissions</dc:title>
  <dc:creator>Xinrong Ren</dc:creator>
  <cp:lastModifiedBy>Xinrong Ren</cp:lastModifiedBy>
  <cp:revision>192</cp:revision>
  <dcterms:created xsi:type="dcterms:W3CDTF">2016-11-04T00:42:44Z</dcterms:created>
  <dcterms:modified xsi:type="dcterms:W3CDTF">2017-02-13T13:21:18Z</dcterms:modified>
</cp:coreProperties>
</file>