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5" r:id="rId3"/>
    <p:sldId id="269" r:id="rId4"/>
    <p:sldId id="285" r:id="rId5"/>
    <p:sldId id="270" r:id="rId6"/>
    <p:sldId id="267" r:id="rId7"/>
    <p:sldId id="299" r:id="rId8"/>
    <p:sldId id="297" r:id="rId9"/>
    <p:sldId id="294" r:id="rId10"/>
    <p:sldId id="262" r:id="rId11"/>
    <p:sldId id="271" r:id="rId12"/>
    <p:sldId id="266" r:id="rId13"/>
    <p:sldId id="261" r:id="rId14"/>
    <p:sldId id="279" r:id="rId15"/>
    <p:sldId id="275" r:id="rId16"/>
    <p:sldId id="292" r:id="rId17"/>
    <p:sldId id="276" r:id="rId18"/>
    <p:sldId id="301" r:id="rId19"/>
    <p:sldId id="283" r:id="rId20"/>
    <p:sldId id="281" r:id="rId21"/>
    <p:sldId id="307" r:id="rId22"/>
    <p:sldId id="274" r:id="rId23"/>
    <p:sldId id="305" r:id="rId24"/>
    <p:sldId id="282" r:id="rId25"/>
    <p:sldId id="289" r:id="rId26"/>
    <p:sldId id="290" r:id="rId27"/>
    <p:sldId id="291" r:id="rId28"/>
    <p:sldId id="293" r:id="rId29"/>
    <p:sldId id="300" r:id="rId30"/>
    <p:sldId id="308" r:id="rId31"/>
    <p:sldId id="302"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C0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2" autoAdjust="0"/>
    <p:restoredTop sz="94660"/>
  </p:normalViewPr>
  <p:slideViewPr>
    <p:cSldViewPr snapToGrid="0">
      <p:cViewPr varScale="1">
        <p:scale>
          <a:sx n="77" d="100"/>
          <a:sy n="77" d="100"/>
        </p:scale>
        <p:origin x="132" y="318"/>
      </p:cViewPr>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9A7365-316F-403C-B56A-2D066DF2E5AB}" type="datetimeFigureOut">
              <a:rPr lang="en-US" smtClean="0"/>
              <a:t>2/13/2017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610BCD-5B4C-4446-BBA7-D79E0ABDD539}" type="slidenum">
              <a:rPr lang="en-US" smtClean="0"/>
              <a:t>‹#›</a:t>
            </a:fld>
            <a:endParaRPr lang="en-US"/>
          </a:p>
        </p:txBody>
      </p:sp>
    </p:spTree>
    <p:extLst>
      <p:ext uri="{BB962C8B-B14F-4D97-AF65-F5344CB8AC3E}">
        <p14:creationId xmlns:p14="http://schemas.microsoft.com/office/powerpoint/2010/main" val="528580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D63E3-A506-4119-B3BF-3C223278543F}"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B54A2-FA1E-44A7-956B-6D288E6D2E3F}" type="slidenum">
              <a:rPr lang="en-US" smtClean="0"/>
              <a:t>‹#›</a:t>
            </a:fld>
            <a:endParaRPr lang="en-US"/>
          </a:p>
        </p:txBody>
      </p:sp>
    </p:spTree>
    <p:extLst>
      <p:ext uri="{BB962C8B-B14F-4D97-AF65-F5344CB8AC3E}">
        <p14:creationId xmlns:p14="http://schemas.microsoft.com/office/powerpoint/2010/main" val="2371944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B54A2-FA1E-44A7-956B-6D288E6D2E3F}" type="slidenum">
              <a:rPr lang="en-US" smtClean="0"/>
              <a:t>1</a:t>
            </a:fld>
            <a:endParaRPr lang="en-US"/>
          </a:p>
        </p:txBody>
      </p:sp>
    </p:spTree>
    <p:extLst>
      <p:ext uri="{BB962C8B-B14F-4D97-AF65-F5344CB8AC3E}">
        <p14:creationId xmlns:p14="http://schemas.microsoft.com/office/powerpoint/2010/main" val="2160183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24</a:t>
            </a:fld>
            <a:endParaRPr lang="en-US"/>
          </a:p>
        </p:txBody>
      </p:sp>
    </p:spTree>
    <p:extLst>
      <p:ext uri="{BB962C8B-B14F-4D97-AF65-F5344CB8AC3E}">
        <p14:creationId xmlns:p14="http://schemas.microsoft.com/office/powerpoint/2010/main" val="153036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25</a:t>
            </a:fld>
            <a:endParaRPr lang="en-US"/>
          </a:p>
        </p:txBody>
      </p:sp>
    </p:spTree>
    <p:extLst>
      <p:ext uri="{BB962C8B-B14F-4D97-AF65-F5344CB8AC3E}">
        <p14:creationId xmlns:p14="http://schemas.microsoft.com/office/powerpoint/2010/main" val="195423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28</a:t>
            </a:fld>
            <a:endParaRPr lang="en-US"/>
          </a:p>
        </p:txBody>
      </p:sp>
    </p:spTree>
    <p:extLst>
      <p:ext uri="{BB962C8B-B14F-4D97-AF65-F5344CB8AC3E}">
        <p14:creationId xmlns:p14="http://schemas.microsoft.com/office/powerpoint/2010/main" val="381713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6</a:t>
            </a:fld>
            <a:endParaRPr lang="en-US"/>
          </a:p>
        </p:txBody>
      </p:sp>
    </p:spTree>
    <p:extLst>
      <p:ext uri="{BB962C8B-B14F-4D97-AF65-F5344CB8AC3E}">
        <p14:creationId xmlns:p14="http://schemas.microsoft.com/office/powerpoint/2010/main" val="364135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13</a:t>
            </a:fld>
            <a:endParaRPr lang="en-US"/>
          </a:p>
        </p:txBody>
      </p:sp>
    </p:spTree>
    <p:extLst>
      <p:ext uri="{BB962C8B-B14F-4D97-AF65-F5344CB8AC3E}">
        <p14:creationId xmlns:p14="http://schemas.microsoft.com/office/powerpoint/2010/main" val="241966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14</a:t>
            </a:fld>
            <a:endParaRPr lang="en-US"/>
          </a:p>
        </p:txBody>
      </p:sp>
    </p:spTree>
    <p:extLst>
      <p:ext uri="{BB962C8B-B14F-4D97-AF65-F5344CB8AC3E}">
        <p14:creationId xmlns:p14="http://schemas.microsoft.com/office/powerpoint/2010/main" val="165756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15</a:t>
            </a:fld>
            <a:endParaRPr lang="en-US"/>
          </a:p>
        </p:txBody>
      </p:sp>
    </p:spTree>
    <p:extLst>
      <p:ext uri="{BB962C8B-B14F-4D97-AF65-F5344CB8AC3E}">
        <p14:creationId xmlns:p14="http://schemas.microsoft.com/office/powerpoint/2010/main" val="359809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16</a:t>
            </a:fld>
            <a:endParaRPr lang="en-US"/>
          </a:p>
        </p:txBody>
      </p:sp>
    </p:spTree>
    <p:extLst>
      <p:ext uri="{BB962C8B-B14F-4D97-AF65-F5344CB8AC3E}">
        <p14:creationId xmlns:p14="http://schemas.microsoft.com/office/powerpoint/2010/main" val="311462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I would like to acknowledge the funding agencies for this projects as well as many people who helped including several students from UMD who helped to conduct flights. </a:t>
            </a:r>
            <a:endParaRPr lang="en-US" dirty="0"/>
          </a:p>
        </p:txBody>
      </p:sp>
      <p:sp>
        <p:nvSpPr>
          <p:cNvPr id="4" name="Slide Number Placeholder 3"/>
          <p:cNvSpPr>
            <a:spLocks noGrp="1"/>
          </p:cNvSpPr>
          <p:nvPr>
            <p:ph type="sldNum" sz="quarter" idx="10"/>
          </p:nvPr>
        </p:nvSpPr>
        <p:spPr/>
        <p:txBody>
          <a:bodyPr/>
          <a:lstStyle/>
          <a:p>
            <a:fld id="{5F2D3574-21DD-4736-8FC0-252D3508A489}" type="slidenum">
              <a:rPr lang="en-US" smtClean="0"/>
              <a:t>19</a:t>
            </a:fld>
            <a:endParaRPr lang="en-US"/>
          </a:p>
        </p:txBody>
      </p:sp>
    </p:spTree>
    <p:extLst>
      <p:ext uri="{BB962C8B-B14F-4D97-AF65-F5344CB8AC3E}">
        <p14:creationId xmlns:p14="http://schemas.microsoft.com/office/powerpoint/2010/main" val="157064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22</a:t>
            </a:fld>
            <a:endParaRPr lang="en-US"/>
          </a:p>
        </p:txBody>
      </p:sp>
    </p:spTree>
    <p:extLst>
      <p:ext uri="{BB962C8B-B14F-4D97-AF65-F5344CB8AC3E}">
        <p14:creationId xmlns:p14="http://schemas.microsoft.com/office/powerpoint/2010/main" val="364921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B54A2-FA1E-44A7-956B-6D288E6D2E3F}" type="slidenum">
              <a:rPr lang="en-US" smtClean="0"/>
              <a:t>23</a:t>
            </a:fld>
            <a:endParaRPr lang="en-US"/>
          </a:p>
        </p:txBody>
      </p:sp>
    </p:spTree>
    <p:extLst>
      <p:ext uri="{BB962C8B-B14F-4D97-AF65-F5344CB8AC3E}">
        <p14:creationId xmlns:p14="http://schemas.microsoft.com/office/powerpoint/2010/main" val="225434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BE8C1-3994-4790-96D5-888B96F5ADA4}"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39241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BE69D-C8C1-46ED-8C23-5A90E31253BB}"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210509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5827D-BF6C-4DB8-BA39-CC717787B312}"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296337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ABB0F-59CF-4CFA-93D0-503B3BD45C5A}"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426856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6DB6A-C75B-4152-A91D-5EAD4B85D110}"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34029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1DDA8-C2E3-4E90-86AC-6A44BECB6BC3}"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241699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F222E-904A-4C11-9AF8-A79381C6393B}" type="datetime1">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405423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F2417-1148-4FB7-B45C-99A782CA7807}" type="datetime1">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32100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71D91-D3C9-4E21-9F96-38F17FAC8F64}" type="datetime1">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378830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D5923-04D8-4CBB-A8A1-CB824C2A2157}"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164087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0A72E-2965-45C0-BFA6-B7AB45FAD071}"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9A6C-362D-4F24-942B-EDFEE9BE1EEF}" type="slidenum">
              <a:rPr lang="en-US" smtClean="0"/>
              <a:t>‹#›</a:t>
            </a:fld>
            <a:endParaRPr lang="en-US"/>
          </a:p>
        </p:txBody>
      </p:sp>
    </p:spTree>
    <p:extLst>
      <p:ext uri="{BB962C8B-B14F-4D97-AF65-F5344CB8AC3E}">
        <p14:creationId xmlns:p14="http://schemas.microsoft.com/office/powerpoint/2010/main" val="92678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F46AC-1687-4BFF-93E0-201CBA839121}" type="datetime1">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19A6C-362D-4F24-942B-EDFEE9BE1EEF}" type="slidenum">
              <a:rPr lang="en-US" smtClean="0"/>
              <a:t>‹#›</a:t>
            </a:fld>
            <a:endParaRPr lang="en-US"/>
          </a:p>
        </p:txBody>
      </p:sp>
    </p:spTree>
    <p:extLst>
      <p:ext uri="{BB962C8B-B14F-4D97-AF65-F5344CB8AC3E}">
        <p14:creationId xmlns:p14="http://schemas.microsoft.com/office/powerpoint/2010/main" val="79129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1999" cy="1287022"/>
          </a:xfrm>
        </p:spPr>
        <p:txBody>
          <a:bodyPr>
            <a:normAutofit fontScale="90000"/>
          </a:bodyPr>
          <a:lstStyle/>
          <a:p>
            <a:r>
              <a:rPr lang="en-US" sz="3800" b="1" dirty="0">
                <a:solidFill>
                  <a:srgbClr val="000099"/>
                </a:solidFill>
                <a:latin typeface="Arial" panose="020B0604020202020204" pitchFamily="34" charset="0"/>
                <a:cs typeface="Arial" panose="020B0604020202020204" pitchFamily="34" charset="0"/>
              </a:rPr>
              <a:t>Methane Emissions from the Baltimore-Washington </a:t>
            </a:r>
            <a:r>
              <a:rPr lang="en-US" sz="3800" b="1" dirty="0" smtClean="0">
                <a:solidFill>
                  <a:srgbClr val="000099"/>
                </a:solidFill>
                <a:latin typeface="Arial" panose="020B0604020202020204" pitchFamily="34" charset="0"/>
                <a:cs typeface="Arial" panose="020B0604020202020204" pitchFamily="34" charset="0"/>
              </a:rPr>
              <a:t>Area:  Airborne Observations and Comparison with Inventories</a:t>
            </a:r>
            <a:endParaRPr lang="en-US" sz="3800" dirty="0">
              <a:solidFill>
                <a:srgbClr val="000099"/>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505746" y="1449290"/>
            <a:ext cx="11180505" cy="3499746"/>
          </a:xfrm>
        </p:spPr>
        <p:txBody>
          <a:bodyPr>
            <a:noAutofit/>
          </a:bodyPr>
          <a:lstStyle/>
          <a:p>
            <a:r>
              <a:rPr lang="en-US" dirty="0" smtClean="0"/>
              <a:t>Xinrong Ren, Jonathan Hansford, </a:t>
            </a:r>
            <a:r>
              <a:rPr lang="en-US" dirty="0" err="1" smtClean="0"/>
              <a:t>Doyeon</a:t>
            </a:r>
            <a:r>
              <a:rPr lang="en-US" dirty="0" smtClean="0"/>
              <a:t> </a:t>
            </a:r>
            <a:r>
              <a:rPr lang="en-US" dirty="0" err="1" smtClean="0"/>
              <a:t>Ahn</a:t>
            </a:r>
            <a:r>
              <a:rPr lang="en-US" dirty="0" smtClean="0"/>
              <a:t>, Ross </a:t>
            </a:r>
            <a:r>
              <a:rPr lang="en-US" dirty="0" err="1" smtClean="0"/>
              <a:t>Salawitch</a:t>
            </a:r>
            <a:r>
              <a:rPr lang="en-US" dirty="0" smtClean="0"/>
              <a:t>, and Russ Dickerson (UMD)</a:t>
            </a:r>
            <a:endParaRPr lang="en-US" dirty="0"/>
          </a:p>
          <a:p>
            <a:r>
              <a:rPr lang="en-US" dirty="0" smtClean="0"/>
              <a:t>Olivia Salmon and Paul </a:t>
            </a:r>
            <a:r>
              <a:rPr lang="en-US" dirty="0" err="1" smtClean="0"/>
              <a:t>Shepson</a:t>
            </a:r>
            <a:r>
              <a:rPr lang="en-US" dirty="0" smtClean="0"/>
              <a:t> (Purdue Univ.)</a:t>
            </a:r>
          </a:p>
          <a:p>
            <a:endParaRPr lang="en-US" sz="1000" dirty="0" smtClean="0"/>
          </a:p>
          <a:p>
            <a:pPr algn="l"/>
            <a:r>
              <a:rPr lang="en-US" b="1" dirty="0" smtClean="0"/>
              <a:t>   </a:t>
            </a:r>
            <a:r>
              <a:rPr lang="en-US" sz="2800" b="1" dirty="0" smtClean="0"/>
              <a:t>Outline</a:t>
            </a:r>
          </a:p>
          <a:p>
            <a:pPr marL="342900" indent="-342900" algn="l">
              <a:buFont typeface="Arial" panose="020B0604020202020204" pitchFamily="34" charset="0"/>
              <a:buChar char="•"/>
            </a:pPr>
            <a:r>
              <a:rPr lang="en-US" dirty="0" smtClean="0"/>
              <a:t>Aircraft measurements and mass balance approach for CH</a:t>
            </a:r>
            <a:r>
              <a:rPr lang="en-US" baseline="-25000" dirty="0" smtClean="0"/>
              <a:t>4</a:t>
            </a:r>
            <a:r>
              <a:rPr lang="en-US" dirty="0" smtClean="0"/>
              <a:t> emissions</a:t>
            </a:r>
          </a:p>
          <a:p>
            <a:pPr marL="342900" indent="-342900" algn="l">
              <a:buFont typeface="Arial" panose="020B0604020202020204" pitchFamily="34" charset="0"/>
              <a:buChar char="•"/>
            </a:pPr>
            <a:r>
              <a:rPr lang="en-US" dirty="0" smtClean="0"/>
              <a:t>Comparison with CH</a:t>
            </a:r>
            <a:r>
              <a:rPr lang="en-US" baseline="-25000" dirty="0" smtClean="0"/>
              <a:t>4</a:t>
            </a:r>
            <a:r>
              <a:rPr lang="en-US" dirty="0" smtClean="0"/>
              <a:t> Emission inventories</a:t>
            </a:r>
          </a:p>
          <a:p>
            <a:pPr marL="342900" indent="-342900" algn="l">
              <a:buFont typeface="Arial" panose="020B0604020202020204" pitchFamily="34" charset="0"/>
              <a:buChar char="•"/>
            </a:pPr>
            <a:r>
              <a:rPr lang="en-US" dirty="0" smtClean="0"/>
              <a:t>CH</a:t>
            </a:r>
            <a:r>
              <a:rPr lang="en-US" baseline="-25000" dirty="0" smtClean="0"/>
              <a:t>4</a:t>
            </a:r>
            <a:r>
              <a:rPr lang="en-US" dirty="0" smtClean="0"/>
              <a:t> emissions based on CO &amp; CO</a:t>
            </a:r>
            <a:r>
              <a:rPr lang="en-US" baseline="-25000" dirty="0" smtClean="0"/>
              <a:t>2</a:t>
            </a:r>
            <a:r>
              <a:rPr lang="en-US" dirty="0" smtClean="0"/>
              <a:t> inventories and observed CH</a:t>
            </a:r>
            <a:r>
              <a:rPr lang="en-US" baseline="-25000" dirty="0" smtClean="0"/>
              <a:t>4</a:t>
            </a:r>
            <a:r>
              <a:rPr lang="en-US" dirty="0" smtClean="0"/>
              <a:t>/CO &amp; CH</a:t>
            </a:r>
            <a:r>
              <a:rPr lang="en-US" baseline="-25000" dirty="0" smtClean="0"/>
              <a:t>4</a:t>
            </a:r>
            <a:r>
              <a:rPr lang="en-US" dirty="0" smtClean="0"/>
              <a:t>/CO</a:t>
            </a:r>
            <a:r>
              <a:rPr lang="en-US" baseline="-25000" dirty="0" smtClean="0"/>
              <a:t>2</a:t>
            </a:r>
            <a:r>
              <a:rPr lang="en-US" dirty="0" smtClean="0"/>
              <a:t> ratios</a:t>
            </a:r>
            <a:endParaRPr lang="en-US"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06" y="5445972"/>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086" y="5666778"/>
            <a:ext cx="851288" cy="1074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5016" y="5579425"/>
            <a:ext cx="1074577" cy="1074577"/>
          </a:xfrm>
          <a:prstGeom prst="rect">
            <a:avLst/>
          </a:prstGeom>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0363" y="6011799"/>
            <a:ext cx="1166187" cy="40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7525" y="5618225"/>
            <a:ext cx="1116340" cy="1116340"/>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799" y="5697083"/>
            <a:ext cx="1104900"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F519A6C-362D-4F24-942B-EDFEE9BE1EEF}" type="slidenum">
              <a:rPr lang="en-US" smtClean="0"/>
              <a:t>1</a:t>
            </a:fld>
            <a:endParaRPr lang="en-US"/>
          </a:p>
        </p:txBody>
      </p:sp>
    </p:spTree>
    <p:extLst>
      <p:ext uri="{BB962C8B-B14F-4D97-AF65-F5344CB8AC3E}">
        <p14:creationId xmlns:p14="http://schemas.microsoft.com/office/powerpoint/2010/main" val="2742175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09580" y="2287684"/>
            <a:ext cx="6082420" cy="4570316"/>
          </a:xfrm>
          <a:prstGeom prst="rect">
            <a:avLst/>
          </a:prstGeom>
        </p:spPr>
      </p:pic>
      <p:pic>
        <p:nvPicPr>
          <p:cNvPr id="8" name="Picture 7"/>
          <p:cNvPicPr>
            <a:picLocks noChangeAspect="1"/>
          </p:cNvPicPr>
          <p:nvPr/>
        </p:nvPicPr>
        <p:blipFill>
          <a:blip r:embed="rId3"/>
          <a:stretch>
            <a:fillRect/>
          </a:stretch>
        </p:blipFill>
        <p:spPr>
          <a:xfrm>
            <a:off x="185704" y="579852"/>
            <a:ext cx="7586695" cy="2188833"/>
          </a:xfrm>
          <a:prstGeom prst="rect">
            <a:avLst/>
          </a:prstGeom>
        </p:spPr>
      </p:pic>
      <p:sp>
        <p:nvSpPr>
          <p:cNvPr id="7" name="Title 6"/>
          <p:cNvSpPr>
            <a:spLocks noGrp="1"/>
          </p:cNvSpPr>
          <p:nvPr>
            <p:ph type="ctrTitle"/>
          </p:nvPr>
        </p:nvSpPr>
        <p:spPr>
          <a:xfrm>
            <a:off x="2369261" y="0"/>
            <a:ext cx="9144000" cy="755129"/>
          </a:xfrm>
        </p:spPr>
        <p:txBody>
          <a:bodyPr>
            <a:normAutofit/>
          </a:bodyPr>
          <a:lstStyle/>
          <a:p>
            <a:r>
              <a:rPr lang="en-US" sz="2800" b="1" dirty="0" smtClean="0">
                <a:solidFill>
                  <a:srgbClr val="000099"/>
                </a:solidFill>
                <a:latin typeface="Arial" panose="020B0604020202020204" pitchFamily="34" charset="0"/>
                <a:cs typeface="Arial" panose="020B0604020202020204" pitchFamily="34" charset="0"/>
              </a:rPr>
              <a:t>Gridded US CH</a:t>
            </a:r>
            <a:r>
              <a:rPr lang="en-US" sz="2800" b="1" baseline="-25000" dirty="0" smtClean="0">
                <a:solidFill>
                  <a:srgbClr val="000099"/>
                </a:solidFill>
                <a:latin typeface="Arial" panose="020B0604020202020204" pitchFamily="34" charset="0"/>
                <a:cs typeface="Arial" panose="020B0604020202020204" pitchFamily="34" charset="0"/>
              </a:rPr>
              <a:t>4</a:t>
            </a:r>
            <a:r>
              <a:rPr lang="en-US" sz="2800" b="1" dirty="0" smtClean="0">
                <a:solidFill>
                  <a:srgbClr val="000099"/>
                </a:solidFill>
                <a:latin typeface="Arial" panose="020B0604020202020204" pitchFamily="34" charset="0"/>
                <a:cs typeface="Arial" panose="020B0604020202020204" pitchFamily="34" charset="0"/>
              </a:rPr>
              <a:t> NEI for 2012 (0.1° x 0.1°)</a:t>
            </a:r>
            <a:endParaRPr lang="en-US" sz="2800" b="1" dirty="0">
              <a:solidFill>
                <a:srgbClr val="000099"/>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86" y="2768685"/>
            <a:ext cx="5390460" cy="4089315"/>
          </a:xfrm>
          <a:prstGeom prst="rect">
            <a:avLst/>
          </a:prstGeom>
        </p:spPr>
      </p:pic>
      <p:sp>
        <p:nvSpPr>
          <p:cNvPr id="11" name="Rectangle 10"/>
          <p:cNvSpPr/>
          <p:nvPr/>
        </p:nvSpPr>
        <p:spPr>
          <a:xfrm>
            <a:off x="4610100" y="4276725"/>
            <a:ext cx="247650" cy="352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857750" y="2825122"/>
            <a:ext cx="1496555" cy="14516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471" y="4629151"/>
            <a:ext cx="1648315" cy="1661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Up Arrow 17"/>
          <p:cNvSpPr/>
          <p:nvPr/>
        </p:nvSpPr>
        <p:spPr>
          <a:xfrm>
            <a:off x="8671581" y="2374900"/>
            <a:ext cx="453697" cy="13263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16567" y="1543903"/>
            <a:ext cx="2262550" cy="830997"/>
          </a:xfrm>
          <a:prstGeom prst="rect">
            <a:avLst/>
          </a:prstGeom>
          <a:noFill/>
        </p:spPr>
        <p:txBody>
          <a:bodyPr wrap="square" rtlCol="0">
            <a:spAutoFit/>
          </a:bodyPr>
          <a:lstStyle/>
          <a:p>
            <a:r>
              <a:rPr lang="en-US" sz="2400" b="1" dirty="0" smtClean="0">
                <a:solidFill>
                  <a:srgbClr val="FF0000"/>
                </a:solidFill>
              </a:rPr>
              <a:t>196 moles CH</a:t>
            </a:r>
            <a:r>
              <a:rPr lang="en-US" sz="2400" b="1" baseline="-25000" dirty="0" smtClean="0">
                <a:solidFill>
                  <a:srgbClr val="FF0000"/>
                </a:solidFill>
              </a:rPr>
              <a:t>4</a:t>
            </a:r>
            <a:r>
              <a:rPr lang="en-US" sz="2400" b="1" dirty="0" smtClean="0">
                <a:solidFill>
                  <a:srgbClr val="FF0000"/>
                </a:solidFill>
              </a:rPr>
              <a:t>/s </a:t>
            </a:r>
          </a:p>
          <a:p>
            <a:r>
              <a:rPr lang="en-US" sz="2400" b="1" dirty="0" smtClean="0">
                <a:solidFill>
                  <a:srgbClr val="FF0000"/>
                </a:solidFill>
              </a:rPr>
              <a:t>from </a:t>
            </a:r>
            <a:r>
              <a:rPr lang="en-US" sz="2400" b="1" dirty="0" err="1" smtClean="0">
                <a:solidFill>
                  <a:srgbClr val="FF0000"/>
                </a:solidFill>
              </a:rPr>
              <a:t>Balt</a:t>
            </a:r>
            <a:r>
              <a:rPr lang="en-US" sz="2400" b="1" dirty="0" smtClean="0">
                <a:solidFill>
                  <a:srgbClr val="FF0000"/>
                </a:solidFill>
              </a:rPr>
              <a:t>-DC</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0F519A6C-362D-4F24-942B-EDFEE9BE1EEF}" type="slidenum">
              <a:rPr lang="en-US" smtClean="0"/>
              <a:t>10</a:t>
            </a:fld>
            <a:endParaRPr lang="en-US"/>
          </a:p>
        </p:txBody>
      </p:sp>
    </p:spTree>
    <p:extLst>
      <p:ext uri="{BB962C8B-B14F-4D97-AF65-F5344CB8AC3E}">
        <p14:creationId xmlns:p14="http://schemas.microsoft.com/office/powerpoint/2010/main" val="196110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98252" y="128091"/>
            <a:ext cx="10319529" cy="520307"/>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Emissions from Sources in </a:t>
            </a:r>
            <a:r>
              <a:rPr lang="en-US" sz="3200" b="1" dirty="0" err="1" smtClean="0">
                <a:solidFill>
                  <a:srgbClr val="000099"/>
                </a:solidFill>
                <a:latin typeface="Arial" panose="020B0604020202020204" pitchFamily="34" charset="0"/>
                <a:cs typeface="Arial" panose="020B0604020202020204" pitchFamily="34" charset="0"/>
              </a:rPr>
              <a:t>Balt</a:t>
            </a:r>
            <a:r>
              <a:rPr lang="en-US" sz="3200" b="1" dirty="0" smtClean="0">
                <a:solidFill>
                  <a:srgbClr val="000099"/>
                </a:solidFill>
                <a:latin typeface="Arial" panose="020B0604020202020204" pitchFamily="34" charset="0"/>
                <a:cs typeface="Arial" panose="020B0604020202020204" pitchFamily="34" charset="0"/>
              </a:rPr>
              <a:t>-DC in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NEI 2012 </a:t>
            </a:r>
            <a:endParaRPr lang="en-US" sz="3200" b="1" dirty="0">
              <a:solidFill>
                <a:srgbClr val="000099"/>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88269" y="780799"/>
            <a:ext cx="8750311" cy="6321631"/>
          </a:xfrm>
          <a:prstGeom prst="rect">
            <a:avLst/>
          </a:prstGeom>
        </p:spPr>
      </p:pic>
      <p:sp>
        <p:nvSpPr>
          <p:cNvPr id="3" name="TextBox 2"/>
          <p:cNvSpPr txBox="1"/>
          <p:nvPr/>
        </p:nvSpPr>
        <p:spPr>
          <a:xfrm>
            <a:off x="7662042" y="3322324"/>
            <a:ext cx="3928056" cy="1323439"/>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2000" dirty="0" smtClean="0"/>
              <a:t>Landfills are a major CH</a:t>
            </a:r>
            <a:r>
              <a:rPr lang="en-US" sz="2000" baseline="-25000" dirty="0" smtClean="0"/>
              <a:t>4</a:t>
            </a:r>
            <a:r>
              <a:rPr lang="en-US" sz="2000" dirty="0" smtClean="0"/>
              <a:t> source.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CH</a:t>
            </a:r>
            <a:r>
              <a:rPr lang="en-US" sz="2000" baseline="-25000" dirty="0" smtClean="0"/>
              <a:t>4</a:t>
            </a:r>
            <a:r>
              <a:rPr lang="en-US" sz="2000" dirty="0" smtClean="0"/>
              <a:t> emissions from NG system may be under-estimated.</a:t>
            </a:r>
            <a:endParaRPr lang="en-US" sz="2000" dirty="0"/>
          </a:p>
        </p:txBody>
      </p:sp>
      <p:sp>
        <p:nvSpPr>
          <p:cNvPr id="4" name="TextBox 3"/>
          <p:cNvSpPr txBox="1"/>
          <p:nvPr/>
        </p:nvSpPr>
        <p:spPr>
          <a:xfrm>
            <a:off x="1691343" y="3458515"/>
            <a:ext cx="1596605" cy="369332"/>
          </a:xfrm>
          <a:prstGeom prst="rect">
            <a:avLst/>
          </a:prstGeom>
          <a:solidFill>
            <a:schemeClr val="bg1"/>
          </a:solidFill>
        </p:spPr>
        <p:txBody>
          <a:bodyPr wrap="square" rtlCol="0">
            <a:spAutoFit/>
          </a:bodyPr>
          <a:lstStyle/>
          <a:p>
            <a:r>
              <a:rPr lang="en-US" b="1" dirty="0" smtClean="0">
                <a:solidFill>
                  <a:srgbClr val="FF0000"/>
                </a:solidFill>
              </a:rPr>
              <a:t>49%</a:t>
            </a:r>
            <a:r>
              <a:rPr lang="en-US" dirty="0" smtClean="0"/>
              <a:t>, 1.54 kg/s</a:t>
            </a:r>
            <a:endParaRPr lang="en-US" dirty="0"/>
          </a:p>
        </p:txBody>
      </p:sp>
      <p:sp>
        <p:nvSpPr>
          <p:cNvPr id="8" name="TextBox 7"/>
          <p:cNvSpPr txBox="1"/>
          <p:nvPr/>
        </p:nvSpPr>
        <p:spPr>
          <a:xfrm>
            <a:off x="4632014" y="6086026"/>
            <a:ext cx="1631330" cy="369332"/>
          </a:xfrm>
          <a:prstGeom prst="rect">
            <a:avLst/>
          </a:prstGeom>
          <a:solidFill>
            <a:schemeClr val="bg1"/>
          </a:solidFill>
        </p:spPr>
        <p:txBody>
          <a:bodyPr wrap="square" rtlCol="0">
            <a:spAutoFit/>
          </a:bodyPr>
          <a:lstStyle/>
          <a:p>
            <a:r>
              <a:rPr lang="en-US" b="1" dirty="0" smtClean="0">
                <a:solidFill>
                  <a:srgbClr val="FF0000"/>
                </a:solidFill>
              </a:rPr>
              <a:t>12%</a:t>
            </a:r>
            <a:r>
              <a:rPr lang="en-US" dirty="0" smtClean="0"/>
              <a:t>, 0.39 kg/s</a:t>
            </a:r>
            <a:endParaRPr lang="en-US" dirty="0"/>
          </a:p>
        </p:txBody>
      </p:sp>
      <p:sp>
        <p:nvSpPr>
          <p:cNvPr id="9" name="TextBox 8"/>
          <p:cNvSpPr txBox="1"/>
          <p:nvPr/>
        </p:nvSpPr>
        <p:spPr>
          <a:xfrm>
            <a:off x="5375588" y="4865359"/>
            <a:ext cx="1564859" cy="369332"/>
          </a:xfrm>
          <a:prstGeom prst="rect">
            <a:avLst/>
          </a:prstGeom>
          <a:solidFill>
            <a:schemeClr val="bg1"/>
          </a:solidFill>
        </p:spPr>
        <p:txBody>
          <a:bodyPr wrap="square" rtlCol="0">
            <a:spAutoFit/>
          </a:bodyPr>
          <a:lstStyle/>
          <a:p>
            <a:r>
              <a:rPr lang="en-US" b="1" dirty="0" smtClean="0">
                <a:solidFill>
                  <a:srgbClr val="FF0000"/>
                </a:solidFill>
              </a:rPr>
              <a:t>11%</a:t>
            </a:r>
            <a:r>
              <a:rPr lang="en-US" dirty="0" smtClean="0"/>
              <a:t>. 0.36 kg/s</a:t>
            </a:r>
            <a:endParaRPr lang="en-US" dirty="0"/>
          </a:p>
        </p:txBody>
      </p:sp>
      <p:sp>
        <p:nvSpPr>
          <p:cNvPr id="10" name="TextBox 9"/>
          <p:cNvSpPr txBox="1"/>
          <p:nvPr/>
        </p:nvSpPr>
        <p:spPr>
          <a:xfrm>
            <a:off x="5612976" y="3614712"/>
            <a:ext cx="1571238" cy="369332"/>
          </a:xfrm>
          <a:prstGeom prst="rect">
            <a:avLst/>
          </a:prstGeom>
          <a:solidFill>
            <a:schemeClr val="bg1"/>
          </a:solidFill>
        </p:spPr>
        <p:txBody>
          <a:bodyPr wrap="square" rtlCol="0">
            <a:spAutoFit/>
          </a:bodyPr>
          <a:lstStyle/>
          <a:p>
            <a:r>
              <a:rPr lang="en-US" b="1" dirty="0" smtClean="0">
                <a:solidFill>
                  <a:srgbClr val="FF0000"/>
                </a:solidFill>
              </a:rPr>
              <a:t>10%</a:t>
            </a:r>
            <a:r>
              <a:rPr lang="en-US" dirty="0" smtClean="0"/>
              <a:t>, 0.30 kg/s</a:t>
            </a:r>
            <a:endParaRPr lang="en-US" dirty="0"/>
          </a:p>
        </p:txBody>
      </p:sp>
      <p:sp>
        <p:nvSpPr>
          <p:cNvPr id="11" name="TextBox 10"/>
          <p:cNvSpPr txBox="1"/>
          <p:nvPr/>
        </p:nvSpPr>
        <p:spPr>
          <a:xfrm>
            <a:off x="6123726" y="2147826"/>
            <a:ext cx="1469141" cy="369332"/>
          </a:xfrm>
          <a:prstGeom prst="rect">
            <a:avLst/>
          </a:prstGeom>
          <a:solidFill>
            <a:schemeClr val="bg1"/>
          </a:solidFill>
        </p:spPr>
        <p:txBody>
          <a:bodyPr wrap="square" rtlCol="0">
            <a:spAutoFit/>
          </a:bodyPr>
          <a:lstStyle/>
          <a:p>
            <a:r>
              <a:rPr lang="en-US" b="1" dirty="0" smtClean="0">
                <a:solidFill>
                  <a:srgbClr val="FF0000"/>
                </a:solidFill>
              </a:rPr>
              <a:t>8%</a:t>
            </a:r>
            <a:r>
              <a:rPr lang="en-US" dirty="0" smtClean="0"/>
              <a:t>, 0.24 kg/s</a:t>
            </a:r>
            <a:endParaRPr lang="en-US" dirty="0"/>
          </a:p>
        </p:txBody>
      </p:sp>
      <p:sp>
        <p:nvSpPr>
          <p:cNvPr id="12" name="TextBox 11"/>
          <p:cNvSpPr txBox="1"/>
          <p:nvPr/>
        </p:nvSpPr>
        <p:spPr>
          <a:xfrm>
            <a:off x="6395658" y="1442465"/>
            <a:ext cx="1577112" cy="369332"/>
          </a:xfrm>
          <a:prstGeom prst="rect">
            <a:avLst/>
          </a:prstGeom>
          <a:solidFill>
            <a:schemeClr val="bg1"/>
          </a:solidFill>
        </p:spPr>
        <p:txBody>
          <a:bodyPr wrap="square" rtlCol="0">
            <a:spAutoFit/>
          </a:bodyPr>
          <a:lstStyle/>
          <a:p>
            <a:r>
              <a:rPr lang="en-US" b="1" dirty="0" smtClean="0">
                <a:solidFill>
                  <a:srgbClr val="FF0000"/>
                </a:solidFill>
              </a:rPr>
              <a:t>8%</a:t>
            </a:r>
            <a:r>
              <a:rPr lang="en-US" dirty="0" smtClean="0"/>
              <a:t>, 0.24 kg/s</a:t>
            </a:r>
            <a:endParaRPr lang="en-US" dirty="0"/>
          </a:p>
        </p:txBody>
      </p:sp>
      <p:sp>
        <p:nvSpPr>
          <p:cNvPr id="13" name="TextBox 12"/>
          <p:cNvSpPr txBox="1"/>
          <p:nvPr/>
        </p:nvSpPr>
        <p:spPr>
          <a:xfrm>
            <a:off x="3884848" y="937970"/>
            <a:ext cx="1581038" cy="369332"/>
          </a:xfrm>
          <a:prstGeom prst="rect">
            <a:avLst/>
          </a:prstGeom>
          <a:noFill/>
        </p:spPr>
        <p:txBody>
          <a:bodyPr wrap="square" rtlCol="0">
            <a:spAutoFit/>
          </a:bodyPr>
          <a:lstStyle/>
          <a:p>
            <a:r>
              <a:rPr lang="en-US" b="1" dirty="0" smtClean="0">
                <a:solidFill>
                  <a:srgbClr val="FF0000"/>
                </a:solidFill>
              </a:rPr>
              <a:t>2%</a:t>
            </a:r>
            <a:r>
              <a:rPr lang="en-US" dirty="0" smtClean="0"/>
              <a:t>, 0.07 kg/s</a:t>
            </a:r>
            <a:endParaRPr lang="en-US" dirty="0"/>
          </a:p>
        </p:txBody>
      </p:sp>
      <p:sp>
        <p:nvSpPr>
          <p:cNvPr id="14" name="TextBox 13"/>
          <p:cNvSpPr txBox="1"/>
          <p:nvPr/>
        </p:nvSpPr>
        <p:spPr>
          <a:xfrm>
            <a:off x="3151479" y="1226556"/>
            <a:ext cx="671013" cy="369332"/>
          </a:xfrm>
          <a:prstGeom prst="rect">
            <a:avLst/>
          </a:prstGeom>
          <a:solidFill>
            <a:schemeClr val="bg1"/>
          </a:solidFill>
        </p:spPr>
        <p:txBody>
          <a:bodyPr wrap="square" rtlCol="0">
            <a:spAutoFit/>
          </a:bodyPr>
          <a:lstStyle/>
          <a:p>
            <a:r>
              <a:rPr lang="en-US" dirty="0" smtClean="0"/>
              <a:t>  </a:t>
            </a:r>
            <a:endParaRPr lang="en-US" dirty="0"/>
          </a:p>
        </p:txBody>
      </p:sp>
      <p:sp>
        <p:nvSpPr>
          <p:cNvPr id="5" name="Rectangle 4"/>
          <p:cNvSpPr/>
          <p:nvPr/>
        </p:nvSpPr>
        <p:spPr>
          <a:xfrm>
            <a:off x="5375588" y="2446020"/>
            <a:ext cx="556582" cy="354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7297" y="1734522"/>
            <a:ext cx="556582" cy="354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19A6C-362D-4F24-942B-EDFEE9BE1EEF}" type="slidenum">
              <a:rPr lang="en-US" smtClean="0"/>
              <a:t>11</a:t>
            </a:fld>
            <a:endParaRPr lang="en-US"/>
          </a:p>
        </p:txBody>
      </p:sp>
    </p:spTree>
    <p:extLst>
      <p:ext uri="{BB962C8B-B14F-4D97-AF65-F5344CB8AC3E}">
        <p14:creationId xmlns:p14="http://schemas.microsoft.com/office/powerpoint/2010/main" val="1973922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39" y="36082"/>
            <a:ext cx="10640076" cy="679142"/>
          </a:xfrm>
        </p:spPr>
        <p:txBody>
          <a:bodyPr>
            <a:normAutofit fontScale="90000"/>
          </a:bodyPr>
          <a:lstStyle/>
          <a:p>
            <a:r>
              <a:rPr lang="en-US" sz="3200" b="1" u="sng" dirty="0">
                <a:solidFill>
                  <a:srgbClr val="000099"/>
                </a:solidFill>
                <a:latin typeface="Arial" panose="020B0604020202020204" pitchFamily="34" charset="0"/>
                <a:cs typeface="Arial" panose="020B0604020202020204" pitchFamily="34" charset="0"/>
              </a:rPr>
              <a:t>EDGAR4.2 Global </a:t>
            </a:r>
            <a:r>
              <a:rPr lang="en-US" sz="3200" b="1" u="sng" dirty="0" smtClean="0">
                <a:solidFill>
                  <a:srgbClr val="000099"/>
                </a:solidFill>
                <a:latin typeface="Arial" panose="020B0604020202020204" pitchFamily="34" charset="0"/>
                <a:cs typeface="Arial" panose="020B0604020202020204" pitchFamily="34" charset="0"/>
              </a:rPr>
              <a:t>0.1° x 0.1° CH</a:t>
            </a:r>
            <a:r>
              <a:rPr lang="en-US" sz="3200" b="1" u="sng" baseline="-25000" dirty="0" smtClean="0">
                <a:solidFill>
                  <a:srgbClr val="000099"/>
                </a:solidFill>
                <a:latin typeface="Arial" panose="020B0604020202020204" pitchFamily="34" charset="0"/>
                <a:cs typeface="Arial" panose="020B0604020202020204" pitchFamily="34" charset="0"/>
              </a:rPr>
              <a:t>4</a:t>
            </a:r>
            <a:r>
              <a:rPr lang="en-US" sz="3200" b="1" u="sng" dirty="0" smtClean="0">
                <a:solidFill>
                  <a:srgbClr val="000099"/>
                </a:solidFill>
                <a:latin typeface="Arial" panose="020B0604020202020204" pitchFamily="34" charset="0"/>
                <a:cs typeface="Arial" panose="020B0604020202020204" pitchFamily="34" charset="0"/>
              </a:rPr>
              <a:t> </a:t>
            </a:r>
            <a:r>
              <a:rPr lang="en-US" sz="3200" b="1" u="sng" dirty="0">
                <a:solidFill>
                  <a:srgbClr val="000099"/>
                </a:solidFill>
                <a:latin typeface="Arial" panose="020B0604020202020204" pitchFamily="34" charset="0"/>
                <a:cs typeface="Arial" panose="020B0604020202020204" pitchFamily="34" charset="0"/>
              </a:rPr>
              <a:t>E</a:t>
            </a:r>
            <a:r>
              <a:rPr lang="en-US" sz="3200" b="1" u="sng" dirty="0" smtClean="0">
                <a:solidFill>
                  <a:srgbClr val="000099"/>
                </a:solidFill>
                <a:latin typeface="Arial" panose="020B0604020202020204" pitchFamily="34" charset="0"/>
                <a:cs typeface="Arial" panose="020B0604020202020204" pitchFamily="34" charset="0"/>
              </a:rPr>
              <a:t>mission Inventory 2010 </a:t>
            </a:r>
            <a:endParaRPr lang="en-US" sz="3200" b="1" u="sng" dirty="0">
              <a:solidFill>
                <a:srgbClr val="000099"/>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89124" y="761161"/>
            <a:ext cx="9144000" cy="300797"/>
          </a:xfrm>
        </p:spPr>
        <p:txBody>
          <a:bodyPr>
            <a:normAutofit fontScale="62500" lnSpcReduction="20000"/>
          </a:bodyPr>
          <a:lstStyle/>
          <a:p>
            <a:r>
              <a:rPr lang="en-US" dirty="0" smtClean="0"/>
              <a:t>Data source: http</a:t>
            </a:r>
            <a:r>
              <a:rPr lang="en-US" dirty="0"/>
              <a:t>://</a:t>
            </a:r>
            <a:r>
              <a:rPr lang="en-US" dirty="0" smtClean="0"/>
              <a:t>edgar.jrc.ec.europa.eu/gallery.php?release=v42FT2010&amp;substance=CH4&amp;sector=TOTALS</a:t>
            </a:r>
          </a:p>
        </p:txBody>
      </p:sp>
      <p:sp>
        <p:nvSpPr>
          <p:cNvPr id="6" name="TextBox 5"/>
          <p:cNvSpPr txBox="1"/>
          <p:nvPr/>
        </p:nvSpPr>
        <p:spPr>
          <a:xfrm>
            <a:off x="6872745" y="2054917"/>
            <a:ext cx="483183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in the yellow rectangle (an approximately surveyed area) is </a:t>
            </a:r>
            <a:r>
              <a:rPr lang="en-US" sz="2400" b="1" dirty="0" smtClean="0"/>
              <a:t>421 moles CH</a:t>
            </a:r>
            <a:r>
              <a:rPr lang="en-US" sz="2400" b="1" baseline="-25000" dirty="0" smtClean="0"/>
              <a:t>4</a:t>
            </a:r>
            <a:r>
              <a:rPr lang="en-US" sz="2400" b="1" dirty="0" smtClean="0"/>
              <a:t> s</a:t>
            </a:r>
            <a:r>
              <a:rPr lang="en-US" sz="2400" b="1" baseline="30000" dirty="0" smtClean="0"/>
              <a:t>-1</a:t>
            </a:r>
            <a:r>
              <a:rPr lang="en-US" sz="2400" dirty="0" smtClean="0"/>
              <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smtClean="0"/>
              <a:t>Issues with EDGAR emissions:  mainly allocated based on population instead of source locations. </a:t>
            </a:r>
            <a:endParaRPr lang="en-US" sz="2400" dirty="0"/>
          </a:p>
        </p:txBody>
      </p:sp>
      <p:pic>
        <p:nvPicPr>
          <p:cNvPr id="4" name="Picture 3"/>
          <p:cNvPicPr>
            <a:picLocks noChangeAspect="1"/>
          </p:cNvPicPr>
          <p:nvPr/>
        </p:nvPicPr>
        <p:blipFill>
          <a:blip r:embed="rId2"/>
          <a:stretch>
            <a:fillRect/>
          </a:stretch>
        </p:blipFill>
        <p:spPr>
          <a:xfrm>
            <a:off x="154726" y="1223740"/>
            <a:ext cx="6981966" cy="5240456"/>
          </a:xfrm>
          <a:prstGeom prst="rect">
            <a:avLst/>
          </a:prstGeom>
        </p:spPr>
      </p:pic>
      <p:sp>
        <p:nvSpPr>
          <p:cNvPr id="5" name="Slide Number Placeholder 4"/>
          <p:cNvSpPr>
            <a:spLocks noGrp="1"/>
          </p:cNvSpPr>
          <p:nvPr>
            <p:ph type="sldNum" sz="quarter" idx="12"/>
          </p:nvPr>
        </p:nvSpPr>
        <p:spPr/>
        <p:txBody>
          <a:bodyPr/>
          <a:lstStyle/>
          <a:p>
            <a:fld id="{0F519A6C-362D-4F24-942B-EDFEE9BE1EEF}" type="slidenum">
              <a:rPr lang="en-US" smtClean="0"/>
              <a:t>12</a:t>
            </a:fld>
            <a:endParaRPr lang="en-US"/>
          </a:p>
        </p:txBody>
      </p:sp>
    </p:spTree>
    <p:extLst>
      <p:ext uri="{BB962C8B-B14F-4D97-AF65-F5344CB8AC3E}">
        <p14:creationId xmlns:p14="http://schemas.microsoft.com/office/powerpoint/2010/main" val="7915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05" y="114527"/>
            <a:ext cx="11933599" cy="655093"/>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 Estimate using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/CO Ratio and CO Emissions</a:t>
            </a:r>
            <a:endParaRPr lang="en-US" sz="3200" b="1" dirty="0">
              <a:solidFill>
                <a:srgbClr val="00009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4905" y="1009937"/>
            <a:ext cx="7681296" cy="5651316"/>
          </a:xfrm>
          <a:prstGeom prst="rect">
            <a:avLst/>
          </a:prstGeom>
        </p:spPr>
      </p:pic>
      <p:sp>
        <p:nvSpPr>
          <p:cNvPr id="6" name="TextBox 5"/>
          <p:cNvSpPr txBox="1"/>
          <p:nvPr/>
        </p:nvSpPr>
        <p:spPr>
          <a:xfrm>
            <a:off x="2417023" y="1801423"/>
            <a:ext cx="1596788" cy="369332"/>
          </a:xfrm>
          <a:prstGeom prst="rect">
            <a:avLst/>
          </a:prstGeom>
          <a:noFill/>
          <a:scene3d>
            <a:camera prst="orthographicFront">
              <a:rot lat="0" lon="0" rev="3600000"/>
            </a:camera>
            <a:lightRig rig="threePt" dir="t"/>
          </a:scene3d>
        </p:spPr>
        <p:txBody>
          <a:bodyPr wrap="square" rtlCol="0">
            <a:spAutoFit/>
          </a:bodyPr>
          <a:lstStyle/>
          <a:p>
            <a:r>
              <a:rPr lang="en-US" dirty="0" smtClean="0"/>
              <a:t>CH</a:t>
            </a:r>
            <a:r>
              <a:rPr lang="en-US" baseline="-25000" dirty="0" smtClean="0"/>
              <a:t>4</a:t>
            </a:r>
            <a:r>
              <a:rPr lang="en-US" dirty="0" smtClean="0"/>
              <a:t>:CO = 1.94</a:t>
            </a:r>
            <a:endParaRPr lang="en-US" dirty="0"/>
          </a:p>
        </p:txBody>
      </p:sp>
      <p:sp>
        <p:nvSpPr>
          <p:cNvPr id="11" name="TextBox 10"/>
          <p:cNvSpPr txBox="1"/>
          <p:nvPr/>
        </p:nvSpPr>
        <p:spPr>
          <a:xfrm>
            <a:off x="4981648" y="1971099"/>
            <a:ext cx="1729419" cy="369332"/>
          </a:xfrm>
          <a:prstGeom prst="rect">
            <a:avLst/>
          </a:prstGeom>
          <a:noFill/>
          <a:scene3d>
            <a:camera prst="orthographicFront">
              <a:rot lat="0" lon="0" rev="2400000"/>
            </a:camera>
            <a:lightRig rig="threePt" dir="t"/>
          </a:scene3d>
        </p:spPr>
        <p:txBody>
          <a:bodyPr wrap="square" rtlCol="0">
            <a:spAutoFit/>
          </a:bodyPr>
          <a:lstStyle/>
          <a:p>
            <a:r>
              <a:rPr lang="en-US" dirty="0" smtClean="0"/>
              <a:t>CH</a:t>
            </a:r>
            <a:r>
              <a:rPr lang="en-US" baseline="-25000" dirty="0" smtClean="0"/>
              <a:t>4</a:t>
            </a:r>
            <a:r>
              <a:rPr lang="en-US" dirty="0" smtClean="0"/>
              <a:t>:CO = 0.838</a:t>
            </a:r>
            <a:endParaRPr lang="en-US" dirty="0"/>
          </a:p>
        </p:txBody>
      </p:sp>
      <p:sp>
        <p:nvSpPr>
          <p:cNvPr id="12" name="TextBox 11"/>
          <p:cNvSpPr txBox="1"/>
          <p:nvPr/>
        </p:nvSpPr>
        <p:spPr>
          <a:xfrm>
            <a:off x="3660723" y="1844549"/>
            <a:ext cx="1796852" cy="369332"/>
          </a:xfrm>
          <a:prstGeom prst="rect">
            <a:avLst/>
          </a:prstGeom>
          <a:noFill/>
          <a:scene3d>
            <a:camera prst="orthographicFront">
              <a:rot lat="0" lon="0" rev="3000000"/>
            </a:camera>
            <a:lightRig rig="threePt" dir="t"/>
          </a:scene3d>
        </p:spPr>
        <p:txBody>
          <a:bodyPr wrap="square" rtlCol="0">
            <a:spAutoFit/>
          </a:bodyPr>
          <a:lstStyle/>
          <a:p>
            <a:r>
              <a:rPr lang="en-US" dirty="0" smtClean="0"/>
              <a:t>CH</a:t>
            </a:r>
            <a:r>
              <a:rPr lang="en-US" baseline="-25000" dirty="0" smtClean="0"/>
              <a:t>4</a:t>
            </a:r>
            <a:r>
              <a:rPr lang="en-US" dirty="0" smtClean="0"/>
              <a:t>:CO = 1.24</a:t>
            </a:r>
            <a:endParaRPr lang="en-US" dirty="0"/>
          </a:p>
        </p:txBody>
      </p:sp>
      <p:sp>
        <p:nvSpPr>
          <p:cNvPr id="7" name="TextBox 6"/>
          <p:cNvSpPr txBox="1"/>
          <p:nvPr/>
        </p:nvSpPr>
        <p:spPr>
          <a:xfrm>
            <a:off x="7246289" y="1834448"/>
            <a:ext cx="4762215"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Total CO emissions from </a:t>
            </a:r>
            <a:r>
              <a:rPr lang="en-US" sz="2400" dirty="0" err="1" smtClean="0"/>
              <a:t>Balt</a:t>
            </a:r>
            <a:r>
              <a:rPr lang="en-US" sz="2400" dirty="0" smtClean="0"/>
              <a:t>-DC in EDGAR v4.3 2010: </a:t>
            </a:r>
            <a:r>
              <a:rPr lang="en-US" sz="2400" b="1" dirty="0" smtClean="0">
                <a:solidFill>
                  <a:srgbClr val="FF0000"/>
                </a:solidFill>
              </a:rPr>
              <a:t>0.459 </a:t>
            </a:r>
            <a:r>
              <a:rPr lang="en-US" sz="2400" b="1" dirty="0" err="1" smtClean="0">
                <a:solidFill>
                  <a:srgbClr val="FF0000"/>
                </a:solidFill>
              </a:rPr>
              <a:t>MMtons</a:t>
            </a:r>
            <a:r>
              <a:rPr lang="en-US" sz="2400" b="1" dirty="0" smtClean="0">
                <a:solidFill>
                  <a:srgbClr val="FF0000"/>
                </a:solidFill>
              </a:rPr>
              <a:t>/</a:t>
            </a:r>
            <a:r>
              <a:rPr lang="en-US" sz="2400" b="1" dirty="0" err="1" smtClean="0">
                <a:solidFill>
                  <a:srgbClr val="FF0000"/>
                </a:solidFill>
              </a:rPr>
              <a:t>yr</a:t>
            </a:r>
            <a:endParaRPr lang="en-US" sz="2400" b="1" dirty="0" smtClean="0">
              <a:solidFill>
                <a:srgbClr val="FF0000"/>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based on CH</a:t>
            </a:r>
            <a:r>
              <a:rPr lang="en-US" sz="2400" baseline="-25000" dirty="0" smtClean="0"/>
              <a:t>4</a:t>
            </a:r>
            <a:r>
              <a:rPr lang="en-US" sz="2400" dirty="0" smtClean="0"/>
              <a:t> to CO ratio: </a:t>
            </a:r>
            <a:r>
              <a:rPr lang="en-US" sz="2400" b="1" dirty="0" smtClean="0">
                <a:solidFill>
                  <a:srgbClr val="FF0000"/>
                </a:solidFill>
              </a:rPr>
              <a:t>642 moles CH</a:t>
            </a:r>
            <a:r>
              <a:rPr lang="en-US" sz="2400" b="1" baseline="-25000" dirty="0" smtClean="0">
                <a:solidFill>
                  <a:srgbClr val="FF0000"/>
                </a:solidFill>
              </a:rPr>
              <a:t>4</a:t>
            </a:r>
            <a:r>
              <a:rPr lang="en-US" sz="2400" b="1" dirty="0" smtClean="0">
                <a:solidFill>
                  <a:srgbClr val="FF0000"/>
                </a:solidFill>
              </a:rPr>
              <a:t> s</a:t>
            </a:r>
            <a:r>
              <a:rPr lang="en-US" sz="2400" b="1" baseline="30000" dirty="0" smtClean="0">
                <a:solidFill>
                  <a:srgbClr val="FF0000"/>
                </a:solidFill>
              </a:rPr>
              <a:t>-1</a:t>
            </a:r>
            <a:r>
              <a:rPr lang="en-US" sz="2400" b="1" dirty="0" smtClean="0">
                <a:solidFill>
                  <a:srgbClr val="FF0000"/>
                </a:solidFill>
              </a:rPr>
              <a:t> </a:t>
            </a:r>
            <a:r>
              <a:rPr lang="en-US" sz="2400" dirty="0" smtClean="0"/>
              <a:t>(436 – 1,003 moles CH</a:t>
            </a:r>
            <a:r>
              <a:rPr lang="en-US" sz="2400" baseline="-25000" dirty="0" smtClean="0"/>
              <a:t>4</a:t>
            </a:r>
            <a:r>
              <a:rPr lang="en-US" sz="2400" dirty="0" smtClean="0"/>
              <a:t> s</a:t>
            </a:r>
            <a:r>
              <a:rPr lang="en-US" sz="2400" baseline="30000" dirty="0" smtClean="0"/>
              <a:t>-1</a:t>
            </a:r>
            <a:r>
              <a:rPr lang="en-US" sz="2400" dirty="0" smtClean="0"/>
              <a:t>)</a:t>
            </a:r>
            <a:endParaRPr lang="en-US" sz="2400" b="1" dirty="0"/>
          </a:p>
        </p:txBody>
      </p:sp>
      <p:sp>
        <p:nvSpPr>
          <p:cNvPr id="8" name="TextBox 7"/>
          <p:cNvSpPr txBox="1"/>
          <p:nvPr/>
        </p:nvSpPr>
        <p:spPr>
          <a:xfrm>
            <a:off x="2110374" y="860897"/>
            <a:ext cx="3806874" cy="523220"/>
          </a:xfrm>
          <a:prstGeom prst="rect">
            <a:avLst/>
          </a:prstGeom>
          <a:noFill/>
        </p:spPr>
        <p:txBody>
          <a:bodyPr wrap="square" rtlCol="0">
            <a:spAutoFit/>
          </a:bodyPr>
          <a:lstStyle/>
          <a:p>
            <a:r>
              <a:rPr lang="en-US" sz="2800" b="1" dirty="0" smtClean="0">
                <a:solidFill>
                  <a:srgbClr val="FF0000"/>
                </a:solidFill>
              </a:rPr>
              <a:t>FLAGG-MD winter 2015</a:t>
            </a:r>
          </a:p>
        </p:txBody>
      </p:sp>
      <p:sp>
        <p:nvSpPr>
          <p:cNvPr id="3" name="Slide Number Placeholder 2"/>
          <p:cNvSpPr>
            <a:spLocks noGrp="1"/>
          </p:cNvSpPr>
          <p:nvPr>
            <p:ph type="sldNum" sz="quarter" idx="12"/>
          </p:nvPr>
        </p:nvSpPr>
        <p:spPr/>
        <p:txBody>
          <a:bodyPr/>
          <a:lstStyle/>
          <a:p>
            <a:fld id="{0F519A6C-362D-4F24-942B-EDFEE9BE1EEF}" type="slidenum">
              <a:rPr lang="en-US" smtClean="0"/>
              <a:t>13</a:t>
            </a:fld>
            <a:endParaRPr lang="en-US"/>
          </a:p>
        </p:txBody>
      </p:sp>
    </p:spTree>
    <p:extLst>
      <p:ext uri="{BB962C8B-B14F-4D97-AF65-F5344CB8AC3E}">
        <p14:creationId xmlns:p14="http://schemas.microsoft.com/office/powerpoint/2010/main" val="1328499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839" y="1363526"/>
            <a:ext cx="7093291" cy="5329882"/>
          </a:xfrm>
          <a:prstGeom prst="rect">
            <a:avLst/>
          </a:prstGeom>
        </p:spPr>
      </p:pic>
      <p:sp>
        <p:nvSpPr>
          <p:cNvPr id="2" name="Title 1"/>
          <p:cNvSpPr>
            <a:spLocks noGrp="1"/>
          </p:cNvSpPr>
          <p:nvPr>
            <p:ph type="ctrTitle"/>
          </p:nvPr>
        </p:nvSpPr>
        <p:spPr>
          <a:xfrm>
            <a:off x="690312" y="254357"/>
            <a:ext cx="11175241" cy="655093"/>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 Estimate using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Ratio and 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NEI 2014</a:t>
            </a:r>
            <a:endParaRPr lang="en-US" sz="3200" b="1" dirty="0">
              <a:solidFill>
                <a:srgbClr val="000099"/>
              </a:solidFill>
              <a:latin typeface="Arial" panose="020B0604020202020204" pitchFamily="34" charset="0"/>
              <a:cs typeface="Arial" panose="020B0604020202020204" pitchFamily="34" charset="0"/>
            </a:endParaRPr>
          </a:p>
        </p:txBody>
      </p:sp>
      <p:sp>
        <p:nvSpPr>
          <p:cNvPr id="6" name="TextBox 5"/>
          <p:cNvSpPr txBox="1"/>
          <p:nvPr/>
        </p:nvSpPr>
        <p:spPr>
          <a:xfrm>
            <a:off x="2461267" y="2398831"/>
            <a:ext cx="1840184" cy="369332"/>
          </a:xfrm>
          <a:prstGeom prst="rect">
            <a:avLst/>
          </a:prstGeom>
          <a:solidFill>
            <a:schemeClr val="bg1"/>
          </a:solidFill>
          <a:scene3d>
            <a:camera prst="orthographicFront">
              <a:rot lat="0" lon="0" rev="372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1.60%</a:t>
            </a:r>
            <a:endParaRPr lang="en-US" dirty="0"/>
          </a:p>
        </p:txBody>
      </p:sp>
      <p:sp>
        <p:nvSpPr>
          <p:cNvPr id="7" name="TextBox 6"/>
          <p:cNvSpPr txBox="1"/>
          <p:nvPr/>
        </p:nvSpPr>
        <p:spPr>
          <a:xfrm>
            <a:off x="6876748" y="1834448"/>
            <a:ext cx="494073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Total CO</a:t>
            </a:r>
            <a:r>
              <a:rPr lang="en-US" sz="2400" baseline="-25000" dirty="0" smtClean="0"/>
              <a:t>2</a:t>
            </a:r>
            <a:r>
              <a:rPr lang="en-US" sz="2400" dirty="0" smtClean="0"/>
              <a:t> emissions from </a:t>
            </a:r>
            <a:r>
              <a:rPr lang="en-US" sz="2400" dirty="0" err="1" smtClean="0"/>
              <a:t>Balt</a:t>
            </a:r>
            <a:r>
              <a:rPr lang="en-US" sz="2400" dirty="0" smtClean="0"/>
              <a:t>-DC in NEI2014:</a:t>
            </a:r>
            <a:r>
              <a:rPr lang="en-US" sz="2400" b="1" dirty="0" smtClean="0">
                <a:solidFill>
                  <a:srgbClr val="FF0000"/>
                </a:solidFill>
              </a:rPr>
              <a:t> 89.0</a:t>
            </a:r>
            <a:r>
              <a:rPr lang="en-US" sz="2400" dirty="0" smtClean="0">
                <a:solidFill>
                  <a:srgbClr val="FF0000"/>
                </a:solidFill>
              </a:rPr>
              <a:t> </a:t>
            </a:r>
            <a:r>
              <a:rPr lang="en-US" sz="2400" b="1" dirty="0" err="1" smtClean="0">
                <a:solidFill>
                  <a:srgbClr val="FF0000"/>
                </a:solidFill>
              </a:rPr>
              <a:t>MMtons</a:t>
            </a:r>
            <a:r>
              <a:rPr lang="en-US" sz="2400" b="1" dirty="0" smtClean="0">
                <a:solidFill>
                  <a:srgbClr val="FF0000"/>
                </a:solidFill>
              </a:rPr>
              <a:t>/</a:t>
            </a:r>
            <a:r>
              <a:rPr lang="en-US" sz="2400" b="1" dirty="0" err="1" smtClean="0">
                <a:solidFill>
                  <a:srgbClr val="FF0000"/>
                </a:solidFill>
              </a:rPr>
              <a:t>yr</a:t>
            </a:r>
            <a:endParaRPr lang="en-US" sz="2400" b="1" dirty="0" smtClean="0">
              <a:solidFill>
                <a:srgbClr val="FF0000"/>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based on CH</a:t>
            </a:r>
            <a:r>
              <a:rPr lang="en-US" sz="2400" baseline="-25000" dirty="0" smtClean="0"/>
              <a:t>4</a:t>
            </a:r>
            <a:r>
              <a:rPr lang="en-US" sz="2400" dirty="0" smtClean="0"/>
              <a:t> to CO</a:t>
            </a:r>
            <a:r>
              <a:rPr lang="en-US" sz="2400" baseline="-25000" dirty="0" smtClean="0"/>
              <a:t>2</a:t>
            </a:r>
            <a:r>
              <a:rPr lang="en-US" sz="2400" dirty="0" smtClean="0"/>
              <a:t> ratio: </a:t>
            </a:r>
            <a:r>
              <a:rPr lang="en-US" sz="2400" b="1" dirty="0" smtClean="0">
                <a:solidFill>
                  <a:srgbClr val="FF0000"/>
                </a:solidFill>
              </a:rPr>
              <a:t>583 moles CH</a:t>
            </a:r>
            <a:r>
              <a:rPr lang="en-US" sz="2400" b="1" baseline="-25000" dirty="0" smtClean="0">
                <a:solidFill>
                  <a:srgbClr val="FF0000"/>
                </a:solidFill>
              </a:rPr>
              <a:t>4</a:t>
            </a:r>
            <a:r>
              <a:rPr lang="en-US" sz="2400" b="1" dirty="0" smtClean="0">
                <a:solidFill>
                  <a:srgbClr val="FF0000"/>
                </a:solidFill>
              </a:rPr>
              <a:t> s</a:t>
            </a:r>
            <a:r>
              <a:rPr lang="en-US" sz="2400" b="1" baseline="30000" dirty="0" smtClean="0">
                <a:solidFill>
                  <a:srgbClr val="FF0000"/>
                </a:solidFill>
              </a:rPr>
              <a:t>-1</a:t>
            </a:r>
            <a:r>
              <a:rPr lang="en-US" sz="2400" b="1" dirty="0" smtClean="0">
                <a:solidFill>
                  <a:srgbClr val="FF0000"/>
                </a:solidFill>
              </a:rPr>
              <a:t> </a:t>
            </a:r>
            <a:r>
              <a:rPr lang="en-US" sz="2400" dirty="0" smtClean="0"/>
              <a:t>(293 </a:t>
            </a:r>
            <a:r>
              <a:rPr lang="en-US" sz="2400" dirty="0"/>
              <a:t>– </a:t>
            </a:r>
            <a:r>
              <a:rPr lang="en-US" sz="2400" dirty="0" smtClean="0"/>
              <a:t>1,029 </a:t>
            </a:r>
            <a:r>
              <a:rPr lang="en-US" sz="2400" dirty="0"/>
              <a:t>moles CH</a:t>
            </a:r>
            <a:r>
              <a:rPr lang="en-US" sz="2400" baseline="-25000" dirty="0"/>
              <a:t>4</a:t>
            </a:r>
            <a:r>
              <a:rPr lang="en-US" sz="2400" dirty="0"/>
              <a:t> s</a:t>
            </a:r>
            <a:r>
              <a:rPr lang="en-US" sz="2400" baseline="30000" dirty="0"/>
              <a:t>-1</a:t>
            </a:r>
            <a:r>
              <a:rPr lang="en-US" sz="2400" dirty="0"/>
              <a:t>)</a:t>
            </a:r>
            <a:endParaRPr lang="en-US" sz="2400" b="1"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b="1" dirty="0"/>
          </a:p>
        </p:txBody>
      </p:sp>
      <p:sp>
        <p:nvSpPr>
          <p:cNvPr id="9" name="TextBox 8"/>
          <p:cNvSpPr txBox="1"/>
          <p:nvPr/>
        </p:nvSpPr>
        <p:spPr>
          <a:xfrm>
            <a:off x="4180974" y="2102032"/>
            <a:ext cx="1867679" cy="369332"/>
          </a:xfrm>
          <a:prstGeom prst="rect">
            <a:avLst/>
          </a:prstGeom>
          <a:solidFill>
            <a:schemeClr val="bg1"/>
          </a:solidFill>
          <a:scene3d>
            <a:camera prst="orthographicFront">
              <a:rot lat="0" lon="0" rev="270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0.909%</a:t>
            </a:r>
            <a:endParaRPr lang="en-US" dirty="0"/>
          </a:p>
        </p:txBody>
      </p:sp>
      <p:sp>
        <p:nvSpPr>
          <p:cNvPr id="10" name="TextBox 9"/>
          <p:cNvSpPr txBox="1"/>
          <p:nvPr/>
        </p:nvSpPr>
        <p:spPr>
          <a:xfrm>
            <a:off x="4803161" y="3723908"/>
            <a:ext cx="1867679" cy="369332"/>
          </a:xfrm>
          <a:prstGeom prst="rect">
            <a:avLst/>
          </a:prstGeom>
          <a:solidFill>
            <a:schemeClr val="bg1"/>
          </a:solidFill>
          <a:scene3d>
            <a:camera prst="orthographicFront">
              <a:rot lat="0" lon="0" rev="180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0.465%</a:t>
            </a:r>
            <a:endParaRPr lang="en-US" dirty="0"/>
          </a:p>
        </p:txBody>
      </p:sp>
      <p:sp>
        <p:nvSpPr>
          <p:cNvPr id="13" name="TextBox 12"/>
          <p:cNvSpPr txBox="1"/>
          <p:nvPr/>
        </p:nvSpPr>
        <p:spPr>
          <a:xfrm>
            <a:off x="2082037" y="1101916"/>
            <a:ext cx="3806874" cy="523220"/>
          </a:xfrm>
          <a:prstGeom prst="rect">
            <a:avLst/>
          </a:prstGeom>
          <a:noFill/>
        </p:spPr>
        <p:txBody>
          <a:bodyPr wrap="square" rtlCol="0">
            <a:spAutoFit/>
          </a:bodyPr>
          <a:lstStyle/>
          <a:p>
            <a:r>
              <a:rPr lang="en-US" sz="2800" b="1" dirty="0" smtClean="0">
                <a:solidFill>
                  <a:srgbClr val="FF0000"/>
                </a:solidFill>
              </a:rPr>
              <a:t>FLAGG-MD winter 2016</a:t>
            </a:r>
          </a:p>
        </p:txBody>
      </p:sp>
      <p:sp>
        <p:nvSpPr>
          <p:cNvPr id="3" name="Slide Number Placeholder 2"/>
          <p:cNvSpPr>
            <a:spLocks noGrp="1"/>
          </p:cNvSpPr>
          <p:nvPr>
            <p:ph type="sldNum" sz="quarter" idx="12"/>
          </p:nvPr>
        </p:nvSpPr>
        <p:spPr/>
        <p:txBody>
          <a:bodyPr/>
          <a:lstStyle/>
          <a:p>
            <a:fld id="{0F519A6C-362D-4F24-942B-EDFEE9BE1EEF}" type="slidenum">
              <a:rPr lang="en-US" smtClean="0"/>
              <a:t>14</a:t>
            </a:fld>
            <a:endParaRPr lang="en-US"/>
          </a:p>
        </p:txBody>
      </p:sp>
    </p:spTree>
    <p:extLst>
      <p:ext uri="{BB962C8B-B14F-4D97-AF65-F5344CB8AC3E}">
        <p14:creationId xmlns:p14="http://schemas.microsoft.com/office/powerpoint/2010/main" val="381905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057725"/>
            <a:ext cx="7537620" cy="5663750"/>
          </a:xfrm>
          <a:prstGeom prst="rect">
            <a:avLst/>
          </a:prstGeom>
        </p:spPr>
      </p:pic>
      <p:sp>
        <p:nvSpPr>
          <p:cNvPr id="2" name="Title 1"/>
          <p:cNvSpPr>
            <a:spLocks noGrp="1"/>
          </p:cNvSpPr>
          <p:nvPr>
            <p:ph type="ctrTitle"/>
          </p:nvPr>
        </p:nvSpPr>
        <p:spPr>
          <a:xfrm>
            <a:off x="774079" y="181947"/>
            <a:ext cx="11175241" cy="655093"/>
          </a:xfrm>
        </p:spPr>
        <p:txBody>
          <a:bodyPr>
            <a:normAutofit/>
          </a:bodyPr>
          <a:lstStyle/>
          <a:p>
            <a:r>
              <a:rPr lang="en-US" sz="3200" b="1" dirty="0" smtClean="0">
                <a:solidFill>
                  <a:srgbClr val="000099"/>
                </a:solidFill>
                <a:latin typeface="Arial" panose="020B0604020202020204" pitchFamily="34" charset="0"/>
                <a:cs typeface="Arial" panose="020B0604020202020204" pitchFamily="34" charset="0"/>
              </a:rPr>
              <a:t>CO to 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a:t>
            </a:r>
            <a:r>
              <a:rPr lang="en-US" sz="3200" b="1" dirty="0">
                <a:solidFill>
                  <a:srgbClr val="000099"/>
                </a:solidFill>
                <a:latin typeface="Arial" panose="020B0604020202020204" pitchFamily="34" charset="0"/>
                <a:cs typeface="Arial" panose="020B0604020202020204" pitchFamily="34" charset="0"/>
              </a:rPr>
              <a:t>r</a:t>
            </a:r>
            <a:r>
              <a:rPr lang="en-US" sz="3200" b="1" dirty="0" smtClean="0">
                <a:solidFill>
                  <a:srgbClr val="000099"/>
                </a:solidFill>
                <a:latin typeface="Arial" panose="020B0604020202020204" pitchFamily="34" charset="0"/>
                <a:cs typeface="Arial" panose="020B0604020202020204" pitchFamily="34" charset="0"/>
              </a:rPr>
              <a:t>atio: Observed vs. EDGAR Emissions</a:t>
            </a:r>
            <a:endParaRPr lang="en-US" sz="3200" b="1" dirty="0">
              <a:solidFill>
                <a:srgbClr val="000099"/>
              </a:solidFill>
              <a:latin typeface="Arial" panose="020B0604020202020204" pitchFamily="34" charset="0"/>
              <a:cs typeface="Arial" panose="020B0604020202020204" pitchFamily="34" charset="0"/>
            </a:endParaRPr>
          </a:p>
        </p:txBody>
      </p:sp>
      <p:sp>
        <p:nvSpPr>
          <p:cNvPr id="7" name="TextBox 6"/>
          <p:cNvSpPr txBox="1"/>
          <p:nvPr/>
        </p:nvSpPr>
        <p:spPr>
          <a:xfrm>
            <a:off x="6929056" y="2126627"/>
            <a:ext cx="521796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Observed CO to CO</a:t>
            </a:r>
            <a:r>
              <a:rPr lang="en-US" sz="2400" baseline="-25000" dirty="0" smtClean="0"/>
              <a:t>2</a:t>
            </a:r>
            <a:r>
              <a:rPr lang="en-US" sz="2400" dirty="0" smtClean="0"/>
              <a:t> molar ratio = 0.53% (black line)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 to CO</a:t>
            </a:r>
            <a:r>
              <a:rPr lang="en-US" sz="2400" baseline="-25000" dirty="0" smtClean="0"/>
              <a:t>2</a:t>
            </a:r>
            <a:r>
              <a:rPr lang="en-US" sz="2400" dirty="0" smtClean="0"/>
              <a:t> molar ratio in </a:t>
            </a:r>
            <a:r>
              <a:rPr lang="en-US" sz="2400" dirty="0"/>
              <a:t>EDGAR </a:t>
            </a:r>
            <a:r>
              <a:rPr lang="en-US" sz="2400" dirty="0" smtClean="0"/>
              <a:t>2010 emission inventory: 0.59% (red dashed line)</a:t>
            </a:r>
            <a:endParaRPr lang="en-US" sz="2400" b="1" dirty="0"/>
          </a:p>
          <a:p>
            <a:pPr marL="342900" indent="-342900">
              <a:buFont typeface="Arial" panose="020B0604020202020204" pitchFamily="34" charset="0"/>
              <a:buChar char="•"/>
            </a:pPr>
            <a:endParaRPr lang="en-US" sz="2400" b="1" dirty="0"/>
          </a:p>
        </p:txBody>
      </p:sp>
      <p:cxnSp>
        <p:nvCxnSpPr>
          <p:cNvPr id="13" name="Straight Arrow Connector 12"/>
          <p:cNvCxnSpPr/>
          <p:nvPr/>
        </p:nvCxnSpPr>
        <p:spPr>
          <a:xfrm flipH="1" flipV="1">
            <a:off x="1539902" y="5376932"/>
            <a:ext cx="755828" cy="147363"/>
          </a:xfrm>
          <a:prstGeom prst="straightConnector1">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14244" y="5201129"/>
            <a:ext cx="1760220" cy="707886"/>
          </a:xfrm>
          <a:prstGeom prst="rect">
            <a:avLst/>
          </a:prstGeom>
          <a:noFill/>
        </p:spPr>
        <p:txBody>
          <a:bodyPr wrap="square" rtlCol="0">
            <a:spAutoFit/>
          </a:bodyPr>
          <a:lstStyle/>
          <a:p>
            <a:r>
              <a:rPr lang="en-US" sz="2000" b="1" dirty="0" smtClean="0">
                <a:solidFill>
                  <a:srgbClr val="FF0000"/>
                </a:solidFill>
              </a:rPr>
              <a:t>CO/CO</a:t>
            </a:r>
            <a:r>
              <a:rPr lang="en-US" sz="2000" b="1" baseline="-25000" dirty="0" smtClean="0">
                <a:solidFill>
                  <a:srgbClr val="FF0000"/>
                </a:solidFill>
              </a:rPr>
              <a:t>2</a:t>
            </a:r>
            <a:r>
              <a:rPr lang="en-US" sz="2000" b="1" dirty="0" smtClean="0">
                <a:solidFill>
                  <a:srgbClr val="FF0000"/>
                </a:solidFill>
              </a:rPr>
              <a:t> ratio in EDGAR 2010</a:t>
            </a:r>
            <a:endParaRPr lang="en-US" sz="2000" b="1" dirty="0">
              <a:solidFill>
                <a:srgbClr val="FF0000"/>
              </a:solidFill>
            </a:endParaRPr>
          </a:p>
        </p:txBody>
      </p:sp>
      <p:sp>
        <p:nvSpPr>
          <p:cNvPr id="6" name="TextBox 5"/>
          <p:cNvSpPr txBox="1"/>
          <p:nvPr/>
        </p:nvSpPr>
        <p:spPr>
          <a:xfrm>
            <a:off x="2268070" y="1486144"/>
            <a:ext cx="1718799" cy="1015663"/>
          </a:xfrm>
          <a:prstGeom prst="rect">
            <a:avLst/>
          </a:prstGeom>
          <a:solidFill>
            <a:schemeClr val="bg1"/>
          </a:solidFill>
        </p:spPr>
        <p:txBody>
          <a:bodyPr wrap="square" rtlCol="0">
            <a:spAutoFit/>
          </a:bodyPr>
          <a:lstStyle/>
          <a:p>
            <a:r>
              <a:rPr lang="en-US" sz="2000" dirty="0" smtClean="0"/>
              <a:t>Obs. CO/CO</a:t>
            </a:r>
            <a:r>
              <a:rPr lang="en-US" sz="2000" baseline="-25000" dirty="0" smtClean="0"/>
              <a:t>2</a:t>
            </a:r>
            <a:r>
              <a:rPr lang="en-US" sz="2000" dirty="0"/>
              <a:t> </a:t>
            </a:r>
            <a:endParaRPr lang="en-US" sz="2000" dirty="0" smtClean="0"/>
          </a:p>
          <a:p>
            <a:r>
              <a:rPr lang="en-US" sz="2000" dirty="0" smtClean="0"/>
              <a:t>in winter 2016</a:t>
            </a:r>
          </a:p>
          <a:p>
            <a:endParaRPr lang="en-US" sz="2000" dirty="0"/>
          </a:p>
        </p:txBody>
      </p:sp>
      <p:sp>
        <p:nvSpPr>
          <p:cNvPr id="4" name="Slide Number Placeholder 3"/>
          <p:cNvSpPr>
            <a:spLocks noGrp="1"/>
          </p:cNvSpPr>
          <p:nvPr>
            <p:ph type="sldNum" sz="quarter" idx="12"/>
          </p:nvPr>
        </p:nvSpPr>
        <p:spPr/>
        <p:txBody>
          <a:bodyPr/>
          <a:lstStyle/>
          <a:p>
            <a:fld id="{0F519A6C-362D-4F24-942B-EDFEE9BE1EEF}" type="slidenum">
              <a:rPr lang="en-US" smtClean="0"/>
              <a:t>15</a:t>
            </a:fld>
            <a:endParaRPr lang="en-US" dirty="0"/>
          </a:p>
        </p:txBody>
      </p:sp>
      <p:cxnSp>
        <p:nvCxnSpPr>
          <p:cNvPr id="12" name="Straight Arrow Connector 11"/>
          <p:cNvCxnSpPr/>
          <p:nvPr/>
        </p:nvCxnSpPr>
        <p:spPr>
          <a:xfrm>
            <a:off x="5727030" y="1945849"/>
            <a:ext cx="670232" cy="226809"/>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61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2326" y="1245783"/>
            <a:ext cx="10903901" cy="5382962"/>
          </a:xfrm>
          <a:prstGeom prst="rect">
            <a:avLst/>
          </a:prstGeom>
        </p:spPr>
      </p:pic>
      <p:sp>
        <p:nvSpPr>
          <p:cNvPr id="2" name="Title 1"/>
          <p:cNvSpPr>
            <a:spLocks noGrp="1"/>
          </p:cNvSpPr>
          <p:nvPr>
            <p:ph type="ctrTitle"/>
          </p:nvPr>
        </p:nvSpPr>
        <p:spPr>
          <a:xfrm>
            <a:off x="199292" y="160291"/>
            <a:ext cx="11769970" cy="655093"/>
          </a:xfrm>
        </p:spPr>
        <p:txBody>
          <a:bodyPr>
            <a:normAutofit fontScale="90000"/>
          </a:bodyPr>
          <a:lstStyle/>
          <a:p>
            <a:r>
              <a:rPr lang="en-US" sz="3200" b="1" dirty="0">
                <a:solidFill>
                  <a:srgbClr val="000099"/>
                </a:solidFill>
                <a:latin typeface="Arial" panose="020B0604020202020204" pitchFamily="34" charset="0"/>
                <a:cs typeface="Arial" panose="020B0604020202020204" pitchFamily="34" charset="0"/>
              </a:rPr>
              <a:t>CH</a:t>
            </a:r>
            <a:r>
              <a:rPr lang="en-US" sz="3200" b="1" baseline="-25000" dirty="0">
                <a:solidFill>
                  <a:srgbClr val="000099"/>
                </a:solidFill>
                <a:latin typeface="Arial" panose="020B0604020202020204" pitchFamily="34" charset="0"/>
                <a:cs typeface="Arial" panose="020B0604020202020204" pitchFamily="34" charset="0"/>
              </a:rPr>
              <a:t>4</a:t>
            </a:r>
            <a:r>
              <a:rPr lang="en-US" sz="3200" b="1" dirty="0">
                <a:solidFill>
                  <a:srgbClr val="000099"/>
                </a:solidFill>
                <a:latin typeface="Arial" panose="020B0604020202020204" pitchFamily="34" charset="0"/>
                <a:cs typeface="Arial" panose="020B0604020202020204" pitchFamily="34" charset="0"/>
              </a:rPr>
              <a:t> </a:t>
            </a:r>
            <a:r>
              <a:rPr lang="en-US" sz="3200" b="1" dirty="0" smtClean="0">
                <a:solidFill>
                  <a:srgbClr val="000099"/>
                </a:solidFill>
                <a:latin typeface="Arial" panose="020B0604020202020204" pitchFamily="34" charset="0"/>
                <a:cs typeface="Arial" panose="020B0604020202020204" pitchFamily="34" charset="0"/>
              </a:rPr>
              <a:t>Emissions </a:t>
            </a:r>
            <a:r>
              <a:rPr lang="en-US" sz="3200" b="1" dirty="0">
                <a:solidFill>
                  <a:srgbClr val="000099"/>
                </a:solidFill>
                <a:latin typeface="Arial" panose="020B0604020202020204" pitchFamily="34" charset="0"/>
                <a:cs typeface="Arial" panose="020B0604020202020204" pitchFamily="34" charset="0"/>
              </a:rPr>
              <a:t>from the </a:t>
            </a:r>
            <a:r>
              <a:rPr lang="en-US" sz="3200" b="1" dirty="0" err="1">
                <a:solidFill>
                  <a:srgbClr val="000099"/>
                </a:solidFill>
                <a:latin typeface="Arial" panose="020B0604020202020204" pitchFamily="34" charset="0"/>
                <a:cs typeface="Arial" panose="020B0604020202020204" pitchFamily="34" charset="0"/>
              </a:rPr>
              <a:t>Balt</a:t>
            </a:r>
            <a:r>
              <a:rPr lang="en-US" sz="3200" b="1" dirty="0">
                <a:solidFill>
                  <a:srgbClr val="000099"/>
                </a:solidFill>
                <a:latin typeface="Arial" panose="020B0604020202020204" pitchFamily="34" charset="0"/>
                <a:cs typeface="Arial" panose="020B0604020202020204" pitchFamily="34" charset="0"/>
              </a:rPr>
              <a:t>-DC Area: </a:t>
            </a:r>
            <a:r>
              <a:rPr lang="en-US" sz="3200" b="1" dirty="0" smtClean="0">
                <a:solidFill>
                  <a:srgbClr val="000099"/>
                </a:solidFill>
                <a:latin typeface="Arial" panose="020B0604020202020204" pitchFamily="34" charset="0"/>
                <a:cs typeface="Arial" panose="020B0604020202020204" pitchFamily="34" charset="0"/>
              </a:rPr>
              <a:t>Top-down </a:t>
            </a:r>
            <a:r>
              <a:rPr lang="en-US" sz="3200" b="1" dirty="0">
                <a:solidFill>
                  <a:srgbClr val="000099"/>
                </a:solidFill>
                <a:latin typeface="Arial" panose="020B0604020202020204" pitchFamily="34" charset="0"/>
                <a:cs typeface="Arial" panose="020B0604020202020204" pitchFamily="34" charset="0"/>
              </a:rPr>
              <a:t>vs. </a:t>
            </a:r>
            <a:r>
              <a:rPr lang="en-US" sz="3200" b="1" dirty="0" smtClean="0">
                <a:solidFill>
                  <a:srgbClr val="000099"/>
                </a:solidFill>
                <a:latin typeface="Arial" panose="020B0604020202020204" pitchFamily="34" charset="0"/>
                <a:cs typeface="Arial" panose="020B0604020202020204" pitchFamily="34" charset="0"/>
              </a:rPr>
              <a:t>Bottom-up </a:t>
            </a:r>
            <a:endParaRPr lang="en-US" sz="3200" b="1" dirty="0">
              <a:solidFill>
                <a:srgbClr val="000099"/>
              </a:solidFill>
              <a:latin typeface="Arial" panose="020B0604020202020204" pitchFamily="34" charset="0"/>
              <a:cs typeface="Arial" panose="020B0604020202020204" pitchFamily="34" charset="0"/>
            </a:endParaRPr>
          </a:p>
        </p:txBody>
      </p:sp>
      <p:sp>
        <p:nvSpPr>
          <p:cNvPr id="15" name="Right Brace 14"/>
          <p:cNvSpPr/>
          <p:nvPr/>
        </p:nvSpPr>
        <p:spPr>
          <a:xfrm>
            <a:off x="2856963" y="1659796"/>
            <a:ext cx="394153" cy="1780633"/>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435112" y="1710417"/>
            <a:ext cx="1693889" cy="461665"/>
          </a:xfrm>
          <a:prstGeom prst="rect">
            <a:avLst/>
          </a:prstGeom>
          <a:noFill/>
        </p:spPr>
        <p:txBody>
          <a:bodyPr wrap="square" rtlCol="0">
            <a:spAutoFit/>
          </a:bodyPr>
          <a:lstStyle/>
          <a:p>
            <a:r>
              <a:rPr lang="en-US" sz="2400" b="1" dirty="0" smtClean="0"/>
              <a:t>Top-down</a:t>
            </a:r>
            <a:endParaRPr lang="en-US" sz="2400" b="1" dirty="0"/>
          </a:p>
        </p:txBody>
      </p:sp>
      <p:sp>
        <p:nvSpPr>
          <p:cNvPr id="18" name="Right Brace 17"/>
          <p:cNvSpPr/>
          <p:nvPr/>
        </p:nvSpPr>
        <p:spPr>
          <a:xfrm>
            <a:off x="6264058" y="582930"/>
            <a:ext cx="395776" cy="3931920"/>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93500" y="1710417"/>
            <a:ext cx="1693889" cy="461665"/>
          </a:xfrm>
          <a:prstGeom prst="rect">
            <a:avLst/>
          </a:prstGeom>
          <a:noFill/>
        </p:spPr>
        <p:txBody>
          <a:bodyPr wrap="square" rtlCol="0">
            <a:spAutoFit/>
          </a:bodyPr>
          <a:lstStyle/>
          <a:p>
            <a:r>
              <a:rPr lang="en-US" sz="2400" b="1" dirty="0" smtClean="0"/>
              <a:t>Bottom-up</a:t>
            </a:r>
            <a:endParaRPr lang="en-US" sz="2400" b="1" dirty="0"/>
          </a:p>
        </p:txBody>
      </p:sp>
      <p:sp>
        <p:nvSpPr>
          <p:cNvPr id="20" name="TextBox 19"/>
          <p:cNvSpPr txBox="1"/>
          <p:nvPr/>
        </p:nvSpPr>
        <p:spPr>
          <a:xfrm>
            <a:off x="9126458" y="1026818"/>
            <a:ext cx="1899870" cy="830997"/>
          </a:xfrm>
          <a:prstGeom prst="rect">
            <a:avLst/>
          </a:prstGeom>
          <a:noFill/>
        </p:spPr>
        <p:txBody>
          <a:bodyPr wrap="square" rtlCol="0">
            <a:spAutoFit/>
          </a:bodyPr>
          <a:lstStyle/>
          <a:p>
            <a:r>
              <a:rPr lang="en-US" sz="2400" b="1" dirty="0" smtClean="0"/>
              <a:t>Top-down &amp; Bottom-up</a:t>
            </a:r>
            <a:endParaRPr lang="en-US" sz="2400" b="1" dirty="0"/>
          </a:p>
        </p:txBody>
      </p:sp>
      <p:sp>
        <p:nvSpPr>
          <p:cNvPr id="21" name="Right Brace 20"/>
          <p:cNvSpPr/>
          <p:nvPr/>
        </p:nvSpPr>
        <p:spPr>
          <a:xfrm>
            <a:off x="9808832" y="752934"/>
            <a:ext cx="241513" cy="2376632"/>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a:xfrm>
            <a:off x="8860178" y="6340338"/>
            <a:ext cx="2743200" cy="365125"/>
          </a:xfrm>
        </p:spPr>
        <p:txBody>
          <a:bodyPr/>
          <a:lstStyle/>
          <a:p>
            <a:fld id="{0F519A6C-362D-4F24-942B-EDFEE9BE1EEF}" type="slidenum">
              <a:rPr lang="en-US" smtClean="0"/>
              <a:t>16</a:t>
            </a:fld>
            <a:endParaRPr lang="en-US" dirty="0"/>
          </a:p>
        </p:txBody>
      </p:sp>
      <p:sp>
        <p:nvSpPr>
          <p:cNvPr id="8" name="TextBox 7"/>
          <p:cNvSpPr txBox="1"/>
          <p:nvPr/>
        </p:nvSpPr>
        <p:spPr>
          <a:xfrm>
            <a:off x="4559380" y="5814644"/>
            <a:ext cx="1524896" cy="646331"/>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Maasakkers</a:t>
            </a:r>
            <a:r>
              <a:rPr lang="en-US" dirty="0" smtClean="0">
                <a:latin typeface="Arial" panose="020B0604020202020204" pitchFamily="34" charset="0"/>
                <a:cs typeface="Arial" panose="020B0604020202020204" pitchFamily="34" charset="0"/>
              </a:rPr>
              <a:t> et al. [2016]</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7738110" y="4849657"/>
            <a:ext cx="448106" cy="6057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38110" y="4754880"/>
            <a:ext cx="448106" cy="947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738110" y="4514849"/>
            <a:ext cx="448106" cy="2400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58660" y="4969742"/>
            <a:ext cx="553980" cy="369332"/>
          </a:xfrm>
          <a:prstGeom prst="rect">
            <a:avLst/>
          </a:prstGeom>
          <a:noFill/>
        </p:spPr>
        <p:txBody>
          <a:bodyPr wrap="square" rtlCol="0">
            <a:spAutoFit/>
          </a:bodyPr>
          <a:lstStyle/>
          <a:p>
            <a:r>
              <a:rPr lang="en-US" dirty="0" smtClean="0">
                <a:solidFill>
                  <a:srgbClr val="000099"/>
                </a:solidFill>
              </a:rPr>
              <a:t>MD</a:t>
            </a:r>
            <a:endParaRPr lang="en-US" dirty="0">
              <a:solidFill>
                <a:srgbClr val="000099"/>
              </a:solidFill>
            </a:endParaRPr>
          </a:p>
        </p:txBody>
      </p:sp>
      <p:sp>
        <p:nvSpPr>
          <p:cNvPr id="24" name="TextBox 23"/>
          <p:cNvSpPr txBox="1"/>
          <p:nvPr/>
        </p:nvSpPr>
        <p:spPr>
          <a:xfrm>
            <a:off x="8171723" y="4641458"/>
            <a:ext cx="553980" cy="369332"/>
          </a:xfrm>
          <a:prstGeom prst="rect">
            <a:avLst/>
          </a:prstGeom>
          <a:noFill/>
        </p:spPr>
        <p:txBody>
          <a:bodyPr wrap="square" rtlCol="0">
            <a:spAutoFit/>
          </a:bodyPr>
          <a:lstStyle/>
          <a:p>
            <a:r>
              <a:rPr lang="en-US" dirty="0" smtClean="0">
                <a:solidFill>
                  <a:srgbClr val="00B050"/>
                </a:solidFill>
              </a:rPr>
              <a:t>DC</a:t>
            </a:r>
            <a:endParaRPr lang="en-US" dirty="0">
              <a:solidFill>
                <a:srgbClr val="00B050"/>
              </a:solidFill>
            </a:endParaRPr>
          </a:p>
        </p:txBody>
      </p:sp>
      <p:sp>
        <p:nvSpPr>
          <p:cNvPr id="25" name="TextBox 24"/>
          <p:cNvSpPr txBox="1"/>
          <p:nvPr/>
        </p:nvSpPr>
        <p:spPr>
          <a:xfrm>
            <a:off x="8171723" y="4428809"/>
            <a:ext cx="553980" cy="369332"/>
          </a:xfrm>
          <a:prstGeom prst="rect">
            <a:avLst/>
          </a:prstGeom>
          <a:noFill/>
        </p:spPr>
        <p:txBody>
          <a:bodyPr wrap="square" rtlCol="0">
            <a:spAutoFit/>
          </a:bodyPr>
          <a:lstStyle/>
          <a:p>
            <a:r>
              <a:rPr lang="en-US" dirty="0" smtClean="0">
                <a:solidFill>
                  <a:srgbClr val="FF0000"/>
                </a:solidFill>
              </a:rPr>
              <a:t>VA</a:t>
            </a:r>
            <a:endParaRPr lang="en-US" dirty="0">
              <a:solidFill>
                <a:srgbClr val="FF0000"/>
              </a:solidFill>
            </a:endParaRPr>
          </a:p>
        </p:txBody>
      </p:sp>
      <p:sp>
        <p:nvSpPr>
          <p:cNvPr id="13" name="TextBox 12"/>
          <p:cNvSpPr txBox="1"/>
          <p:nvPr/>
        </p:nvSpPr>
        <p:spPr>
          <a:xfrm>
            <a:off x="7435514" y="6412849"/>
            <a:ext cx="1223211" cy="369332"/>
          </a:xfrm>
          <a:prstGeom prst="rect">
            <a:avLst/>
          </a:prstGeom>
          <a:noFill/>
        </p:spPr>
        <p:txBody>
          <a:bodyPr wrap="square" rtlCol="0">
            <a:spAutoFit/>
          </a:bodyPr>
          <a:lstStyle/>
          <a:p>
            <a:r>
              <a:rPr lang="en-US" dirty="0"/>
              <a:t>i</a:t>
            </a:r>
            <a:r>
              <a:rPr lang="en-US" dirty="0" smtClean="0"/>
              <a:t>n DC-</a:t>
            </a:r>
            <a:r>
              <a:rPr lang="en-US" dirty="0" err="1" smtClean="0"/>
              <a:t>Balt</a:t>
            </a:r>
            <a:endParaRPr lang="en-US" dirty="0"/>
          </a:p>
        </p:txBody>
      </p:sp>
    </p:spTree>
    <p:extLst>
      <p:ext uri="{BB962C8B-B14F-4D97-AF65-F5344CB8AC3E}">
        <p14:creationId xmlns:p14="http://schemas.microsoft.com/office/powerpoint/2010/main" val="2774473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569" y="792162"/>
            <a:ext cx="10867291" cy="5943600"/>
          </a:xfrm>
        </p:spPr>
        <p:txBody>
          <a:bodyPr>
            <a:normAutofit fontScale="92500" lnSpcReduction="20000"/>
          </a:bodyPr>
          <a:lstStyle/>
          <a:p>
            <a:r>
              <a:rPr lang="en-US" dirty="0"/>
              <a:t>Successfully conducted </a:t>
            </a:r>
            <a:r>
              <a:rPr lang="en-US" dirty="0" smtClean="0"/>
              <a:t>mass balance flights for GHG in </a:t>
            </a:r>
            <a:r>
              <a:rPr lang="en-US" dirty="0"/>
              <a:t>the </a:t>
            </a:r>
            <a:r>
              <a:rPr lang="en-US" dirty="0" smtClean="0"/>
              <a:t>Baltimore-Washington </a:t>
            </a:r>
            <a:r>
              <a:rPr lang="en-US" dirty="0"/>
              <a:t>area in winter </a:t>
            </a:r>
            <a:r>
              <a:rPr lang="en-US" dirty="0" smtClean="0"/>
              <a:t>2015 &amp; 2016.</a:t>
            </a:r>
          </a:p>
          <a:p>
            <a:endParaRPr lang="en-US" altLang="en-US" dirty="0"/>
          </a:p>
          <a:p>
            <a:r>
              <a:rPr lang="en-US" altLang="en-US" dirty="0" smtClean="0"/>
              <a:t>Estimated total emissions of CH</a:t>
            </a:r>
            <a:r>
              <a:rPr lang="en-US" altLang="en-US" baseline="-25000" dirty="0" smtClean="0"/>
              <a:t>4</a:t>
            </a:r>
            <a:r>
              <a:rPr lang="en-US" altLang="en-US" dirty="0" smtClean="0"/>
              <a:t> from this area: </a:t>
            </a:r>
          </a:p>
          <a:p>
            <a:pPr marL="0" indent="0">
              <a:buNone/>
            </a:pPr>
            <a:r>
              <a:rPr lang="en-US" dirty="0"/>
              <a:t>	</a:t>
            </a:r>
            <a:r>
              <a:rPr lang="en-US" dirty="0" smtClean="0"/>
              <a:t>	595±184 moles CH</a:t>
            </a:r>
            <a:r>
              <a:rPr lang="en-US" baseline="-25000" dirty="0" smtClean="0"/>
              <a:t>4</a:t>
            </a:r>
            <a:r>
              <a:rPr lang="en-US" dirty="0" smtClean="0"/>
              <a:t> s</a:t>
            </a:r>
            <a:r>
              <a:rPr lang="en-US" baseline="30000" dirty="0" smtClean="0"/>
              <a:t>-1</a:t>
            </a:r>
            <a:r>
              <a:rPr lang="en-US" dirty="0" smtClean="0"/>
              <a:t> </a:t>
            </a:r>
            <a:r>
              <a:rPr lang="en-US" dirty="0"/>
              <a:t>in </a:t>
            </a:r>
            <a:r>
              <a:rPr lang="en-US" dirty="0" smtClean="0"/>
              <a:t>winter 2015 </a:t>
            </a:r>
            <a:endParaRPr lang="en-US" dirty="0"/>
          </a:p>
          <a:p>
            <a:pPr marL="0" indent="0">
              <a:buNone/>
            </a:pPr>
            <a:r>
              <a:rPr lang="en-US" dirty="0" smtClean="0"/>
              <a:t>		588</a:t>
            </a:r>
            <a:r>
              <a:rPr lang="en-US" dirty="0"/>
              <a:t>±312 moles CH</a:t>
            </a:r>
            <a:r>
              <a:rPr lang="en-US" baseline="-25000" dirty="0"/>
              <a:t>4</a:t>
            </a:r>
            <a:r>
              <a:rPr lang="en-US" dirty="0"/>
              <a:t> s</a:t>
            </a:r>
            <a:r>
              <a:rPr lang="en-US" baseline="30000" dirty="0"/>
              <a:t>-1</a:t>
            </a:r>
            <a:r>
              <a:rPr lang="en-US" dirty="0" smtClean="0"/>
              <a:t> </a:t>
            </a:r>
            <a:r>
              <a:rPr lang="en-US" dirty="0"/>
              <a:t>in </a:t>
            </a:r>
            <a:r>
              <a:rPr lang="en-US" dirty="0" smtClean="0"/>
              <a:t>winter 2016 </a:t>
            </a:r>
            <a:endParaRPr lang="en-US" dirty="0"/>
          </a:p>
          <a:p>
            <a:pPr marL="0" indent="0">
              <a:spcBef>
                <a:spcPts val="0"/>
              </a:spcBef>
              <a:spcAft>
                <a:spcPts val="1200"/>
              </a:spcAft>
              <a:buNone/>
            </a:pPr>
            <a:r>
              <a:rPr lang="en-US" altLang="en-US" dirty="0" smtClean="0"/>
              <a:t>	</a:t>
            </a:r>
            <a:endParaRPr lang="en-US" altLang="en-US" sz="2400" dirty="0" smtClean="0">
              <a:solidFill>
                <a:srgbClr val="000000"/>
              </a:solidFill>
            </a:endParaRPr>
          </a:p>
          <a:p>
            <a:r>
              <a:rPr lang="en-US" altLang="en-US" dirty="0" smtClean="0">
                <a:solidFill>
                  <a:srgbClr val="000000"/>
                </a:solidFill>
              </a:rPr>
              <a:t>Major CH</a:t>
            </a:r>
            <a:r>
              <a:rPr lang="en-US" altLang="en-US" baseline="-25000" dirty="0" smtClean="0">
                <a:solidFill>
                  <a:srgbClr val="000000"/>
                </a:solidFill>
              </a:rPr>
              <a:t>4</a:t>
            </a:r>
            <a:r>
              <a:rPr lang="en-US" altLang="en-US" dirty="0" smtClean="0">
                <a:solidFill>
                  <a:srgbClr val="000000"/>
                </a:solidFill>
              </a:rPr>
              <a:t> sources in the area: landfills and NG system. </a:t>
            </a:r>
          </a:p>
          <a:p>
            <a:endParaRPr lang="en-US" altLang="en-US" dirty="0" smtClean="0">
              <a:solidFill>
                <a:srgbClr val="000000"/>
              </a:solidFill>
            </a:endParaRPr>
          </a:p>
          <a:p>
            <a:r>
              <a:rPr lang="en-US" altLang="en-US" dirty="0" smtClean="0">
                <a:solidFill>
                  <a:srgbClr val="000000"/>
                </a:solidFill>
              </a:rPr>
              <a:t>Compared </a:t>
            </a:r>
            <a:r>
              <a:rPr lang="en-US" altLang="en-US" dirty="0">
                <a:solidFill>
                  <a:srgbClr val="000000"/>
                </a:solidFill>
              </a:rPr>
              <a:t>to CH</a:t>
            </a:r>
            <a:r>
              <a:rPr lang="en-US" altLang="en-US" baseline="-25000" dirty="0">
                <a:solidFill>
                  <a:srgbClr val="000000"/>
                </a:solidFill>
              </a:rPr>
              <a:t>4</a:t>
            </a:r>
            <a:r>
              <a:rPr lang="en-US" altLang="en-US" dirty="0">
                <a:solidFill>
                  <a:srgbClr val="000000"/>
                </a:solidFill>
              </a:rPr>
              <a:t> emission inventories: </a:t>
            </a:r>
          </a:p>
          <a:p>
            <a:pPr marL="914400" lvl="1" indent="-457200">
              <a:buAutoNum type="arabicParenBoth"/>
            </a:pPr>
            <a:r>
              <a:rPr lang="en-US" altLang="en-US" dirty="0" smtClean="0">
                <a:solidFill>
                  <a:srgbClr val="000000"/>
                </a:solidFill>
              </a:rPr>
              <a:t>Observed CH</a:t>
            </a:r>
            <a:r>
              <a:rPr lang="en-US" altLang="en-US" baseline="-25000" dirty="0" smtClean="0">
                <a:solidFill>
                  <a:srgbClr val="000000"/>
                </a:solidFill>
              </a:rPr>
              <a:t>4</a:t>
            </a:r>
            <a:r>
              <a:rPr lang="en-US" altLang="en-US" dirty="0" smtClean="0">
                <a:solidFill>
                  <a:srgbClr val="000000"/>
                </a:solidFill>
              </a:rPr>
              <a:t> emissions are higher than the US NEI 2012 by a factor of 3 </a:t>
            </a:r>
          </a:p>
          <a:p>
            <a:pPr marL="457200" lvl="1" indent="0">
              <a:buNone/>
            </a:pPr>
            <a:r>
              <a:rPr lang="en-US" altLang="en-US" dirty="0">
                <a:solidFill>
                  <a:srgbClr val="000000"/>
                </a:solidFill>
              </a:rPr>
              <a:t>	</a:t>
            </a:r>
            <a:r>
              <a:rPr lang="en-US" altLang="en-US" dirty="0" smtClean="0">
                <a:solidFill>
                  <a:srgbClr val="000000"/>
                </a:solidFill>
              </a:rPr>
              <a:t>			        higher </a:t>
            </a:r>
            <a:r>
              <a:rPr lang="en-US" altLang="en-US" dirty="0">
                <a:solidFill>
                  <a:srgbClr val="000000"/>
                </a:solidFill>
              </a:rPr>
              <a:t>than the </a:t>
            </a:r>
            <a:r>
              <a:rPr lang="en-US" altLang="en-US" dirty="0" smtClean="0">
                <a:solidFill>
                  <a:srgbClr val="000000"/>
                </a:solidFill>
              </a:rPr>
              <a:t>state EI by </a:t>
            </a:r>
            <a:r>
              <a:rPr lang="en-US" altLang="en-US" dirty="0">
                <a:solidFill>
                  <a:srgbClr val="000000"/>
                </a:solidFill>
              </a:rPr>
              <a:t>a factor of </a:t>
            </a:r>
            <a:r>
              <a:rPr lang="en-US" altLang="en-US" dirty="0" smtClean="0">
                <a:solidFill>
                  <a:srgbClr val="000000"/>
                </a:solidFill>
              </a:rPr>
              <a:t>~2 </a:t>
            </a:r>
            <a:endParaRPr lang="en-US" altLang="en-US" dirty="0">
              <a:solidFill>
                <a:srgbClr val="000000"/>
              </a:solidFill>
            </a:endParaRPr>
          </a:p>
          <a:p>
            <a:pPr marL="457200" lvl="1" indent="0">
              <a:buNone/>
            </a:pPr>
            <a:r>
              <a:rPr lang="en-US" altLang="en-US" dirty="0" smtClean="0">
                <a:solidFill>
                  <a:srgbClr val="000000"/>
                </a:solidFill>
              </a:rPr>
              <a:t>				        higher than the EDGAR 2010 by a factor of 1.4</a:t>
            </a:r>
            <a:r>
              <a:rPr lang="en-US" altLang="en-US" dirty="0">
                <a:solidFill>
                  <a:srgbClr val="000000"/>
                </a:solidFill>
              </a:rPr>
              <a:t>.</a:t>
            </a:r>
            <a:endParaRPr lang="en-US" altLang="en-US" dirty="0" smtClean="0">
              <a:solidFill>
                <a:srgbClr val="000000"/>
              </a:solidFill>
            </a:endParaRPr>
          </a:p>
          <a:p>
            <a:pPr marL="914400" lvl="1" indent="-457200">
              <a:buAutoNum type="arabicParenBoth" startAt="2"/>
            </a:pPr>
            <a:r>
              <a:rPr lang="en-US" altLang="en-US" dirty="0" smtClean="0">
                <a:solidFill>
                  <a:srgbClr val="000000"/>
                </a:solidFill>
              </a:rPr>
              <a:t>Observed </a:t>
            </a:r>
            <a:r>
              <a:rPr lang="en-US" altLang="en-US" dirty="0">
                <a:solidFill>
                  <a:srgbClr val="000000"/>
                </a:solidFill>
              </a:rPr>
              <a:t>CH</a:t>
            </a:r>
            <a:r>
              <a:rPr lang="en-US" altLang="en-US" baseline="-25000" dirty="0">
                <a:solidFill>
                  <a:srgbClr val="000000"/>
                </a:solidFill>
              </a:rPr>
              <a:t>4</a:t>
            </a:r>
            <a:r>
              <a:rPr lang="en-US" altLang="en-US" dirty="0">
                <a:solidFill>
                  <a:srgbClr val="000000"/>
                </a:solidFill>
              </a:rPr>
              <a:t> </a:t>
            </a:r>
            <a:r>
              <a:rPr lang="en-US" altLang="en-US" dirty="0" smtClean="0">
                <a:solidFill>
                  <a:srgbClr val="000000"/>
                </a:solidFill>
              </a:rPr>
              <a:t>emissions is similar to CH</a:t>
            </a:r>
            <a:r>
              <a:rPr lang="en-US" altLang="en-US" baseline="-25000" dirty="0" smtClean="0">
                <a:solidFill>
                  <a:srgbClr val="000000"/>
                </a:solidFill>
              </a:rPr>
              <a:t>4</a:t>
            </a:r>
            <a:r>
              <a:rPr lang="en-US" altLang="en-US" dirty="0" smtClean="0">
                <a:solidFill>
                  <a:srgbClr val="000000"/>
                </a:solidFill>
              </a:rPr>
              <a:t> emissions </a:t>
            </a:r>
            <a:r>
              <a:rPr lang="en-US" altLang="en-US" dirty="0">
                <a:solidFill>
                  <a:srgbClr val="000000"/>
                </a:solidFill>
              </a:rPr>
              <a:t>inferred </a:t>
            </a:r>
            <a:r>
              <a:rPr lang="en-US" altLang="en-US" dirty="0" smtClean="0">
                <a:solidFill>
                  <a:srgbClr val="000000"/>
                </a:solidFill>
              </a:rPr>
              <a:t>from CO and CO</a:t>
            </a:r>
            <a:r>
              <a:rPr lang="en-US" altLang="en-US" baseline="-25000" dirty="0" smtClean="0">
                <a:solidFill>
                  <a:srgbClr val="000000"/>
                </a:solidFill>
              </a:rPr>
              <a:t>2</a:t>
            </a:r>
            <a:r>
              <a:rPr lang="en-US" altLang="en-US" dirty="0" smtClean="0">
                <a:solidFill>
                  <a:srgbClr val="000000"/>
                </a:solidFill>
              </a:rPr>
              <a:t> </a:t>
            </a:r>
          </a:p>
          <a:p>
            <a:pPr marL="457200" lvl="1" indent="0">
              <a:buNone/>
            </a:pPr>
            <a:r>
              <a:rPr lang="en-US" altLang="en-US" dirty="0">
                <a:solidFill>
                  <a:srgbClr val="000000"/>
                </a:solidFill>
              </a:rPr>
              <a:t> </a:t>
            </a:r>
            <a:r>
              <a:rPr lang="en-US" altLang="en-US" dirty="0" smtClean="0">
                <a:solidFill>
                  <a:srgbClr val="000000"/>
                </a:solidFill>
              </a:rPr>
              <a:t>      NEI with observed CH</a:t>
            </a:r>
            <a:r>
              <a:rPr lang="en-US" altLang="en-US" baseline="-25000" dirty="0" smtClean="0">
                <a:solidFill>
                  <a:srgbClr val="000000"/>
                </a:solidFill>
              </a:rPr>
              <a:t>4</a:t>
            </a:r>
            <a:r>
              <a:rPr lang="en-US" altLang="en-US" dirty="0" smtClean="0">
                <a:solidFill>
                  <a:srgbClr val="000000"/>
                </a:solidFill>
              </a:rPr>
              <a:t>/CO and CH</a:t>
            </a:r>
            <a:r>
              <a:rPr lang="en-US" altLang="en-US" baseline="-25000" dirty="0" smtClean="0">
                <a:solidFill>
                  <a:srgbClr val="000000"/>
                </a:solidFill>
              </a:rPr>
              <a:t>4</a:t>
            </a:r>
            <a:r>
              <a:rPr lang="en-US" altLang="en-US" dirty="0" smtClean="0">
                <a:solidFill>
                  <a:srgbClr val="000000"/>
                </a:solidFill>
              </a:rPr>
              <a:t>/CO</a:t>
            </a:r>
            <a:r>
              <a:rPr lang="en-US" altLang="en-US" baseline="-25000" dirty="0" smtClean="0">
                <a:solidFill>
                  <a:srgbClr val="000000"/>
                </a:solidFill>
              </a:rPr>
              <a:t>2</a:t>
            </a:r>
            <a:r>
              <a:rPr lang="en-US" altLang="en-US" dirty="0" smtClean="0">
                <a:solidFill>
                  <a:srgbClr val="000000"/>
                </a:solidFill>
              </a:rPr>
              <a:t> ratios </a:t>
            </a:r>
          </a:p>
          <a:p>
            <a:pPr marL="457200" lvl="1" indent="0">
              <a:buNone/>
            </a:pPr>
            <a:endParaRPr lang="en-US" sz="2800" dirty="0"/>
          </a:p>
        </p:txBody>
      </p:sp>
      <p:sp>
        <p:nvSpPr>
          <p:cNvPr id="4" name="Title 1"/>
          <p:cNvSpPr txBox="1">
            <a:spLocks/>
          </p:cNvSpPr>
          <p:nvPr/>
        </p:nvSpPr>
        <p:spPr>
          <a:xfrm>
            <a:off x="1994338"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srgbClr val="0000CC"/>
                </a:solidFill>
                <a:latin typeface="Arial" panose="020B0604020202020204" pitchFamily="34" charset="0"/>
                <a:cs typeface="Arial" panose="020B0604020202020204" pitchFamily="34" charset="0"/>
              </a:rPr>
              <a:t>Summary</a:t>
            </a:r>
          </a:p>
        </p:txBody>
      </p:sp>
      <p:sp>
        <p:nvSpPr>
          <p:cNvPr id="2" name="Slide Number Placeholder 1"/>
          <p:cNvSpPr>
            <a:spLocks noGrp="1"/>
          </p:cNvSpPr>
          <p:nvPr>
            <p:ph type="sldNum" sz="quarter" idx="12"/>
          </p:nvPr>
        </p:nvSpPr>
        <p:spPr/>
        <p:txBody>
          <a:bodyPr/>
          <a:lstStyle/>
          <a:p>
            <a:fld id="{0F519A6C-362D-4F24-942B-EDFEE9BE1EEF}" type="slidenum">
              <a:rPr lang="en-US" smtClean="0"/>
              <a:t>17</a:t>
            </a:fld>
            <a:endParaRPr lang="en-US"/>
          </a:p>
        </p:txBody>
      </p:sp>
    </p:spTree>
    <p:extLst>
      <p:ext uri="{BB962C8B-B14F-4D97-AF65-F5344CB8AC3E}">
        <p14:creationId xmlns:p14="http://schemas.microsoft.com/office/powerpoint/2010/main" val="324757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74451" y="988581"/>
            <a:ext cx="4944122" cy="4713394"/>
          </a:xfrm>
          <a:prstGeom prst="rect">
            <a:avLst/>
          </a:prstGeom>
        </p:spPr>
      </p:pic>
      <p:sp>
        <p:nvSpPr>
          <p:cNvPr id="4" name="Slide Number Placeholder 3"/>
          <p:cNvSpPr>
            <a:spLocks noGrp="1"/>
          </p:cNvSpPr>
          <p:nvPr>
            <p:ph type="sldNum" sz="quarter" idx="12"/>
          </p:nvPr>
        </p:nvSpPr>
        <p:spPr/>
        <p:txBody>
          <a:bodyPr/>
          <a:lstStyle/>
          <a:p>
            <a:fld id="{0F519A6C-362D-4F24-942B-EDFEE9BE1EEF}" type="slidenum">
              <a:rPr lang="en-US" smtClean="0"/>
              <a:t>18</a:t>
            </a:fld>
            <a:endParaRPr lang="en-US" dirty="0"/>
          </a:p>
        </p:txBody>
      </p:sp>
      <p:sp>
        <p:nvSpPr>
          <p:cNvPr id="5" name="TextBox 4"/>
          <p:cNvSpPr txBox="1"/>
          <p:nvPr/>
        </p:nvSpPr>
        <p:spPr>
          <a:xfrm>
            <a:off x="1200150" y="171450"/>
            <a:ext cx="9944100" cy="523220"/>
          </a:xfrm>
          <a:prstGeom prst="rect">
            <a:avLst/>
          </a:prstGeom>
          <a:noFill/>
        </p:spPr>
        <p:txBody>
          <a:bodyPr wrap="square" rtlCol="0">
            <a:spAutoFit/>
          </a:bodyPr>
          <a:lstStyle/>
          <a:p>
            <a:r>
              <a:rPr lang="en-US" sz="2800" b="1" dirty="0" smtClean="0">
                <a:solidFill>
                  <a:srgbClr val="000099"/>
                </a:solidFill>
              </a:rPr>
              <a:t>Date Assimulation Using HYSPLIT: Collaboration with NOAA/ARL </a:t>
            </a:r>
            <a:endParaRPr lang="en-US" sz="2800" b="1" dirty="0">
              <a:solidFill>
                <a:srgbClr val="000099"/>
              </a:solidFill>
            </a:endParaRPr>
          </a:p>
        </p:txBody>
      </p:sp>
      <p:sp>
        <p:nvSpPr>
          <p:cNvPr id="6" name="TextBox 5"/>
          <p:cNvSpPr txBox="1"/>
          <p:nvPr/>
        </p:nvSpPr>
        <p:spPr>
          <a:xfrm>
            <a:off x="867120" y="5855031"/>
            <a:ext cx="4363452" cy="369332"/>
          </a:xfrm>
          <a:prstGeom prst="rect">
            <a:avLst/>
          </a:prstGeom>
          <a:noFill/>
        </p:spPr>
        <p:txBody>
          <a:bodyPr wrap="square" rtlCol="0">
            <a:spAutoFit/>
          </a:bodyPr>
          <a:lstStyle/>
          <a:p>
            <a:r>
              <a:rPr lang="en-US" i="1" dirty="0" err="1" smtClean="0"/>
              <a:t>Tianfeng</a:t>
            </a:r>
            <a:r>
              <a:rPr lang="en-US" i="1" dirty="0" smtClean="0"/>
              <a:t> Chai and Ariel Stein (NOAA/ARL)</a:t>
            </a:r>
            <a:endParaRPr lang="en-US" i="1" dirty="0"/>
          </a:p>
        </p:txBody>
      </p:sp>
      <p:sp>
        <p:nvSpPr>
          <p:cNvPr id="7" name="TextBox 6"/>
          <p:cNvSpPr txBox="1"/>
          <p:nvPr/>
        </p:nvSpPr>
        <p:spPr>
          <a:xfrm>
            <a:off x="5221664" y="835525"/>
            <a:ext cx="6777871" cy="5447645"/>
          </a:xfrm>
          <a:prstGeom prst="rect">
            <a:avLst/>
          </a:prstGeom>
          <a:noFill/>
        </p:spPr>
        <p:txBody>
          <a:bodyPr wrap="square" rtlCol="0">
            <a:spAutoFit/>
          </a:bodyPr>
          <a:lstStyle/>
          <a:p>
            <a:r>
              <a:rPr lang="en-US" sz="2400" b="1" dirty="0" smtClean="0"/>
              <a:t>Method</a:t>
            </a:r>
          </a:p>
          <a:p>
            <a:r>
              <a:rPr lang="en-US" dirty="0"/>
              <a:t>A </a:t>
            </a:r>
            <a:r>
              <a:rPr lang="en-US" dirty="0" err="1"/>
              <a:t>variational</a:t>
            </a:r>
            <a:r>
              <a:rPr lang="en-US" dirty="0"/>
              <a:t> data assimilation method </a:t>
            </a:r>
            <a:r>
              <a:rPr lang="en-US" dirty="0" smtClean="0"/>
              <a:t>is used to </a:t>
            </a:r>
            <a:r>
              <a:rPr lang="en-US" dirty="0"/>
              <a:t>find the sources with which HYSPLIT would reproduce concentrations that match best with the observations</a:t>
            </a:r>
            <a:r>
              <a:rPr lang="en-US" dirty="0" smtClean="0"/>
              <a:t>.</a:t>
            </a:r>
          </a:p>
          <a:p>
            <a:endParaRPr lang="en-US" b="1" dirty="0"/>
          </a:p>
          <a:p>
            <a:r>
              <a:rPr lang="en-US" sz="2400" b="1" dirty="0" smtClean="0"/>
              <a:t>Assumptions</a:t>
            </a:r>
          </a:p>
          <a:p>
            <a:pPr marL="285750" indent="-285750">
              <a:buFont typeface="Arial" panose="020B0604020202020204" pitchFamily="34" charset="0"/>
              <a:buChar char="•"/>
            </a:pPr>
            <a:r>
              <a:rPr lang="en-US" dirty="0"/>
              <a:t> </a:t>
            </a:r>
            <a:r>
              <a:rPr lang="en-US" dirty="0" smtClean="0"/>
              <a:t>The </a:t>
            </a:r>
            <a:r>
              <a:rPr lang="en-US" dirty="0"/>
              <a:t>two </a:t>
            </a:r>
            <a:r>
              <a:rPr lang="en-US" dirty="0" smtClean="0"/>
              <a:t>landfills causes </a:t>
            </a:r>
            <a:r>
              <a:rPr lang="en-US" dirty="0"/>
              <a:t>for the </a:t>
            </a:r>
            <a:r>
              <a:rPr lang="en-US" dirty="0" smtClean="0"/>
              <a:t>measured excess CH</a:t>
            </a:r>
            <a:r>
              <a:rPr lang="en-US" baseline="-25000" dirty="0" smtClean="0"/>
              <a:t>4</a:t>
            </a:r>
            <a:r>
              <a:rPr lang="en-US" dirty="0" smtClean="0"/>
              <a:t>.</a:t>
            </a:r>
            <a:endParaRPr lang="en-US" dirty="0"/>
          </a:p>
          <a:p>
            <a:pPr marL="285750" indent="-285750">
              <a:buFont typeface="Arial" panose="020B0604020202020204" pitchFamily="34" charset="0"/>
              <a:buChar char="•"/>
            </a:pPr>
            <a:r>
              <a:rPr lang="en-US" dirty="0"/>
              <a:t>The </a:t>
            </a:r>
            <a:r>
              <a:rPr lang="en-US" dirty="0" smtClean="0"/>
              <a:t>CH</a:t>
            </a:r>
            <a:r>
              <a:rPr lang="en-US" baseline="-25000" dirty="0" smtClean="0"/>
              <a:t>4</a:t>
            </a:r>
            <a:r>
              <a:rPr lang="en-US" dirty="0" smtClean="0"/>
              <a:t> emissions </a:t>
            </a:r>
            <a:r>
              <a:rPr lang="en-US" dirty="0"/>
              <a:t>of the </a:t>
            </a:r>
            <a:r>
              <a:rPr lang="en-US" dirty="0" smtClean="0"/>
              <a:t>landfills vary </a:t>
            </a:r>
            <a:r>
              <a:rPr lang="en-US" dirty="0"/>
              <a:t>each hour.  </a:t>
            </a:r>
            <a:br>
              <a:rPr lang="en-US" dirty="0"/>
            </a:br>
            <a:endParaRPr lang="en-US" dirty="0"/>
          </a:p>
          <a:p>
            <a:r>
              <a:rPr lang="en-US" b="1" dirty="0"/>
              <a:t> </a:t>
            </a:r>
            <a:r>
              <a:rPr lang="en-US" sz="2400" b="1" dirty="0"/>
              <a:t>Two major </a:t>
            </a:r>
            <a:r>
              <a:rPr lang="en-US" sz="2400" b="1" dirty="0" smtClean="0"/>
              <a:t>limitations</a:t>
            </a:r>
            <a:endParaRPr lang="en-US" sz="2400" dirty="0" smtClean="0"/>
          </a:p>
          <a:p>
            <a:pPr marL="285750" indent="-285750">
              <a:buFont typeface="Arial" panose="020B0604020202020204" pitchFamily="34" charset="0"/>
              <a:buChar char="•"/>
            </a:pPr>
            <a:r>
              <a:rPr lang="en-US" dirty="0" smtClean="0"/>
              <a:t>There </a:t>
            </a:r>
            <a:r>
              <a:rPr lang="en-US" dirty="0"/>
              <a:t>are other sources that </a:t>
            </a:r>
            <a:r>
              <a:rPr lang="en-US" dirty="0" smtClean="0"/>
              <a:t>contribute </a:t>
            </a:r>
            <a:r>
              <a:rPr lang="en-US" dirty="0"/>
              <a:t>to the excess CH</a:t>
            </a:r>
            <a:r>
              <a:rPr lang="en-US" baseline="-25000" dirty="0"/>
              <a:t>4</a:t>
            </a:r>
            <a:r>
              <a:rPr lang="en-US" dirty="0" smtClean="0"/>
              <a:t>.</a:t>
            </a:r>
          </a:p>
          <a:p>
            <a:pPr marL="285750" indent="-285750">
              <a:buFont typeface="Arial" panose="020B0604020202020204" pitchFamily="34" charset="0"/>
              <a:buChar char="•"/>
            </a:pPr>
            <a:r>
              <a:rPr lang="en-US" dirty="0" smtClean="0"/>
              <a:t>Meteorological </a:t>
            </a:r>
            <a:r>
              <a:rPr lang="en-US" dirty="0"/>
              <a:t>fields </a:t>
            </a:r>
            <a:r>
              <a:rPr lang="en-US" dirty="0" smtClean="0"/>
              <a:t>in the HYSPLIT </a:t>
            </a:r>
            <a:r>
              <a:rPr lang="en-US" dirty="0"/>
              <a:t>dispersion model </a:t>
            </a:r>
            <a:r>
              <a:rPr lang="en-US" dirty="0" smtClean="0"/>
              <a:t>has uncertainties</a:t>
            </a:r>
            <a:r>
              <a:rPr lang="en-US" dirty="0"/>
              <a:t>. </a:t>
            </a:r>
            <a:br>
              <a:rPr lang="en-US" dirty="0"/>
            </a:br>
            <a:endParaRPr lang="en-US" dirty="0"/>
          </a:p>
          <a:p>
            <a:r>
              <a:rPr lang="en-US" sz="2400" b="1" dirty="0" smtClean="0"/>
              <a:t>Ongoing </a:t>
            </a:r>
            <a:r>
              <a:rPr lang="en-US" sz="2400" b="1" dirty="0"/>
              <a:t>work </a:t>
            </a:r>
            <a:endParaRPr lang="en-US" sz="2400" b="1" dirty="0" smtClean="0"/>
          </a:p>
          <a:p>
            <a:pPr marL="285750" indent="-285750">
              <a:buFont typeface="Arial" panose="020B0604020202020204" pitchFamily="34" charset="0"/>
              <a:buChar char="•"/>
            </a:pPr>
            <a:r>
              <a:rPr lang="en-US" dirty="0" smtClean="0"/>
              <a:t>To add </a:t>
            </a:r>
            <a:r>
              <a:rPr lang="en-US" dirty="0"/>
              <a:t>more sources </a:t>
            </a:r>
            <a:r>
              <a:rPr lang="en-US" dirty="0" smtClean="0"/>
              <a:t>+ constant emissions from landfills</a:t>
            </a:r>
          </a:p>
          <a:p>
            <a:pPr marL="285750" indent="-285750">
              <a:buFont typeface="Arial" panose="020B0604020202020204" pitchFamily="34" charset="0"/>
              <a:buChar char="•"/>
            </a:pPr>
            <a:r>
              <a:rPr lang="en-US" dirty="0" smtClean="0"/>
              <a:t>To </a:t>
            </a:r>
            <a:r>
              <a:rPr lang="en-US" dirty="0"/>
              <a:t>u</a:t>
            </a:r>
            <a:r>
              <a:rPr lang="en-US" dirty="0" smtClean="0"/>
              <a:t>se </a:t>
            </a:r>
            <a:r>
              <a:rPr lang="en-US" dirty="0"/>
              <a:t>ensemble runs to include uncertainties of meteorological </a:t>
            </a:r>
            <a:r>
              <a:rPr lang="en-US" dirty="0" smtClean="0"/>
              <a:t>fields</a:t>
            </a:r>
            <a:endParaRPr lang="en-US" dirty="0"/>
          </a:p>
        </p:txBody>
      </p:sp>
      <p:sp>
        <p:nvSpPr>
          <p:cNvPr id="2" name="Rectangle 1"/>
          <p:cNvSpPr/>
          <p:nvPr/>
        </p:nvSpPr>
        <p:spPr>
          <a:xfrm>
            <a:off x="0" y="988581"/>
            <a:ext cx="5221664" cy="182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378" y="5654845"/>
            <a:ext cx="5086194" cy="9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1364" y="1068791"/>
            <a:ext cx="142073" cy="4560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2379" y="1140981"/>
            <a:ext cx="142073" cy="4560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726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52400"/>
            <a:ext cx="8458200" cy="4074496"/>
          </a:xfrm>
        </p:spPr>
        <p:txBody>
          <a:bodyPr>
            <a:normAutofit fontScale="85000" lnSpcReduction="20000"/>
          </a:bodyPr>
          <a:lstStyle/>
          <a:p>
            <a:pPr marL="0" indent="0">
              <a:buNone/>
            </a:pPr>
            <a:r>
              <a:rPr lang="en-US" sz="5100" b="1" dirty="0"/>
              <a:t>Acknowledgements</a:t>
            </a:r>
          </a:p>
          <a:p>
            <a:pPr marL="0" indent="0">
              <a:buNone/>
            </a:pPr>
            <a:endParaRPr lang="en-US" sz="800" b="1" dirty="0"/>
          </a:p>
          <a:p>
            <a:pPr>
              <a:spcAft>
                <a:spcPts val="1200"/>
              </a:spcAft>
            </a:pPr>
            <a:r>
              <a:rPr lang="en-US" dirty="0" smtClean="0"/>
              <a:t>NIST for funding</a:t>
            </a:r>
          </a:p>
          <a:p>
            <a:pPr>
              <a:spcAft>
                <a:spcPts val="1200"/>
              </a:spcAft>
            </a:pPr>
            <a:r>
              <a:rPr lang="en-US" dirty="0" smtClean="0"/>
              <a:t>The </a:t>
            </a:r>
            <a:r>
              <a:rPr lang="en-US" dirty="0"/>
              <a:t>flight crew at University Research Foundation</a:t>
            </a:r>
          </a:p>
          <a:p>
            <a:pPr>
              <a:spcAft>
                <a:spcPts val="1200"/>
              </a:spcAft>
            </a:pPr>
            <a:r>
              <a:rPr lang="en-US" dirty="0" smtClean="0"/>
              <a:t>Winston Luke and Paul Kelley at NOAA/ARL</a:t>
            </a:r>
          </a:p>
          <a:p>
            <a:pPr>
              <a:spcAft>
                <a:spcPts val="1200"/>
              </a:spcAft>
            </a:pPr>
            <a:r>
              <a:rPr lang="en-US" dirty="0"/>
              <a:t>Jerry </a:t>
            </a:r>
            <a:r>
              <a:rPr lang="en-US" dirty="0" err="1"/>
              <a:t>Rhoderick</a:t>
            </a:r>
            <a:r>
              <a:rPr lang="en-US" dirty="0"/>
              <a:t>, Bob Miller, and Kimberly </a:t>
            </a:r>
            <a:r>
              <a:rPr lang="en-US" dirty="0" err="1"/>
              <a:t>Schuldt</a:t>
            </a:r>
            <a:r>
              <a:rPr lang="en-US" dirty="0"/>
              <a:t> at </a:t>
            </a:r>
            <a:r>
              <a:rPr lang="en-US" dirty="0" smtClean="0"/>
              <a:t>NIST</a:t>
            </a:r>
          </a:p>
          <a:p>
            <a:pPr>
              <a:spcAft>
                <a:spcPts val="1200"/>
              </a:spcAft>
            </a:pPr>
            <a:r>
              <a:rPr lang="en-US" dirty="0" err="1"/>
              <a:t>Acefaw</a:t>
            </a:r>
            <a:r>
              <a:rPr lang="en-US" dirty="0"/>
              <a:t> Belay and David </a:t>
            </a:r>
            <a:r>
              <a:rPr lang="en-US" dirty="0" err="1"/>
              <a:t>Krask</a:t>
            </a:r>
            <a:r>
              <a:rPr lang="en-US" dirty="0"/>
              <a:t> </a:t>
            </a:r>
            <a:r>
              <a:rPr lang="en-US" dirty="0" smtClean="0"/>
              <a:t>at MDE</a:t>
            </a:r>
          </a:p>
          <a:p>
            <a:pPr>
              <a:spcAft>
                <a:spcPts val="1200"/>
              </a:spcAft>
            </a:pPr>
            <a:r>
              <a:rPr lang="en-US" dirty="0" smtClean="0"/>
              <a:t>Students </a:t>
            </a:r>
            <a:r>
              <a:rPr lang="en-US" dirty="0"/>
              <a:t>who were involved in the </a:t>
            </a:r>
            <a:r>
              <a:rPr lang="en-US" dirty="0" smtClean="0"/>
              <a:t>study</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4267200"/>
            <a:ext cx="1828800"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753" y="4267200"/>
            <a:ext cx="1828800" cy="1371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4267200"/>
            <a:ext cx="1828800" cy="1371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1841" y="4267200"/>
            <a:ext cx="1828800" cy="1371600"/>
          </a:xfrm>
          <a:prstGeom prst="rect">
            <a:avLst/>
          </a:prstGeom>
        </p:spPr>
      </p:pic>
      <p:sp>
        <p:nvSpPr>
          <p:cNvPr id="6" name="Slide Number Placeholder 5"/>
          <p:cNvSpPr>
            <a:spLocks noGrp="1"/>
          </p:cNvSpPr>
          <p:nvPr>
            <p:ph type="sldNum" sz="quarter" idx="12"/>
          </p:nvPr>
        </p:nvSpPr>
        <p:spPr/>
        <p:txBody>
          <a:bodyPr/>
          <a:lstStyle/>
          <a:p>
            <a:fld id="{0F519A6C-362D-4F24-942B-EDFEE9BE1EEF}" type="slidenum">
              <a:rPr lang="en-US" smtClean="0"/>
              <a:t>19</a:t>
            </a:fld>
            <a:endParaRPr lang="en-US"/>
          </a:p>
        </p:txBody>
      </p:sp>
    </p:spTree>
    <p:extLst>
      <p:ext uri="{BB962C8B-B14F-4D97-AF65-F5344CB8AC3E}">
        <p14:creationId xmlns:p14="http://schemas.microsoft.com/office/powerpoint/2010/main" val="181546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752600" y="0"/>
            <a:ext cx="86868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u="sng"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UMD </a:t>
            </a:r>
            <a:r>
              <a:rPr lang="en-US" sz="2800" b="1" u="sng"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Cessna &amp; Purdue Duchess </a:t>
            </a:r>
            <a:r>
              <a:rPr lang="en-US" sz="2800" b="1" u="sng"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Research Aircraft</a:t>
            </a:r>
          </a:p>
        </p:txBody>
      </p:sp>
      <p:sp>
        <p:nvSpPr>
          <p:cNvPr id="12" name="Rectangle 4"/>
          <p:cNvSpPr txBox="1">
            <a:spLocks noChangeArrowheads="1"/>
          </p:cNvSpPr>
          <p:nvPr/>
        </p:nvSpPr>
        <p:spPr>
          <a:xfrm>
            <a:off x="7400919" y="569154"/>
            <a:ext cx="3952222" cy="3286699"/>
          </a:xfrm>
          <a:prstGeom prst="rect">
            <a:avLst/>
          </a:prstGeom>
          <a:solidFill>
            <a:schemeClr val="bg1"/>
          </a:solidFill>
          <a:ln>
            <a:solidFill>
              <a:schemeClr val="tx1"/>
            </a:solidFill>
          </a:ln>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b="1" dirty="0">
                <a:solidFill>
                  <a:schemeClr val="accent2"/>
                </a:solidFill>
                <a:ea typeface="Times New Roman" charset="0"/>
                <a:cs typeface="Times New Roman" charset="0"/>
              </a:rPr>
              <a:t>GPS Position</a:t>
            </a:r>
            <a:r>
              <a:rPr lang="en-US" sz="2400" b="1" i="1" dirty="0">
                <a:solidFill>
                  <a:schemeClr val="accent2"/>
                </a:solidFill>
                <a:ea typeface="Times New Roman" charset="0"/>
                <a:cs typeface="Times New Roman" charset="0"/>
              </a:rPr>
              <a:t> </a:t>
            </a:r>
            <a:r>
              <a:rPr lang="en-US" sz="2000" b="1" dirty="0">
                <a:ea typeface="Times New Roman" charset="0"/>
                <a:cs typeface="Times New Roman" charset="0"/>
              </a:rPr>
              <a:t>(</a:t>
            </a:r>
            <a:r>
              <a:rPr lang="en-US" sz="2000" b="1" dirty="0" err="1">
                <a:ea typeface="Times New Roman" charset="0"/>
                <a:cs typeface="Times New Roman" charset="0"/>
              </a:rPr>
              <a:t>Lat</a:t>
            </a:r>
            <a:r>
              <a:rPr lang="en-US" sz="2000" b="1" dirty="0">
                <a:ea typeface="Times New Roman" charset="0"/>
                <a:cs typeface="Times New Roman" charset="0"/>
              </a:rPr>
              <a:t>, Long, Altitude)</a:t>
            </a:r>
          </a:p>
          <a:p>
            <a:pPr>
              <a:buFontTx/>
              <a:buNone/>
            </a:pPr>
            <a:r>
              <a:rPr lang="en-US" sz="2400" b="1" dirty="0">
                <a:solidFill>
                  <a:schemeClr val="accent2"/>
                </a:solidFill>
                <a:ea typeface="Times New Roman" charset="0"/>
                <a:cs typeface="Times New Roman" charset="0"/>
              </a:rPr>
              <a:t>Met </a:t>
            </a:r>
            <a:r>
              <a:rPr lang="en-US" sz="2000" b="1" dirty="0">
                <a:ea typeface="Times New Roman" charset="0"/>
                <a:cs typeface="Times New Roman" charset="0"/>
              </a:rPr>
              <a:t>(T, RH, P, wind speed/direction)</a:t>
            </a:r>
          </a:p>
          <a:p>
            <a:pPr>
              <a:buNone/>
            </a:pPr>
            <a:r>
              <a:rPr lang="en-US" sz="2400" b="1" dirty="0">
                <a:solidFill>
                  <a:schemeClr val="accent2"/>
                </a:solidFill>
                <a:ea typeface="Times New Roman" charset="0"/>
                <a:cs typeface="Times New Roman" charset="0"/>
              </a:rPr>
              <a:t>Trace gases:</a:t>
            </a:r>
            <a:endParaRPr lang="en-US" sz="2400" b="1" dirty="0">
              <a:ea typeface="Times New Roman" charset="0"/>
              <a:cs typeface="Times New Roman" charset="0"/>
            </a:endParaRPr>
          </a:p>
          <a:p>
            <a:pPr>
              <a:buNone/>
            </a:pPr>
            <a:r>
              <a:rPr lang="en-US" sz="2000" b="1" dirty="0">
                <a:ea typeface="Times New Roman" charset="0"/>
                <a:cs typeface="Times New Roman" charset="0"/>
              </a:rPr>
              <a:t>	O</a:t>
            </a:r>
            <a:r>
              <a:rPr lang="en-US" sz="2000" b="1" baseline="-30000" dirty="0">
                <a:ea typeface="Times New Roman" charset="0"/>
                <a:cs typeface="Times New Roman" charset="0"/>
              </a:rPr>
              <a:t>3</a:t>
            </a:r>
            <a:r>
              <a:rPr lang="en-US" sz="2000" b="1" dirty="0">
                <a:ea typeface="Times New Roman" charset="0"/>
                <a:cs typeface="Times New Roman" charset="0"/>
              </a:rPr>
              <a:t>: UV Absorption, modified TECO</a:t>
            </a:r>
          </a:p>
          <a:p>
            <a:pPr>
              <a:buNone/>
            </a:pPr>
            <a:r>
              <a:rPr lang="en-US" sz="2000" b="1" dirty="0">
                <a:ea typeface="Times New Roman" charset="0"/>
                <a:cs typeface="Times New Roman" charset="0"/>
              </a:rPr>
              <a:t>	SO</a:t>
            </a:r>
            <a:r>
              <a:rPr lang="en-US" sz="2000" b="1" baseline="-30000" dirty="0">
                <a:ea typeface="Times New Roman" charset="0"/>
                <a:cs typeface="Times New Roman" charset="0"/>
              </a:rPr>
              <a:t>2</a:t>
            </a:r>
            <a:r>
              <a:rPr lang="en-US" sz="2000" b="1" dirty="0">
                <a:ea typeface="Times New Roman" charset="0"/>
                <a:cs typeface="Times New Roman" charset="0"/>
              </a:rPr>
              <a:t>: Pulsed Fluorescence, modified </a:t>
            </a:r>
            <a:r>
              <a:rPr lang="en-US" sz="2000" b="1" dirty="0" smtClean="0">
                <a:ea typeface="Times New Roman" charset="0"/>
                <a:cs typeface="Times New Roman" charset="0"/>
              </a:rPr>
              <a:t>TECO</a:t>
            </a:r>
            <a:endParaRPr lang="en-US" sz="2000" b="1" dirty="0">
              <a:ea typeface="Times New Roman" charset="0"/>
              <a:cs typeface="Times New Roman" charset="0"/>
            </a:endParaRPr>
          </a:p>
          <a:p>
            <a:pPr>
              <a:buNone/>
            </a:pPr>
            <a:r>
              <a:rPr lang="en-US" sz="2000" b="1" dirty="0">
                <a:ea typeface="Times New Roman" charset="0"/>
                <a:cs typeface="Times New Roman" charset="0"/>
              </a:rPr>
              <a:t>      </a:t>
            </a:r>
            <a:r>
              <a:rPr lang="en-US" sz="2000" b="1" dirty="0" smtClean="0">
                <a:ea typeface="Times New Roman" charset="0"/>
                <a:cs typeface="Times New Roman" charset="0"/>
              </a:rPr>
              <a:t>CH</a:t>
            </a:r>
            <a:r>
              <a:rPr lang="en-US" sz="2000" b="1" baseline="-25000" dirty="0" smtClean="0">
                <a:ea typeface="Times New Roman" charset="0"/>
                <a:cs typeface="Times New Roman" charset="0"/>
              </a:rPr>
              <a:t>4</a:t>
            </a:r>
            <a:r>
              <a:rPr lang="en-US" sz="2000" b="1" dirty="0" smtClean="0">
                <a:ea typeface="Times New Roman" charset="0"/>
                <a:cs typeface="Times New Roman" charset="0"/>
              </a:rPr>
              <a:t>/CO</a:t>
            </a:r>
            <a:r>
              <a:rPr lang="en-US" sz="2000" b="1" baseline="-25000" dirty="0" smtClean="0">
                <a:ea typeface="Times New Roman" charset="0"/>
                <a:cs typeface="Times New Roman" charset="0"/>
              </a:rPr>
              <a:t>2</a:t>
            </a:r>
            <a:r>
              <a:rPr lang="en-US" sz="2000" b="1" dirty="0" smtClean="0">
                <a:ea typeface="Times New Roman" charset="0"/>
                <a:cs typeface="Times New Roman" charset="0"/>
              </a:rPr>
              <a:t>/CO/H</a:t>
            </a:r>
            <a:r>
              <a:rPr lang="en-US" sz="2000" b="1" baseline="-25000" dirty="0" smtClean="0">
                <a:ea typeface="Times New Roman" charset="0"/>
                <a:cs typeface="Times New Roman" charset="0"/>
              </a:rPr>
              <a:t>2</a:t>
            </a:r>
            <a:r>
              <a:rPr lang="en-US" sz="2000" b="1" dirty="0" smtClean="0">
                <a:ea typeface="Times New Roman" charset="0"/>
                <a:cs typeface="Times New Roman" charset="0"/>
              </a:rPr>
              <a:t>O: Cavity </a:t>
            </a:r>
            <a:r>
              <a:rPr lang="en-US" sz="2000" b="1" dirty="0" err="1" smtClean="0">
                <a:ea typeface="Times New Roman" charset="0"/>
                <a:cs typeface="Times New Roman" charset="0"/>
              </a:rPr>
              <a:t>Ringdown</a:t>
            </a:r>
            <a:r>
              <a:rPr lang="en-US" sz="2000" b="1" dirty="0" smtClean="0">
                <a:ea typeface="Times New Roman" charset="0"/>
                <a:cs typeface="Times New Roman" charset="0"/>
              </a:rPr>
              <a:t>, </a:t>
            </a:r>
            <a:r>
              <a:rPr lang="en-US" sz="2000" b="1" dirty="0" err="1" smtClean="0">
                <a:ea typeface="Times New Roman" charset="0"/>
                <a:cs typeface="Times New Roman" charset="0"/>
              </a:rPr>
              <a:t>Picarro</a:t>
            </a:r>
            <a:r>
              <a:rPr lang="en-US" sz="2000" b="1" dirty="0" smtClean="0">
                <a:ea typeface="Times New Roman" charset="0"/>
                <a:cs typeface="Times New Roman" charset="0"/>
              </a:rPr>
              <a:t> </a:t>
            </a:r>
            <a:endParaRPr lang="en-US" sz="2000" b="1" dirty="0">
              <a:ea typeface="Times New Roman" charset="0"/>
              <a:cs typeface="Times New Roman" charset="0"/>
            </a:endParaRPr>
          </a:p>
          <a:p>
            <a:pPr>
              <a:buNone/>
            </a:pPr>
            <a:r>
              <a:rPr lang="en-US" sz="1800" b="1" dirty="0">
                <a:ea typeface="Times New Roman" charset="0"/>
                <a:cs typeface="Times New Roman" charset="0"/>
              </a:rPr>
              <a:t>	</a:t>
            </a:r>
            <a:r>
              <a:rPr lang="en-US" sz="2000" b="1" dirty="0">
                <a:ea typeface="Times New Roman" charset="0"/>
                <a:cs typeface="Times New Roman" charset="0"/>
              </a:rPr>
              <a:t>NO</a:t>
            </a:r>
            <a:r>
              <a:rPr lang="en-US" sz="2000" b="1" baseline="-30000" dirty="0">
                <a:ea typeface="Times New Roman" charset="0"/>
                <a:cs typeface="Times New Roman" charset="0"/>
              </a:rPr>
              <a:t>2</a:t>
            </a:r>
            <a:r>
              <a:rPr lang="en-US" sz="2000" b="1" dirty="0">
                <a:ea typeface="Times New Roman" charset="0"/>
                <a:cs typeface="Times New Roman" charset="0"/>
              </a:rPr>
              <a:t>: Cavity Ring Down, Los Gatos</a:t>
            </a:r>
          </a:p>
          <a:p>
            <a:pPr>
              <a:buNone/>
            </a:pPr>
            <a:r>
              <a:rPr lang="en-US" sz="2000" b="1" dirty="0">
                <a:ea typeface="Times New Roman" charset="0"/>
                <a:cs typeface="Times New Roman" charset="0"/>
              </a:rPr>
              <a:t>	NO: </a:t>
            </a:r>
            <a:r>
              <a:rPr lang="en-US" sz="2000" b="1" dirty="0" err="1">
                <a:ea typeface="Times New Roman" charset="0"/>
                <a:cs typeface="Times New Roman" charset="0"/>
              </a:rPr>
              <a:t>Chemiluminescence</a:t>
            </a:r>
            <a:r>
              <a:rPr lang="en-US" sz="2000" b="1" dirty="0">
                <a:ea typeface="Times New Roman" charset="0"/>
                <a:cs typeface="Times New Roman" charset="0"/>
              </a:rPr>
              <a:t>, modified TECO</a:t>
            </a:r>
          </a:p>
          <a:p>
            <a:pPr>
              <a:buNone/>
            </a:pPr>
            <a:r>
              <a:rPr lang="en-US" sz="2000" b="1" dirty="0">
                <a:ea typeface="Times New Roman" charset="0"/>
                <a:cs typeface="Times New Roman" charset="0"/>
              </a:rPr>
              <a:t>	VOCs: grab canisters/GC-FID</a:t>
            </a:r>
          </a:p>
          <a:p>
            <a:pPr>
              <a:buFontTx/>
              <a:buNone/>
            </a:pPr>
            <a:r>
              <a:rPr lang="en-US" sz="2400" b="1" dirty="0">
                <a:solidFill>
                  <a:schemeClr val="accent2"/>
                </a:solidFill>
                <a:ea typeface="Times New Roman" charset="0"/>
                <a:cs typeface="Times New Roman" charset="0"/>
              </a:rPr>
              <a:t>Aerosol Optical Properties:</a:t>
            </a:r>
          </a:p>
          <a:p>
            <a:pPr>
              <a:buNone/>
            </a:pPr>
            <a:r>
              <a:rPr lang="en-US" sz="2400" b="1" dirty="0">
                <a:ea typeface="Times New Roman" charset="0"/>
                <a:cs typeface="Times New Roman" charset="0"/>
              </a:rPr>
              <a:t>	</a:t>
            </a:r>
            <a:r>
              <a:rPr lang="en-US" sz="2000" b="1" dirty="0">
                <a:ea typeface="Times New Roman" charset="0"/>
                <a:cs typeface="Times New Roman" charset="0"/>
              </a:rPr>
              <a:t>Scattering:</a:t>
            </a:r>
            <a:r>
              <a:rPr lang="en-US" sz="2000" b="1" dirty="0">
                <a:solidFill>
                  <a:schemeClr val="accent2"/>
                </a:solidFill>
                <a:ea typeface="Times New Roman" charset="0"/>
                <a:cs typeface="Times New Roman" charset="0"/>
              </a:rPr>
              <a:t> </a:t>
            </a:r>
            <a:r>
              <a:rPr lang="en-US" sz="2000" b="1" dirty="0" err="1">
                <a:ea typeface="Times New Roman" charset="0"/>
                <a:cs typeface="Times New Roman" charset="0"/>
              </a:rPr>
              <a:t>b</a:t>
            </a:r>
            <a:r>
              <a:rPr lang="en-US" sz="2000" b="1" baseline="-25000" dirty="0" err="1">
                <a:ea typeface="Times New Roman" charset="0"/>
                <a:cs typeface="Times New Roman" charset="0"/>
              </a:rPr>
              <a:t>scat</a:t>
            </a:r>
            <a:r>
              <a:rPr lang="en-US" sz="2000" dirty="0"/>
              <a:t> </a:t>
            </a:r>
            <a:r>
              <a:rPr lang="en-US" sz="2000" b="1" dirty="0">
                <a:ea typeface="Times New Roman" charset="0"/>
                <a:cs typeface="Times New Roman" charset="0"/>
              </a:rPr>
              <a:t>(@</a:t>
            </a:r>
            <a:r>
              <a:rPr lang="en-US" sz="2000" b="1" dirty="0">
                <a:solidFill>
                  <a:srgbClr val="0033CC"/>
                </a:solidFill>
                <a:ea typeface="Times New Roman" charset="0"/>
                <a:cs typeface="Times New Roman" charset="0"/>
              </a:rPr>
              <a:t>450</a:t>
            </a:r>
            <a:r>
              <a:rPr lang="en-US" sz="2000" b="1" dirty="0">
                <a:ea typeface="Times New Roman" charset="0"/>
                <a:cs typeface="Times New Roman" charset="0"/>
              </a:rPr>
              <a:t>, </a:t>
            </a:r>
            <a:r>
              <a:rPr lang="en-US" sz="2000" b="1" dirty="0">
                <a:solidFill>
                  <a:srgbClr val="009900"/>
                </a:solidFill>
                <a:ea typeface="Times New Roman" charset="0"/>
                <a:cs typeface="Times New Roman" charset="0"/>
              </a:rPr>
              <a:t>550</a:t>
            </a:r>
            <a:r>
              <a:rPr lang="en-US" sz="2000" b="1" dirty="0">
                <a:ea typeface="Times New Roman" charset="0"/>
                <a:cs typeface="Times New Roman" charset="0"/>
              </a:rPr>
              <a:t>, </a:t>
            </a:r>
            <a:r>
              <a:rPr lang="en-US" sz="2000" b="1" dirty="0">
                <a:solidFill>
                  <a:srgbClr val="FF0000"/>
                </a:solidFill>
                <a:ea typeface="Times New Roman" charset="0"/>
                <a:cs typeface="Times New Roman" charset="0"/>
              </a:rPr>
              <a:t>700</a:t>
            </a:r>
            <a:r>
              <a:rPr lang="en-US" sz="2000" b="1" dirty="0">
                <a:ea typeface="Times New Roman" charset="0"/>
                <a:cs typeface="Times New Roman" charset="0"/>
              </a:rPr>
              <a:t> nm), 		           </a:t>
            </a:r>
            <a:r>
              <a:rPr lang="en-US" sz="2000" b="1" dirty="0" err="1">
                <a:ea typeface="Times New Roman" charset="0"/>
                <a:cs typeface="Times New Roman" charset="0"/>
              </a:rPr>
              <a:t>Nephelometer</a:t>
            </a:r>
            <a:endParaRPr lang="en-US" sz="2000" b="1" i="1" dirty="0">
              <a:ea typeface="Times New Roman" charset="0"/>
              <a:cs typeface="Times New Roman" charset="0"/>
            </a:endParaRPr>
          </a:p>
          <a:p>
            <a:pPr>
              <a:buFontTx/>
              <a:buNone/>
            </a:pPr>
            <a:r>
              <a:rPr lang="en-US" sz="2400" b="1" dirty="0">
                <a:ea typeface="Times New Roman" charset="0"/>
                <a:cs typeface="Times New Roman" charset="0"/>
              </a:rPr>
              <a:t>	</a:t>
            </a:r>
            <a:r>
              <a:rPr lang="en-US" sz="2000" b="1" dirty="0">
                <a:ea typeface="Times New Roman" charset="0"/>
                <a:cs typeface="Times New Roman" charset="0"/>
              </a:rPr>
              <a:t>Absorption:</a:t>
            </a:r>
            <a:r>
              <a:rPr lang="en-US" sz="2000" b="1" dirty="0">
                <a:solidFill>
                  <a:schemeClr val="accent2"/>
                </a:solidFill>
                <a:ea typeface="Times New Roman" charset="0"/>
                <a:cs typeface="Times New Roman" charset="0"/>
              </a:rPr>
              <a:t> </a:t>
            </a:r>
            <a:r>
              <a:rPr lang="en-US" sz="2000" b="1" dirty="0">
                <a:ea typeface="Times New Roman" charset="0"/>
                <a:cs typeface="Times New Roman" charset="0"/>
              </a:rPr>
              <a:t>b</a:t>
            </a:r>
            <a:r>
              <a:rPr lang="en-US" sz="2000" b="1" baseline="-25000" dirty="0">
                <a:ea typeface="Times New Roman" charset="0"/>
                <a:cs typeface="Times New Roman" charset="0"/>
              </a:rPr>
              <a:t>ap </a:t>
            </a:r>
            <a:r>
              <a:rPr lang="en-US" sz="2000" b="1" dirty="0">
                <a:ea typeface="Times New Roman" charset="0"/>
                <a:cs typeface="Times New Roman" charset="0"/>
              </a:rPr>
              <a:t>(565 nm), PSAP</a:t>
            </a:r>
          </a:p>
          <a:p>
            <a:pPr>
              <a:buFont typeface="Arial" pitchFamily="34" charset="0"/>
              <a:buNone/>
            </a:pPr>
            <a:r>
              <a:rPr lang="en-US" sz="2000" b="1" dirty="0">
                <a:ea typeface="Times New Roman" charset="0"/>
                <a:cs typeface="Times New Roman" charset="0"/>
              </a:rPr>
              <a:t>      Black Carbon: </a:t>
            </a:r>
            <a:r>
              <a:rPr lang="en-US" sz="2000" b="1" dirty="0" err="1">
                <a:ea typeface="Times New Roman" charset="0"/>
                <a:cs typeface="Times New Roman" charset="0"/>
              </a:rPr>
              <a:t>Aethalometer</a:t>
            </a:r>
            <a:endParaRPr lang="en-US" sz="2000" b="1" dirty="0">
              <a:ea typeface="Times New Roman" charset="0"/>
              <a:cs typeface="Times New Roman" charset="0"/>
            </a:endParaRPr>
          </a:p>
        </p:txBody>
      </p:sp>
      <p:grpSp>
        <p:nvGrpSpPr>
          <p:cNvPr id="4" name="Group 3"/>
          <p:cNvGrpSpPr/>
          <p:nvPr/>
        </p:nvGrpSpPr>
        <p:grpSpPr>
          <a:xfrm>
            <a:off x="273061" y="889303"/>
            <a:ext cx="2768599" cy="2708893"/>
            <a:chOff x="557443" y="500919"/>
            <a:chExt cx="2768599" cy="2708893"/>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7443" y="500919"/>
              <a:ext cx="2768599" cy="270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0112" y="2128920"/>
              <a:ext cx="1126530" cy="276999"/>
            </a:xfrm>
            <a:prstGeom prst="rect">
              <a:avLst/>
            </a:prstGeom>
            <a:noFill/>
          </p:spPr>
          <p:txBody>
            <a:bodyPr wrap="square" rtlCol="0">
              <a:spAutoFit/>
            </a:bodyPr>
            <a:lstStyle/>
            <a:p>
              <a:r>
                <a:rPr lang="en-US" sz="1200" b="1" dirty="0">
                  <a:solidFill>
                    <a:srgbClr val="FF0000"/>
                  </a:solidFill>
                </a:rPr>
                <a:t>Aerosol Inlet</a:t>
              </a:r>
            </a:p>
          </p:txBody>
        </p:sp>
        <p:sp>
          <p:nvSpPr>
            <p:cNvPr id="7" name="TextBox 6"/>
            <p:cNvSpPr txBox="1"/>
            <p:nvPr/>
          </p:nvSpPr>
          <p:spPr>
            <a:xfrm>
              <a:off x="2044866" y="1824120"/>
              <a:ext cx="838200" cy="276999"/>
            </a:xfrm>
            <a:prstGeom prst="rect">
              <a:avLst/>
            </a:prstGeom>
            <a:noFill/>
          </p:spPr>
          <p:txBody>
            <a:bodyPr wrap="square" rtlCol="0">
              <a:spAutoFit/>
            </a:bodyPr>
            <a:lstStyle/>
            <a:p>
              <a:r>
                <a:rPr lang="en-US" sz="1200" b="1" dirty="0">
                  <a:solidFill>
                    <a:srgbClr val="FF0000"/>
                  </a:solidFill>
                </a:rPr>
                <a:t>Gas Inlet</a:t>
              </a:r>
            </a:p>
          </p:txBody>
        </p:sp>
        <p:sp>
          <p:nvSpPr>
            <p:cNvPr id="8" name="TextBox 7"/>
            <p:cNvSpPr txBox="1"/>
            <p:nvPr/>
          </p:nvSpPr>
          <p:spPr>
            <a:xfrm>
              <a:off x="2044866" y="2650367"/>
              <a:ext cx="1126530" cy="276999"/>
            </a:xfrm>
            <a:prstGeom prst="rect">
              <a:avLst/>
            </a:prstGeom>
            <a:noFill/>
          </p:spPr>
          <p:txBody>
            <a:bodyPr wrap="square" rtlCol="0">
              <a:spAutoFit/>
            </a:bodyPr>
            <a:lstStyle/>
            <a:p>
              <a:r>
                <a:rPr lang="en-US" sz="1200" b="1" dirty="0">
                  <a:solidFill>
                    <a:srgbClr val="FF0000"/>
                  </a:solidFill>
                </a:rPr>
                <a:t>Met Sensors</a:t>
              </a:r>
            </a:p>
          </p:txBody>
        </p:sp>
        <p:cxnSp>
          <p:nvCxnSpPr>
            <p:cNvPr id="5" name="Straight Arrow Connector 4"/>
            <p:cNvCxnSpPr/>
            <p:nvPr/>
          </p:nvCxnSpPr>
          <p:spPr>
            <a:xfrm flipV="1">
              <a:off x="2538642" y="2405919"/>
              <a:ext cx="344424" cy="304801"/>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a:xfrm>
            <a:off x="8610600" y="6467562"/>
            <a:ext cx="2743200" cy="365125"/>
          </a:xfrm>
        </p:spPr>
        <p:txBody>
          <a:bodyPr/>
          <a:lstStyle/>
          <a:p>
            <a:fld id="{67857EC7-DE4E-43BC-B2F2-02DAD816B2DF}" type="slidenum">
              <a:rPr lang="en-US" smtClean="0"/>
              <a:t>2</a:t>
            </a:fld>
            <a:endParaRPr lang="en-US"/>
          </a:p>
        </p:txBody>
      </p:sp>
      <p:sp>
        <p:nvSpPr>
          <p:cNvPr id="6" name="Rectangle 5"/>
          <p:cNvSpPr/>
          <p:nvPr/>
        </p:nvSpPr>
        <p:spPr>
          <a:xfrm>
            <a:off x="7668357" y="1791311"/>
            <a:ext cx="3361592" cy="194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638" y="2394977"/>
            <a:ext cx="2168322" cy="238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3581" y="466332"/>
            <a:ext cx="2057400" cy="400110"/>
          </a:xfrm>
          <a:prstGeom prst="rect">
            <a:avLst/>
          </a:prstGeom>
          <a:noFill/>
        </p:spPr>
        <p:txBody>
          <a:bodyPr wrap="square">
            <a:spAutoFit/>
          </a:bodyPr>
          <a:lstStyle/>
          <a:p>
            <a:pPr fontAlgn="auto">
              <a:spcBef>
                <a:spcPts val="0"/>
              </a:spcBef>
              <a:spcAft>
                <a:spcPts val="0"/>
              </a:spcAft>
              <a:defRPr/>
            </a:pPr>
            <a:r>
              <a:rPr lang="en-US" sz="2000" b="1" dirty="0">
                <a:solidFill>
                  <a:srgbClr val="FF0000"/>
                </a:solidFill>
                <a:latin typeface="Arial" pitchFamily="34" charset="0"/>
                <a:ea typeface="+mn-ea"/>
                <a:cs typeface="Arial" panose="020B0604020202020204" pitchFamily="34" charset="0"/>
              </a:rPr>
              <a:t>UMD Cessna </a:t>
            </a:r>
          </a:p>
        </p:txBody>
      </p:sp>
      <p:pic>
        <p:nvPicPr>
          <p:cNvPr id="1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1" y="4424562"/>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802101" y="4022194"/>
            <a:ext cx="2701119" cy="400110"/>
          </a:xfrm>
          <a:prstGeom prst="rect">
            <a:avLst/>
          </a:prstGeom>
          <a:noFill/>
        </p:spPr>
        <p:txBody>
          <a:bodyPr wrap="square">
            <a:spAutoFit/>
          </a:bodyPr>
          <a:lstStyle/>
          <a:p>
            <a:pPr fontAlgn="auto">
              <a:spcBef>
                <a:spcPts val="0"/>
              </a:spcBef>
              <a:spcAft>
                <a:spcPts val="0"/>
              </a:spcAft>
              <a:defRPr/>
            </a:pPr>
            <a:r>
              <a:rPr lang="en-US" sz="2000" b="1" dirty="0">
                <a:solidFill>
                  <a:srgbClr val="FF0000"/>
                </a:solidFill>
                <a:latin typeface="Arial" pitchFamily="34" charset="0"/>
                <a:ea typeface="+mn-ea"/>
                <a:cs typeface="Arial" panose="020B0604020202020204" pitchFamily="34" charset="0"/>
              </a:rPr>
              <a:t>Purdue Duchess </a:t>
            </a:r>
          </a:p>
        </p:txBody>
      </p:sp>
      <p:pic>
        <p:nvPicPr>
          <p:cNvPr id="20" name="Picture 19" descr="C:\Users\Lex\Documents\Recherche\Post-doc\Flight_experiments\Document_ALAR\Schéma\Front_site.jpg"/>
          <p:cNvPicPr>
            <a:picLocks noChangeAspect="1"/>
          </p:cNvPicPr>
          <p:nvPr/>
        </p:nvPicPr>
        <p:blipFill>
          <a:blip r:embed="rId4" cstate="print"/>
          <a:srcRect/>
          <a:stretch>
            <a:fillRect/>
          </a:stretch>
        </p:blipFill>
        <p:spPr bwMode="auto">
          <a:xfrm>
            <a:off x="3713926" y="4137517"/>
            <a:ext cx="3349813" cy="2573045"/>
          </a:xfrm>
          <a:prstGeom prst="rect">
            <a:avLst/>
          </a:prstGeom>
          <a:noFill/>
          <a:ln w="9525">
            <a:noFill/>
            <a:miter lim="800000"/>
            <a:headEnd/>
            <a:tailEnd/>
          </a:ln>
        </p:spPr>
      </p:pic>
      <p:sp>
        <p:nvSpPr>
          <p:cNvPr id="24" name="Rectangle 4"/>
          <p:cNvSpPr txBox="1">
            <a:spLocks noChangeArrowheads="1"/>
          </p:cNvSpPr>
          <p:nvPr/>
        </p:nvSpPr>
        <p:spPr>
          <a:xfrm>
            <a:off x="7456604" y="4255030"/>
            <a:ext cx="3455670" cy="644870"/>
          </a:xfrm>
          <a:prstGeom prst="rect">
            <a:avLst/>
          </a:prstGeom>
          <a:solidFill>
            <a:schemeClr val="bg1"/>
          </a:solidFill>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1800" b="1" dirty="0" smtClean="0">
                <a:solidFill>
                  <a:schemeClr val="accent2"/>
                </a:solidFill>
                <a:ea typeface="Times New Roman" charset="0"/>
                <a:cs typeface="Times New Roman" charset="0"/>
              </a:rPr>
              <a:t>GPS Position</a:t>
            </a:r>
            <a:r>
              <a:rPr lang="en-US" sz="1800" b="1" i="1" dirty="0" smtClean="0">
                <a:solidFill>
                  <a:schemeClr val="accent2"/>
                </a:solidFill>
                <a:ea typeface="Times New Roman" charset="0"/>
                <a:cs typeface="Times New Roman" charset="0"/>
              </a:rPr>
              <a:t> </a:t>
            </a:r>
            <a:r>
              <a:rPr lang="en-US" sz="1800" b="1" dirty="0" smtClean="0">
                <a:ea typeface="Times New Roman" charset="0"/>
                <a:cs typeface="Times New Roman" charset="0"/>
              </a:rPr>
              <a:t>(</a:t>
            </a:r>
            <a:r>
              <a:rPr lang="en-US" sz="1800" b="1" dirty="0" err="1" smtClean="0">
                <a:ea typeface="Times New Roman" charset="0"/>
                <a:cs typeface="Times New Roman" charset="0"/>
              </a:rPr>
              <a:t>Lat</a:t>
            </a:r>
            <a:r>
              <a:rPr lang="en-US" sz="1800" b="1" dirty="0" smtClean="0">
                <a:ea typeface="Times New Roman" charset="0"/>
                <a:cs typeface="Times New Roman" charset="0"/>
              </a:rPr>
              <a:t>, Long, Altitude)</a:t>
            </a:r>
          </a:p>
          <a:p>
            <a:pPr>
              <a:buFontTx/>
              <a:buNone/>
            </a:pPr>
            <a:r>
              <a:rPr lang="en-US" sz="1800" b="1" dirty="0" smtClean="0">
                <a:solidFill>
                  <a:schemeClr val="accent2"/>
                </a:solidFill>
                <a:ea typeface="Times New Roman" charset="0"/>
                <a:cs typeface="Times New Roman" charset="0"/>
              </a:rPr>
              <a:t>Met </a:t>
            </a:r>
            <a:r>
              <a:rPr lang="en-US" sz="1800" b="1" dirty="0" smtClean="0">
                <a:ea typeface="Times New Roman" charset="0"/>
                <a:cs typeface="Times New Roman" charset="0"/>
              </a:rPr>
              <a:t>(T, RH, P, 3-D wind by BAT)</a:t>
            </a:r>
            <a:endParaRPr lang="en-US" sz="1800" b="1" dirty="0">
              <a:ea typeface="Times New Roman" charset="0"/>
              <a:cs typeface="Times New Roman" charset="0"/>
            </a:endParaRPr>
          </a:p>
          <a:p>
            <a:pPr>
              <a:buNone/>
            </a:pPr>
            <a:endParaRPr lang="en-US" sz="1800" b="1" dirty="0" smtClean="0">
              <a:ea typeface="Times New Roman" charset="0"/>
              <a:cs typeface="Times New Roman" charset="0"/>
            </a:endParaRPr>
          </a:p>
        </p:txBody>
      </p:sp>
      <p:sp>
        <p:nvSpPr>
          <p:cNvPr id="25" name="Slide Number Placeholder 1"/>
          <p:cNvSpPr txBox="1">
            <a:spLocks/>
          </p:cNvSpPr>
          <p:nvPr/>
        </p:nvSpPr>
        <p:spPr>
          <a:xfrm>
            <a:off x="9677400" y="872625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57EC7-DE4E-43BC-B2F2-02DAD816B2DF}" type="slidenum">
              <a:rPr lang="en-US" smtClean="0"/>
              <a:pPr/>
              <a:t>2</a:t>
            </a:fld>
            <a:endParaRPr lang="en-US"/>
          </a:p>
        </p:txBody>
      </p:sp>
      <p:sp>
        <p:nvSpPr>
          <p:cNvPr id="26" name="Rectangle 4"/>
          <p:cNvSpPr txBox="1">
            <a:spLocks noChangeArrowheads="1"/>
          </p:cNvSpPr>
          <p:nvPr/>
        </p:nvSpPr>
        <p:spPr>
          <a:xfrm>
            <a:off x="7456604" y="4995654"/>
            <a:ext cx="4061460" cy="1295400"/>
          </a:xfrm>
          <a:prstGeom prst="rect">
            <a:avLst/>
          </a:prstGeom>
          <a:solidFill>
            <a:schemeClr val="bg1"/>
          </a:solidFill>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800" b="1" dirty="0" smtClean="0">
                <a:solidFill>
                  <a:schemeClr val="accent2"/>
                </a:solidFill>
                <a:ea typeface="Times New Roman" charset="0"/>
                <a:cs typeface="Times New Roman" charset="0"/>
              </a:rPr>
              <a:t>Trace gases:</a:t>
            </a:r>
            <a:endParaRPr lang="en-US" sz="1800" b="1" dirty="0" smtClean="0">
              <a:ea typeface="Times New Roman" charset="0"/>
              <a:cs typeface="Times New Roman" charset="0"/>
            </a:endParaRPr>
          </a:p>
          <a:p>
            <a:pPr>
              <a:buNone/>
            </a:pPr>
            <a:r>
              <a:rPr lang="en-US" sz="1800" b="1" dirty="0" smtClean="0">
                <a:ea typeface="Times New Roman" charset="0"/>
                <a:cs typeface="Times New Roman" charset="0"/>
              </a:rPr>
              <a:t>	O</a:t>
            </a:r>
            <a:r>
              <a:rPr lang="en-US" sz="1800" b="1" baseline="-30000" dirty="0" smtClean="0">
                <a:ea typeface="Times New Roman" charset="0"/>
                <a:cs typeface="Times New Roman" charset="0"/>
              </a:rPr>
              <a:t>3</a:t>
            </a:r>
            <a:r>
              <a:rPr lang="en-US" sz="1800" b="1" dirty="0" smtClean="0">
                <a:ea typeface="Times New Roman" charset="0"/>
                <a:cs typeface="Times New Roman" charset="0"/>
              </a:rPr>
              <a:t>: UV Absorption, 2B Technology</a:t>
            </a:r>
          </a:p>
          <a:p>
            <a:pPr>
              <a:buFontTx/>
              <a:buNone/>
            </a:pPr>
            <a:r>
              <a:rPr lang="en-US" sz="1800" b="1" dirty="0" smtClean="0">
                <a:solidFill>
                  <a:schemeClr val="accent2"/>
                </a:solidFill>
                <a:ea typeface="Times New Roman" charset="0"/>
                <a:cs typeface="Times New Roman" charset="0"/>
              </a:rPr>
              <a:t>	</a:t>
            </a:r>
            <a:r>
              <a:rPr lang="en-US" sz="1800" b="1" dirty="0" smtClean="0">
                <a:ea typeface="Times New Roman" charset="0"/>
                <a:cs typeface="Times New Roman" charset="0"/>
              </a:rPr>
              <a:t>CH</a:t>
            </a:r>
            <a:r>
              <a:rPr lang="en-US" sz="1800" b="1" baseline="-25000" dirty="0" smtClean="0">
                <a:ea typeface="Times New Roman" charset="0"/>
                <a:cs typeface="Times New Roman" charset="0"/>
              </a:rPr>
              <a:t>4</a:t>
            </a:r>
            <a:r>
              <a:rPr lang="en-US" sz="1800" b="1" dirty="0" smtClean="0">
                <a:ea typeface="Times New Roman" charset="0"/>
                <a:cs typeface="Times New Roman" charset="0"/>
              </a:rPr>
              <a:t>/CO</a:t>
            </a:r>
            <a:r>
              <a:rPr lang="en-US" sz="1800" b="1" baseline="-25000" dirty="0" smtClean="0">
                <a:ea typeface="Times New Roman" charset="0"/>
                <a:cs typeface="Times New Roman" charset="0"/>
              </a:rPr>
              <a:t>2</a:t>
            </a:r>
            <a:r>
              <a:rPr lang="en-US" sz="1800" b="1" dirty="0" smtClean="0">
                <a:ea typeface="Times New Roman" charset="0"/>
                <a:cs typeface="Times New Roman" charset="0"/>
              </a:rPr>
              <a:t>: Cavity Ring Down, </a:t>
            </a:r>
            <a:r>
              <a:rPr lang="en-US" sz="1800" b="1" dirty="0" err="1" smtClean="0">
                <a:ea typeface="Times New Roman" charset="0"/>
                <a:cs typeface="Times New Roman" charset="0"/>
              </a:rPr>
              <a:t>Picarro</a:t>
            </a:r>
            <a:r>
              <a:rPr lang="en-US" sz="1800" b="1" dirty="0" smtClean="0">
                <a:ea typeface="Times New Roman" charset="0"/>
                <a:cs typeface="Times New Roman" charset="0"/>
              </a:rPr>
              <a:t> </a:t>
            </a:r>
          </a:p>
          <a:p>
            <a:pPr>
              <a:buNone/>
            </a:pPr>
            <a:r>
              <a:rPr lang="en-US" sz="1800" b="1" dirty="0" smtClean="0">
                <a:ea typeface="Times New Roman" charset="0"/>
                <a:cs typeface="Times New Roman" charset="0"/>
              </a:rPr>
              <a:t>	NO</a:t>
            </a:r>
            <a:r>
              <a:rPr lang="en-US" sz="1800" b="1" baseline="-30000" dirty="0" smtClean="0">
                <a:ea typeface="Times New Roman" charset="0"/>
                <a:cs typeface="Times New Roman" charset="0"/>
              </a:rPr>
              <a:t>2</a:t>
            </a:r>
            <a:r>
              <a:rPr lang="en-US" sz="1800" b="1" dirty="0" smtClean="0">
                <a:ea typeface="Times New Roman" charset="0"/>
                <a:cs typeface="Times New Roman" charset="0"/>
              </a:rPr>
              <a:t>: Cavity Ring Down, Los Gatos</a:t>
            </a:r>
          </a:p>
          <a:p>
            <a:pPr>
              <a:buNone/>
            </a:pPr>
            <a:endParaRPr lang="en-US" sz="1800" b="1" dirty="0" smtClean="0">
              <a:ea typeface="Times New Roman" charset="0"/>
              <a:cs typeface="Times New Roman" charset="0"/>
            </a:endParaRPr>
          </a:p>
        </p:txBody>
      </p:sp>
      <p:pic>
        <p:nvPicPr>
          <p:cNvPr id="27" name="Picture 26"/>
          <p:cNvPicPr>
            <a:picLocks noChangeAspect="1"/>
          </p:cNvPicPr>
          <p:nvPr/>
        </p:nvPicPr>
        <p:blipFill>
          <a:blip r:embed="rId5"/>
          <a:stretch>
            <a:fillRect/>
          </a:stretch>
        </p:blipFill>
        <p:spPr>
          <a:xfrm>
            <a:off x="3227323" y="569154"/>
            <a:ext cx="4053073" cy="3029042"/>
          </a:xfrm>
          <a:prstGeom prst="rect">
            <a:avLst/>
          </a:prstGeom>
        </p:spPr>
      </p:pic>
      <p:sp>
        <p:nvSpPr>
          <p:cNvPr id="28" name="Rectangle 27"/>
          <p:cNvSpPr/>
          <p:nvPr/>
        </p:nvSpPr>
        <p:spPr>
          <a:xfrm>
            <a:off x="7823618" y="5703387"/>
            <a:ext cx="3503511" cy="312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14300" y="3987525"/>
            <a:ext cx="11910060" cy="339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9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519A6C-362D-4F24-942B-EDFEE9BE1EEF}" type="slidenum">
              <a:rPr lang="en-US" smtClean="0"/>
              <a:t>20</a:t>
            </a:fld>
            <a:endParaRPr lang="en-US"/>
          </a:p>
        </p:txBody>
      </p:sp>
    </p:spTree>
    <p:extLst>
      <p:ext uri="{BB962C8B-B14F-4D97-AF65-F5344CB8AC3E}">
        <p14:creationId xmlns:p14="http://schemas.microsoft.com/office/powerpoint/2010/main" val="853561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0670" y="2548890"/>
            <a:ext cx="2743200" cy="707886"/>
          </a:xfrm>
          <a:prstGeom prst="rect">
            <a:avLst/>
          </a:prstGeom>
          <a:noFill/>
        </p:spPr>
        <p:txBody>
          <a:bodyPr wrap="square" rtlCol="0">
            <a:spAutoFit/>
          </a:bodyPr>
          <a:lstStyle/>
          <a:p>
            <a:r>
              <a:rPr lang="en-US" sz="4000" dirty="0" smtClean="0"/>
              <a:t>Extra Slides</a:t>
            </a:r>
            <a:endParaRPr lang="en-US" sz="4000" dirty="0"/>
          </a:p>
        </p:txBody>
      </p:sp>
      <p:sp>
        <p:nvSpPr>
          <p:cNvPr id="3" name="Slide Number Placeholder 2"/>
          <p:cNvSpPr>
            <a:spLocks noGrp="1"/>
          </p:cNvSpPr>
          <p:nvPr>
            <p:ph type="sldNum" sz="quarter" idx="12"/>
          </p:nvPr>
        </p:nvSpPr>
        <p:spPr/>
        <p:txBody>
          <a:bodyPr/>
          <a:lstStyle/>
          <a:p>
            <a:fld id="{0F519A6C-362D-4F24-942B-EDFEE9BE1EEF}" type="slidenum">
              <a:rPr lang="en-US" smtClean="0"/>
              <a:t>21</a:t>
            </a:fld>
            <a:endParaRPr lang="en-US"/>
          </a:p>
        </p:txBody>
      </p:sp>
    </p:spTree>
    <p:extLst>
      <p:ext uri="{BB962C8B-B14F-4D97-AF65-F5344CB8AC3E}">
        <p14:creationId xmlns:p14="http://schemas.microsoft.com/office/powerpoint/2010/main" val="1118285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2341" y="1424465"/>
            <a:ext cx="7080838" cy="5320525"/>
          </a:xfrm>
          <a:prstGeom prst="rect">
            <a:avLst/>
          </a:prstGeom>
        </p:spPr>
      </p:pic>
      <p:sp>
        <p:nvSpPr>
          <p:cNvPr id="2" name="Title 1"/>
          <p:cNvSpPr>
            <a:spLocks noGrp="1"/>
          </p:cNvSpPr>
          <p:nvPr>
            <p:ph type="ctrTitle"/>
          </p:nvPr>
        </p:nvSpPr>
        <p:spPr>
          <a:xfrm>
            <a:off x="675564" y="354844"/>
            <a:ext cx="11175241" cy="655093"/>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 Estimate using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Ratio and 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NEI 2014</a:t>
            </a:r>
            <a:endParaRPr lang="en-US" sz="3200" b="1" dirty="0">
              <a:solidFill>
                <a:srgbClr val="000099"/>
              </a:solidFill>
              <a:latin typeface="Arial" panose="020B0604020202020204" pitchFamily="34" charset="0"/>
              <a:cs typeface="Arial" panose="020B0604020202020204" pitchFamily="34" charset="0"/>
            </a:endParaRPr>
          </a:p>
        </p:txBody>
      </p:sp>
      <p:sp>
        <p:nvSpPr>
          <p:cNvPr id="6" name="TextBox 5"/>
          <p:cNvSpPr txBox="1"/>
          <p:nvPr/>
        </p:nvSpPr>
        <p:spPr>
          <a:xfrm>
            <a:off x="2417023" y="2240335"/>
            <a:ext cx="1840184" cy="369332"/>
          </a:xfrm>
          <a:prstGeom prst="rect">
            <a:avLst/>
          </a:prstGeom>
          <a:solidFill>
            <a:schemeClr val="bg1"/>
          </a:solidFill>
          <a:scene3d>
            <a:camera prst="orthographicFront">
              <a:rot lat="0" lon="0" rev="330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1.12%</a:t>
            </a:r>
            <a:endParaRPr lang="en-US" dirty="0"/>
          </a:p>
        </p:txBody>
      </p:sp>
      <p:sp>
        <p:nvSpPr>
          <p:cNvPr id="7" name="TextBox 6"/>
          <p:cNvSpPr txBox="1"/>
          <p:nvPr/>
        </p:nvSpPr>
        <p:spPr>
          <a:xfrm>
            <a:off x="7257480" y="1779811"/>
            <a:ext cx="4762215"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Total CO</a:t>
            </a:r>
            <a:r>
              <a:rPr lang="en-US" sz="2400" baseline="-25000" dirty="0" smtClean="0"/>
              <a:t>2</a:t>
            </a:r>
            <a:r>
              <a:rPr lang="en-US" sz="2400" dirty="0" smtClean="0"/>
              <a:t> emissions from </a:t>
            </a:r>
            <a:r>
              <a:rPr lang="en-US" sz="2400" dirty="0" err="1" smtClean="0"/>
              <a:t>Balt</a:t>
            </a:r>
            <a:r>
              <a:rPr lang="en-US" sz="2400" dirty="0" smtClean="0"/>
              <a:t>-DC in NEI2014:</a:t>
            </a:r>
            <a:r>
              <a:rPr lang="en-US" sz="2400" b="1" dirty="0" smtClean="0">
                <a:solidFill>
                  <a:srgbClr val="FF0000"/>
                </a:solidFill>
              </a:rPr>
              <a:t> 89.0</a:t>
            </a:r>
            <a:r>
              <a:rPr lang="en-US" sz="2400" dirty="0" smtClean="0">
                <a:solidFill>
                  <a:srgbClr val="FF0000"/>
                </a:solidFill>
              </a:rPr>
              <a:t> </a:t>
            </a:r>
            <a:r>
              <a:rPr lang="en-US" sz="2400" b="1" dirty="0" err="1" smtClean="0">
                <a:solidFill>
                  <a:srgbClr val="FF0000"/>
                </a:solidFill>
              </a:rPr>
              <a:t>MMtons</a:t>
            </a:r>
            <a:r>
              <a:rPr lang="en-US" sz="2400" b="1" dirty="0" smtClean="0">
                <a:solidFill>
                  <a:srgbClr val="FF0000"/>
                </a:solidFill>
              </a:rPr>
              <a:t>/</a:t>
            </a:r>
            <a:r>
              <a:rPr lang="en-US" sz="2400" b="1" dirty="0" err="1" smtClean="0">
                <a:solidFill>
                  <a:srgbClr val="FF0000"/>
                </a:solidFill>
              </a:rPr>
              <a:t>yr</a:t>
            </a:r>
            <a:endParaRPr lang="en-US" sz="2400" b="1" dirty="0" smtClean="0">
              <a:solidFill>
                <a:srgbClr val="FF0000"/>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based on CH</a:t>
            </a:r>
            <a:r>
              <a:rPr lang="en-US" sz="2400" baseline="-25000" dirty="0" smtClean="0"/>
              <a:t>4</a:t>
            </a:r>
            <a:r>
              <a:rPr lang="en-US" sz="2400" dirty="0" smtClean="0"/>
              <a:t> to CO</a:t>
            </a:r>
            <a:r>
              <a:rPr lang="en-US" sz="2400" baseline="-25000" dirty="0" smtClean="0"/>
              <a:t>2</a:t>
            </a:r>
            <a:r>
              <a:rPr lang="en-US" sz="2400" dirty="0" smtClean="0"/>
              <a:t> ratio: </a:t>
            </a:r>
            <a:r>
              <a:rPr lang="en-US" sz="2400" b="1" dirty="0" smtClean="0">
                <a:solidFill>
                  <a:srgbClr val="FF0000"/>
                </a:solidFill>
              </a:rPr>
              <a:t>6.6 kg CH</a:t>
            </a:r>
            <a:r>
              <a:rPr lang="en-US" sz="2400" b="1" baseline="-25000" dirty="0" smtClean="0">
                <a:solidFill>
                  <a:srgbClr val="FF0000"/>
                </a:solidFill>
              </a:rPr>
              <a:t>4</a:t>
            </a:r>
            <a:r>
              <a:rPr lang="en-US" sz="2400" b="1" dirty="0" smtClean="0">
                <a:solidFill>
                  <a:srgbClr val="FF0000"/>
                </a:solidFill>
              </a:rPr>
              <a:t> /s </a:t>
            </a:r>
            <a:r>
              <a:rPr lang="en-US" sz="2400" dirty="0" smtClean="0"/>
              <a:t>(3.5 – 11.6 kg CH</a:t>
            </a:r>
            <a:r>
              <a:rPr lang="en-US" sz="2400" baseline="-25000" dirty="0" smtClean="0"/>
              <a:t>4</a:t>
            </a:r>
            <a:r>
              <a:rPr lang="en-US" sz="2400" dirty="0" smtClean="0"/>
              <a: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smtClean="0"/>
              <a:t>Cold winter in 2015 </a:t>
            </a:r>
          </a:p>
          <a:p>
            <a:pPr marL="342900" indent="-342900">
              <a:buFont typeface="Wingdings" panose="05000000000000000000" pitchFamily="2" charset="2"/>
              <a:buChar char="è"/>
            </a:pPr>
            <a:r>
              <a:rPr lang="en-US" sz="2400" dirty="0" smtClean="0">
                <a:sym typeface="Wingdings" panose="05000000000000000000" pitchFamily="2" charset="2"/>
              </a:rPr>
              <a:t>expected more CO</a:t>
            </a:r>
            <a:r>
              <a:rPr lang="en-US" sz="2400" baseline="-25000" dirty="0" smtClean="0">
                <a:sym typeface="Wingdings" panose="05000000000000000000" pitchFamily="2" charset="2"/>
              </a:rPr>
              <a:t>2</a:t>
            </a:r>
            <a:r>
              <a:rPr lang="en-US" sz="2400" dirty="0" smtClean="0">
                <a:sym typeface="Wingdings" panose="05000000000000000000" pitchFamily="2" charset="2"/>
              </a:rPr>
              <a:t> emissions due to heating</a:t>
            </a:r>
          </a:p>
          <a:p>
            <a:pPr marL="342900" indent="-342900">
              <a:buFont typeface="Wingdings" panose="05000000000000000000" pitchFamily="2" charset="2"/>
              <a:buChar char="è"/>
            </a:pPr>
            <a:r>
              <a:rPr lang="en-US" sz="2400" dirty="0" smtClean="0">
                <a:sym typeface="Wingdings" panose="05000000000000000000" pitchFamily="2" charset="2"/>
              </a:rPr>
              <a:t>A larger inferred CH</a:t>
            </a:r>
            <a:r>
              <a:rPr lang="en-US" sz="2400" baseline="-25000" dirty="0" smtClean="0">
                <a:sym typeface="Wingdings" panose="05000000000000000000" pitchFamily="2" charset="2"/>
              </a:rPr>
              <a:t>4</a:t>
            </a:r>
            <a:r>
              <a:rPr lang="en-US" sz="2400" dirty="0" smtClean="0">
                <a:sym typeface="Wingdings" panose="05000000000000000000" pitchFamily="2" charset="2"/>
              </a:rPr>
              <a:t> emission rate</a:t>
            </a:r>
            <a:endParaRPr lang="en-US" sz="2400" dirty="0"/>
          </a:p>
        </p:txBody>
      </p:sp>
      <p:sp>
        <p:nvSpPr>
          <p:cNvPr id="9" name="TextBox 8"/>
          <p:cNvSpPr txBox="1"/>
          <p:nvPr/>
        </p:nvSpPr>
        <p:spPr>
          <a:xfrm>
            <a:off x="4284210" y="2028292"/>
            <a:ext cx="1867679" cy="369332"/>
          </a:xfrm>
          <a:prstGeom prst="rect">
            <a:avLst/>
          </a:prstGeom>
          <a:solidFill>
            <a:schemeClr val="bg1"/>
          </a:solidFill>
          <a:scene3d>
            <a:camera prst="orthographicFront">
              <a:rot lat="0" lon="0" rev="228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0.635%</a:t>
            </a:r>
            <a:endParaRPr lang="en-US" dirty="0"/>
          </a:p>
        </p:txBody>
      </p:sp>
      <p:sp>
        <p:nvSpPr>
          <p:cNvPr id="10" name="TextBox 9"/>
          <p:cNvSpPr txBox="1"/>
          <p:nvPr/>
        </p:nvSpPr>
        <p:spPr>
          <a:xfrm>
            <a:off x="4817909" y="3841892"/>
            <a:ext cx="1867679" cy="369332"/>
          </a:xfrm>
          <a:prstGeom prst="rect">
            <a:avLst/>
          </a:prstGeom>
          <a:solidFill>
            <a:schemeClr val="bg1"/>
          </a:solidFill>
          <a:scene3d>
            <a:camera prst="orthographicFront">
              <a:rot lat="0" lon="0" rev="138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0.336%</a:t>
            </a:r>
            <a:endParaRPr lang="en-US" dirty="0"/>
          </a:p>
        </p:txBody>
      </p:sp>
      <p:sp>
        <p:nvSpPr>
          <p:cNvPr id="13" name="TextBox 12"/>
          <p:cNvSpPr txBox="1"/>
          <p:nvPr/>
        </p:nvSpPr>
        <p:spPr>
          <a:xfrm>
            <a:off x="2069845" y="1256591"/>
            <a:ext cx="3806874" cy="523220"/>
          </a:xfrm>
          <a:prstGeom prst="rect">
            <a:avLst/>
          </a:prstGeom>
          <a:noFill/>
        </p:spPr>
        <p:txBody>
          <a:bodyPr wrap="square" rtlCol="0">
            <a:spAutoFit/>
          </a:bodyPr>
          <a:lstStyle/>
          <a:p>
            <a:r>
              <a:rPr lang="en-US" sz="2800" b="1" dirty="0" smtClean="0">
                <a:solidFill>
                  <a:srgbClr val="FF0000"/>
                </a:solidFill>
              </a:rPr>
              <a:t>FLAGG-MD winter 2015</a:t>
            </a:r>
          </a:p>
        </p:txBody>
      </p:sp>
      <p:sp>
        <p:nvSpPr>
          <p:cNvPr id="4" name="Slide Number Placeholder 3"/>
          <p:cNvSpPr>
            <a:spLocks noGrp="1"/>
          </p:cNvSpPr>
          <p:nvPr>
            <p:ph type="sldNum" sz="quarter" idx="12"/>
          </p:nvPr>
        </p:nvSpPr>
        <p:spPr/>
        <p:txBody>
          <a:bodyPr/>
          <a:lstStyle/>
          <a:p>
            <a:fld id="{0F519A6C-362D-4F24-942B-EDFEE9BE1EEF}" type="slidenum">
              <a:rPr lang="en-US" smtClean="0"/>
              <a:t>22</a:t>
            </a:fld>
            <a:endParaRPr lang="en-US"/>
          </a:p>
        </p:txBody>
      </p:sp>
    </p:spTree>
    <p:extLst>
      <p:ext uri="{BB962C8B-B14F-4D97-AF65-F5344CB8AC3E}">
        <p14:creationId xmlns:p14="http://schemas.microsoft.com/office/powerpoint/2010/main" val="1852194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461861"/>
            <a:ext cx="8186430" cy="5314666"/>
          </a:xfrm>
          <a:prstGeom prst="rect">
            <a:avLst/>
          </a:prstGeom>
        </p:spPr>
      </p:pic>
      <p:sp>
        <p:nvSpPr>
          <p:cNvPr id="2" name="Title 1"/>
          <p:cNvSpPr>
            <a:spLocks noGrp="1"/>
          </p:cNvSpPr>
          <p:nvPr>
            <p:ph type="ctrTitle"/>
          </p:nvPr>
        </p:nvSpPr>
        <p:spPr>
          <a:xfrm>
            <a:off x="564268" y="84634"/>
            <a:ext cx="11175241" cy="655093"/>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 Estimate using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Ratio and CO</a:t>
            </a:r>
            <a:r>
              <a:rPr lang="en-US" sz="3200" b="1" baseline="-25000" dirty="0" smtClean="0">
                <a:solidFill>
                  <a:srgbClr val="000099"/>
                </a:solidFill>
                <a:latin typeface="Arial" panose="020B0604020202020204" pitchFamily="34" charset="0"/>
                <a:cs typeface="Arial" panose="020B0604020202020204" pitchFamily="34" charset="0"/>
              </a:rPr>
              <a:t>2</a:t>
            </a:r>
            <a:r>
              <a:rPr lang="en-US" sz="3200" b="1" dirty="0" smtClean="0">
                <a:solidFill>
                  <a:srgbClr val="000099"/>
                </a:solidFill>
                <a:latin typeface="Arial" panose="020B0604020202020204" pitchFamily="34" charset="0"/>
                <a:cs typeface="Arial" panose="020B0604020202020204" pitchFamily="34" charset="0"/>
              </a:rPr>
              <a:t> NEI 2014</a:t>
            </a:r>
            <a:endParaRPr lang="en-US" sz="3200" b="1" dirty="0">
              <a:solidFill>
                <a:srgbClr val="000099"/>
              </a:solidFill>
              <a:latin typeface="Arial" panose="020B0604020202020204" pitchFamily="34" charset="0"/>
              <a:cs typeface="Arial" panose="020B0604020202020204" pitchFamily="34" charset="0"/>
            </a:endParaRPr>
          </a:p>
        </p:txBody>
      </p:sp>
      <p:sp>
        <p:nvSpPr>
          <p:cNvPr id="6" name="TextBox 5"/>
          <p:cNvSpPr txBox="1"/>
          <p:nvPr/>
        </p:nvSpPr>
        <p:spPr>
          <a:xfrm>
            <a:off x="2190086" y="1835788"/>
            <a:ext cx="1840184" cy="369332"/>
          </a:xfrm>
          <a:prstGeom prst="rect">
            <a:avLst/>
          </a:prstGeom>
          <a:solidFill>
            <a:schemeClr val="bg1"/>
          </a:solidFill>
          <a:scene3d>
            <a:camera prst="orthographicFront">
              <a:rot lat="0" lon="0" rev="330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1.12%</a:t>
            </a:r>
            <a:endParaRPr lang="en-US" dirty="0"/>
          </a:p>
        </p:txBody>
      </p:sp>
      <p:sp>
        <p:nvSpPr>
          <p:cNvPr id="7" name="TextBox 6"/>
          <p:cNvSpPr txBox="1"/>
          <p:nvPr/>
        </p:nvSpPr>
        <p:spPr>
          <a:xfrm>
            <a:off x="7429785" y="1698214"/>
            <a:ext cx="4762215" cy="507831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Total CO</a:t>
            </a:r>
            <a:r>
              <a:rPr lang="en-US" sz="2800" baseline="-25000" dirty="0" smtClean="0"/>
              <a:t>2</a:t>
            </a:r>
            <a:r>
              <a:rPr lang="en-US" sz="2800" dirty="0" smtClean="0"/>
              <a:t> emissions from </a:t>
            </a:r>
            <a:r>
              <a:rPr lang="en-US" sz="2800" dirty="0" err="1" smtClean="0"/>
              <a:t>Balt</a:t>
            </a:r>
            <a:r>
              <a:rPr lang="en-US" sz="2800" dirty="0" smtClean="0"/>
              <a:t>-DC in NEI2014:</a:t>
            </a:r>
            <a:r>
              <a:rPr lang="en-US" sz="2800" b="1" dirty="0" smtClean="0">
                <a:solidFill>
                  <a:srgbClr val="FF0000"/>
                </a:solidFill>
              </a:rPr>
              <a:t> 89.0</a:t>
            </a:r>
            <a:r>
              <a:rPr lang="en-US" sz="2800" dirty="0" smtClean="0">
                <a:solidFill>
                  <a:srgbClr val="FF0000"/>
                </a:solidFill>
              </a:rPr>
              <a:t> </a:t>
            </a:r>
            <a:r>
              <a:rPr lang="en-US" sz="2800" b="1" dirty="0" err="1" smtClean="0">
                <a:solidFill>
                  <a:srgbClr val="FF0000"/>
                </a:solidFill>
              </a:rPr>
              <a:t>MMtons</a:t>
            </a:r>
            <a:r>
              <a:rPr lang="en-US" sz="2800" b="1" dirty="0" smtClean="0">
                <a:solidFill>
                  <a:srgbClr val="FF0000"/>
                </a:solidFill>
              </a:rPr>
              <a:t>/</a:t>
            </a:r>
            <a:r>
              <a:rPr lang="en-US" sz="2800" b="1" dirty="0" err="1" smtClean="0">
                <a:solidFill>
                  <a:srgbClr val="FF0000"/>
                </a:solidFill>
              </a:rPr>
              <a:t>yr</a:t>
            </a:r>
            <a:endParaRPr lang="en-US" sz="2800" b="1" dirty="0" smtClean="0">
              <a:solidFill>
                <a:srgbClr val="FF0000"/>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based on CH</a:t>
            </a:r>
            <a:r>
              <a:rPr lang="en-US" sz="2400" baseline="-25000" dirty="0" smtClean="0"/>
              <a:t>4</a:t>
            </a:r>
            <a:r>
              <a:rPr lang="en-US" sz="2400" dirty="0" smtClean="0"/>
              <a:t> to CO</a:t>
            </a:r>
            <a:r>
              <a:rPr lang="en-US" sz="2400" baseline="-25000" dirty="0" smtClean="0"/>
              <a:t>2</a:t>
            </a:r>
            <a:r>
              <a:rPr lang="en-US" sz="2400" dirty="0" smtClean="0"/>
              <a:t> ratio: </a:t>
            </a:r>
            <a:r>
              <a:rPr lang="en-US" sz="2400" b="1" dirty="0" smtClean="0">
                <a:solidFill>
                  <a:srgbClr val="FF0000"/>
                </a:solidFill>
              </a:rPr>
              <a:t>6.6 kg CH</a:t>
            </a:r>
            <a:r>
              <a:rPr lang="en-US" sz="2400" b="1" baseline="-25000" dirty="0" smtClean="0">
                <a:solidFill>
                  <a:srgbClr val="FF0000"/>
                </a:solidFill>
              </a:rPr>
              <a:t>4</a:t>
            </a:r>
            <a:r>
              <a:rPr lang="en-US" sz="2400" b="1" dirty="0" smtClean="0">
                <a:solidFill>
                  <a:srgbClr val="FF0000"/>
                </a:solidFill>
              </a:rPr>
              <a:t> /s </a:t>
            </a:r>
            <a:r>
              <a:rPr lang="en-US" sz="2400" dirty="0" smtClean="0"/>
              <a:t>(3.5 – 11.6 kg CH</a:t>
            </a:r>
            <a:r>
              <a:rPr lang="en-US" sz="2400" baseline="-25000" dirty="0" smtClean="0"/>
              <a:t>4</a:t>
            </a:r>
            <a:r>
              <a:rPr lang="en-US" sz="2400" dirty="0" smtClean="0"/>
              <a: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smtClean="0"/>
              <a:t>Cold winter in 2015 </a:t>
            </a:r>
          </a:p>
          <a:p>
            <a:pPr marL="342900" indent="-342900">
              <a:buFont typeface="Wingdings" panose="05000000000000000000" pitchFamily="2" charset="2"/>
              <a:buChar char="è"/>
            </a:pPr>
            <a:r>
              <a:rPr lang="en-US" sz="2400" dirty="0" smtClean="0">
                <a:sym typeface="Wingdings" panose="05000000000000000000" pitchFamily="2" charset="2"/>
              </a:rPr>
              <a:t>expected more CO</a:t>
            </a:r>
            <a:r>
              <a:rPr lang="en-US" sz="2400" baseline="-25000" dirty="0" smtClean="0">
                <a:sym typeface="Wingdings" panose="05000000000000000000" pitchFamily="2" charset="2"/>
              </a:rPr>
              <a:t>2</a:t>
            </a:r>
            <a:r>
              <a:rPr lang="en-US" sz="2400" dirty="0" smtClean="0">
                <a:sym typeface="Wingdings" panose="05000000000000000000" pitchFamily="2" charset="2"/>
              </a:rPr>
              <a:t> emissions due to heating</a:t>
            </a:r>
          </a:p>
          <a:p>
            <a:pPr marL="342900" indent="-342900">
              <a:buFont typeface="Wingdings" panose="05000000000000000000" pitchFamily="2" charset="2"/>
              <a:buChar char="è"/>
            </a:pPr>
            <a:r>
              <a:rPr lang="en-US" sz="2400" dirty="0" smtClean="0">
                <a:sym typeface="Wingdings" panose="05000000000000000000" pitchFamily="2" charset="2"/>
              </a:rPr>
              <a:t>A larger inferred CH</a:t>
            </a:r>
            <a:r>
              <a:rPr lang="en-US" sz="2400" baseline="-25000" dirty="0" smtClean="0">
                <a:sym typeface="Wingdings" panose="05000000000000000000" pitchFamily="2" charset="2"/>
              </a:rPr>
              <a:t>4</a:t>
            </a:r>
            <a:r>
              <a:rPr lang="en-US" sz="2400" dirty="0" smtClean="0">
                <a:sym typeface="Wingdings" panose="05000000000000000000" pitchFamily="2" charset="2"/>
              </a:rPr>
              <a:t> emission rate</a:t>
            </a:r>
            <a:endParaRPr lang="en-US" sz="2400" dirty="0"/>
          </a:p>
        </p:txBody>
      </p:sp>
      <p:sp>
        <p:nvSpPr>
          <p:cNvPr id="9" name="TextBox 8"/>
          <p:cNvSpPr txBox="1"/>
          <p:nvPr/>
        </p:nvSpPr>
        <p:spPr>
          <a:xfrm>
            <a:off x="4284210" y="2028292"/>
            <a:ext cx="1867679" cy="369332"/>
          </a:xfrm>
          <a:prstGeom prst="rect">
            <a:avLst/>
          </a:prstGeom>
          <a:solidFill>
            <a:schemeClr val="bg1"/>
          </a:solidFill>
          <a:scene3d>
            <a:camera prst="orthographicFront">
              <a:rot lat="0" lon="0" rev="228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0.635%</a:t>
            </a:r>
            <a:endParaRPr lang="en-US" dirty="0"/>
          </a:p>
        </p:txBody>
      </p:sp>
      <p:sp>
        <p:nvSpPr>
          <p:cNvPr id="10" name="TextBox 9"/>
          <p:cNvSpPr txBox="1"/>
          <p:nvPr/>
        </p:nvSpPr>
        <p:spPr>
          <a:xfrm>
            <a:off x="4817909" y="3841892"/>
            <a:ext cx="1867679" cy="369332"/>
          </a:xfrm>
          <a:prstGeom prst="rect">
            <a:avLst/>
          </a:prstGeom>
          <a:solidFill>
            <a:schemeClr val="bg1"/>
          </a:solidFill>
          <a:scene3d>
            <a:camera prst="orthographicFront">
              <a:rot lat="0" lon="0" rev="1380000"/>
            </a:camera>
            <a:lightRig rig="threePt" dir="t"/>
          </a:scene3d>
        </p:spPr>
        <p:txBody>
          <a:bodyPr wrap="square" rtlCol="0">
            <a:spAutoFit/>
          </a:bodyPr>
          <a:lstStyle/>
          <a:p>
            <a:r>
              <a:rPr lang="en-US" dirty="0" smtClean="0"/>
              <a:t>CH</a:t>
            </a:r>
            <a:r>
              <a:rPr lang="en-US" baseline="-25000" dirty="0" smtClean="0"/>
              <a:t>4</a:t>
            </a:r>
            <a:r>
              <a:rPr lang="en-US" dirty="0" smtClean="0"/>
              <a:t>:CO</a:t>
            </a:r>
            <a:r>
              <a:rPr lang="en-US" baseline="-25000" dirty="0" smtClean="0"/>
              <a:t>2</a:t>
            </a:r>
            <a:r>
              <a:rPr lang="en-US" dirty="0" smtClean="0"/>
              <a:t> = 0.336%</a:t>
            </a:r>
            <a:endParaRPr lang="en-US" dirty="0"/>
          </a:p>
        </p:txBody>
      </p:sp>
      <p:sp>
        <p:nvSpPr>
          <p:cNvPr id="13" name="TextBox 12"/>
          <p:cNvSpPr txBox="1"/>
          <p:nvPr/>
        </p:nvSpPr>
        <p:spPr>
          <a:xfrm>
            <a:off x="1944874" y="822114"/>
            <a:ext cx="3806874" cy="523220"/>
          </a:xfrm>
          <a:prstGeom prst="rect">
            <a:avLst/>
          </a:prstGeom>
          <a:noFill/>
        </p:spPr>
        <p:txBody>
          <a:bodyPr wrap="square" rtlCol="0">
            <a:spAutoFit/>
          </a:bodyPr>
          <a:lstStyle/>
          <a:p>
            <a:r>
              <a:rPr lang="en-US" sz="2800" b="1" dirty="0" smtClean="0">
                <a:solidFill>
                  <a:srgbClr val="FF0000"/>
                </a:solidFill>
              </a:rPr>
              <a:t>FLAGG-MD winter 2015</a:t>
            </a:r>
          </a:p>
        </p:txBody>
      </p:sp>
      <p:sp>
        <p:nvSpPr>
          <p:cNvPr id="4" name="Slide Number Placeholder 3"/>
          <p:cNvSpPr>
            <a:spLocks noGrp="1"/>
          </p:cNvSpPr>
          <p:nvPr>
            <p:ph type="sldNum" sz="quarter" idx="12"/>
          </p:nvPr>
        </p:nvSpPr>
        <p:spPr/>
        <p:txBody>
          <a:bodyPr/>
          <a:lstStyle/>
          <a:p>
            <a:fld id="{0F519A6C-362D-4F24-942B-EDFEE9BE1EEF}" type="slidenum">
              <a:rPr lang="en-US" smtClean="0"/>
              <a:t>23</a:t>
            </a:fld>
            <a:endParaRPr lang="en-US" dirty="0"/>
          </a:p>
        </p:txBody>
      </p:sp>
      <p:cxnSp>
        <p:nvCxnSpPr>
          <p:cNvPr id="11" name="Straight Connector 10"/>
          <p:cNvCxnSpPr/>
          <p:nvPr/>
        </p:nvCxnSpPr>
        <p:spPr>
          <a:xfrm flipV="1">
            <a:off x="1132571" y="1427722"/>
            <a:ext cx="2673111" cy="42511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7742" y="3521232"/>
            <a:ext cx="5442675" cy="22699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84344" y="1631940"/>
            <a:ext cx="5268330" cy="4159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820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9144" y="1035679"/>
            <a:ext cx="6961418" cy="5683098"/>
          </a:xfrm>
          <a:prstGeom prst="rect">
            <a:avLst/>
          </a:prstGeom>
        </p:spPr>
      </p:pic>
      <p:sp>
        <p:nvSpPr>
          <p:cNvPr id="2" name="Title 1"/>
          <p:cNvSpPr>
            <a:spLocks noGrp="1"/>
          </p:cNvSpPr>
          <p:nvPr>
            <p:ph type="ctrTitle"/>
          </p:nvPr>
        </p:nvSpPr>
        <p:spPr>
          <a:xfrm>
            <a:off x="74905" y="114527"/>
            <a:ext cx="11933599" cy="655093"/>
          </a:xfrm>
        </p:spPr>
        <p:txBody>
          <a:bodyPr>
            <a:normAutofit fontScale="90000"/>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 Estimate using 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/CO Ratio and CO Emissions</a:t>
            </a:r>
            <a:endParaRPr lang="en-US" sz="3200" b="1" dirty="0">
              <a:solidFill>
                <a:srgbClr val="000099"/>
              </a:solidFill>
              <a:latin typeface="Arial" panose="020B0604020202020204" pitchFamily="34" charset="0"/>
              <a:cs typeface="Arial" panose="020B0604020202020204" pitchFamily="34" charset="0"/>
            </a:endParaRPr>
          </a:p>
        </p:txBody>
      </p:sp>
      <p:sp>
        <p:nvSpPr>
          <p:cNvPr id="6" name="TextBox 5"/>
          <p:cNvSpPr txBox="1"/>
          <p:nvPr/>
        </p:nvSpPr>
        <p:spPr>
          <a:xfrm>
            <a:off x="3377143" y="1864751"/>
            <a:ext cx="1596788" cy="369332"/>
          </a:xfrm>
          <a:prstGeom prst="rect">
            <a:avLst/>
          </a:prstGeom>
          <a:noFill/>
          <a:scene3d>
            <a:camera prst="orthographicFront">
              <a:rot lat="0" lon="0" rev="3600000"/>
            </a:camera>
            <a:lightRig rig="threePt" dir="t"/>
          </a:scene3d>
        </p:spPr>
        <p:txBody>
          <a:bodyPr wrap="square" rtlCol="0">
            <a:spAutoFit/>
          </a:bodyPr>
          <a:lstStyle/>
          <a:p>
            <a:r>
              <a:rPr lang="en-US" dirty="0" smtClean="0"/>
              <a:t>CH</a:t>
            </a:r>
            <a:r>
              <a:rPr lang="en-US" baseline="-25000" dirty="0" smtClean="0"/>
              <a:t>4</a:t>
            </a:r>
            <a:r>
              <a:rPr lang="en-US" dirty="0" smtClean="0"/>
              <a:t>:CO = 2.58</a:t>
            </a:r>
            <a:endParaRPr lang="en-US" dirty="0"/>
          </a:p>
        </p:txBody>
      </p:sp>
      <p:sp>
        <p:nvSpPr>
          <p:cNvPr id="11" name="TextBox 10"/>
          <p:cNvSpPr txBox="1"/>
          <p:nvPr/>
        </p:nvSpPr>
        <p:spPr>
          <a:xfrm rot="780000">
            <a:off x="5388203" y="3514074"/>
            <a:ext cx="1729419" cy="369332"/>
          </a:xfrm>
          <a:prstGeom prst="rect">
            <a:avLst/>
          </a:prstGeom>
          <a:noFill/>
          <a:scene3d>
            <a:camera prst="orthographicFront">
              <a:rot lat="0" lon="0" rev="2400000"/>
            </a:camera>
            <a:lightRig rig="threePt" dir="t"/>
          </a:scene3d>
        </p:spPr>
        <p:txBody>
          <a:bodyPr wrap="square" rtlCol="0">
            <a:spAutoFit/>
          </a:bodyPr>
          <a:lstStyle/>
          <a:p>
            <a:r>
              <a:rPr lang="en-US" dirty="0" smtClean="0"/>
              <a:t>CH</a:t>
            </a:r>
            <a:r>
              <a:rPr lang="en-US" baseline="-25000" dirty="0" smtClean="0"/>
              <a:t>4</a:t>
            </a:r>
            <a:r>
              <a:rPr lang="en-US" dirty="0" smtClean="0"/>
              <a:t>:CO = 0.75</a:t>
            </a:r>
            <a:endParaRPr lang="en-US" dirty="0"/>
          </a:p>
        </p:txBody>
      </p:sp>
      <p:sp>
        <p:nvSpPr>
          <p:cNvPr id="12" name="TextBox 11"/>
          <p:cNvSpPr txBox="1"/>
          <p:nvPr/>
        </p:nvSpPr>
        <p:spPr>
          <a:xfrm rot="420000">
            <a:off x="4845924" y="1962732"/>
            <a:ext cx="1796852" cy="369332"/>
          </a:xfrm>
          <a:prstGeom prst="rect">
            <a:avLst/>
          </a:prstGeom>
          <a:noFill/>
          <a:scene3d>
            <a:camera prst="orthographicFront">
              <a:rot lat="0" lon="0" rev="3000000"/>
            </a:camera>
            <a:lightRig rig="threePt" dir="t"/>
          </a:scene3d>
        </p:spPr>
        <p:txBody>
          <a:bodyPr wrap="square" rtlCol="0">
            <a:spAutoFit/>
          </a:bodyPr>
          <a:lstStyle/>
          <a:p>
            <a:r>
              <a:rPr lang="en-US" dirty="0" smtClean="0"/>
              <a:t>CH</a:t>
            </a:r>
            <a:r>
              <a:rPr lang="en-US" baseline="-25000" dirty="0" smtClean="0"/>
              <a:t>4</a:t>
            </a:r>
            <a:r>
              <a:rPr lang="en-US" dirty="0" smtClean="0"/>
              <a:t>:CO = 1.43</a:t>
            </a:r>
            <a:endParaRPr lang="en-US" dirty="0"/>
          </a:p>
        </p:txBody>
      </p:sp>
      <p:sp>
        <p:nvSpPr>
          <p:cNvPr id="7" name="TextBox 6"/>
          <p:cNvSpPr txBox="1"/>
          <p:nvPr/>
        </p:nvSpPr>
        <p:spPr>
          <a:xfrm>
            <a:off x="7246289" y="1834448"/>
            <a:ext cx="4762215"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Total CO emissions from </a:t>
            </a:r>
            <a:r>
              <a:rPr lang="en-US" sz="2400" dirty="0" err="1" smtClean="0"/>
              <a:t>Balt</a:t>
            </a:r>
            <a:r>
              <a:rPr lang="en-US" sz="2400" dirty="0" smtClean="0"/>
              <a:t>-DC in EDGAR v4.3 2010: </a:t>
            </a:r>
            <a:r>
              <a:rPr lang="en-US" sz="2400" b="1" dirty="0" smtClean="0">
                <a:solidFill>
                  <a:srgbClr val="FF0000"/>
                </a:solidFill>
              </a:rPr>
              <a:t>0.459 </a:t>
            </a:r>
            <a:r>
              <a:rPr lang="en-US" sz="2400" b="1" dirty="0" err="1" smtClean="0">
                <a:solidFill>
                  <a:srgbClr val="FF0000"/>
                </a:solidFill>
              </a:rPr>
              <a:t>MMtons</a:t>
            </a:r>
            <a:r>
              <a:rPr lang="en-US" sz="2400" b="1" dirty="0" smtClean="0">
                <a:solidFill>
                  <a:srgbClr val="FF0000"/>
                </a:solidFill>
              </a:rPr>
              <a:t>/</a:t>
            </a:r>
            <a:r>
              <a:rPr lang="en-US" sz="2400" b="1" dirty="0" err="1" smtClean="0">
                <a:solidFill>
                  <a:srgbClr val="FF0000"/>
                </a:solidFill>
              </a:rPr>
              <a:t>yr</a:t>
            </a:r>
            <a:endParaRPr lang="en-US" sz="2400" b="1" dirty="0" smtClean="0">
              <a:solidFill>
                <a:srgbClr val="FF0000"/>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based on CH</a:t>
            </a:r>
            <a:r>
              <a:rPr lang="en-US" sz="2400" baseline="-25000" dirty="0" smtClean="0"/>
              <a:t>4</a:t>
            </a:r>
            <a:r>
              <a:rPr lang="en-US" sz="2400" dirty="0" smtClean="0"/>
              <a:t> to CO ratio: </a:t>
            </a:r>
            <a:r>
              <a:rPr lang="en-US" sz="2400" b="1" dirty="0" smtClean="0">
                <a:solidFill>
                  <a:srgbClr val="FF0000"/>
                </a:solidFill>
              </a:rPr>
              <a:t>11.8 kg CH</a:t>
            </a:r>
            <a:r>
              <a:rPr lang="en-US" sz="2400" b="1" baseline="-25000" dirty="0" smtClean="0">
                <a:solidFill>
                  <a:srgbClr val="FF0000"/>
                </a:solidFill>
              </a:rPr>
              <a:t>4</a:t>
            </a:r>
            <a:r>
              <a:rPr lang="en-US" sz="2400" b="1" dirty="0" smtClean="0">
                <a:solidFill>
                  <a:srgbClr val="FF0000"/>
                </a:solidFill>
              </a:rPr>
              <a:t> /s </a:t>
            </a:r>
            <a:r>
              <a:rPr lang="en-US" sz="2400" dirty="0" smtClean="0"/>
              <a:t>(6.2– 21.4 kg CH</a:t>
            </a:r>
            <a:r>
              <a:rPr lang="en-US" sz="2400" baseline="-25000" dirty="0" smtClean="0"/>
              <a:t>4</a:t>
            </a:r>
            <a:r>
              <a:rPr lang="en-US" sz="2400" dirty="0" smtClean="0"/>
              <a:t>/s)</a:t>
            </a:r>
            <a:endParaRPr lang="en-US" sz="2400" b="1" dirty="0"/>
          </a:p>
        </p:txBody>
      </p:sp>
      <p:sp>
        <p:nvSpPr>
          <p:cNvPr id="8" name="TextBox 7"/>
          <p:cNvSpPr txBox="1"/>
          <p:nvPr/>
        </p:nvSpPr>
        <p:spPr>
          <a:xfrm>
            <a:off x="2110374" y="860897"/>
            <a:ext cx="3806874" cy="523220"/>
          </a:xfrm>
          <a:prstGeom prst="rect">
            <a:avLst/>
          </a:prstGeom>
          <a:noFill/>
        </p:spPr>
        <p:txBody>
          <a:bodyPr wrap="square" rtlCol="0">
            <a:spAutoFit/>
          </a:bodyPr>
          <a:lstStyle/>
          <a:p>
            <a:r>
              <a:rPr lang="en-US" sz="2800" b="1" dirty="0" smtClean="0">
                <a:solidFill>
                  <a:srgbClr val="FF0000"/>
                </a:solidFill>
              </a:rPr>
              <a:t>FLAGG-MD winter 2016</a:t>
            </a:r>
          </a:p>
        </p:txBody>
      </p:sp>
      <p:sp>
        <p:nvSpPr>
          <p:cNvPr id="4" name="Slide Number Placeholder 3"/>
          <p:cNvSpPr>
            <a:spLocks noGrp="1"/>
          </p:cNvSpPr>
          <p:nvPr>
            <p:ph type="sldNum" sz="quarter" idx="12"/>
          </p:nvPr>
        </p:nvSpPr>
        <p:spPr/>
        <p:txBody>
          <a:bodyPr/>
          <a:lstStyle/>
          <a:p>
            <a:fld id="{0F519A6C-362D-4F24-942B-EDFEE9BE1EEF}" type="slidenum">
              <a:rPr lang="en-US" smtClean="0"/>
              <a:t>24</a:t>
            </a:fld>
            <a:endParaRPr lang="en-US"/>
          </a:p>
        </p:txBody>
      </p:sp>
    </p:spTree>
    <p:extLst>
      <p:ext uri="{BB962C8B-B14F-4D97-AF65-F5344CB8AC3E}">
        <p14:creationId xmlns:p14="http://schemas.microsoft.com/office/powerpoint/2010/main" val="1160593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25" y="24321"/>
            <a:ext cx="11175241" cy="655093"/>
          </a:xfrm>
        </p:spPr>
        <p:txBody>
          <a:bodyPr>
            <a:normAutofit/>
          </a:bodyPr>
          <a:lstStyle/>
          <a:p>
            <a:r>
              <a:rPr lang="en-US" sz="3200" b="1" u="sng" dirty="0" smtClean="0">
                <a:solidFill>
                  <a:srgbClr val="000099"/>
                </a:solidFill>
                <a:latin typeface="Arial" panose="020B0604020202020204" pitchFamily="34" charset="0"/>
                <a:cs typeface="Arial" panose="020B0604020202020204" pitchFamily="34" charset="0"/>
              </a:rPr>
              <a:t>Observed C</a:t>
            </a:r>
            <a:r>
              <a:rPr lang="en-US" sz="3200" b="1" u="sng" baseline="-25000" dirty="0" smtClean="0">
                <a:solidFill>
                  <a:srgbClr val="000099"/>
                </a:solidFill>
                <a:latin typeface="Arial" panose="020B0604020202020204" pitchFamily="34" charset="0"/>
                <a:cs typeface="Arial" panose="020B0604020202020204" pitchFamily="34" charset="0"/>
              </a:rPr>
              <a:t>2</a:t>
            </a:r>
            <a:r>
              <a:rPr lang="en-US" sz="3200" b="1" u="sng" dirty="0" smtClean="0">
                <a:solidFill>
                  <a:srgbClr val="000099"/>
                </a:solidFill>
                <a:latin typeface="Arial" panose="020B0604020202020204" pitchFamily="34" charset="0"/>
                <a:cs typeface="Arial" panose="020B0604020202020204" pitchFamily="34" charset="0"/>
              </a:rPr>
              <a:t>H</a:t>
            </a:r>
            <a:r>
              <a:rPr lang="en-US" sz="3200" b="1" u="sng" baseline="-25000" dirty="0" smtClean="0">
                <a:solidFill>
                  <a:srgbClr val="000099"/>
                </a:solidFill>
                <a:latin typeface="Arial" panose="020B0604020202020204" pitchFamily="34" charset="0"/>
                <a:cs typeface="Arial" panose="020B0604020202020204" pitchFamily="34" charset="0"/>
              </a:rPr>
              <a:t>6</a:t>
            </a:r>
            <a:r>
              <a:rPr lang="en-US" sz="3200" b="1" u="sng" dirty="0" smtClean="0">
                <a:solidFill>
                  <a:srgbClr val="000099"/>
                </a:solidFill>
                <a:latin typeface="Arial" panose="020B0604020202020204" pitchFamily="34" charset="0"/>
                <a:cs typeface="Arial" panose="020B0604020202020204" pitchFamily="34" charset="0"/>
              </a:rPr>
              <a:t>-to-CH</a:t>
            </a:r>
            <a:r>
              <a:rPr lang="en-US" sz="3200" b="1" u="sng" baseline="-25000" dirty="0" smtClean="0">
                <a:solidFill>
                  <a:srgbClr val="000099"/>
                </a:solidFill>
                <a:latin typeface="Arial" panose="020B0604020202020204" pitchFamily="34" charset="0"/>
                <a:cs typeface="Arial" panose="020B0604020202020204" pitchFamily="34" charset="0"/>
              </a:rPr>
              <a:t>4</a:t>
            </a:r>
            <a:r>
              <a:rPr lang="en-US" sz="3200" b="1" u="sng" dirty="0" smtClean="0">
                <a:solidFill>
                  <a:srgbClr val="000099"/>
                </a:solidFill>
                <a:latin typeface="Arial" panose="020B0604020202020204" pitchFamily="34" charset="0"/>
                <a:cs typeface="Arial" panose="020B0604020202020204" pitchFamily="34" charset="0"/>
              </a:rPr>
              <a:t> Ratio </a:t>
            </a:r>
            <a:endParaRPr lang="en-US" sz="3200" b="1" u="sng" dirty="0">
              <a:solidFill>
                <a:srgbClr val="000099"/>
              </a:solidFill>
              <a:latin typeface="Arial" panose="020B0604020202020204" pitchFamily="34" charset="0"/>
              <a:cs typeface="Arial" panose="020B0604020202020204" pitchFamily="34" charset="0"/>
            </a:endParaRPr>
          </a:p>
        </p:txBody>
      </p:sp>
      <p:sp>
        <p:nvSpPr>
          <p:cNvPr id="10" name="TextBox 9"/>
          <p:cNvSpPr txBox="1"/>
          <p:nvPr/>
        </p:nvSpPr>
        <p:spPr>
          <a:xfrm>
            <a:off x="777178" y="5018443"/>
            <a:ext cx="10770134" cy="1631216"/>
          </a:xfrm>
          <a:prstGeom prst="rect">
            <a:avLst/>
          </a:prstGeom>
          <a:noFill/>
          <a:ln>
            <a:solidFill>
              <a:schemeClr val="tx1"/>
            </a:solidFill>
          </a:ln>
        </p:spPr>
        <p:txBody>
          <a:bodyPr wrap="square" rtlCol="0">
            <a:spAutoFit/>
          </a:bodyPr>
          <a:lstStyle/>
          <a:p>
            <a:pPr marL="342900" indent="-342900">
              <a:spcAft>
                <a:spcPts val="1200"/>
              </a:spcAft>
              <a:buFont typeface="Arial" panose="020B0604020202020204" pitchFamily="34" charset="0"/>
              <a:buChar char="•"/>
            </a:pPr>
            <a:r>
              <a:rPr lang="en-US" sz="2000" dirty="0" smtClean="0"/>
              <a:t>Mean C</a:t>
            </a:r>
            <a:r>
              <a:rPr lang="en-US" sz="2000" baseline="-25000" dirty="0" smtClean="0"/>
              <a:t>2</a:t>
            </a:r>
            <a:r>
              <a:rPr lang="en-US" sz="2000" dirty="0" smtClean="0"/>
              <a:t>H</a:t>
            </a:r>
            <a:r>
              <a:rPr lang="en-US" sz="2000" baseline="-25000" dirty="0" smtClean="0"/>
              <a:t>6</a:t>
            </a:r>
            <a:r>
              <a:rPr lang="en-US" sz="2000" dirty="0" smtClean="0"/>
              <a:t>-to-CH</a:t>
            </a:r>
            <a:r>
              <a:rPr lang="en-US" sz="2000" baseline="-25000" dirty="0" smtClean="0"/>
              <a:t>4</a:t>
            </a:r>
            <a:r>
              <a:rPr lang="en-US" sz="2000" dirty="0" smtClean="0"/>
              <a:t> ratio in natural gas of Baltimore Gas &amp; Electric: 0.1045</a:t>
            </a:r>
          </a:p>
          <a:p>
            <a:pPr marL="342900" indent="-342900">
              <a:spcAft>
                <a:spcPts val="1200"/>
              </a:spcAft>
              <a:buFont typeface="Arial" panose="020B0604020202020204" pitchFamily="34" charset="0"/>
              <a:buChar char="•"/>
            </a:pPr>
            <a:r>
              <a:rPr lang="en-US" sz="2000" dirty="0" smtClean="0"/>
              <a:t>Other major CH</a:t>
            </a:r>
            <a:r>
              <a:rPr lang="en-US" sz="2000" baseline="-25000" dirty="0" smtClean="0"/>
              <a:t>4</a:t>
            </a:r>
            <a:r>
              <a:rPr lang="en-US" sz="2000" dirty="0" smtClean="0"/>
              <a:t> sources (landfills, enteric fermentation, waste water treatment) has little ethane emissions.</a:t>
            </a:r>
          </a:p>
          <a:p>
            <a:pPr marL="342900" indent="-342900">
              <a:spcAft>
                <a:spcPts val="1200"/>
              </a:spcAft>
              <a:buFont typeface="Arial" panose="020B0604020202020204" pitchFamily="34" charset="0"/>
              <a:buChar char="•"/>
            </a:pPr>
            <a:r>
              <a:rPr lang="en-US" sz="2000" dirty="0" smtClean="0"/>
              <a:t>Emissions from the NG system account for 32% (2015) and 41% (2016) of total CH</a:t>
            </a:r>
            <a:r>
              <a:rPr lang="en-US" sz="2000" baseline="-25000" dirty="0" smtClean="0"/>
              <a:t>4</a:t>
            </a:r>
            <a:r>
              <a:rPr lang="en-US" sz="2000" dirty="0" smtClean="0"/>
              <a:t> emissions.</a:t>
            </a:r>
            <a:endParaRPr lang="en-US" sz="2000" dirty="0"/>
          </a:p>
        </p:txBody>
      </p:sp>
      <p:sp>
        <p:nvSpPr>
          <p:cNvPr id="8" name="Rectangle 3"/>
          <p:cNvSpPr>
            <a:spLocks noChangeArrowheads="1"/>
          </p:cNvSpPr>
          <p:nvPr/>
        </p:nvSpPr>
        <p:spPr bwMode="auto">
          <a:xfrm>
            <a:off x="4003675" y="2813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251493" y="815370"/>
            <a:ext cx="4088357" cy="523220"/>
          </a:xfrm>
          <a:prstGeom prst="rect">
            <a:avLst/>
          </a:prstGeom>
          <a:noFill/>
        </p:spPr>
        <p:txBody>
          <a:bodyPr wrap="square" rtlCol="0">
            <a:spAutoFit/>
          </a:bodyPr>
          <a:lstStyle/>
          <a:p>
            <a:r>
              <a:rPr lang="en-US" sz="2800" b="1" dirty="0" smtClean="0">
                <a:solidFill>
                  <a:srgbClr val="FF0000"/>
                </a:solidFill>
              </a:rPr>
              <a:t>FLAGG-MD winter 2015</a:t>
            </a:r>
          </a:p>
        </p:txBody>
      </p:sp>
      <p:sp>
        <p:nvSpPr>
          <p:cNvPr id="14" name="TextBox 13"/>
          <p:cNvSpPr txBox="1"/>
          <p:nvPr/>
        </p:nvSpPr>
        <p:spPr>
          <a:xfrm>
            <a:off x="7210949" y="802608"/>
            <a:ext cx="3806874" cy="523220"/>
          </a:xfrm>
          <a:prstGeom prst="rect">
            <a:avLst/>
          </a:prstGeom>
          <a:noFill/>
        </p:spPr>
        <p:txBody>
          <a:bodyPr wrap="square" rtlCol="0">
            <a:spAutoFit/>
          </a:bodyPr>
          <a:lstStyle/>
          <a:p>
            <a:r>
              <a:rPr lang="en-US" sz="2800" b="1" dirty="0" smtClean="0">
                <a:solidFill>
                  <a:srgbClr val="FF0000"/>
                </a:solidFill>
              </a:rPr>
              <a:t>FLAGG-MD winter 2016</a:t>
            </a:r>
          </a:p>
        </p:txBody>
      </p:sp>
      <p:pic>
        <p:nvPicPr>
          <p:cNvPr id="15" name="Picture 14"/>
          <p:cNvPicPr>
            <a:picLocks noChangeAspect="1"/>
          </p:cNvPicPr>
          <p:nvPr/>
        </p:nvPicPr>
        <p:blipFill>
          <a:blip r:embed="rId3"/>
          <a:stretch>
            <a:fillRect/>
          </a:stretch>
        </p:blipFill>
        <p:spPr>
          <a:xfrm>
            <a:off x="364895" y="1064218"/>
            <a:ext cx="5152772" cy="3850695"/>
          </a:xfrm>
          <a:prstGeom prst="rect">
            <a:avLst/>
          </a:prstGeom>
        </p:spPr>
      </p:pic>
      <p:pic>
        <p:nvPicPr>
          <p:cNvPr id="5" name="Picture 4"/>
          <p:cNvPicPr>
            <a:picLocks noChangeAspect="1"/>
          </p:cNvPicPr>
          <p:nvPr/>
        </p:nvPicPr>
        <p:blipFill>
          <a:blip r:embed="rId4"/>
          <a:stretch>
            <a:fillRect/>
          </a:stretch>
        </p:blipFill>
        <p:spPr>
          <a:xfrm>
            <a:off x="6226448" y="1064218"/>
            <a:ext cx="5210601" cy="3915233"/>
          </a:xfrm>
          <a:prstGeom prst="rect">
            <a:avLst/>
          </a:prstGeom>
        </p:spPr>
      </p:pic>
      <p:sp>
        <p:nvSpPr>
          <p:cNvPr id="3" name="Slide Number Placeholder 2"/>
          <p:cNvSpPr>
            <a:spLocks noGrp="1"/>
          </p:cNvSpPr>
          <p:nvPr>
            <p:ph type="sldNum" sz="quarter" idx="12"/>
          </p:nvPr>
        </p:nvSpPr>
        <p:spPr/>
        <p:txBody>
          <a:bodyPr/>
          <a:lstStyle/>
          <a:p>
            <a:fld id="{0F519A6C-362D-4F24-942B-EDFEE9BE1EEF}" type="slidenum">
              <a:rPr lang="en-US" smtClean="0"/>
              <a:t>25</a:t>
            </a:fld>
            <a:endParaRPr lang="en-US"/>
          </a:p>
        </p:txBody>
      </p:sp>
    </p:spTree>
    <p:extLst>
      <p:ext uri="{BB962C8B-B14F-4D97-AF65-F5344CB8AC3E}">
        <p14:creationId xmlns:p14="http://schemas.microsoft.com/office/powerpoint/2010/main" val="3519206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671" y="0"/>
            <a:ext cx="11175241" cy="679142"/>
          </a:xfrm>
        </p:spPr>
        <p:txBody>
          <a:bodyPr>
            <a:normAutofit/>
          </a:bodyPr>
          <a:lstStyle/>
          <a:p>
            <a:r>
              <a:rPr lang="en-US" sz="3200" b="1" u="sng" dirty="0" smtClean="0">
                <a:solidFill>
                  <a:srgbClr val="000099"/>
                </a:solidFill>
                <a:latin typeface="Arial" panose="020B0604020202020204" pitchFamily="34" charset="0"/>
                <a:cs typeface="Arial" panose="020B0604020202020204" pitchFamily="34" charset="0"/>
              </a:rPr>
              <a:t>CH</a:t>
            </a:r>
            <a:r>
              <a:rPr lang="en-US" sz="3200" b="1" u="sng" baseline="-25000" dirty="0" smtClean="0">
                <a:solidFill>
                  <a:srgbClr val="000099"/>
                </a:solidFill>
                <a:latin typeface="Arial" panose="020B0604020202020204" pitchFamily="34" charset="0"/>
                <a:cs typeface="Arial" panose="020B0604020202020204" pitchFamily="34" charset="0"/>
              </a:rPr>
              <a:t>4</a:t>
            </a:r>
            <a:r>
              <a:rPr lang="en-US" sz="3200" b="1" u="sng" dirty="0" smtClean="0">
                <a:solidFill>
                  <a:srgbClr val="000099"/>
                </a:solidFill>
                <a:latin typeface="Arial" panose="020B0604020202020204" pitchFamily="34" charset="0"/>
                <a:cs typeface="Arial" panose="020B0604020202020204" pitchFamily="34" charset="0"/>
              </a:rPr>
              <a:t> Emission Estimate from </a:t>
            </a:r>
            <a:r>
              <a:rPr lang="en-US" sz="3200" b="1" u="sng" dirty="0" err="1" smtClean="0">
                <a:solidFill>
                  <a:srgbClr val="000099"/>
                </a:solidFill>
                <a:latin typeface="Arial" panose="020B0604020202020204" pitchFamily="34" charset="0"/>
                <a:cs typeface="Arial" panose="020B0604020202020204" pitchFamily="34" charset="0"/>
              </a:rPr>
              <a:t>Unaccount</a:t>
            </a:r>
            <a:r>
              <a:rPr lang="en-US" sz="3200" b="1" u="sng" dirty="0" smtClean="0">
                <a:solidFill>
                  <a:srgbClr val="000099"/>
                </a:solidFill>
                <a:latin typeface="Arial" panose="020B0604020202020204" pitchFamily="34" charset="0"/>
                <a:cs typeface="Arial" panose="020B0604020202020204" pitchFamily="34" charset="0"/>
              </a:rPr>
              <a:t>-for NG</a:t>
            </a:r>
            <a:endParaRPr lang="en-US" sz="3200" b="1" u="sng" dirty="0">
              <a:solidFill>
                <a:srgbClr val="000099"/>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62150" y="973099"/>
            <a:ext cx="10854281" cy="5884901"/>
          </a:xfrm>
        </p:spPr>
        <p:txBody>
          <a:bodyPr>
            <a:normAutofit/>
          </a:bodyPr>
          <a:lstStyle/>
          <a:p>
            <a:pPr marL="342900" indent="-342900" algn="l">
              <a:buFont typeface="Arial" panose="020B0604020202020204" pitchFamily="34" charset="0"/>
              <a:buChar char="•"/>
            </a:pPr>
            <a:r>
              <a:rPr lang="en-US" dirty="0" smtClean="0"/>
              <a:t>Total NG delivered to the </a:t>
            </a:r>
            <a:r>
              <a:rPr lang="en-US" dirty="0" err="1" smtClean="0"/>
              <a:t>Balt</a:t>
            </a:r>
            <a:r>
              <a:rPr lang="en-US" dirty="0" smtClean="0"/>
              <a:t>-DC area in February 2015: </a:t>
            </a:r>
            <a:r>
              <a:rPr lang="en-US" b="1" dirty="0" smtClean="0"/>
              <a:t>54,495 million CF in Feb. 2015</a:t>
            </a:r>
            <a:r>
              <a:rPr lang="en-US" dirty="0" smtClean="0"/>
              <a: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Lost &amp; unaccounted-for </a:t>
            </a:r>
            <a:r>
              <a:rPr lang="en-US" dirty="0"/>
              <a:t>(LAUF)</a:t>
            </a:r>
            <a:r>
              <a:rPr lang="en-US" dirty="0" smtClean="0"/>
              <a:t> NG : </a:t>
            </a:r>
            <a:r>
              <a:rPr lang="en-US" b="1" dirty="0" smtClean="0"/>
              <a:t> 3.34% of total NG delivered </a:t>
            </a:r>
            <a:r>
              <a:rPr lang="en-US" dirty="0" smtClean="0"/>
              <a:t>(PHMSA data)</a:t>
            </a:r>
            <a:endParaRPr lang="en-US" b="1" dirty="0" smtClean="0"/>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smtClean="0"/>
              <a:t>Total lost &amp; unaccounted for (LAUF) gas  : </a:t>
            </a:r>
            <a:r>
              <a:rPr lang="en-US" b="1" dirty="0"/>
              <a:t>12.9 kg </a:t>
            </a:r>
            <a:r>
              <a:rPr lang="en-US" b="1" dirty="0" smtClean="0"/>
              <a:t>CH</a:t>
            </a:r>
            <a:r>
              <a:rPr lang="en-US" b="1" baseline="-25000" dirty="0" smtClean="0"/>
              <a:t>4</a:t>
            </a:r>
            <a:r>
              <a:rPr lang="en-US" b="1" dirty="0" smtClean="0"/>
              <a:t>/s</a:t>
            </a:r>
            <a:endParaRPr lang="en-US" b="1" dirty="0"/>
          </a:p>
          <a:p>
            <a:pPr marL="342900" indent="-342900" algn="l">
              <a:buFont typeface="Arial" panose="020B0604020202020204" pitchFamily="34" charset="0"/>
              <a:buChar char="•"/>
            </a:pPr>
            <a:endParaRPr lang="en-US" b="1" dirty="0" smtClean="0"/>
          </a:p>
          <a:p>
            <a:pPr marL="342900" indent="-342900" algn="l">
              <a:buFont typeface="Arial" panose="020B0604020202020204" pitchFamily="34" charset="0"/>
              <a:buChar char="•"/>
            </a:pPr>
            <a:r>
              <a:rPr lang="en-US" dirty="0" smtClean="0"/>
              <a:t>Not all LAUF gas is leaked into the atmosphere because besides leaks, unaccounted-for gas is also due to gas theft, accounting &amp; meter errors, etc.</a:t>
            </a:r>
          </a:p>
          <a:p>
            <a:pPr marL="342900" indent="-342900" algn="l">
              <a:buFont typeface="Arial" panose="020B0604020202020204" pitchFamily="34" charset="0"/>
              <a:buChar char="•"/>
            </a:pPr>
            <a:endParaRPr lang="en-US" sz="2400" b="1" dirty="0"/>
          </a:p>
          <a:p>
            <a:pPr marL="342900" indent="-342900" algn="l">
              <a:buFont typeface="Arial" panose="020B0604020202020204" pitchFamily="34" charset="0"/>
              <a:buChar char="•"/>
            </a:pPr>
            <a:r>
              <a:rPr lang="en-US" dirty="0" smtClean="0"/>
              <a:t>The worth of the LAUF gas = </a:t>
            </a:r>
            <a:r>
              <a:rPr lang="en-US" dirty="0"/>
              <a:t>54,495 </a:t>
            </a:r>
            <a:r>
              <a:rPr lang="en-US" dirty="0" smtClean="0"/>
              <a:t>x 10</a:t>
            </a:r>
            <a:r>
              <a:rPr lang="en-US" baseline="30000" dirty="0" smtClean="0"/>
              <a:t>6</a:t>
            </a:r>
            <a:r>
              <a:rPr lang="en-US" dirty="0" smtClean="0"/>
              <a:t> CF x 3.34% x $0.012/CF</a:t>
            </a:r>
          </a:p>
          <a:p>
            <a:pPr algn="l"/>
            <a:r>
              <a:rPr lang="en-US" dirty="0"/>
              <a:t>	</a:t>
            </a:r>
            <a:r>
              <a:rPr lang="en-US" dirty="0" smtClean="0"/>
              <a:t>			= $22 M  in Feb. 2015</a:t>
            </a:r>
          </a:p>
        </p:txBody>
      </p:sp>
      <p:sp>
        <p:nvSpPr>
          <p:cNvPr id="4" name="Rectangle 3"/>
          <p:cNvSpPr/>
          <p:nvPr/>
        </p:nvSpPr>
        <p:spPr>
          <a:xfrm>
            <a:off x="1004119" y="3031536"/>
            <a:ext cx="7248341" cy="5561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F519A6C-362D-4F24-942B-EDFEE9BE1EEF}" type="slidenum">
              <a:rPr lang="en-US" smtClean="0"/>
              <a:t>26</a:t>
            </a:fld>
            <a:endParaRPr lang="en-US"/>
          </a:p>
        </p:txBody>
      </p:sp>
    </p:spTree>
    <p:extLst>
      <p:ext uri="{BB962C8B-B14F-4D97-AF65-F5344CB8AC3E}">
        <p14:creationId xmlns:p14="http://schemas.microsoft.com/office/powerpoint/2010/main" val="310748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263" y="47298"/>
            <a:ext cx="11232107" cy="968054"/>
          </a:xfrm>
        </p:spPr>
        <p:txBody>
          <a:bodyPr>
            <a:normAutofit fontScale="90000"/>
          </a:bodyPr>
          <a:lstStyle/>
          <a:p>
            <a:r>
              <a:rPr lang="en-US" sz="3600" b="1" dirty="0" smtClean="0">
                <a:solidFill>
                  <a:srgbClr val="000099"/>
                </a:solidFill>
                <a:latin typeface="Arial" panose="020B0604020202020204" pitchFamily="34" charset="0"/>
                <a:cs typeface="Arial" panose="020B0604020202020204" pitchFamily="34" charset="0"/>
              </a:rPr>
              <a:t>Facility level CH</a:t>
            </a:r>
            <a:r>
              <a:rPr lang="en-US" sz="3600" b="1" baseline="-25000" dirty="0" smtClean="0">
                <a:solidFill>
                  <a:srgbClr val="000099"/>
                </a:solidFill>
                <a:latin typeface="Arial" panose="020B0604020202020204" pitchFamily="34" charset="0"/>
                <a:cs typeface="Arial" panose="020B0604020202020204" pitchFamily="34" charset="0"/>
              </a:rPr>
              <a:t>4</a:t>
            </a:r>
            <a:r>
              <a:rPr lang="en-US" sz="3600" b="1" dirty="0" smtClean="0">
                <a:solidFill>
                  <a:srgbClr val="000099"/>
                </a:solidFill>
                <a:latin typeface="Arial" panose="020B0604020202020204" pitchFamily="34" charset="0"/>
                <a:cs typeface="Arial" panose="020B0604020202020204" pitchFamily="34" charset="0"/>
              </a:rPr>
              <a:t> </a:t>
            </a:r>
            <a:r>
              <a:rPr lang="en-US" sz="3600" b="1" dirty="0">
                <a:solidFill>
                  <a:srgbClr val="000099"/>
                </a:solidFill>
                <a:latin typeface="Arial" panose="020B0604020202020204" pitchFamily="34" charset="0"/>
                <a:cs typeface="Arial" panose="020B0604020202020204" pitchFamily="34" charset="0"/>
              </a:rPr>
              <a:t>E</a:t>
            </a:r>
            <a:r>
              <a:rPr lang="en-US" sz="3600" b="1" dirty="0" smtClean="0">
                <a:solidFill>
                  <a:srgbClr val="000099"/>
                </a:solidFill>
                <a:latin typeface="Arial" panose="020B0604020202020204" pitchFamily="34" charset="0"/>
                <a:cs typeface="Arial" panose="020B0604020202020204" pitchFamily="34" charset="0"/>
              </a:rPr>
              <a:t>missions in EPA’s GHGRP </a:t>
            </a:r>
            <a:br>
              <a:rPr lang="en-US" sz="3600" b="1" dirty="0" smtClean="0">
                <a:solidFill>
                  <a:srgbClr val="000099"/>
                </a:solidFill>
                <a:latin typeface="Arial" panose="020B0604020202020204" pitchFamily="34" charset="0"/>
                <a:cs typeface="Arial" panose="020B0604020202020204" pitchFamily="34" charset="0"/>
              </a:rPr>
            </a:br>
            <a:r>
              <a:rPr lang="en-US" sz="3600" b="1" dirty="0" smtClean="0">
                <a:solidFill>
                  <a:srgbClr val="000099"/>
                </a:solidFill>
                <a:latin typeface="Arial" panose="020B0604020202020204" pitchFamily="34" charset="0"/>
                <a:cs typeface="Arial" panose="020B0604020202020204" pitchFamily="34" charset="0"/>
              </a:rPr>
              <a:t>(excluding emissions from Petroleum &amp; NG System ) </a:t>
            </a:r>
            <a:endParaRPr lang="en-US" sz="3600" b="1" dirty="0">
              <a:solidFill>
                <a:srgbClr val="000099"/>
              </a:solidFill>
              <a:latin typeface="Arial" panose="020B0604020202020204" pitchFamily="34" charset="0"/>
              <a:cs typeface="Arial" panose="020B0604020202020204" pitchFamily="34" charset="0"/>
            </a:endParaRPr>
          </a:p>
        </p:txBody>
      </p:sp>
      <p:sp>
        <p:nvSpPr>
          <p:cNvPr id="6" name="TextBox 5"/>
          <p:cNvSpPr txBox="1"/>
          <p:nvPr/>
        </p:nvSpPr>
        <p:spPr>
          <a:xfrm>
            <a:off x="6923406" y="1476813"/>
            <a:ext cx="476221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Mostly landfills</a:t>
            </a:r>
          </a:p>
          <a:p>
            <a:pPr marL="342900" indent="-342900">
              <a:buFont typeface="Arial" panose="020B0604020202020204" pitchFamily="34" charset="0"/>
              <a:buChar char="•"/>
            </a:pPr>
            <a:r>
              <a:rPr lang="en-US" sz="2400" dirty="0" smtClean="0"/>
              <a:t>The total CH</a:t>
            </a:r>
            <a:r>
              <a:rPr lang="en-US" sz="2400" baseline="-25000" dirty="0" smtClean="0"/>
              <a:t>4</a:t>
            </a:r>
            <a:r>
              <a:rPr lang="en-US" sz="2400" dirty="0" smtClean="0"/>
              <a:t> emissions (other than the NG system) from the yellow rectangle is </a:t>
            </a:r>
            <a:r>
              <a:rPr lang="en-US" sz="2400" b="1" dirty="0" smtClean="0"/>
              <a:t>1.21 kg/s </a:t>
            </a:r>
            <a:endParaRPr lang="en-US" sz="2400" b="1" dirty="0"/>
          </a:p>
        </p:txBody>
      </p:sp>
      <p:sp>
        <p:nvSpPr>
          <p:cNvPr id="7" name="TextBox 6"/>
          <p:cNvSpPr txBox="1"/>
          <p:nvPr/>
        </p:nvSpPr>
        <p:spPr>
          <a:xfrm>
            <a:off x="6698314" y="3136916"/>
            <a:ext cx="5066056" cy="3416320"/>
          </a:xfrm>
          <a:prstGeom prst="rect">
            <a:avLst/>
          </a:prstGeom>
          <a:noFill/>
          <a:ln>
            <a:solidFill>
              <a:srgbClr val="00B050"/>
            </a:solidFill>
          </a:ln>
        </p:spPr>
        <p:txBody>
          <a:bodyPr wrap="square" rtlCol="0">
            <a:spAutoFit/>
          </a:bodyPr>
          <a:lstStyle/>
          <a:p>
            <a:r>
              <a:rPr lang="en-US" sz="2400" dirty="0" smtClean="0"/>
              <a:t>Based on the unaccounted-for natural gas and other CH</a:t>
            </a:r>
            <a:r>
              <a:rPr lang="en-US" sz="2400" baseline="-25000" dirty="0" smtClean="0"/>
              <a:t>4</a:t>
            </a:r>
            <a:r>
              <a:rPr lang="en-US" sz="2400" dirty="0" smtClean="0"/>
              <a:t> sources in GHGRP, the total CH</a:t>
            </a:r>
            <a:r>
              <a:rPr lang="en-US" sz="2400" baseline="-25000" dirty="0" smtClean="0"/>
              <a:t>4</a:t>
            </a:r>
            <a:r>
              <a:rPr lang="en-US" sz="2400" dirty="0" smtClean="0"/>
              <a:t> emission rate from the </a:t>
            </a:r>
            <a:r>
              <a:rPr lang="en-US" sz="2400" dirty="0" err="1" smtClean="0"/>
              <a:t>Balt</a:t>
            </a:r>
            <a:r>
              <a:rPr lang="en-US" sz="2400" dirty="0" smtClean="0"/>
              <a:t>-DC area:</a:t>
            </a:r>
          </a:p>
          <a:p>
            <a:r>
              <a:rPr lang="en-US" sz="2400" dirty="0" smtClean="0"/>
              <a:t>	12.86 + 1.21 = 14.07 kg/s</a:t>
            </a:r>
          </a:p>
          <a:p>
            <a:endParaRPr lang="en-US" sz="2400" dirty="0"/>
          </a:p>
          <a:p>
            <a:r>
              <a:rPr lang="en-US" sz="2400" dirty="0" smtClean="0"/>
              <a:t>This may overestimate CH</a:t>
            </a:r>
            <a:r>
              <a:rPr lang="en-US" sz="2400" baseline="-25000" dirty="0" smtClean="0"/>
              <a:t>4</a:t>
            </a:r>
            <a:r>
              <a:rPr lang="en-US" sz="2400" dirty="0" smtClean="0"/>
              <a:t> emissions since not all LAUF gas is emitted into the atmosphere.</a:t>
            </a:r>
            <a:endParaRPr lang="en-US" sz="2400" dirty="0"/>
          </a:p>
        </p:txBody>
      </p:sp>
      <p:pic>
        <p:nvPicPr>
          <p:cNvPr id="11" name="Picture 10"/>
          <p:cNvPicPr>
            <a:picLocks noChangeAspect="1"/>
          </p:cNvPicPr>
          <p:nvPr/>
        </p:nvPicPr>
        <p:blipFill>
          <a:blip r:embed="rId2"/>
          <a:stretch>
            <a:fillRect/>
          </a:stretch>
        </p:blipFill>
        <p:spPr>
          <a:xfrm>
            <a:off x="0" y="1231525"/>
            <a:ext cx="6969725" cy="5231268"/>
          </a:xfrm>
          <a:prstGeom prst="rect">
            <a:avLst/>
          </a:prstGeom>
        </p:spPr>
      </p:pic>
      <p:sp>
        <p:nvSpPr>
          <p:cNvPr id="3" name="Slide Number Placeholder 2"/>
          <p:cNvSpPr>
            <a:spLocks noGrp="1"/>
          </p:cNvSpPr>
          <p:nvPr>
            <p:ph type="sldNum" sz="quarter" idx="12"/>
          </p:nvPr>
        </p:nvSpPr>
        <p:spPr/>
        <p:txBody>
          <a:bodyPr/>
          <a:lstStyle/>
          <a:p>
            <a:fld id="{0F519A6C-362D-4F24-942B-EDFEE9BE1EEF}" type="slidenum">
              <a:rPr lang="en-US" smtClean="0"/>
              <a:t>27</a:t>
            </a:fld>
            <a:endParaRPr lang="en-US"/>
          </a:p>
        </p:txBody>
      </p:sp>
    </p:spTree>
    <p:extLst>
      <p:ext uri="{BB962C8B-B14F-4D97-AF65-F5344CB8AC3E}">
        <p14:creationId xmlns:p14="http://schemas.microsoft.com/office/powerpoint/2010/main" val="335116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2170" y="1568630"/>
            <a:ext cx="10597790" cy="4813825"/>
          </a:xfrm>
          <a:prstGeom prst="rect">
            <a:avLst/>
          </a:prstGeom>
        </p:spPr>
      </p:pic>
      <p:sp>
        <p:nvSpPr>
          <p:cNvPr id="2" name="Title 1"/>
          <p:cNvSpPr>
            <a:spLocks noGrp="1"/>
          </p:cNvSpPr>
          <p:nvPr>
            <p:ph type="ctrTitle"/>
          </p:nvPr>
        </p:nvSpPr>
        <p:spPr>
          <a:xfrm>
            <a:off x="199292" y="160291"/>
            <a:ext cx="11769970" cy="655093"/>
          </a:xfrm>
        </p:spPr>
        <p:txBody>
          <a:bodyPr>
            <a:normAutofit fontScale="90000"/>
          </a:bodyPr>
          <a:lstStyle/>
          <a:p>
            <a:r>
              <a:rPr lang="en-US" sz="3200" b="1" dirty="0">
                <a:solidFill>
                  <a:srgbClr val="000099"/>
                </a:solidFill>
                <a:latin typeface="Arial" panose="020B0604020202020204" pitchFamily="34" charset="0"/>
                <a:cs typeface="Arial" panose="020B0604020202020204" pitchFamily="34" charset="0"/>
              </a:rPr>
              <a:t>CH</a:t>
            </a:r>
            <a:r>
              <a:rPr lang="en-US" sz="3200" b="1" baseline="-25000" dirty="0">
                <a:solidFill>
                  <a:srgbClr val="000099"/>
                </a:solidFill>
                <a:latin typeface="Arial" panose="020B0604020202020204" pitchFamily="34" charset="0"/>
                <a:cs typeface="Arial" panose="020B0604020202020204" pitchFamily="34" charset="0"/>
              </a:rPr>
              <a:t>4</a:t>
            </a:r>
            <a:r>
              <a:rPr lang="en-US" sz="3200" b="1" dirty="0">
                <a:solidFill>
                  <a:srgbClr val="000099"/>
                </a:solidFill>
                <a:latin typeface="Arial" panose="020B0604020202020204" pitchFamily="34" charset="0"/>
                <a:cs typeface="Arial" panose="020B0604020202020204" pitchFamily="34" charset="0"/>
              </a:rPr>
              <a:t> </a:t>
            </a:r>
            <a:r>
              <a:rPr lang="en-US" sz="3200" b="1" dirty="0" smtClean="0">
                <a:solidFill>
                  <a:srgbClr val="000099"/>
                </a:solidFill>
                <a:latin typeface="Arial" panose="020B0604020202020204" pitchFamily="34" charset="0"/>
                <a:cs typeface="Arial" panose="020B0604020202020204" pitchFamily="34" charset="0"/>
              </a:rPr>
              <a:t>Emissions </a:t>
            </a:r>
            <a:r>
              <a:rPr lang="en-US" sz="3200" b="1" dirty="0">
                <a:solidFill>
                  <a:srgbClr val="000099"/>
                </a:solidFill>
                <a:latin typeface="Arial" panose="020B0604020202020204" pitchFamily="34" charset="0"/>
                <a:cs typeface="Arial" panose="020B0604020202020204" pitchFamily="34" charset="0"/>
              </a:rPr>
              <a:t>from the </a:t>
            </a:r>
            <a:r>
              <a:rPr lang="en-US" sz="3200" b="1" dirty="0" err="1">
                <a:solidFill>
                  <a:srgbClr val="000099"/>
                </a:solidFill>
                <a:latin typeface="Arial" panose="020B0604020202020204" pitchFamily="34" charset="0"/>
                <a:cs typeface="Arial" panose="020B0604020202020204" pitchFamily="34" charset="0"/>
              </a:rPr>
              <a:t>Balt</a:t>
            </a:r>
            <a:r>
              <a:rPr lang="en-US" sz="3200" b="1" dirty="0">
                <a:solidFill>
                  <a:srgbClr val="000099"/>
                </a:solidFill>
                <a:latin typeface="Arial" panose="020B0604020202020204" pitchFamily="34" charset="0"/>
                <a:cs typeface="Arial" panose="020B0604020202020204" pitchFamily="34" charset="0"/>
              </a:rPr>
              <a:t>-DC Area: </a:t>
            </a:r>
            <a:r>
              <a:rPr lang="en-US" sz="3200" b="1" dirty="0" smtClean="0">
                <a:solidFill>
                  <a:srgbClr val="000099"/>
                </a:solidFill>
                <a:latin typeface="Arial" panose="020B0604020202020204" pitchFamily="34" charset="0"/>
                <a:cs typeface="Arial" panose="020B0604020202020204" pitchFamily="34" charset="0"/>
              </a:rPr>
              <a:t>Top-down </a:t>
            </a:r>
            <a:r>
              <a:rPr lang="en-US" sz="3200" b="1" dirty="0">
                <a:solidFill>
                  <a:srgbClr val="000099"/>
                </a:solidFill>
                <a:latin typeface="Arial" panose="020B0604020202020204" pitchFamily="34" charset="0"/>
                <a:cs typeface="Arial" panose="020B0604020202020204" pitchFamily="34" charset="0"/>
              </a:rPr>
              <a:t>vs. </a:t>
            </a:r>
            <a:r>
              <a:rPr lang="en-US" sz="3200" b="1" dirty="0" smtClean="0">
                <a:solidFill>
                  <a:srgbClr val="000099"/>
                </a:solidFill>
                <a:latin typeface="Arial" panose="020B0604020202020204" pitchFamily="34" charset="0"/>
                <a:cs typeface="Arial" panose="020B0604020202020204" pitchFamily="34" charset="0"/>
              </a:rPr>
              <a:t>Bottom-up </a:t>
            </a:r>
            <a:endParaRPr lang="en-US" sz="3200" b="1" dirty="0">
              <a:solidFill>
                <a:srgbClr val="000099"/>
              </a:solidFill>
              <a:latin typeface="Arial" panose="020B0604020202020204" pitchFamily="34" charset="0"/>
              <a:cs typeface="Arial" panose="020B0604020202020204" pitchFamily="34" charset="0"/>
            </a:endParaRPr>
          </a:p>
        </p:txBody>
      </p:sp>
      <p:sp>
        <p:nvSpPr>
          <p:cNvPr id="15" name="Right Brace 14"/>
          <p:cNvSpPr/>
          <p:nvPr/>
        </p:nvSpPr>
        <p:spPr>
          <a:xfrm>
            <a:off x="2643391" y="815384"/>
            <a:ext cx="419725" cy="2162217"/>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288889" y="1185554"/>
            <a:ext cx="1693889" cy="461665"/>
          </a:xfrm>
          <a:prstGeom prst="rect">
            <a:avLst/>
          </a:prstGeom>
          <a:noFill/>
        </p:spPr>
        <p:txBody>
          <a:bodyPr wrap="square" rtlCol="0">
            <a:spAutoFit/>
          </a:bodyPr>
          <a:lstStyle/>
          <a:p>
            <a:r>
              <a:rPr lang="en-US" sz="2400" b="1" dirty="0" smtClean="0"/>
              <a:t>Top-down</a:t>
            </a:r>
            <a:endParaRPr lang="en-US" sz="2400" b="1" dirty="0"/>
          </a:p>
        </p:txBody>
      </p:sp>
      <p:sp>
        <p:nvSpPr>
          <p:cNvPr id="18" name="Right Brace 17"/>
          <p:cNvSpPr/>
          <p:nvPr/>
        </p:nvSpPr>
        <p:spPr>
          <a:xfrm>
            <a:off x="6072374" y="216503"/>
            <a:ext cx="419725" cy="3429297"/>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33355" y="1166545"/>
            <a:ext cx="1693889" cy="461665"/>
          </a:xfrm>
          <a:prstGeom prst="rect">
            <a:avLst/>
          </a:prstGeom>
          <a:noFill/>
        </p:spPr>
        <p:txBody>
          <a:bodyPr wrap="square" rtlCol="0">
            <a:spAutoFit/>
          </a:bodyPr>
          <a:lstStyle/>
          <a:p>
            <a:r>
              <a:rPr lang="en-US" sz="2400" b="1" dirty="0" smtClean="0"/>
              <a:t>Bottom-up</a:t>
            </a:r>
            <a:endParaRPr lang="en-US" sz="2400" b="1" dirty="0"/>
          </a:p>
        </p:txBody>
      </p:sp>
      <p:sp>
        <p:nvSpPr>
          <p:cNvPr id="20" name="TextBox 19"/>
          <p:cNvSpPr txBox="1"/>
          <p:nvPr/>
        </p:nvSpPr>
        <p:spPr>
          <a:xfrm>
            <a:off x="8894132" y="856792"/>
            <a:ext cx="1899870" cy="830997"/>
          </a:xfrm>
          <a:prstGeom prst="rect">
            <a:avLst/>
          </a:prstGeom>
          <a:noFill/>
        </p:spPr>
        <p:txBody>
          <a:bodyPr wrap="square" rtlCol="0">
            <a:spAutoFit/>
          </a:bodyPr>
          <a:lstStyle/>
          <a:p>
            <a:r>
              <a:rPr lang="en-US" sz="2400" b="1" dirty="0" smtClean="0"/>
              <a:t>Top-down &amp; Bottom-up</a:t>
            </a:r>
            <a:endParaRPr lang="en-US" sz="2400" b="1" dirty="0"/>
          </a:p>
        </p:txBody>
      </p:sp>
      <p:sp>
        <p:nvSpPr>
          <p:cNvPr id="21" name="Right Brace 20"/>
          <p:cNvSpPr/>
          <p:nvPr/>
        </p:nvSpPr>
        <p:spPr>
          <a:xfrm>
            <a:off x="9424342" y="964950"/>
            <a:ext cx="419725" cy="1900750"/>
          </a:xfrm>
          <a:prstGeom prst="rightBrace">
            <a:avLst/>
          </a:prstGeom>
          <a:ln w="38100">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6653075" y="2752925"/>
            <a:ext cx="1040040" cy="439581"/>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23938" y="2360029"/>
            <a:ext cx="1936322" cy="369332"/>
          </a:xfrm>
          <a:prstGeom prst="rect">
            <a:avLst/>
          </a:prstGeom>
          <a:noFill/>
        </p:spPr>
        <p:txBody>
          <a:bodyPr wrap="square" rtlCol="0">
            <a:spAutoFit/>
          </a:bodyPr>
          <a:lstStyle/>
          <a:p>
            <a:r>
              <a:rPr lang="en-US" dirty="0" smtClean="0"/>
              <a:t>Maybe upper limit</a:t>
            </a:r>
            <a:endParaRPr lang="en-US" dirty="0"/>
          </a:p>
        </p:txBody>
      </p:sp>
      <p:sp>
        <p:nvSpPr>
          <p:cNvPr id="3" name="Slide Number Placeholder 2"/>
          <p:cNvSpPr>
            <a:spLocks noGrp="1"/>
          </p:cNvSpPr>
          <p:nvPr>
            <p:ph type="sldNum" sz="quarter" idx="12"/>
          </p:nvPr>
        </p:nvSpPr>
        <p:spPr/>
        <p:txBody>
          <a:bodyPr/>
          <a:lstStyle/>
          <a:p>
            <a:fld id="{0F519A6C-362D-4F24-942B-EDFEE9BE1EEF}" type="slidenum">
              <a:rPr lang="en-US" smtClean="0"/>
              <a:t>28</a:t>
            </a:fld>
            <a:endParaRPr lang="en-US"/>
          </a:p>
        </p:txBody>
      </p:sp>
    </p:spTree>
    <p:extLst>
      <p:ext uri="{BB962C8B-B14F-4D97-AF65-F5344CB8AC3E}">
        <p14:creationId xmlns:p14="http://schemas.microsoft.com/office/powerpoint/2010/main" val="3216529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Station – Mass Balance Calculations</a:t>
            </a:r>
            <a:endParaRPr lang="en-US" dirty="0"/>
          </a:p>
        </p:txBody>
      </p:sp>
      <p:graphicFrame>
        <p:nvGraphicFramePr>
          <p:cNvPr id="4" name="Content Placeholder 3"/>
          <p:cNvGraphicFramePr>
            <a:graphicFrameLocks noGrp="1"/>
          </p:cNvGraphicFramePr>
          <p:nvPr>
            <p:ph idx="1"/>
            <p:extLst/>
          </p:nvPr>
        </p:nvGraphicFramePr>
        <p:xfrm>
          <a:off x="838200" y="1825625"/>
          <a:ext cx="7010400" cy="3881120"/>
        </p:xfrm>
        <a:graphic>
          <a:graphicData uri="http://schemas.openxmlformats.org/drawingml/2006/table">
            <a:tbl>
              <a:tblPr firstRow="1" bandRow="1">
                <a:tableStyleId>{5C22544A-7EE6-4342-B048-85BDC9FD1C3A}</a:tableStyleId>
              </a:tblPr>
              <a:tblGrid>
                <a:gridCol w="3505200"/>
                <a:gridCol w="3505200"/>
              </a:tblGrid>
              <a:tr h="370840">
                <a:tc>
                  <a:txBody>
                    <a:bodyPr/>
                    <a:lstStyle/>
                    <a:p>
                      <a:r>
                        <a:rPr lang="en-US" dirty="0" smtClean="0"/>
                        <a:t>RF</a:t>
                      </a:r>
                      <a:endParaRPr lang="en-US" dirty="0"/>
                    </a:p>
                  </a:txBody>
                  <a:tcPr/>
                </a:tc>
                <a:tc>
                  <a:txBody>
                    <a:bodyPr/>
                    <a:lstStyle/>
                    <a:p>
                      <a:r>
                        <a:rPr lang="en-US" dirty="0" smtClean="0"/>
                        <a:t>Mass</a:t>
                      </a:r>
                      <a:r>
                        <a:rPr lang="en-US" baseline="0" dirty="0" smtClean="0"/>
                        <a:t> Balance Flux (moles / s)</a:t>
                      </a:r>
                    </a:p>
                    <a:p>
                      <a:r>
                        <a:rPr lang="en-US" baseline="0" dirty="0" smtClean="0"/>
                        <a:t>(Mean of flux calculated on each individual transect)</a:t>
                      </a:r>
                      <a:endParaRPr lang="en-US" dirty="0"/>
                    </a:p>
                  </a:txBody>
                  <a:tcPr/>
                </a:tc>
              </a:tr>
              <a:tr h="370840">
                <a:tc>
                  <a:txBody>
                    <a:bodyPr/>
                    <a:lstStyle/>
                    <a:p>
                      <a:r>
                        <a:rPr lang="en-US" dirty="0" smtClean="0"/>
                        <a:t>1</a:t>
                      </a:r>
                      <a:endParaRPr lang="en-US" dirty="0"/>
                    </a:p>
                  </a:txBody>
                  <a:tcPr/>
                </a:tc>
                <a:tc>
                  <a:txBody>
                    <a:bodyPr/>
                    <a:lstStyle/>
                    <a:p>
                      <a:r>
                        <a:rPr lang="en-US" dirty="0" smtClean="0"/>
                        <a:t>30.7</a:t>
                      </a:r>
                      <a:endParaRPr lang="en-US" dirty="0"/>
                    </a:p>
                  </a:txBody>
                  <a:tcPr/>
                </a:tc>
              </a:tr>
              <a:tr h="370840">
                <a:tc>
                  <a:txBody>
                    <a:bodyPr/>
                    <a:lstStyle/>
                    <a:p>
                      <a:r>
                        <a:rPr lang="en-US" dirty="0" smtClean="0"/>
                        <a:t>2</a:t>
                      </a:r>
                      <a:endParaRPr lang="en-US" dirty="0"/>
                    </a:p>
                  </a:txBody>
                  <a:tcPr/>
                </a:tc>
                <a:tc>
                  <a:txBody>
                    <a:bodyPr/>
                    <a:lstStyle/>
                    <a:p>
                      <a:r>
                        <a:rPr lang="en-US" dirty="0" smtClean="0"/>
                        <a:t>44.7</a:t>
                      </a:r>
                      <a:endParaRPr lang="en-US" dirty="0"/>
                    </a:p>
                  </a:txBody>
                  <a:tcPr/>
                </a:tc>
              </a:tr>
              <a:tr h="370840">
                <a:tc>
                  <a:txBody>
                    <a:bodyPr/>
                    <a:lstStyle/>
                    <a:p>
                      <a:r>
                        <a:rPr lang="en-US" dirty="0" smtClean="0"/>
                        <a:t>4</a:t>
                      </a:r>
                      <a:endParaRPr lang="en-US" dirty="0"/>
                    </a:p>
                  </a:txBody>
                  <a:tcPr/>
                </a:tc>
                <a:tc>
                  <a:txBody>
                    <a:bodyPr/>
                    <a:lstStyle/>
                    <a:p>
                      <a:r>
                        <a:rPr lang="en-US" dirty="0" smtClean="0"/>
                        <a:t>31.9</a:t>
                      </a:r>
                      <a:endParaRPr lang="en-US" dirty="0"/>
                    </a:p>
                  </a:txBody>
                  <a:tcPr/>
                </a:tc>
              </a:tr>
              <a:tr h="370840">
                <a:tc>
                  <a:txBody>
                    <a:bodyPr/>
                    <a:lstStyle/>
                    <a:p>
                      <a:r>
                        <a:rPr lang="en-US" dirty="0" smtClean="0"/>
                        <a:t>5</a:t>
                      </a:r>
                      <a:endParaRPr lang="en-US" dirty="0"/>
                    </a:p>
                  </a:txBody>
                  <a:tcPr/>
                </a:tc>
                <a:tc>
                  <a:txBody>
                    <a:bodyPr/>
                    <a:lstStyle/>
                    <a:p>
                      <a:r>
                        <a:rPr lang="en-US" dirty="0" smtClean="0"/>
                        <a:t>59.9</a:t>
                      </a:r>
                      <a:endParaRPr lang="en-US" dirty="0"/>
                    </a:p>
                  </a:txBody>
                  <a:tcPr/>
                </a:tc>
              </a:tr>
              <a:tr h="370840">
                <a:tc>
                  <a:txBody>
                    <a:bodyPr/>
                    <a:lstStyle/>
                    <a:p>
                      <a:r>
                        <a:rPr lang="en-US" dirty="0" smtClean="0"/>
                        <a:t>6</a:t>
                      </a:r>
                      <a:endParaRPr lang="en-US" dirty="0"/>
                    </a:p>
                  </a:txBody>
                  <a:tcPr/>
                </a:tc>
                <a:tc>
                  <a:txBody>
                    <a:bodyPr/>
                    <a:lstStyle/>
                    <a:p>
                      <a:r>
                        <a:rPr lang="en-US" dirty="0" smtClean="0"/>
                        <a:t>21.1</a:t>
                      </a:r>
                      <a:endParaRPr lang="en-US" dirty="0"/>
                    </a:p>
                  </a:txBody>
                  <a:tcPr/>
                </a:tc>
              </a:tr>
              <a:tr h="370840">
                <a:tc>
                  <a:txBody>
                    <a:bodyPr/>
                    <a:lstStyle/>
                    <a:p>
                      <a:r>
                        <a:rPr lang="en-US" dirty="0" smtClean="0"/>
                        <a:t>7</a:t>
                      </a:r>
                      <a:endParaRPr lang="en-US" dirty="0"/>
                    </a:p>
                  </a:txBody>
                  <a:tcPr/>
                </a:tc>
                <a:tc>
                  <a:txBody>
                    <a:bodyPr/>
                    <a:lstStyle/>
                    <a:p>
                      <a:r>
                        <a:rPr lang="en-US" dirty="0" smtClean="0"/>
                        <a:t>71.8</a:t>
                      </a:r>
                      <a:endParaRPr lang="en-US" dirty="0"/>
                    </a:p>
                  </a:txBody>
                  <a:tcPr/>
                </a:tc>
              </a:tr>
              <a:tr h="370840">
                <a:tc>
                  <a:txBody>
                    <a:bodyPr/>
                    <a:lstStyle/>
                    <a:p>
                      <a:r>
                        <a:rPr lang="en-US" dirty="0" smtClean="0"/>
                        <a:t>8</a:t>
                      </a:r>
                      <a:endParaRPr lang="en-US" dirty="0"/>
                    </a:p>
                  </a:txBody>
                  <a:tcPr/>
                </a:tc>
                <a:tc>
                  <a:txBody>
                    <a:bodyPr/>
                    <a:lstStyle/>
                    <a:p>
                      <a:r>
                        <a:rPr lang="en-US" dirty="0" smtClean="0"/>
                        <a:t>66.3</a:t>
                      </a:r>
                      <a:endParaRPr lang="en-US" dirty="0"/>
                    </a:p>
                  </a:txBody>
                  <a:tcPr/>
                </a:tc>
              </a:tr>
              <a:tr h="370840">
                <a:tc>
                  <a:txBody>
                    <a:bodyPr/>
                    <a:lstStyle/>
                    <a:p>
                      <a:r>
                        <a:rPr lang="en-US" b="1" dirty="0" smtClean="0"/>
                        <a:t>Mean ± St. Deviation</a:t>
                      </a:r>
                      <a:endParaRPr lang="en-US" b="1" dirty="0"/>
                    </a:p>
                  </a:txBody>
                  <a:tcPr/>
                </a:tc>
                <a:tc>
                  <a:txBody>
                    <a:bodyPr/>
                    <a:lstStyle/>
                    <a:p>
                      <a:r>
                        <a:rPr lang="en-US" b="1" dirty="0" smtClean="0"/>
                        <a:t>46.6 ± 18.3</a:t>
                      </a:r>
                      <a:endParaRPr lang="en-US" b="1" dirty="0"/>
                    </a:p>
                  </a:txBody>
                  <a:tcPr/>
                </a:tc>
              </a:tr>
            </a:tbl>
          </a:graphicData>
        </a:graphic>
      </p:graphicFrame>
      <p:sp>
        <p:nvSpPr>
          <p:cNvPr id="3" name="Slide Number Placeholder 2"/>
          <p:cNvSpPr>
            <a:spLocks noGrp="1"/>
          </p:cNvSpPr>
          <p:nvPr>
            <p:ph type="sldNum" sz="quarter" idx="12"/>
          </p:nvPr>
        </p:nvSpPr>
        <p:spPr/>
        <p:txBody>
          <a:bodyPr/>
          <a:lstStyle/>
          <a:p>
            <a:fld id="{0F519A6C-362D-4F24-942B-EDFEE9BE1EEF}" type="slidenum">
              <a:rPr lang="en-US" smtClean="0"/>
              <a:t>29</a:t>
            </a:fld>
            <a:endParaRPr lang="en-US"/>
          </a:p>
        </p:txBody>
      </p:sp>
    </p:spTree>
    <p:extLst>
      <p:ext uri="{BB962C8B-B14F-4D97-AF65-F5344CB8AC3E}">
        <p14:creationId xmlns:p14="http://schemas.microsoft.com/office/powerpoint/2010/main" val="19981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598392" y="0"/>
            <a:ext cx="8995214"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u="sng" dirty="0" smtClean="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FLAGG-MD Flights during Winter 2015 and 2016</a:t>
            </a:r>
            <a:endParaRPr lang="en-US" sz="2800" b="1" u="sng" dirty="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fld id="{67857EC7-DE4E-43BC-B2F2-02DAD816B2DF}" type="slidenum">
              <a:rPr lang="en-US" smtClean="0"/>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185" y="600434"/>
            <a:ext cx="9303629" cy="6257566"/>
          </a:xfrm>
          <a:prstGeom prst="rect">
            <a:avLst/>
          </a:prstGeom>
        </p:spPr>
      </p:pic>
    </p:spTree>
    <p:extLst>
      <p:ext uri="{BB962C8B-B14F-4D97-AF65-F5344CB8AC3E}">
        <p14:creationId xmlns:p14="http://schemas.microsoft.com/office/powerpoint/2010/main" val="369648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6" y="43152"/>
            <a:ext cx="11126273" cy="714375"/>
          </a:xfrm>
        </p:spPr>
        <p:txBody>
          <a:bodyPr>
            <a:normAutofit/>
          </a:bodyPr>
          <a:lstStyle/>
          <a:p>
            <a:pPr algn="ctr"/>
            <a:r>
              <a:rPr lang="en-US" sz="3200" b="1" dirty="0" smtClean="0">
                <a:solidFill>
                  <a:srgbClr val="000099"/>
                </a:solidFill>
                <a:latin typeface="Arial" panose="020B0604020202020204" pitchFamily="34" charset="0"/>
                <a:cs typeface="Arial" panose="020B0604020202020204" pitchFamily="34" charset="0"/>
              </a:rPr>
              <a:t>Mass Balance – CH</a:t>
            </a:r>
            <a:r>
              <a:rPr lang="en-US" sz="3200" b="1" baseline="-25000" dirty="0" smtClean="0">
                <a:solidFill>
                  <a:srgbClr val="000099"/>
                </a:solidFill>
                <a:latin typeface="Arial" panose="020B0604020202020204" pitchFamily="34" charset="0"/>
                <a:cs typeface="Arial" panose="020B0604020202020204" pitchFamily="34" charset="0"/>
              </a:rPr>
              <a:t>4 </a:t>
            </a:r>
            <a:r>
              <a:rPr lang="en-US" sz="3200" b="1" dirty="0" smtClean="0">
                <a:solidFill>
                  <a:srgbClr val="000099"/>
                </a:solidFill>
                <a:latin typeface="Arial" panose="020B0604020202020204" pitchFamily="34" charset="0"/>
                <a:cs typeface="Arial" panose="020B0604020202020204" pitchFamily="34" charset="0"/>
              </a:rPr>
              <a:t>from DC/Baltimore</a:t>
            </a:r>
            <a:endParaRPr lang="en-US" sz="3200" b="1" baseline="-25000" dirty="0">
              <a:solidFill>
                <a:srgbClr val="0000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152399" y="757527"/>
          <a:ext cx="11868152" cy="4424403"/>
        </p:xfrm>
        <a:graphic>
          <a:graphicData uri="http://schemas.openxmlformats.org/drawingml/2006/table">
            <a:tbl>
              <a:tblPr firstRow="1" bandRow="1">
                <a:tableStyleId>{5C22544A-7EE6-4342-B048-85BDC9FD1C3A}</a:tableStyleId>
              </a:tblPr>
              <a:tblGrid>
                <a:gridCol w="1058520"/>
                <a:gridCol w="1748858"/>
                <a:gridCol w="2910928"/>
                <a:gridCol w="3118029"/>
                <a:gridCol w="3031817"/>
              </a:tblGrid>
              <a:tr h="1389679">
                <a:tc>
                  <a:txBody>
                    <a:bodyPr/>
                    <a:lstStyle/>
                    <a:p>
                      <a:r>
                        <a:rPr lang="en-US" sz="2000" dirty="0" smtClean="0"/>
                        <a:t>Flight</a:t>
                      </a:r>
                      <a:r>
                        <a:rPr lang="en-US" sz="2000" baseline="0" dirty="0" smtClean="0"/>
                        <a:t> Date</a:t>
                      </a:r>
                      <a:endParaRPr lang="en-US" sz="2000" dirty="0"/>
                    </a:p>
                  </a:txBody>
                  <a:tcPr/>
                </a:tc>
                <a:tc>
                  <a:txBody>
                    <a:bodyPr/>
                    <a:lstStyle/>
                    <a:p>
                      <a:r>
                        <a:rPr lang="en-US" sz="2000" baseline="0" dirty="0" smtClean="0"/>
                        <a:t>Emission Rate </a:t>
                      </a:r>
                    </a:p>
                    <a:p>
                      <a:r>
                        <a:rPr lang="en-US" sz="2000" baseline="0" dirty="0" smtClean="0"/>
                        <a:t>(moles CH</a:t>
                      </a:r>
                      <a:r>
                        <a:rPr lang="en-US" sz="2000" baseline="-25000" dirty="0" smtClean="0"/>
                        <a:t>4</a:t>
                      </a:r>
                      <a:r>
                        <a:rPr lang="en-US" sz="2000" baseline="0" dirty="0" smtClean="0"/>
                        <a:t> s</a:t>
                      </a:r>
                      <a:r>
                        <a:rPr lang="en-US" sz="2000" baseline="30000" dirty="0" smtClean="0"/>
                        <a:t>-1</a:t>
                      </a:r>
                      <a:r>
                        <a:rPr lang="en-US" sz="2000" baseline="0" dirty="0" smtClean="0"/>
                        <a:t>)</a:t>
                      </a:r>
                      <a:endParaRPr lang="en-US" sz="2000" dirty="0"/>
                    </a:p>
                  </a:txBody>
                  <a:tcPr/>
                </a:tc>
                <a:tc>
                  <a:txBody>
                    <a:bodyPr/>
                    <a:lstStyle/>
                    <a:p>
                      <a:r>
                        <a:rPr lang="en-US" sz="2000" dirty="0" smtClean="0"/>
                        <a:t>Emission Uncertainty Range</a:t>
                      </a:r>
                      <a:r>
                        <a:rPr lang="en-US" sz="2000" baseline="0" dirty="0" smtClean="0"/>
                        <a:t> – Horizontal Bounds* </a:t>
                      </a:r>
                    </a:p>
                    <a:p>
                      <a:r>
                        <a:rPr lang="en-US" sz="2000" baseline="0" dirty="0" smtClean="0"/>
                        <a:t>(moles CH</a:t>
                      </a:r>
                      <a:r>
                        <a:rPr lang="en-US" sz="2000" baseline="-25000" dirty="0" smtClean="0"/>
                        <a:t>4</a:t>
                      </a:r>
                      <a:r>
                        <a:rPr lang="en-US" sz="2000" baseline="0" dirty="0" smtClean="0"/>
                        <a:t> s</a:t>
                      </a:r>
                      <a:r>
                        <a:rPr lang="en-US" sz="2000" baseline="30000" dirty="0" smtClean="0"/>
                        <a:t>-1</a:t>
                      </a:r>
                      <a:r>
                        <a:rPr lang="en-US" sz="2000" baseline="0" dirty="0" smtClean="0"/>
                        <a:t>)</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Flux Uncertainty Range – PBL</a:t>
                      </a:r>
                      <a:r>
                        <a:rPr lang="en-US" sz="2000" baseline="0" dirty="0" smtClean="0"/>
                        <a:t> Depth**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(moles CH</a:t>
                      </a:r>
                      <a:r>
                        <a:rPr lang="en-US" sz="2000" baseline="-25000" dirty="0" smtClean="0"/>
                        <a:t>4</a:t>
                      </a:r>
                      <a:r>
                        <a:rPr lang="en-US" sz="2000" baseline="0" dirty="0" smtClean="0"/>
                        <a:t> s</a:t>
                      </a:r>
                      <a:r>
                        <a:rPr lang="en-US" sz="2000" baseline="30000" dirty="0" smtClean="0"/>
                        <a:t>-1</a:t>
                      </a:r>
                      <a:r>
                        <a:rPr lang="en-US" sz="2000" baseline="0" dirty="0" smtClean="0"/>
                        <a:t>)</a:t>
                      </a:r>
                      <a:endParaRPr lang="en-US" sz="2000" dirty="0"/>
                    </a:p>
                  </a:txBody>
                  <a:tcPr/>
                </a:tc>
                <a:tc>
                  <a:txBody>
                    <a:bodyPr/>
                    <a:lstStyle/>
                    <a:p>
                      <a:r>
                        <a:rPr lang="en-US" sz="2000" dirty="0" smtClean="0"/>
                        <a:t>Flux Uncertainty Range – Horizontal Bounds &amp; PBL Depth Combined***</a:t>
                      </a:r>
                      <a:r>
                        <a:rPr lang="en-US" sz="20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(moles CH</a:t>
                      </a:r>
                      <a:r>
                        <a:rPr lang="en-US" sz="2000" baseline="-25000" dirty="0" smtClean="0"/>
                        <a:t>4</a:t>
                      </a:r>
                      <a:r>
                        <a:rPr lang="en-US" sz="2000" baseline="0" dirty="0" smtClean="0"/>
                        <a:t> s</a:t>
                      </a:r>
                      <a:r>
                        <a:rPr lang="en-US" sz="2000" baseline="30000" dirty="0" smtClean="0"/>
                        <a:t>-1</a:t>
                      </a:r>
                      <a:r>
                        <a:rPr lang="en-US" sz="2000" baseline="0" dirty="0" smtClean="0"/>
                        <a:t>)</a:t>
                      </a:r>
                      <a:endParaRPr lang="en-US" sz="2000" dirty="0" smtClean="0"/>
                    </a:p>
                  </a:txBody>
                  <a:tcPr/>
                </a:tc>
              </a:tr>
              <a:tr h="433532">
                <a:tc>
                  <a:txBody>
                    <a:bodyPr/>
                    <a:lstStyle/>
                    <a:p>
                      <a:r>
                        <a:rPr lang="en-US" sz="2000" dirty="0" smtClean="0"/>
                        <a:t>2/13/15</a:t>
                      </a:r>
                      <a:endParaRPr lang="en-US" sz="2000" dirty="0"/>
                    </a:p>
                  </a:txBody>
                  <a:tcPr/>
                </a:tc>
                <a:tc>
                  <a:txBody>
                    <a:bodyPr/>
                    <a:lstStyle/>
                    <a:p>
                      <a:r>
                        <a:rPr lang="en-US" sz="2000" dirty="0" smtClean="0"/>
                        <a:t>193</a:t>
                      </a:r>
                      <a:endParaRPr lang="en-US" sz="2000" dirty="0"/>
                    </a:p>
                  </a:txBody>
                  <a:tcPr/>
                </a:tc>
                <a:tc>
                  <a:txBody>
                    <a:bodyPr/>
                    <a:lstStyle/>
                    <a:p>
                      <a:r>
                        <a:rPr lang="en-US" sz="2000" dirty="0" smtClean="0"/>
                        <a:t>177</a:t>
                      </a:r>
                      <a:r>
                        <a:rPr lang="en-US" sz="2000" baseline="0" dirty="0" smtClean="0"/>
                        <a:t> – 201</a:t>
                      </a:r>
                    </a:p>
                  </a:txBody>
                  <a:tcPr/>
                </a:tc>
                <a:tc>
                  <a:txBody>
                    <a:bodyPr/>
                    <a:lstStyle/>
                    <a:p>
                      <a:r>
                        <a:rPr lang="en-US" sz="2000" dirty="0" smtClean="0"/>
                        <a:t>145 – 241</a:t>
                      </a:r>
                      <a:endParaRPr lang="en-US" sz="2000" dirty="0"/>
                    </a:p>
                  </a:txBody>
                  <a:tcPr/>
                </a:tc>
                <a:tc>
                  <a:txBody>
                    <a:bodyPr/>
                    <a:lstStyle/>
                    <a:p>
                      <a:r>
                        <a:rPr lang="en-US" sz="2000" dirty="0" smtClean="0"/>
                        <a:t>133 – 251</a:t>
                      </a:r>
                      <a:endParaRPr lang="en-US" sz="2000" dirty="0"/>
                    </a:p>
                  </a:txBody>
                  <a:tcPr/>
                </a:tc>
              </a:tr>
              <a:tr h="433532">
                <a:tc>
                  <a:txBody>
                    <a:bodyPr/>
                    <a:lstStyle/>
                    <a:p>
                      <a:r>
                        <a:rPr lang="en-US" sz="2000" dirty="0" smtClean="0"/>
                        <a:t>2/19/15</a:t>
                      </a:r>
                      <a:endParaRPr lang="en-US" sz="2000" dirty="0"/>
                    </a:p>
                  </a:txBody>
                  <a:tcPr/>
                </a:tc>
                <a:tc>
                  <a:txBody>
                    <a:bodyPr/>
                    <a:lstStyle/>
                    <a:p>
                      <a:r>
                        <a:rPr lang="en-US" sz="2000" dirty="0" smtClean="0"/>
                        <a:t>1260</a:t>
                      </a:r>
                      <a:endParaRPr lang="en-US" sz="2000" dirty="0"/>
                    </a:p>
                  </a:txBody>
                  <a:tcPr/>
                </a:tc>
                <a:tc>
                  <a:txBody>
                    <a:bodyPr/>
                    <a:lstStyle/>
                    <a:p>
                      <a:r>
                        <a:rPr lang="en-US" sz="2000" dirty="0" smtClean="0"/>
                        <a:t>1230 – 1270</a:t>
                      </a:r>
                      <a:endParaRPr lang="en-US" sz="2000" dirty="0"/>
                    </a:p>
                  </a:txBody>
                  <a:tcPr/>
                </a:tc>
                <a:tc>
                  <a:txBody>
                    <a:bodyPr/>
                    <a:lstStyle/>
                    <a:p>
                      <a:r>
                        <a:rPr lang="en-US" sz="2000" dirty="0" smtClean="0"/>
                        <a:t>853 – 1670</a:t>
                      </a:r>
                      <a:endParaRPr lang="en-US" sz="2000" dirty="0"/>
                    </a:p>
                  </a:txBody>
                  <a:tcPr/>
                </a:tc>
                <a:tc>
                  <a:txBody>
                    <a:bodyPr/>
                    <a:lstStyle/>
                    <a:p>
                      <a:r>
                        <a:rPr lang="en-US" sz="2000" dirty="0" smtClean="0"/>
                        <a:t>830 – 1680</a:t>
                      </a:r>
                      <a:endParaRPr lang="en-US" sz="2000" dirty="0"/>
                    </a:p>
                  </a:txBody>
                  <a:tcPr/>
                </a:tc>
              </a:tr>
              <a:tr h="433532">
                <a:tc>
                  <a:txBody>
                    <a:bodyPr/>
                    <a:lstStyle/>
                    <a:p>
                      <a:r>
                        <a:rPr lang="en-US" sz="2000" dirty="0" smtClean="0"/>
                        <a:t>2/20/15</a:t>
                      </a:r>
                      <a:endParaRPr lang="en-US" sz="2000" dirty="0"/>
                    </a:p>
                  </a:txBody>
                  <a:tcPr/>
                </a:tc>
                <a:tc>
                  <a:txBody>
                    <a:bodyPr/>
                    <a:lstStyle/>
                    <a:p>
                      <a:r>
                        <a:rPr lang="en-US" sz="2000" dirty="0" smtClean="0"/>
                        <a:t>509</a:t>
                      </a:r>
                      <a:endParaRPr lang="en-US" sz="2000" dirty="0"/>
                    </a:p>
                  </a:txBody>
                  <a:tcPr/>
                </a:tc>
                <a:tc>
                  <a:txBody>
                    <a:bodyPr/>
                    <a:lstStyle/>
                    <a:p>
                      <a:r>
                        <a:rPr lang="en-US" sz="2000" dirty="0" smtClean="0"/>
                        <a:t>452 –</a:t>
                      </a:r>
                      <a:r>
                        <a:rPr lang="en-US" sz="2000" baseline="0" dirty="0" smtClean="0"/>
                        <a:t> 509</a:t>
                      </a:r>
                      <a:endParaRPr lang="en-US" sz="2000" dirty="0"/>
                    </a:p>
                  </a:txBody>
                  <a:tcPr/>
                </a:tc>
                <a:tc>
                  <a:txBody>
                    <a:bodyPr/>
                    <a:lstStyle/>
                    <a:p>
                      <a:r>
                        <a:rPr lang="en-US" sz="2000" dirty="0" smtClean="0"/>
                        <a:t>351 – 667</a:t>
                      </a:r>
                      <a:endParaRPr lang="en-US" sz="2000" dirty="0"/>
                    </a:p>
                  </a:txBody>
                  <a:tcPr/>
                </a:tc>
                <a:tc>
                  <a:txBody>
                    <a:bodyPr/>
                    <a:lstStyle/>
                    <a:p>
                      <a:r>
                        <a:rPr lang="en-US" sz="2000" dirty="0" smtClean="0"/>
                        <a:t>311 – 667</a:t>
                      </a:r>
                      <a:endParaRPr lang="en-US" sz="2000" dirty="0"/>
                    </a:p>
                  </a:txBody>
                  <a:tcPr/>
                </a:tc>
              </a:tr>
              <a:tr h="433532">
                <a:tc>
                  <a:txBody>
                    <a:bodyPr/>
                    <a:lstStyle/>
                    <a:p>
                      <a:r>
                        <a:rPr lang="en-US" sz="2000" dirty="0" smtClean="0"/>
                        <a:t>2/23/15</a:t>
                      </a:r>
                      <a:endParaRPr lang="en-US" sz="2000" dirty="0"/>
                    </a:p>
                  </a:txBody>
                  <a:tcPr/>
                </a:tc>
                <a:tc>
                  <a:txBody>
                    <a:bodyPr/>
                    <a:lstStyle/>
                    <a:p>
                      <a:r>
                        <a:rPr lang="en-US" sz="2000" dirty="0" smtClean="0"/>
                        <a:t>157</a:t>
                      </a:r>
                      <a:endParaRPr lang="en-US" sz="2000" dirty="0"/>
                    </a:p>
                  </a:txBody>
                  <a:tcPr/>
                </a:tc>
                <a:tc>
                  <a:txBody>
                    <a:bodyPr/>
                    <a:lstStyle/>
                    <a:p>
                      <a:r>
                        <a:rPr lang="en-US" sz="2000" dirty="0" smtClean="0"/>
                        <a:t>141 – 169</a:t>
                      </a:r>
                      <a:endParaRPr lang="en-US" sz="2000" dirty="0"/>
                    </a:p>
                  </a:txBody>
                  <a:tcPr/>
                </a:tc>
                <a:tc>
                  <a:txBody>
                    <a:bodyPr/>
                    <a:lstStyle/>
                    <a:p>
                      <a:r>
                        <a:rPr lang="en-US" sz="2000" b="0" dirty="0" smtClean="0"/>
                        <a:t>110 – 204</a:t>
                      </a:r>
                      <a:endParaRPr lang="en-US" sz="2000" b="0" dirty="0"/>
                    </a:p>
                  </a:txBody>
                  <a:tcPr/>
                </a:tc>
                <a:tc>
                  <a:txBody>
                    <a:bodyPr/>
                    <a:lstStyle/>
                    <a:p>
                      <a:r>
                        <a:rPr lang="en-US" sz="2000" b="0" dirty="0" smtClean="0"/>
                        <a:t>99.0 – 219</a:t>
                      </a:r>
                      <a:endParaRPr lang="en-US" sz="2000" b="0" dirty="0"/>
                    </a:p>
                  </a:txBody>
                  <a:tcPr/>
                </a:tc>
              </a:tr>
              <a:tr h="433532">
                <a:tc>
                  <a:txBody>
                    <a:bodyPr/>
                    <a:lstStyle/>
                    <a:p>
                      <a:r>
                        <a:rPr lang="en-US" sz="2000" dirty="0" smtClean="0"/>
                        <a:t>2/24/15</a:t>
                      </a:r>
                      <a:endParaRPr lang="en-US" sz="2000" dirty="0"/>
                    </a:p>
                  </a:txBody>
                  <a:tcPr/>
                </a:tc>
                <a:tc>
                  <a:txBody>
                    <a:bodyPr/>
                    <a:lstStyle/>
                    <a:p>
                      <a:r>
                        <a:rPr lang="en-US" sz="2000" dirty="0" smtClean="0"/>
                        <a:t>951</a:t>
                      </a:r>
                      <a:endParaRPr lang="en-US" sz="2000" dirty="0"/>
                    </a:p>
                  </a:txBody>
                  <a:tcPr/>
                </a:tc>
                <a:tc>
                  <a:txBody>
                    <a:bodyPr/>
                    <a:lstStyle/>
                    <a:p>
                      <a:r>
                        <a:rPr lang="en-US" sz="2000" dirty="0" smtClean="0"/>
                        <a:t>857 –</a:t>
                      </a:r>
                      <a:r>
                        <a:rPr lang="en-US" sz="2000" baseline="0" dirty="0" smtClean="0"/>
                        <a:t> </a:t>
                      </a:r>
                      <a:r>
                        <a:rPr lang="en-US" sz="2000" dirty="0" smtClean="0"/>
                        <a:t>1180</a:t>
                      </a:r>
                      <a:endParaRPr lang="en-US" sz="2000" dirty="0"/>
                    </a:p>
                  </a:txBody>
                  <a:tcPr/>
                </a:tc>
                <a:tc>
                  <a:txBody>
                    <a:bodyPr/>
                    <a:lstStyle/>
                    <a:p>
                      <a:r>
                        <a:rPr lang="en-US" sz="2000" dirty="0" smtClean="0"/>
                        <a:t>705 – 1200</a:t>
                      </a:r>
                      <a:endParaRPr lang="en-US" sz="2000" dirty="0"/>
                    </a:p>
                  </a:txBody>
                  <a:tcPr/>
                </a:tc>
                <a:tc>
                  <a:txBody>
                    <a:bodyPr/>
                    <a:lstStyle/>
                    <a:p>
                      <a:r>
                        <a:rPr lang="en-US" sz="2000" dirty="0" smtClean="0"/>
                        <a:t>633 – 1490</a:t>
                      </a:r>
                      <a:endParaRPr lang="en-US" sz="2000" dirty="0"/>
                    </a:p>
                  </a:txBody>
                  <a:tcPr/>
                </a:tc>
              </a:tr>
              <a:tr h="433532">
                <a:tc>
                  <a:txBody>
                    <a:bodyPr/>
                    <a:lstStyle/>
                    <a:p>
                      <a:r>
                        <a:rPr lang="en-US" sz="2000" dirty="0" smtClean="0"/>
                        <a:t>2/25/15</a:t>
                      </a:r>
                      <a:endParaRPr lang="en-US" sz="2000" dirty="0"/>
                    </a:p>
                  </a:txBody>
                  <a:tcPr/>
                </a:tc>
                <a:tc>
                  <a:txBody>
                    <a:bodyPr/>
                    <a:lstStyle/>
                    <a:p>
                      <a:r>
                        <a:rPr lang="en-US" sz="2000" dirty="0" smtClean="0"/>
                        <a:t>183</a:t>
                      </a:r>
                      <a:endParaRPr lang="en-US" sz="2000" dirty="0"/>
                    </a:p>
                  </a:txBody>
                  <a:tcPr/>
                </a:tc>
                <a:tc>
                  <a:txBody>
                    <a:bodyPr/>
                    <a:lstStyle/>
                    <a:p>
                      <a:r>
                        <a:rPr lang="en-US" sz="2000" dirty="0" smtClean="0"/>
                        <a:t>172 – 187</a:t>
                      </a:r>
                      <a:endParaRPr lang="en-US" sz="2000" dirty="0"/>
                    </a:p>
                  </a:txBody>
                  <a:tcPr/>
                </a:tc>
                <a:tc>
                  <a:txBody>
                    <a:bodyPr/>
                    <a:lstStyle/>
                    <a:p>
                      <a:r>
                        <a:rPr lang="en-US" sz="2000" dirty="0" smtClean="0"/>
                        <a:t>97.5 – 269</a:t>
                      </a:r>
                      <a:endParaRPr lang="en-US" sz="2000" dirty="0"/>
                    </a:p>
                  </a:txBody>
                  <a:tcPr/>
                </a:tc>
                <a:tc>
                  <a:txBody>
                    <a:bodyPr/>
                    <a:lstStyle/>
                    <a:p>
                      <a:r>
                        <a:rPr lang="en-US" sz="2000" dirty="0" smtClean="0"/>
                        <a:t>90.6 – 274</a:t>
                      </a:r>
                      <a:endParaRPr lang="en-US" sz="2000" dirty="0"/>
                    </a:p>
                  </a:txBody>
                  <a:tcPr/>
                </a:tc>
              </a:tr>
              <a:tr h="433532">
                <a:tc>
                  <a:txBody>
                    <a:bodyPr/>
                    <a:lstStyle/>
                    <a:p>
                      <a:r>
                        <a:rPr lang="en-US" sz="2000" b="1" dirty="0" smtClean="0"/>
                        <a:t>Mean</a:t>
                      </a:r>
                      <a:endParaRPr lang="en-US" sz="2000" b="1" dirty="0"/>
                    </a:p>
                  </a:txBody>
                  <a:tcPr/>
                </a:tc>
                <a:tc>
                  <a:txBody>
                    <a:bodyPr/>
                    <a:lstStyle/>
                    <a:p>
                      <a:r>
                        <a:rPr lang="en-US" sz="2000" b="1" dirty="0" smtClean="0"/>
                        <a:t>542</a:t>
                      </a:r>
                      <a:endParaRPr lang="en-US" sz="2000" b="1" dirty="0"/>
                    </a:p>
                  </a:txBody>
                  <a:tcPr/>
                </a:tc>
                <a:tc>
                  <a:txBody>
                    <a:bodyPr/>
                    <a:lstStyle/>
                    <a:p>
                      <a:r>
                        <a:rPr lang="en-US" sz="2000" b="1" dirty="0" smtClean="0"/>
                        <a:t>505 – 586 (-6.8% / +8.1%)</a:t>
                      </a:r>
                      <a:endParaRPr lang="en-US" sz="2000" b="1" dirty="0"/>
                    </a:p>
                  </a:txBody>
                  <a:tcPr/>
                </a:tc>
                <a:tc>
                  <a:txBody>
                    <a:bodyPr/>
                    <a:lstStyle/>
                    <a:p>
                      <a:r>
                        <a:rPr lang="en-US" sz="2000" b="1" dirty="0" smtClean="0"/>
                        <a:t>377 – 709 (-30.%</a:t>
                      </a:r>
                      <a:r>
                        <a:rPr lang="en-US" sz="2000" b="1" baseline="0" dirty="0" smtClean="0"/>
                        <a:t> / + 31%)</a:t>
                      </a:r>
                      <a:endParaRPr lang="en-US" sz="2000" b="1" dirty="0"/>
                    </a:p>
                  </a:txBody>
                  <a:tcPr/>
                </a:tc>
                <a:tc>
                  <a:txBody>
                    <a:bodyPr/>
                    <a:lstStyle/>
                    <a:p>
                      <a:r>
                        <a:rPr lang="en-US" sz="2000" b="1" dirty="0" smtClean="0"/>
                        <a:t>349</a:t>
                      </a:r>
                      <a:r>
                        <a:rPr lang="en-US" sz="2000" b="1" baseline="0" dirty="0" smtClean="0"/>
                        <a:t> – 764 (-36% / +41%)</a:t>
                      </a:r>
                      <a:endParaRPr lang="en-US" sz="2000" b="1" dirty="0"/>
                    </a:p>
                  </a:txBody>
                  <a:tcPr/>
                </a:tc>
              </a:tr>
            </a:tbl>
          </a:graphicData>
        </a:graphic>
      </p:graphicFrame>
      <p:sp>
        <p:nvSpPr>
          <p:cNvPr id="5" name="TextBox 4"/>
          <p:cNvSpPr txBox="1"/>
          <p:nvPr/>
        </p:nvSpPr>
        <p:spPr>
          <a:xfrm>
            <a:off x="1554465" y="5318457"/>
            <a:ext cx="8787270" cy="1569660"/>
          </a:xfrm>
          <a:prstGeom prst="rect">
            <a:avLst/>
          </a:prstGeom>
          <a:noFill/>
        </p:spPr>
        <p:txBody>
          <a:bodyPr wrap="square" rtlCol="0">
            <a:spAutoFit/>
          </a:bodyPr>
          <a:lstStyle/>
          <a:p>
            <a:r>
              <a:rPr lang="en-US" sz="1600" dirty="0" smtClean="0"/>
              <a:t>*Flux range computed by varying horizontal transect width by 10%</a:t>
            </a:r>
          </a:p>
          <a:p>
            <a:endParaRPr lang="en-US" sz="1600" dirty="0" smtClean="0"/>
          </a:p>
          <a:p>
            <a:r>
              <a:rPr lang="en-US" sz="1600" dirty="0" smtClean="0"/>
              <a:t>**Flux </a:t>
            </a:r>
            <a:r>
              <a:rPr lang="en-US" sz="1600" dirty="0"/>
              <a:t>range computed by varying </a:t>
            </a:r>
            <a:r>
              <a:rPr lang="en-US" sz="1600" dirty="0" smtClean="0"/>
              <a:t>PBL height by one-sigma</a:t>
            </a:r>
          </a:p>
          <a:p>
            <a:endParaRPr lang="en-US" sz="1600" dirty="0"/>
          </a:p>
          <a:p>
            <a:r>
              <a:rPr lang="en-US" sz="1600" dirty="0" smtClean="0"/>
              <a:t>***Flux range computed by varying horizontal transect width by 10% and PBL height by one-sigma.</a:t>
            </a:r>
          </a:p>
          <a:p>
            <a:endParaRPr lang="en-US" sz="1600" dirty="0"/>
          </a:p>
        </p:txBody>
      </p:sp>
      <p:sp>
        <p:nvSpPr>
          <p:cNvPr id="3" name="Slide Number Placeholder 2"/>
          <p:cNvSpPr>
            <a:spLocks noGrp="1"/>
          </p:cNvSpPr>
          <p:nvPr>
            <p:ph type="sldNum" sz="quarter" idx="12"/>
          </p:nvPr>
        </p:nvSpPr>
        <p:spPr>
          <a:xfrm>
            <a:off x="8610600" y="6201802"/>
            <a:ext cx="2743200" cy="365125"/>
          </a:xfrm>
        </p:spPr>
        <p:txBody>
          <a:bodyPr/>
          <a:lstStyle/>
          <a:p>
            <a:fld id="{0F519A6C-362D-4F24-942B-EDFEE9BE1EEF}" type="slidenum">
              <a:rPr lang="en-US" smtClean="0"/>
              <a:t>30</a:t>
            </a:fld>
            <a:endParaRPr lang="en-US"/>
          </a:p>
        </p:txBody>
      </p:sp>
    </p:spTree>
    <p:extLst>
      <p:ext uri="{BB962C8B-B14F-4D97-AF65-F5344CB8AC3E}">
        <p14:creationId xmlns:p14="http://schemas.microsoft.com/office/powerpoint/2010/main" val="127964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5886" y="875884"/>
            <a:ext cx="9122114" cy="6104947"/>
          </a:xfrm>
          <a:prstGeom prst="rect">
            <a:avLst/>
          </a:prstGeom>
        </p:spPr>
      </p:pic>
      <p:sp>
        <p:nvSpPr>
          <p:cNvPr id="7" name="TextBox 6"/>
          <p:cNvSpPr txBox="1"/>
          <p:nvPr/>
        </p:nvSpPr>
        <p:spPr>
          <a:xfrm>
            <a:off x="2517582" y="172847"/>
            <a:ext cx="7178722" cy="584775"/>
          </a:xfrm>
          <a:prstGeom prst="rect">
            <a:avLst/>
          </a:prstGeom>
          <a:noFill/>
        </p:spPr>
        <p:txBody>
          <a:bodyPr wrap="square" rtlCol="0">
            <a:spAutoFit/>
          </a:bodyPr>
          <a:lstStyle/>
          <a:p>
            <a:pPr algn="ctr"/>
            <a:r>
              <a:rPr lang="en-US" sz="3200" b="1" dirty="0">
                <a:solidFill>
                  <a:srgbClr val="000099"/>
                </a:solidFill>
              </a:rPr>
              <a:t>CH</a:t>
            </a:r>
            <a:r>
              <a:rPr lang="en-US" sz="3200" b="1" baseline="-25000" dirty="0">
                <a:solidFill>
                  <a:srgbClr val="000099"/>
                </a:solidFill>
              </a:rPr>
              <a:t>4</a:t>
            </a:r>
            <a:r>
              <a:rPr lang="en-US" sz="3200" b="1" dirty="0">
                <a:solidFill>
                  <a:srgbClr val="000099"/>
                </a:solidFill>
              </a:rPr>
              <a:t> emissions from King George Landfill</a:t>
            </a:r>
          </a:p>
        </p:txBody>
      </p:sp>
      <p:sp>
        <p:nvSpPr>
          <p:cNvPr id="8" name="TextBox 7"/>
          <p:cNvSpPr txBox="1"/>
          <p:nvPr/>
        </p:nvSpPr>
        <p:spPr>
          <a:xfrm>
            <a:off x="5634577" y="3464854"/>
            <a:ext cx="1274224" cy="307777"/>
          </a:xfrm>
          <a:prstGeom prst="rect">
            <a:avLst/>
          </a:prstGeom>
          <a:noFill/>
        </p:spPr>
        <p:txBody>
          <a:bodyPr wrap="square" rtlCol="0">
            <a:spAutoFit/>
          </a:bodyPr>
          <a:lstStyle/>
          <a:p>
            <a:r>
              <a:rPr lang="en-US" sz="1400" b="1" dirty="0">
                <a:solidFill>
                  <a:srgbClr val="FFC000"/>
                </a:solidFill>
              </a:rPr>
              <a:t>Brown Station</a:t>
            </a:r>
          </a:p>
        </p:txBody>
      </p:sp>
      <p:sp>
        <p:nvSpPr>
          <p:cNvPr id="9" name="TextBox 8"/>
          <p:cNvSpPr txBox="1"/>
          <p:nvPr/>
        </p:nvSpPr>
        <p:spPr>
          <a:xfrm>
            <a:off x="6106944" y="2479793"/>
            <a:ext cx="1897039" cy="307777"/>
          </a:xfrm>
          <a:prstGeom prst="rect">
            <a:avLst/>
          </a:prstGeom>
          <a:noFill/>
        </p:spPr>
        <p:txBody>
          <a:bodyPr wrap="square" rtlCol="0">
            <a:spAutoFit/>
          </a:bodyPr>
          <a:lstStyle/>
          <a:p>
            <a:r>
              <a:rPr lang="en-US" sz="1400" b="1" dirty="0" err="1">
                <a:solidFill>
                  <a:srgbClr val="FFC000"/>
                </a:solidFill>
              </a:rPr>
              <a:t>Quarrantine</a:t>
            </a:r>
            <a:r>
              <a:rPr lang="en-US" sz="1400" b="1" dirty="0">
                <a:solidFill>
                  <a:srgbClr val="FFC000"/>
                </a:solidFill>
              </a:rPr>
              <a:t> Rd</a:t>
            </a:r>
          </a:p>
        </p:txBody>
      </p:sp>
      <p:sp>
        <p:nvSpPr>
          <p:cNvPr id="10" name="TextBox 9"/>
          <p:cNvSpPr txBox="1"/>
          <p:nvPr/>
        </p:nvSpPr>
        <p:spPr>
          <a:xfrm>
            <a:off x="6216126" y="2145930"/>
            <a:ext cx="1897039" cy="307777"/>
          </a:xfrm>
          <a:prstGeom prst="rect">
            <a:avLst/>
          </a:prstGeom>
          <a:noFill/>
        </p:spPr>
        <p:txBody>
          <a:bodyPr wrap="square" rtlCol="0">
            <a:spAutoFit/>
          </a:bodyPr>
          <a:lstStyle/>
          <a:p>
            <a:r>
              <a:rPr lang="en-US" sz="1400" b="1" dirty="0">
                <a:solidFill>
                  <a:srgbClr val="FFC000"/>
                </a:solidFill>
              </a:rPr>
              <a:t>Eastern Sanitary</a:t>
            </a:r>
          </a:p>
        </p:txBody>
      </p:sp>
      <p:sp>
        <p:nvSpPr>
          <p:cNvPr id="11" name="TextBox 10"/>
          <p:cNvSpPr txBox="1"/>
          <p:nvPr/>
        </p:nvSpPr>
        <p:spPr>
          <a:xfrm>
            <a:off x="3486462" y="4930796"/>
            <a:ext cx="1274224" cy="307777"/>
          </a:xfrm>
          <a:prstGeom prst="rect">
            <a:avLst/>
          </a:prstGeom>
          <a:noFill/>
        </p:spPr>
        <p:txBody>
          <a:bodyPr wrap="square" rtlCol="0">
            <a:spAutoFit/>
          </a:bodyPr>
          <a:lstStyle/>
          <a:p>
            <a:r>
              <a:rPr lang="en-US" sz="1400" b="1" dirty="0">
                <a:solidFill>
                  <a:srgbClr val="FFC000"/>
                </a:solidFill>
              </a:rPr>
              <a:t>King George</a:t>
            </a:r>
          </a:p>
        </p:txBody>
      </p:sp>
      <p:pic>
        <p:nvPicPr>
          <p:cNvPr id="12" name="Picture 11"/>
          <p:cNvPicPr>
            <a:picLocks noChangeAspect="1"/>
          </p:cNvPicPr>
          <p:nvPr/>
        </p:nvPicPr>
        <p:blipFill>
          <a:blip r:embed="rId3"/>
          <a:stretch>
            <a:fillRect/>
          </a:stretch>
        </p:blipFill>
        <p:spPr>
          <a:xfrm>
            <a:off x="6271689" y="1041026"/>
            <a:ext cx="3989324" cy="2753652"/>
          </a:xfrm>
          <a:prstGeom prst="rect">
            <a:avLst/>
          </a:prstGeom>
          <a:solidFill>
            <a:schemeClr val="bg1"/>
          </a:solidFill>
        </p:spPr>
      </p:pic>
      <p:sp>
        <p:nvSpPr>
          <p:cNvPr id="13" name="Rectangle 12"/>
          <p:cNvSpPr/>
          <p:nvPr/>
        </p:nvSpPr>
        <p:spPr>
          <a:xfrm>
            <a:off x="4123574" y="4804230"/>
            <a:ext cx="941912" cy="696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5065486" y="1407886"/>
            <a:ext cx="1335314" cy="3396344"/>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6263233" y="3794679"/>
            <a:ext cx="3800929" cy="2852865"/>
          </a:xfrm>
          <a:prstGeom prst="rect">
            <a:avLst/>
          </a:prstGeom>
          <a:solidFill>
            <a:schemeClr val="bg1"/>
          </a:solidFill>
        </p:spPr>
      </p:pic>
      <p:cxnSp>
        <p:nvCxnSpPr>
          <p:cNvPr id="16" name="Straight Arrow Connector 15"/>
          <p:cNvCxnSpPr/>
          <p:nvPr/>
        </p:nvCxnSpPr>
        <p:spPr>
          <a:xfrm>
            <a:off x="5082171" y="5530770"/>
            <a:ext cx="1463773" cy="855516"/>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38103" y="933410"/>
            <a:ext cx="1228297" cy="246221"/>
          </a:xfrm>
          <a:prstGeom prst="rect">
            <a:avLst/>
          </a:prstGeom>
          <a:noFill/>
        </p:spPr>
        <p:txBody>
          <a:bodyPr wrap="square" rtlCol="0">
            <a:spAutoFit/>
          </a:bodyPr>
          <a:lstStyle/>
          <a:p>
            <a:r>
              <a:rPr lang="en-US" sz="1000" dirty="0"/>
              <a:t>[CH</a:t>
            </a:r>
            <a:r>
              <a:rPr lang="en-US" sz="1000" baseline="-25000" dirty="0"/>
              <a:t>4</a:t>
            </a:r>
            <a:r>
              <a:rPr lang="en-US" sz="1000" dirty="0"/>
              <a:t>] (</a:t>
            </a:r>
            <a:r>
              <a:rPr lang="en-US" sz="1000" dirty="0" err="1"/>
              <a:t>ppbv</a:t>
            </a:r>
            <a:r>
              <a:rPr lang="en-US" sz="1000" dirty="0"/>
              <a:t>)</a:t>
            </a:r>
          </a:p>
        </p:txBody>
      </p:sp>
      <p:cxnSp>
        <p:nvCxnSpPr>
          <p:cNvPr id="25" name="Straight Arrow Connector 24"/>
          <p:cNvCxnSpPr/>
          <p:nvPr/>
        </p:nvCxnSpPr>
        <p:spPr>
          <a:xfrm>
            <a:off x="7055463" y="4085786"/>
            <a:ext cx="2384241" cy="0"/>
          </a:xfrm>
          <a:prstGeom prst="straightConnector1">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49030" y="4031203"/>
            <a:ext cx="1074057" cy="369332"/>
          </a:xfrm>
          <a:prstGeom prst="rect">
            <a:avLst/>
          </a:prstGeom>
          <a:noFill/>
        </p:spPr>
        <p:txBody>
          <a:bodyPr wrap="square" rtlCol="0">
            <a:spAutoFit/>
          </a:bodyPr>
          <a:lstStyle/>
          <a:p>
            <a:r>
              <a:rPr lang="en-US" b="1" dirty="0">
                <a:solidFill>
                  <a:srgbClr val="FF0000"/>
                </a:solidFill>
              </a:rPr>
              <a:t>11.5 km</a:t>
            </a:r>
          </a:p>
        </p:txBody>
      </p:sp>
      <p:sp>
        <p:nvSpPr>
          <p:cNvPr id="2" name="Slide Number Placeholder 1"/>
          <p:cNvSpPr>
            <a:spLocks noGrp="1"/>
          </p:cNvSpPr>
          <p:nvPr>
            <p:ph type="sldNum" sz="quarter" idx="12"/>
          </p:nvPr>
        </p:nvSpPr>
        <p:spPr/>
        <p:txBody>
          <a:bodyPr/>
          <a:lstStyle/>
          <a:p>
            <a:fld id="{0F519A6C-362D-4F24-942B-EDFEE9BE1EEF}" type="slidenum">
              <a:rPr lang="en-US" smtClean="0"/>
              <a:t>31</a:t>
            </a:fld>
            <a:endParaRPr lang="en-US"/>
          </a:p>
        </p:txBody>
      </p:sp>
    </p:spTree>
    <p:extLst>
      <p:ext uri="{BB962C8B-B14F-4D97-AF65-F5344CB8AC3E}">
        <p14:creationId xmlns:p14="http://schemas.microsoft.com/office/powerpoint/2010/main" val="2033487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1" y="46242"/>
            <a:ext cx="9144000" cy="584775"/>
          </a:xfrm>
          <a:prstGeom prst="rect">
            <a:avLst/>
          </a:prstGeom>
          <a:noFill/>
        </p:spPr>
        <p:txBody>
          <a:bodyPr wrap="square" rtlCol="0">
            <a:spAutoFit/>
          </a:bodyPr>
          <a:lstStyle/>
          <a:p>
            <a:pPr algn="ctr"/>
            <a:r>
              <a:rPr lang="en-US" sz="3200" b="1" dirty="0">
                <a:solidFill>
                  <a:srgbClr val="000099"/>
                </a:solidFill>
              </a:rPr>
              <a:t>Estimate of CH</a:t>
            </a:r>
            <a:r>
              <a:rPr lang="en-US" sz="3200" b="1" baseline="-25000" dirty="0">
                <a:solidFill>
                  <a:srgbClr val="000099"/>
                </a:solidFill>
              </a:rPr>
              <a:t>4</a:t>
            </a:r>
            <a:r>
              <a:rPr lang="en-US" sz="3200" b="1" dirty="0">
                <a:solidFill>
                  <a:srgbClr val="000099"/>
                </a:solidFill>
              </a:rPr>
              <a:t> Emissions from King George Landfill</a:t>
            </a:r>
          </a:p>
        </p:txBody>
      </p:sp>
      <p:pic>
        <p:nvPicPr>
          <p:cNvPr id="18" name="Picture 17"/>
          <p:cNvPicPr>
            <a:picLocks noChangeAspect="1"/>
          </p:cNvPicPr>
          <p:nvPr/>
        </p:nvPicPr>
        <p:blipFill>
          <a:blip r:embed="rId2"/>
          <a:stretch>
            <a:fillRect/>
          </a:stretch>
        </p:blipFill>
        <p:spPr>
          <a:xfrm>
            <a:off x="6867072" y="584776"/>
            <a:ext cx="3800929" cy="2852865"/>
          </a:xfrm>
          <a:prstGeom prst="rect">
            <a:avLst/>
          </a:prstGeom>
          <a:solidFill>
            <a:schemeClr val="bg1"/>
          </a:solidFill>
        </p:spPr>
      </p:pic>
      <p:pic>
        <p:nvPicPr>
          <p:cNvPr id="1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337" y="1309189"/>
            <a:ext cx="4412975" cy="100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2"/>
          <p:cNvSpPr>
            <a:spLocks noChangeArrowheads="1"/>
          </p:cNvSpPr>
          <p:nvPr/>
        </p:nvSpPr>
        <p:spPr bwMode="auto">
          <a:xfrm>
            <a:off x="2246879" y="2356078"/>
            <a:ext cx="3108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ltLang="en-US" sz="1600" dirty="0">
                <a:solidFill>
                  <a:srgbClr val="000000"/>
                </a:solidFill>
                <a:latin typeface="Calibri" pitchFamily="34" charset="0"/>
              </a:rPr>
              <a:t>[C] : concentrations (</a:t>
            </a:r>
            <a:r>
              <a:rPr lang="fr-FR" altLang="en-US" sz="1600" dirty="0" err="1">
                <a:solidFill>
                  <a:srgbClr val="000000"/>
                </a:solidFill>
                <a:latin typeface="Calibri" pitchFamily="34" charset="0"/>
              </a:rPr>
              <a:t>downwind</a:t>
            </a:r>
            <a:r>
              <a:rPr lang="fr-FR" altLang="en-US" sz="1600" dirty="0">
                <a:solidFill>
                  <a:srgbClr val="000000"/>
                </a:solidFill>
                <a:latin typeface="Calibri" pitchFamily="34" charset="0"/>
              </a:rPr>
              <a:t>)</a:t>
            </a:r>
          </a:p>
          <a:p>
            <a:pPr eaLnBrk="1" hangingPunct="1"/>
            <a:r>
              <a:rPr lang="fr-FR" altLang="en-US" sz="1600" dirty="0">
                <a:solidFill>
                  <a:srgbClr val="000000"/>
                </a:solidFill>
                <a:latin typeface="Calibri" pitchFamily="34" charset="0"/>
              </a:rPr>
              <a:t>[C]</a:t>
            </a:r>
            <a:r>
              <a:rPr lang="fr-FR" altLang="en-US" sz="1600" baseline="-25000" dirty="0">
                <a:solidFill>
                  <a:srgbClr val="000000"/>
                </a:solidFill>
                <a:latin typeface="Calibri" pitchFamily="34" charset="0"/>
              </a:rPr>
              <a:t>b</a:t>
            </a:r>
            <a:r>
              <a:rPr lang="fr-FR" altLang="en-US" sz="1600" dirty="0">
                <a:solidFill>
                  <a:srgbClr val="000000"/>
                </a:solidFill>
                <a:latin typeface="Calibri" pitchFamily="34" charset="0"/>
              </a:rPr>
              <a:t> : concentration in background </a:t>
            </a:r>
          </a:p>
          <a:p>
            <a:pPr eaLnBrk="1" hangingPunct="1"/>
            <a:r>
              <a:rPr lang="fr-FR" altLang="en-US" sz="1600" dirty="0">
                <a:solidFill>
                  <a:srgbClr val="000000"/>
                </a:solidFill>
                <a:latin typeface="Calibri" pitchFamily="34" charset="0"/>
              </a:rPr>
              <a:t>U</a:t>
            </a:r>
            <a:r>
              <a:rPr lang="fr-FR" altLang="en-US" sz="1600" baseline="-25000" dirty="0">
                <a:solidFill>
                  <a:srgbClr val="000000"/>
                </a:solidFill>
                <a:latin typeface="Cambria Math" pitchFamily="18" charset="0"/>
              </a:rPr>
              <a:t>⊥</a:t>
            </a:r>
            <a:r>
              <a:rPr lang="fr-FR" altLang="en-US" sz="1600" dirty="0">
                <a:solidFill>
                  <a:srgbClr val="000000"/>
                </a:solidFill>
                <a:latin typeface="Calibri" pitchFamily="34" charset="0"/>
              </a:rPr>
              <a:t> : </a:t>
            </a:r>
            <a:r>
              <a:rPr lang="fr-FR" altLang="en-US" sz="1600" dirty="0" err="1">
                <a:solidFill>
                  <a:srgbClr val="000000"/>
                </a:solidFill>
                <a:latin typeface="Calibri" pitchFamily="34" charset="0"/>
              </a:rPr>
              <a:t>perpendicular</a:t>
            </a:r>
            <a:r>
              <a:rPr lang="fr-FR" altLang="en-US" sz="1600" dirty="0">
                <a:solidFill>
                  <a:srgbClr val="000000"/>
                </a:solidFill>
                <a:latin typeface="Calibri" pitchFamily="34" charset="0"/>
              </a:rPr>
              <a:t> </a:t>
            </a:r>
            <a:r>
              <a:rPr lang="fr-FR" altLang="en-US" sz="1600" dirty="0" err="1">
                <a:solidFill>
                  <a:srgbClr val="000000"/>
                </a:solidFill>
                <a:latin typeface="Calibri" pitchFamily="34" charset="0"/>
              </a:rPr>
              <a:t>wind</a:t>
            </a:r>
            <a:r>
              <a:rPr lang="fr-FR" altLang="en-US" sz="1600" dirty="0">
                <a:solidFill>
                  <a:srgbClr val="000000"/>
                </a:solidFill>
                <a:latin typeface="Calibri" pitchFamily="34" charset="0"/>
              </a:rPr>
              <a:t> speed</a:t>
            </a:r>
          </a:p>
        </p:txBody>
      </p:sp>
      <p:sp>
        <p:nvSpPr>
          <p:cNvPr id="19" name="TextBox 18"/>
          <p:cNvSpPr txBox="1"/>
          <p:nvPr/>
        </p:nvSpPr>
        <p:spPr>
          <a:xfrm>
            <a:off x="1919228" y="835340"/>
            <a:ext cx="4671050" cy="400110"/>
          </a:xfrm>
          <a:prstGeom prst="rect">
            <a:avLst/>
          </a:prstGeom>
          <a:noFill/>
        </p:spPr>
        <p:txBody>
          <a:bodyPr wrap="square" rtlCol="0">
            <a:spAutoFit/>
          </a:bodyPr>
          <a:lstStyle/>
          <a:p>
            <a:r>
              <a:rPr lang="en-US" sz="2000" dirty="0"/>
              <a:t>Mass Balance Experiment (MBE) approach:</a:t>
            </a:r>
          </a:p>
        </p:txBody>
      </p:sp>
      <p:sp>
        <p:nvSpPr>
          <p:cNvPr id="2" name="TextBox 1"/>
          <p:cNvSpPr txBox="1"/>
          <p:nvPr/>
        </p:nvSpPr>
        <p:spPr>
          <a:xfrm>
            <a:off x="1919228" y="3846286"/>
            <a:ext cx="8356886" cy="2677656"/>
          </a:xfrm>
          <a:prstGeom prst="rect">
            <a:avLst/>
          </a:prstGeom>
          <a:noFill/>
        </p:spPr>
        <p:txBody>
          <a:bodyPr wrap="square" rtlCol="0">
            <a:spAutoFit/>
          </a:bodyPr>
          <a:lstStyle/>
          <a:p>
            <a:r>
              <a:rPr lang="en-US" sz="2400" dirty="0"/>
              <a:t>CH</a:t>
            </a:r>
            <a:r>
              <a:rPr lang="en-US" sz="2400" baseline="-25000" dirty="0"/>
              <a:t>4</a:t>
            </a:r>
            <a:r>
              <a:rPr lang="en-US" sz="2400" dirty="0"/>
              <a:t> emission rate from King George landfill </a:t>
            </a:r>
            <a:r>
              <a:rPr lang="en-US" sz="2400" b="1" dirty="0"/>
              <a:t>based on a single downwind transect</a:t>
            </a:r>
            <a:r>
              <a:rPr lang="en-US" sz="2400" dirty="0"/>
              <a:t>:</a:t>
            </a:r>
          </a:p>
          <a:p>
            <a:r>
              <a:rPr lang="en-US" sz="2400" dirty="0"/>
              <a:t> </a:t>
            </a:r>
          </a:p>
          <a:p>
            <a:r>
              <a:rPr lang="en-US" sz="2400" dirty="0"/>
              <a:t>	24.0 moles CH</a:t>
            </a:r>
            <a:r>
              <a:rPr lang="en-US" sz="2400" baseline="-25000" dirty="0"/>
              <a:t>4</a:t>
            </a:r>
            <a:r>
              <a:rPr lang="en-US" sz="2400" dirty="0"/>
              <a:t> s</a:t>
            </a:r>
            <a:r>
              <a:rPr lang="en-US" sz="2400" baseline="30000" dirty="0"/>
              <a:t>-1</a:t>
            </a:r>
            <a:r>
              <a:rPr lang="en-US" sz="2400" dirty="0"/>
              <a:t> ,  or </a:t>
            </a:r>
            <a:r>
              <a:rPr lang="en-US" sz="2400" u="sng" dirty="0"/>
              <a:t>12,100 tons CH</a:t>
            </a:r>
            <a:r>
              <a:rPr lang="en-US" sz="2400" u="sng" baseline="-25000" dirty="0"/>
              <a:t>4</a:t>
            </a:r>
            <a:r>
              <a:rPr lang="en-US" sz="2400" u="sng" dirty="0"/>
              <a:t> yr</a:t>
            </a:r>
            <a:r>
              <a:rPr lang="en-US" sz="2400" u="sng" baseline="30000" dirty="0"/>
              <a:t>-1</a:t>
            </a:r>
          </a:p>
          <a:p>
            <a:r>
              <a:rPr lang="en-US" sz="2400" dirty="0"/>
              <a:t> </a:t>
            </a:r>
          </a:p>
          <a:p>
            <a:r>
              <a:rPr lang="en-US" sz="2400" dirty="0"/>
              <a:t>This is close to EPA’s GHGRP CH</a:t>
            </a:r>
            <a:r>
              <a:rPr lang="en-US" sz="2400" baseline="-25000" dirty="0"/>
              <a:t>4</a:t>
            </a:r>
            <a:r>
              <a:rPr lang="en-US" sz="2400" dirty="0"/>
              <a:t> emission data for this landfill:</a:t>
            </a:r>
          </a:p>
          <a:p>
            <a:r>
              <a:rPr lang="en-US" sz="2400" dirty="0"/>
              <a:t>                                                       </a:t>
            </a:r>
            <a:r>
              <a:rPr lang="en-US" sz="2400" u="sng" dirty="0"/>
              <a:t>11,800 tons CH</a:t>
            </a:r>
            <a:r>
              <a:rPr lang="en-US" sz="2400" u="sng" baseline="-25000" dirty="0"/>
              <a:t>4</a:t>
            </a:r>
            <a:r>
              <a:rPr lang="en-US" sz="2400" u="sng" dirty="0"/>
              <a:t> yr</a:t>
            </a:r>
            <a:r>
              <a:rPr lang="en-US" sz="2400" u="sng" baseline="30000" dirty="0"/>
              <a:t>-1</a:t>
            </a:r>
          </a:p>
        </p:txBody>
      </p:sp>
      <p:sp>
        <p:nvSpPr>
          <p:cNvPr id="4" name="Slide Number Placeholder 3"/>
          <p:cNvSpPr>
            <a:spLocks noGrp="1"/>
          </p:cNvSpPr>
          <p:nvPr>
            <p:ph type="sldNum" sz="quarter" idx="12"/>
          </p:nvPr>
        </p:nvSpPr>
        <p:spPr/>
        <p:txBody>
          <a:bodyPr/>
          <a:lstStyle/>
          <a:p>
            <a:fld id="{0F519A6C-362D-4F24-942B-EDFEE9BE1EEF}" type="slidenum">
              <a:rPr lang="en-US" smtClean="0"/>
              <a:t>32</a:t>
            </a:fld>
            <a:endParaRPr lang="en-US"/>
          </a:p>
        </p:txBody>
      </p:sp>
    </p:spTree>
    <p:extLst>
      <p:ext uri="{BB962C8B-B14F-4D97-AF65-F5344CB8AC3E}">
        <p14:creationId xmlns:p14="http://schemas.microsoft.com/office/powerpoint/2010/main" val="288009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33006" y="2989355"/>
            <a:ext cx="5100747" cy="3828469"/>
          </a:xfrm>
          <a:prstGeom prst="rect">
            <a:avLst/>
          </a:prstGeom>
        </p:spPr>
      </p:pic>
      <p:sp>
        <p:nvSpPr>
          <p:cNvPr id="13" name="Rectangle 2"/>
          <p:cNvSpPr txBox="1">
            <a:spLocks noChangeArrowheads="1"/>
          </p:cNvSpPr>
          <p:nvPr/>
        </p:nvSpPr>
        <p:spPr>
          <a:xfrm>
            <a:off x="499489" y="0"/>
            <a:ext cx="11051628"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u="sng" dirty="0" smtClean="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Different Flight Patterns in Winter 2015 and 2016</a:t>
            </a:r>
            <a:endParaRPr lang="en-US" sz="3200" b="1" u="sng" dirty="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fld id="{67857EC7-DE4E-43BC-B2F2-02DAD816B2DF}" type="slidenum">
              <a:rPr lang="en-US" smtClean="0"/>
              <a:t>4</a:t>
            </a:fld>
            <a:endParaRPr lang="en-US"/>
          </a:p>
        </p:txBody>
      </p:sp>
      <p:pic>
        <p:nvPicPr>
          <p:cNvPr id="2" name="Picture 1"/>
          <p:cNvPicPr>
            <a:picLocks noChangeAspect="1"/>
          </p:cNvPicPr>
          <p:nvPr/>
        </p:nvPicPr>
        <p:blipFill>
          <a:blip r:embed="rId3"/>
          <a:stretch>
            <a:fillRect/>
          </a:stretch>
        </p:blipFill>
        <p:spPr>
          <a:xfrm>
            <a:off x="174629" y="3029531"/>
            <a:ext cx="5100747" cy="38284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706" y="966890"/>
            <a:ext cx="2797791" cy="2415534"/>
          </a:xfrm>
          <a:prstGeom prst="rect">
            <a:avLst/>
          </a:prstGeom>
        </p:spPr>
      </p:pic>
      <p:sp>
        <p:nvSpPr>
          <p:cNvPr id="5" name="TextBox 4"/>
          <p:cNvSpPr txBox="1"/>
          <p:nvPr/>
        </p:nvSpPr>
        <p:spPr>
          <a:xfrm>
            <a:off x="1235117" y="542966"/>
            <a:ext cx="2818265" cy="461665"/>
          </a:xfrm>
          <a:prstGeom prst="rect">
            <a:avLst/>
          </a:prstGeom>
          <a:noFill/>
        </p:spPr>
        <p:txBody>
          <a:bodyPr wrap="square" rtlCol="0">
            <a:spAutoFit/>
          </a:bodyPr>
          <a:lstStyle/>
          <a:p>
            <a:r>
              <a:rPr lang="en-US" sz="2400" b="1" dirty="0" smtClean="0">
                <a:solidFill>
                  <a:srgbClr val="FF0000"/>
                </a:solidFill>
              </a:rPr>
              <a:t>Flights on 2/19/2015</a:t>
            </a:r>
            <a:endParaRPr lang="en-US" sz="2400" b="1" dirty="0">
              <a:solidFill>
                <a:srgbClr val="FF0000"/>
              </a:solidFill>
            </a:endParaRPr>
          </a:p>
        </p:txBody>
      </p:sp>
      <p:cxnSp>
        <p:nvCxnSpPr>
          <p:cNvPr id="7" name="Straight Connector 6"/>
          <p:cNvCxnSpPr/>
          <p:nvPr/>
        </p:nvCxnSpPr>
        <p:spPr>
          <a:xfrm>
            <a:off x="2674961" y="2776763"/>
            <a:ext cx="368489" cy="0"/>
          </a:xfrm>
          <a:prstGeom prst="line">
            <a:avLst/>
          </a:prstGeom>
          <a:ln w="25400">
            <a:solidFill>
              <a:srgbClr val="4CAC0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74962" y="3056826"/>
            <a:ext cx="3684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3449" y="2586161"/>
            <a:ext cx="928048" cy="369332"/>
          </a:xfrm>
          <a:prstGeom prst="rect">
            <a:avLst/>
          </a:prstGeom>
          <a:noFill/>
        </p:spPr>
        <p:txBody>
          <a:bodyPr wrap="square" rtlCol="0">
            <a:spAutoFit/>
          </a:bodyPr>
          <a:lstStyle/>
          <a:p>
            <a:r>
              <a:rPr lang="en-US" b="1" dirty="0" smtClean="0">
                <a:solidFill>
                  <a:srgbClr val="FFFF00"/>
                </a:solidFill>
              </a:rPr>
              <a:t>Cessna</a:t>
            </a:r>
            <a:endParaRPr lang="en-US" b="1" dirty="0">
              <a:solidFill>
                <a:srgbClr val="FFFF00"/>
              </a:solidFill>
            </a:endParaRPr>
          </a:p>
        </p:txBody>
      </p:sp>
      <p:sp>
        <p:nvSpPr>
          <p:cNvPr id="12" name="TextBox 11"/>
          <p:cNvSpPr txBox="1"/>
          <p:nvPr/>
        </p:nvSpPr>
        <p:spPr>
          <a:xfrm>
            <a:off x="3043451" y="2873139"/>
            <a:ext cx="1037230" cy="369332"/>
          </a:xfrm>
          <a:prstGeom prst="rect">
            <a:avLst/>
          </a:prstGeom>
          <a:noFill/>
        </p:spPr>
        <p:txBody>
          <a:bodyPr wrap="square" rtlCol="0">
            <a:spAutoFit/>
          </a:bodyPr>
          <a:lstStyle/>
          <a:p>
            <a:r>
              <a:rPr lang="en-US" b="1" dirty="0" smtClean="0">
                <a:solidFill>
                  <a:srgbClr val="FFFF00"/>
                </a:solidFill>
              </a:rPr>
              <a:t>Duchess</a:t>
            </a:r>
            <a:endParaRPr lang="en-US" b="1" dirty="0">
              <a:solidFill>
                <a:srgbClr val="FFFF00"/>
              </a:solidFill>
            </a:endParaRPr>
          </a:p>
        </p:txBody>
      </p:sp>
      <p:sp>
        <p:nvSpPr>
          <p:cNvPr id="17" name="TextBox 16"/>
          <p:cNvSpPr txBox="1"/>
          <p:nvPr/>
        </p:nvSpPr>
        <p:spPr>
          <a:xfrm>
            <a:off x="6479838" y="490515"/>
            <a:ext cx="2818265" cy="461665"/>
          </a:xfrm>
          <a:prstGeom prst="rect">
            <a:avLst/>
          </a:prstGeom>
          <a:noFill/>
        </p:spPr>
        <p:txBody>
          <a:bodyPr wrap="square" rtlCol="0">
            <a:spAutoFit/>
          </a:bodyPr>
          <a:lstStyle/>
          <a:p>
            <a:r>
              <a:rPr lang="en-US" sz="2400" b="1" dirty="0" smtClean="0">
                <a:solidFill>
                  <a:srgbClr val="FF0000"/>
                </a:solidFill>
              </a:rPr>
              <a:t>Flights on 2/19/2016</a:t>
            </a:r>
            <a:endParaRPr lang="en-US" sz="2400" b="1" dirty="0">
              <a:solidFill>
                <a:srgbClr val="FF000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838" y="952180"/>
            <a:ext cx="2798064" cy="2415771"/>
          </a:xfrm>
          <a:prstGeom prst="rect">
            <a:avLst/>
          </a:prstGeom>
        </p:spPr>
      </p:pic>
      <p:cxnSp>
        <p:nvCxnSpPr>
          <p:cNvPr id="18" name="Straight Connector 17"/>
          <p:cNvCxnSpPr/>
          <p:nvPr/>
        </p:nvCxnSpPr>
        <p:spPr>
          <a:xfrm>
            <a:off x="7984941" y="2719937"/>
            <a:ext cx="368489" cy="0"/>
          </a:xfrm>
          <a:prstGeom prst="line">
            <a:avLst/>
          </a:prstGeom>
          <a:ln w="25400">
            <a:solidFill>
              <a:srgbClr val="4CAC0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80208" y="3008847"/>
            <a:ext cx="3684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05359" y="2533710"/>
            <a:ext cx="928048" cy="369332"/>
          </a:xfrm>
          <a:prstGeom prst="rect">
            <a:avLst/>
          </a:prstGeom>
          <a:noFill/>
        </p:spPr>
        <p:txBody>
          <a:bodyPr wrap="square" rtlCol="0">
            <a:spAutoFit/>
          </a:bodyPr>
          <a:lstStyle/>
          <a:p>
            <a:r>
              <a:rPr lang="en-US" b="1" dirty="0" smtClean="0">
                <a:solidFill>
                  <a:srgbClr val="FFFF00"/>
                </a:solidFill>
              </a:rPr>
              <a:t>Cessna</a:t>
            </a:r>
            <a:endParaRPr lang="en-US" b="1" dirty="0">
              <a:solidFill>
                <a:srgbClr val="FFFF00"/>
              </a:solidFill>
            </a:endParaRPr>
          </a:p>
        </p:txBody>
      </p:sp>
      <p:sp>
        <p:nvSpPr>
          <p:cNvPr id="21" name="TextBox 20"/>
          <p:cNvSpPr txBox="1"/>
          <p:nvPr/>
        </p:nvSpPr>
        <p:spPr>
          <a:xfrm>
            <a:off x="8305361" y="2820688"/>
            <a:ext cx="1037230" cy="369332"/>
          </a:xfrm>
          <a:prstGeom prst="rect">
            <a:avLst/>
          </a:prstGeom>
          <a:noFill/>
        </p:spPr>
        <p:txBody>
          <a:bodyPr wrap="square" rtlCol="0">
            <a:spAutoFit/>
          </a:bodyPr>
          <a:lstStyle/>
          <a:p>
            <a:r>
              <a:rPr lang="en-US" b="1" dirty="0" smtClean="0">
                <a:solidFill>
                  <a:srgbClr val="FFFF00"/>
                </a:solidFill>
              </a:rPr>
              <a:t>Duchess</a:t>
            </a:r>
            <a:endParaRPr lang="en-US" b="1" dirty="0">
              <a:solidFill>
                <a:srgbClr val="FFFF00"/>
              </a:solidFill>
            </a:endParaRPr>
          </a:p>
        </p:txBody>
      </p:sp>
      <p:sp>
        <p:nvSpPr>
          <p:cNvPr id="25" name="Right Arrow 24"/>
          <p:cNvSpPr/>
          <p:nvPr/>
        </p:nvSpPr>
        <p:spPr>
          <a:xfrm>
            <a:off x="770253" y="890691"/>
            <a:ext cx="908419" cy="414753"/>
          </a:xfrm>
          <a:prstGeom prst="rightArrow">
            <a:avLst/>
          </a:prstGeom>
          <a:solidFill>
            <a:srgbClr val="FF0000"/>
          </a:solidFill>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68061" y="1007834"/>
            <a:ext cx="1066800" cy="338554"/>
          </a:xfrm>
          <a:prstGeom prst="rect">
            <a:avLst/>
          </a:prstGeom>
          <a:noFill/>
          <a:scene3d>
            <a:camera prst="orthographicFront">
              <a:rot lat="0" lon="0" rev="19799999"/>
            </a:camera>
            <a:lightRig rig="threePt" dir="t"/>
          </a:scene3d>
        </p:spPr>
        <p:txBody>
          <a:bodyPr wrap="square" rtlCol="0">
            <a:spAutoFit/>
          </a:bodyPr>
          <a:lstStyle/>
          <a:p>
            <a:r>
              <a:rPr lang="en-US" sz="1600" b="1" dirty="0">
                <a:solidFill>
                  <a:schemeClr val="bg1"/>
                </a:solidFill>
              </a:rPr>
              <a:t>w</a:t>
            </a:r>
            <a:r>
              <a:rPr lang="en-US" sz="1600" b="1" dirty="0" smtClean="0">
                <a:solidFill>
                  <a:schemeClr val="bg1"/>
                </a:solidFill>
              </a:rPr>
              <a:t>ind</a:t>
            </a:r>
          </a:p>
        </p:txBody>
      </p:sp>
      <p:sp>
        <p:nvSpPr>
          <p:cNvPr id="27" name="Right Arrow 26"/>
          <p:cNvSpPr/>
          <p:nvPr/>
        </p:nvSpPr>
        <p:spPr>
          <a:xfrm>
            <a:off x="7362180" y="2171402"/>
            <a:ext cx="688074" cy="414753"/>
          </a:xfrm>
          <a:prstGeom prst="rightArrow">
            <a:avLst/>
          </a:prstGeom>
          <a:solidFill>
            <a:srgbClr val="FF0000"/>
          </a:solidFill>
          <a:scene3d>
            <a:camera prst="orthographicFront">
              <a:rot lat="0" lon="0" rev="6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21910" y="2022623"/>
            <a:ext cx="1066800" cy="338554"/>
          </a:xfrm>
          <a:prstGeom prst="rect">
            <a:avLst/>
          </a:prstGeom>
          <a:noFill/>
          <a:scene3d>
            <a:camera prst="orthographicFront">
              <a:rot lat="0" lon="0" rev="6300000"/>
            </a:camera>
            <a:lightRig rig="threePt" dir="t"/>
          </a:scene3d>
        </p:spPr>
        <p:txBody>
          <a:bodyPr wrap="square" rtlCol="0">
            <a:spAutoFit/>
          </a:bodyPr>
          <a:lstStyle/>
          <a:p>
            <a:r>
              <a:rPr lang="en-US" sz="1600" b="1" dirty="0">
                <a:solidFill>
                  <a:schemeClr val="bg1"/>
                </a:solidFill>
              </a:rPr>
              <a:t>w</a:t>
            </a:r>
            <a:r>
              <a:rPr lang="en-US" sz="1600" b="1" dirty="0" smtClean="0">
                <a:solidFill>
                  <a:schemeClr val="bg1"/>
                </a:solidFill>
              </a:rPr>
              <a:t>ind</a:t>
            </a:r>
          </a:p>
        </p:txBody>
      </p:sp>
      <p:sp>
        <p:nvSpPr>
          <p:cNvPr id="29" name="TextBox 28"/>
          <p:cNvSpPr txBox="1"/>
          <p:nvPr/>
        </p:nvSpPr>
        <p:spPr>
          <a:xfrm>
            <a:off x="1401461" y="3663514"/>
            <a:ext cx="1037230" cy="369332"/>
          </a:xfrm>
          <a:prstGeom prst="rect">
            <a:avLst/>
          </a:prstGeom>
          <a:noFill/>
        </p:spPr>
        <p:txBody>
          <a:bodyPr wrap="square" rtlCol="0">
            <a:spAutoFit/>
          </a:bodyPr>
          <a:lstStyle/>
          <a:p>
            <a:r>
              <a:rPr lang="en-US" b="1" dirty="0" smtClean="0">
                <a:solidFill>
                  <a:srgbClr val="FF0000"/>
                </a:solidFill>
              </a:rPr>
              <a:t>Duchess</a:t>
            </a:r>
            <a:endParaRPr lang="en-US" b="1" dirty="0">
              <a:solidFill>
                <a:srgbClr val="FF0000"/>
              </a:solidFill>
            </a:endParaRPr>
          </a:p>
        </p:txBody>
      </p:sp>
      <p:sp>
        <p:nvSpPr>
          <p:cNvPr id="30" name="TextBox 29"/>
          <p:cNvSpPr txBox="1"/>
          <p:nvPr/>
        </p:nvSpPr>
        <p:spPr>
          <a:xfrm>
            <a:off x="2788832" y="4026782"/>
            <a:ext cx="928048" cy="369332"/>
          </a:xfrm>
          <a:prstGeom prst="rect">
            <a:avLst/>
          </a:prstGeom>
          <a:noFill/>
        </p:spPr>
        <p:txBody>
          <a:bodyPr wrap="square" rtlCol="0">
            <a:spAutoFit/>
          </a:bodyPr>
          <a:lstStyle/>
          <a:p>
            <a:r>
              <a:rPr lang="en-US" b="1" dirty="0" smtClean="0">
                <a:solidFill>
                  <a:srgbClr val="4CAC04"/>
                </a:solidFill>
              </a:rPr>
              <a:t>Cessna</a:t>
            </a:r>
            <a:endParaRPr lang="en-US" b="1" dirty="0">
              <a:solidFill>
                <a:srgbClr val="4CAC04"/>
              </a:solidFill>
            </a:endParaRPr>
          </a:p>
        </p:txBody>
      </p:sp>
      <p:cxnSp>
        <p:nvCxnSpPr>
          <p:cNvPr id="32" name="Straight Arrow Connector 31"/>
          <p:cNvCxnSpPr/>
          <p:nvPr/>
        </p:nvCxnSpPr>
        <p:spPr>
          <a:xfrm flipH="1">
            <a:off x="1173706" y="4026782"/>
            <a:ext cx="504966"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46462" y="4336368"/>
            <a:ext cx="555460" cy="302268"/>
          </a:xfrm>
          <a:prstGeom prst="straightConnector1">
            <a:avLst/>
          </a:prstGeom>
          <a:ln w="38100">
            <a:solidFill>
              <a:srgbClr val="4CAC0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520917" y="3344439"/>
            <a:ext cx="928048" cy="369332"/>
          </a:xfrm>
          <a:prstGeom prst="rect">
            <a:avLst/>
          </a:prstGeom>
          <a:noFill/>
        </p:spPr>
        <p:txBody>
          <a:bodyPr wrap="square" rtlCol="0">
            <a:spAutoFit/>
          </a:bodyPr>
          <a:lstStyle/>
          <a:p>
            <a:r>
              <a:rPr lang="en-US" b="1" dirty="0" smtClean="0">
                <a:solidFill>
                  <a:srgbClr val="4CAC04"/>
                </a:solidFill>
              </a:rPr>
              <a:t>Cessna</a:t>
            </a:r>
            <a:endParaRPr lang="en-US" b="1" dirty="0">
              <a:solidFill>
                <a:srgbClr val="4CAC04"/>
              </a:solidFill>
            </a:endParaRPr>
          </a:p>
        </p:txBody>
      </p:sp>
      <p:cxnSp>
        <p:nvCxnSpPr>
          <p:cNvPr id="36" name="Straight Arrow Connector 35"/>
          <p:cNvCxnSpPr/>
          <p:nvPr/>
        </p:nvCxnSpPr>
        <p:spPr>
          <a:xfrm flipH="1">
            <a:off x="7506394" y="3684630"/>
            <a:ext cx="457630" cy="414324"/>
          </a:xfrm>
          <a:prstGeom prst="straightConnector1">
            <a:avLst/>
          </a:prstGeom>
          <a:ln w="38100">
            <a:solidFill>
              <a:srgbClr val="4CAC04"/>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68188" y="3892523"/>
            <a:ext cx="1037230" cy="369332"/>
          </a:xfrm>
          <a:prstGeom prst="rect">
            <a:avLst/>
          </a:prstGeom>
          <a:noFill/>
        </p:spPr>
        <p:txBody>
          <a:bodyPr wrap="square" rtlCol="0">
            <a:spAutoFit/>
          </a:bodyPr>
          <a:lstStyle/>
          <a:p>
            <a:r>
              <a:rPr lang="en-US" b="1" dirty="0" smtClean="0">
                <a:solidFill>
                  <a:srgbClr val="FF0000"/>
                </a:solidFill>
              </a:rPr>
              <a:t>Duchess</a:t>
            </a:r>
            <a:endParaRPr lang="en-US" b="1" dirty="0">
              <a:solidFill>
                <a:srgbClr val="FF0000"/>
              </a:solidFill>
            </a:endParaRPr>
          </a:p>
        </p:txBody>
      </p:sp>
      <p:cxnSp>
        <p:nvCxnSpPr>
          <p:cNvPr id="39" name="Straight Arrow Connector 38"/>
          <p:cNvCxnSpPr/>
          <p:nvPr/>
        </p:nvCxnSpPr>
        <p:spPr>
          <a:xfrm>
            <a:off x="8370154" y="4198367"/>
            <a:ext cx="103000" cy="880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971497" y="1203982"/>
            <a:ext cx="1965277" cy="923330"/>
          </a:xfrm>
          <a:prstGeom prst="rect">
            <a:avLst/>
          </a:prstGeom>
          <a:noFill/>
        </p:spPr>
        <p:txBody>
          <a:bodyPr wrap="square" rtlCol="0">
            <a:spAutoFit/>
          </a:bodyPr>
          <a:lstStyle/>
          <a:p>
            <a:r>
              <a:rPr lang="en-US" b="1" dirty="0" smtClean="0"/>
              <a:t>FLAGG-MD 2015:</a:t>
            </a:r>
          </a:p>
          <a:p>
            <a:r>
              <a:rPr lang="en-US" b="1" dirty="0" smtClean="0"/>
              <a:t>Both aircraft did leveled transects</a:t>
            </a:r>
            <a:endParaRPr lang="en-US" b="1" dirty="0"/>
          </a:p>
        </p:txBody>
      </p:sp>
      <p:sp>
        <p:nvSpPr>
          <p:cNvPr id="43" name="TextBox 42"/>
          <p:cNvSpPr txBox="1"/>
          <p:nvPr/>
        </p:nvSpPr>
        <p:spPr>
          <a:xfrm>
            <a:off x="9464744" y="711550"/>
            <a:ext cx="2628841" cy="2308324"/>
          </a:xfrm>
          <a:prstGeom prst="rect">
            <a:avLst/>
          </a:prstGeom>
          <a:noFill/>
        </p:spPr>
        <p:txBody>
          <a:bodyPr wrap="square" rtlCol="0">
            <a:spAutoFit/>
          </a:bodyPr>
          <a:lstStyle/>
          <a:p>
            <a:r>
              <a:rPr lang="en-US" b="1" dirty="0" smtClean="0"/>
              <a:t>FLAGG-MD 2016:</a:t>
            </a:r>
          </a:p>
          <a:p>
            <a:pPr marL="285750" indent="-285750">
              <a:buFont typeface="Arial" panose="020B0604020202020204" pitchFamily="34" charset="0"/>
              <a:buChar char="•"/>
            </a:pPr>
            <a:r>
              <a:rPr lang="en-US" b="1" dirty="0" smtClean="0"/>
              <a:t>The Cessna did continuous vertical profiles downwind.</a:t>
            </a:r>
          </a:p>
          <a:p>
            <a:pPr marL="285750" indent="-285750">
              <a:buFont typeface="Arial" panose="020B0604020202020204" pitchFamily="34" charset="0"/>
              <a:buChar char="•"/>
            </a:pPr>
            <a:r>
              <a:rPr lang="en-US" b="1" dirty="0" smtClean="0"/>
              <a:t>The Duchess did upwind survey &amp;  </a:t>
            </a:r>
            <a:r>
              <a:rPr lang="en-US" b="1" dirty="0"/>
              <a:t>leveled </a:t>
            </a:r>
            <a:r>
              <a:rPr lang="en-US" b="1" dirty="0" smtClean="0"/>
              <a:t>transects downwind.</a:t>
            </a:r>
            <a:endParaRPr lang="en-US" b="1" dirty="0"/>
          </a:p>
        </p:txBody>
      </p:sp>
      <p:sp>
        <p:nvSpPr>
          <p:cNvPr id="44" name="TextBox 43"/>
          <p:cNvSpPr txBox="1"/>
          <p:nvPr/>
        </p:nvSpPr>
        <p:spPr>
          <a:xfrm>
            <a:off x="7635258" y="6577263"/>
            <a:ext cx="1717290" cy="307777"/>
          </a:xfrm>
          <a:prstGeom prst="rect">
            <a:avLst/>
          </a:prstGeom>
          <a:solidFill>
            <a:schemeClr val="bg1"/>
          </a:solidFill>
        </p:spPr>
        <p:txBody>
          <a:bodyPr wrap="square" rtlCol="0">
            <a:spAutoFit/>
          </a:bodyPr>
          <a:lstStyle/>
          <a:p>
            <a:r>
              <a:rPr lang="en-US" sz="1400" dirty="0" smtClean="0"/>
              <a:t>Longitude (°)</a:t>
            </a:r>
            <a:endParaRPr lang="en-US" sz="1400" dirty="0"/>
          </a:p>
        </p:txBody>
      </p:sp>
    </p:spTree>
    <p:extLst>
      <p:ext uri="{BB962C8B-B14F-4D97-AF65-F5344CB8AC3E}">
        <p14:creationId xmlns:p14="http://schemas.microsoft.com/office/powerpoint/2010/main" val="248606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15100" y="3031996"/>
            <a:ext cx="4678403" cy="3502156"/>
          </a:xfrm>
          <a:prstGeom prst="rect">
            <a:avLst/>
          </a:prstGeom>
        </p:spPr>
      </p:pic>
      <p:sp>
        <p:nvSpPr>
          <p:cNvPr id="14" name="Cube 13"/>
          <p:cNvSpPr/>
          <p:nvPr/>
        </p:nvSpPr>
        <p:spPr>
          <a:xfrm>
            <a:off x="2362201" y="4448176"/>
            <a:ext cx="2743200" cy="218122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35386"/>
            <a:ext cx="10972800" cy="868362"/>
          </a:xfrm>
        </p:spPr>
        <p:txBody>
          <a:bodyPr>
            <a:noAutofit/>
          </a:bodyPr>
          <a:lstStyle/>
          <a:p>
            <a:r>
              <a:rPr lang="en-US" sz="3200" b="1" u="sng" dirty="0" smtClean="0">
                <a:solidFill>
                  <a:srgbClr val="000099"/>
                </a:solidFill>
                <a:latin typeface="Arial" panose="020B0604020202020204" pitchFamily="34" charset="0"/>
                <a:cs typeface="Arial" panose="020B0604020202020204" pitchFamily="34" charset="0"/>
              </a:rPr>
              <a:t>Mass Balance Approach to Estimate Emission Rates</a:t>
            </a:r>
            <a:endParaRPr lang="en-US" sz="3200" b="1" u="sng" dirty="0">
              <a:solidFill>
                <a:srgbClr val="000099"/>
              </a:solidFill>
              <a:latin typeface="Arial" panose="020B0604020202020204" pitchFamily="34" charset="0"/>
              <a:cs typeface="Arial" panose="020B0604020202020204" pitchFamily="34" charset="0"/>
            </a:endParaRPr>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6662" y="1612190"/>
            <a:ext cx="5791200" cy="131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2"/>
          <p:cNvSpPr>
            <a:spLocks noChangeArrowheads="1"/>
          </p:cNvSpPr>
          <p:nvPr/>
        </p:nvSpPr>
        <p:spPr bwMode="auto">
          <a:xfrm>
            <a:off x="2188779" y="2971801"/>
            <a:ext cx="434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ltLang="en-US" sz="2000" dirty="0">
                <a:solidFill>
                  <a:srgbClr val="000000"/>
                </a:solidFill>
                <a:latin typeface="Calibri" pitchFamily="34" charset="0"/>
              </a:rPr>
              <a:t>E. R. : </a:t>
            </a:r>
            <a:r>
              <a:rPr lang="fr-FR" altLang="en-US" sz="2000" dirty="0" err="1">
                <a:solidFill>
                  <a:srgbClr val="000000"/>
                </a:solidFill>
                <a:latin typeface="Calibri" pitchFamily="34" charset="0"/>
              </a:rPr>
              <a:t>emission</a:t>
            </a:r>
            <a:r>
              <a:rPr lang="fr-FR" altLang="en-US" sz="2000" dirty="0">
                <a:solidFill>
                  <a:srgbClr val="000000"/>
                </a:solidFill>
                <a:latin typeface="Calibri" pitchFamily="34" charset="0"/>
              </a:rPr>
              <a:t> </a:t>
            </a:r>
            <a:r>
              <a:rPr lang="fr-FR" altLang="en-US" sz="2000" dirty="0" smtClean="0">
                <a:solidFill>
                  <a:srgbClr val="000000"/>
                </a:solidFill>
                <a:latin typeface="Calibri" pitchFamily="34" charset="0"/>
              </a:rPr>
              <a:t>rate</a:t>
            </a:r>
            <a:endParaRPr lang="fr-FR" altLang="en-US" sz="2000" dirty="0">
              <a:solidFill>
                <a:srgbClr val="000000"/>
              </a:solidFill>
              <a:latin typeface="Calibri" pitchFamily="34" charset="0"/>
            </a:endParaRPr>
          </a:p>
          <a:p>
            <a:pPr eaLnBrk="1" hangingPunct="1"/>
            <a:r>
              <a:rPr lang="fr-FR" altLang="en-US" sz="2000" dirty="0">
                <a:solidFill>
                  <a:srgbClr val="000000"/>
                </a:solidFill>
                <a:latin typeface="Calibri" pitchFamily="34" charset="0"/>
              </a:rPr>
              <a:t>[C] : concentrations (</a:t>
            </a:r>
            <a:r>
              <a:rPr lang="fr-FR" altLang="en-US" sz="2000" dirty="0" err="1">
                <a:solidFill>
                  <a:srgbClr val="000000"/>
                </a:solidFill>
                <a:latin typeface="Calibri" pitchFamily="34" charset="0"/>
              </a:rPr>
              <a:t>downwind</a:t>
            </a:r>
            <a:r>
              <a:rPr lang="fr-FR" altLang="en-US" sz="2000" dirty="0">
                <a:solidFill>
                  <a:srgbClr val="000000"/>
                </a:solidFill>
                <a:latin typeface="Calibri" pitchFamily="34" charset="0"/>
              </a:rPr>
              <a:t>)</a:t>
            </a:r>
          </a:p>
          <a:p>
            <a:pPr eaLnBrk="1" hangingPunct="1"/>
            <a:r>
              <a:rPr lang="fr-FR" altLang="en-US" sz="2000" dirty="0">
                <a:solidFill>
                  <a:srgbClr val="000000"/>
                </a:solidFill>
                <a:latin typeface="Calibri" pitchFamily="34" charset="0"/>
              </a:rPr>
              <a:t>[C]</a:t>
            </a:r>
            <a:r>
              <a:rPr lang="fr-FR" altLang="en-US" sz="2000" baseline="-25000" dirty="0">
                <a:solidFill>
                  <a:srgbClr val="000000"/>
                </a:solidFill>
                <a:latin typeface="Calibri" pitchFamily="34" charset="0"/>
              </a:rPr>
              <a:t>b</a:t>
            </a:r>
            <a:r>
              <a:rPr lang="fr-FR" altLang="en-US" sz="2000" dirty="0">
                <a:solidFill>
                  <a:srgbClr val="000000"/>
                </a:solidFill>
                <a:latin typeface="Calibri" pitchFamily="34" charset="0"/>
              </a:rPr>
              <a:t> : concentration in background </a:t>
            </a:r>
          </a:p>
          <a:p>
            <a:pPr eaLnBrk="1" hangingPunct="1"/>
            <a:r>
              <a:rPr lang="fr-FR" altLang="en-US" sz="2000" dirty="0">
                <a:solidFill>
                  <a:srgbClr val="000000"/>
                </a:solidFill>
                <a:latin typeface="Calibri" pitchFamily="34" charset="0"/>
              </a:rPr>
              <a:t>U</a:t>
            </a:r>
            <a:r>
              <a:rPr lang="fr-FR" altLang="en-US" sz="2000" baseline="-25000" dirty="0">
                <a:solidFill>
                  <a:srgbClr val="000000"/>
                </a:solidFill>
                <a:latin typeface="Cambria Math" pitchFamily="18" charset="0"/>
              </a:rPr>
              <a:t>⊥</a:t>
            </a:r>
            <a:r>
              <a:rPr lang="fr-FR" altLang="en-US" sz="2000" dirty="0">
                <a:solidFill>
                  <a:srgbClr val="000000"/>
                </a:solidFill>
                <a:latin typeface="Calibri" pitchFamily="34" charset="0"/>
              </a:rPr>
              <a:t> : </a:t>
            </a:r>
            <a:r>
              <a:rPr lang="fr-FR" altLang="en-US" sz="2000" dirty="0" err="1">
                <a:solidFill>
                  <a:srgbClr val="000000"/>
                </a:solidFill>
                <a:latin typeface="Calibri" pitchFamily="34" charset="0"/>
              </a:rPr>
              <a:t>perpendicular</a:t>
            </a:r>
            <a:r>
              <a:rPr lang="fr-FR" altLang="en-US" sz="2000" dirty="0">
                <a:solidFill>
                  <a:srgbClr val="000000"/>
                </a:solidFill>
                <a:latin typeface="Calibri" pitchFamily="34" charset="0"/>
              </a:rPr>
              <a:t> </a:t>
            </a:r>
            <a:r>
              <a:rPr lang="fr-FR" altLang="en-US" sz="2000" dirty="0" err="1">
                <a:solidFill>
                  <a:srgbClr val="000000"/>
                </a:solidFill>
                <a:latin typeface="Calibri" pitchFamily="34" charset="0"/>
              </a:rPr>
              <a:t>wind</a:t>
            </a:r>
            <a:r>
              <a:rPr lang="fr-FR" altLang="en-US" sz="2000" dirty="0">
                <a:solidFill>
                  <a:srgbClr val="000000"/>
                </a:solidFill>
                <a:latin typeface="Calibri" pitchFamily="34" charset="0"/>
              </a:rPr>
              <a:t> speed</a:t>
            </a:r>
          </a:p>
        </p:txBody>
      </p:sp>
      <p:sp>
        <p:nvSpPr>
          <p:cNvPr id="6" name="TextBox 5"/>
          <p:cNvSpPr txBox="1"/>
          <p:nvPr/>
        </p:nvSpPr>
        <p:spPr>
          <a:xfrm>
            <a:off x="2170386" y="1088970"/>
            <a:ext cx="5602014" cy="461665"/>
          </a:xfrm>
          <a:prstGeom prst="rect">
            <a:avLst/>
          </a:prstGeom>
          <a:noFill/>
        </p:spPr>
        <p:txBody>
          <a:bodyPr wrap="square" rtlCol="0">
            <a:spAutoFit/>
          </a:bodyPr>
          <a:lstStyle/>
          <a:p>
            <a:r>
              <a:rPr lang="en-US" sz="2400" dirty="0"/>
              <a:t>Mass Balance Experiment (MBE) approach:</a:t>
            </a:r>
          </a:p>
        </p:txBody>
      </p:sp>
      <p:cxnSp>
        <p:nvCxnSpPr>
          <p:cNvPr id="9" name="Straight Arrow Connector 8"/>
          <p:cNvCxnSpPr/>
          <p:nvPr/>
        </p:nvCxnSpPr>
        <p:spPr>
          <a:xfrm flipH="1" flipV="1">
            <a:off x="7778313" y="5373470"/>
            <a:ext cx="209549" cy="1084482"/>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72375" y="6457952"/>
            <a:ext cx="1371600" cy="369332"/>
          </a:xfrm>
          <a:prstGeom prst="rect">
            <a:avLst/>
          </a:prstGeom>
          <a:noFill/>
        </p:spPr>
        <p:txBody>
          <a:bodyPr wrap="square" rtlCol="0">
            <a:spAutoFit/>
          </a:bodyPr>
          <a:lstStyle/>
          <a:p>
            <a:r>
              <a:rPr lang="en-US" dirty="0"/>
              <a:t>Background</a:t>
            </a:r>
          </a:p>
        </p:txBody>
      </p:sp>
      <p:sp>
        <p:nvSpPr>
          <p:cNvPr id="12" name="Right Arrow 11"/>
          <p:cNvSpPr/>
          <p:nvPr/>
        </p:nvSpPr>
        <p:spPr>
          <a:xfrm>
            <a:off x="2222938" y="5233988"/>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0200" y="5449670"/>
            <a:ext cx="1371600" cy="646331"/>
          </a:xfrm>
          <a:prstGeom prst="rect">
            <a:avLst/>
          </a:prstGeom>
          <a:noFill/>
        </p:spPr>
        <p:txBody>
          <a:bodyPr wrap="square" rtlCol="0">
            <a:spAutoFit/>
          </a:bodyPr>
          <a:lstStyle/>
          <a:p>
            <a:r>
              <a:rPr lang="en-US" dirty="0"/>
              <a:t>Background</a:t>
            </a:r>
          </a:p>
          <a:p>
            <a:r>
              <a:rPr lang="en-US" dirty="0"/>
              <a:t>CO</a:t>
            </a:r>
            <a:r>
              <a:rPr lang="en-US" baseline="-25000" dirty="0"/>
              <a:t>2</a:t>
            </a:r>
            <a:r>
              <a:rPr lang="en-US" dirty="0"/>
              <a:t>, CH</a:t>
            </a:r>
            <a:r>
              <a:rPr lang="en-US" baseline="-25000" dirty="0"/>
              <a:t>4</a:t>
            </a:r>
            <a:r>
              <a:rPr lang="en-US" dirty="0"/>
              <a:t>, CO</a:t>
            </a:r>
          </a:p>
        </p:txBody>
      </p:sp>
      <p:sp>
        <p:nvSpPr>
          <p:cNvPr id="18" name="Right Arrow 17"/>
          <p:cNvSpPr/>
          <p:nvPr/>
        </p:nvSpPr>
        <p:spPr>
          <a:xfrm>
            <a:off x="4876800" y="5181436"/>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0" y="5373470"/>
            <a:ext cx="1371600" cy="646331"/>
          </a:xfrm>
          <a:prstGeom prst="rect">
            <a:avLst/>
          </a:prstGeom>
          <a:noFill/>
        </p:spPr>
        <p:txBody>
          <a:bodyPr wrap="square" rtlCol="0">
            <a:spAutoFit/>
          </a:bodyPr>
          <a:lstStyle/>
          <a:p>
            <a:r>
              <a:rPr lang="en-US" dirty="0"/>
              <a:t>Urban</a:t>
            </a:r>
          </a:p>
          <a:p>
            <a:r>
              <a:rPr lang="en-US" dirty="0"/>
              <a:t>CO</a:t>
            </a:r>
            <a:r>
              <a:rPr lang="en-US" baseline="-25000" dirty="0"/>
              <a:t>2</a:t>
            </a:r>
            <a:r>
              <a:rPr lang="en-US" dirty="0"/>
              <a:t>, CH</a:t>
            </a:r>
            <a:r>
              <a:rPr lang="en-US" baseline="-25000" dirty="0"/>
              <a:t>4</a:t>
            </a:r>
            <a:r>
              <a:rPr lang="en-US" dirty="0"/>
              <a:t>, CO</a:t>
            </a:r>
          </a:p>
        </p:txBody>
      </p:sp>
      <p:cxnSp>
        <p:nvCxnSpPr>
          <p:cNvPr id="16" name="Straight Connector 15"/>
          <p:cNvCxnSpPr/>
          <p:nvPr/>
        </p:nvCxnSpPr>
        <p:spPr>
          <a:xfrm>
            <a:off x="2895600" y="4448175"/>
            <a:ext cx="38100" cy="16607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62202" y="6108920"/>
            <a:ext cx="571498" cy="47654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933700" y="6108920"/>
            <a:ext cx="2171700"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9" name="Cube 28"/>
          <p:cNvSpPr/>
          <p:nvPr/>
        </p:nvSpPr>
        <p:spPr>
          <a:xfrm>
            <a:off x="3268717" y="5187773"/>
            <a:ext cx="228600" cy="9704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3124200" y="5672416"/>
            <a:ext cx="228600" cy="63761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3421117" y="5448014"/>
            <a:ext cx="228600" cy="8625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3573517" y="5929026"/>
            <a:ext cx="228600" cy="47177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p:cNvSpPr/>
          <p:nvPr/>
        </p:nvSpPr>
        <p:spPr>
          <a:xfrm>
            <a:off x="4267201" y="5763190"/>
            <a:ext cx="45719" cy="7138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a:off x="4114801" y="5638801"/>
            <a:ext cx="45719" cy="7138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4114800" y="5530960"/>
            <a:ext cx="457200" cy="107841"/>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4267200" y="5683360"/>
            <a:ext cx="457200" cy="107841"/>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800600" y="6172200"/>
            <a:ext cx="685800" cy="369332"/>
          </a:xfrm>
          <a:prstGeom prst="rect">
            <a:avLst/>
          </a:prstGeom>
          <a:noFill/>
        </p:spPr>
        <p:txBody>
          <a:bodyPr wrap="square" rtlCol="0">
            <a:spAutoFit/>
          </a:bodyPr>
          <a:lstStyle/>
          <a:p>
            <a:r>
              <a:rPr lang="en-US" dirty="0">
                <a:latin typeface="Calibri"/>
                <a:cs typeface="Calibri"/>
              </a:rPr>
              <a:t>∆x</a:t>
            </a:r>
            <a:endParaRPr lang="en-US" dirty="0"/>
          </a:p>
        </p:txBody>
      </p:sp>
      <p:sp>
        <p:nvSpPr>
          <p:cNvPr id="40" name="TextBox 39"/>
          <p:cNvSpPr txBox="1"/>
          <p:nvPr/>
        </p:nvSpPr>
        <p:spPr>
          <a:xfrm>
            <a:off x="5029200" y="4583668"/>
            <a:ext cx="685800" cy="369332"/>
          </a:xfrm>
          <a:prstGeom prst="rect">
            <a:avLst/>
          </a:prstGeom>
          <a:noFill/>
        </p:spPr>
        <p:txBody>
          <a:bodyPr wrap="square" rtlCol="0">
            <a:spAutoFit/>
          </a:bodyPr>
          <a:lstStyle/>
          <a:p>
            <a:r>
              <a:rPr lang="en-US" dirty="0">
                <a:latin typeface="Calibri"/>
                <a:cs typeface="Calibri"/>
              </a:rPr>
              <a:t>∆z</a:t>
            </a:r>
            <a:endParaRPr lang="en-US" dirty="0"/>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652" y="6172201"/>
            <a:ext cx="554148" cy="365417"/>
          </a:xfrm>
          <a:prstGeom prst="rect">
            <a:avLst/>
          </a:prstGeom>
        </p:spPr>
      </p:pic>
      <p:sp>
        <p:nvSpPr>
          <p:cNvPr id="44" name="Cloud 43"/>
          <p:cNvSpPr/>
          <p:nvPr/>
        </p:nvSpPr>
        <p:spPr>
          <a:xfrm>
            <a:off x="3276600" y="6020939"/>
            <a:ext cx="457200" cy="335303"/>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6819900" y="5233988"/>
            <a:ext cx="4152900" cy="4493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0F519A6C-362D-4F24-942B-EDFEE9BE1EEF}" type="slidenum">
              <a:rPr lang="en-US" smtClean="0"/>
              <a:t>5</a:t>
            </a:fld>
            <a:endParaRPr lang="en-US"/>
          </a:p>
        </p:txBody>
      </p:sp>
    </p:spTree>
    <p:extLst>
      <p:ext uri="{BB962C8B-B14F-4D97-AF65-F5344CB8AC3E}">
        <p14:creationId xmlns:p14="http://schemas.microsoft.com/office/powerpoint/2010/main" val="284487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759" y="160277"/>
            <a:ext cx="11528045" cy="655093"/>
          </a:xfrm>
        </p:spPr>
        <p:txBody>
          <a:bodyPr>
            <a:normAutofit/>
          </a:bodyPr>
          <a:lstStyle/>
          <a:p>
            <a:r>
              <a:rPr lang="en-US" sz="2800" b="1" u="sng" dirty="0" smtClean="0">
                <a:solidFill>
                  <a:srgbClr val="000099"/>
                </a:solidFill>
                <a:latin typeface="Arial" panose="020B0604020202020204" pitchFamily="34" charset="0"/>
                <a:cs typeface="Arial" panose="020B0604020202020204" pitchFamily="34" charset="0"/>
              </a:rPr>
              <a:t>Estimated GHG Emissions from the Baltimore-Washington Ares </a:t>
            </a:r>
            <a:endParaRPr lang="en-US" sz="2800" b="1" u="sng" dirty="0">
              <a:solidFill>
                <a:srgbClr val="000099"/>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77184925"/>
              </p:ext>
            </p:extLst>
          </p:nvPr>
        </p:nvGraphicFramePr>
        <p:xfrm>
          <a:off x="6263184" y="1600200"/>
          <a:ext cx="5738317" cy="3340100"/>
        </p:xfrm>
        <a:graphic>
          <a:graphicData uri="http://schemas.openxmlformats.org/drawingml/2006/table">
            <a:tbl>
              <a:tblPr firstRow="1" firstCol="1" bandRow="1">
                <a:tableStyleId>{5C22544A-7EE6-4342-B048-85BDC9FD1C3A}</a:tableStyleId>
              </a:tblPr>
              <a:tblGrid>
                <a:gridCol w="1275182"/>
                <a:gridCol w="1666091"/>
                <a:gridCol w="1398522"/>
                <a:gridCol w="1398522"/>
              </a:tblGrid>
              <a:tr h="668020">
                <a:tc>
                  <a:txBody>
                    <a:bodyPr/>
                    <a:lstStyle/>
                    <a:p>
                      <a:pPr marL="0" marR="0" algn="ctr">
                        <a:spcBef>
                          <a:spcPts val="0"/>
                        </a:spcBef>
                        <a:spcAft>
                          <a:spcPts val="0"/>
                        </a:spcAft>
                      </a:pPr>
                      <a:r>
                        <a:rPr lang="en-US" sz="2000" dirty="0">
                          <a:effectLst/>
                        </a:rPr>
                        <a:t>Date</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Flux(CO</a:t>
                      </a:r>
                      <a:r>
                        <a:rPr lang="en-US" sz="2000" baseline="-25000" dirty="0" smtClean="0">
                          <a:effectLst/>
                        </a:rPr>
                        <a:t>2</a:t>
                      </a:r>
                      <a:r>
                        <a:rPr lang="en-US" sz="2000" dirty="0" smtClean="0">
                          <a:effectLst/>
                        </a:rPr>
                        <a:t>)</a:t>
                      </a:r>
                    </a:p>
                    <a:p>
                      <a:pPr marL="0" marR="0" algn="ctr">
                        <a:spcBef>
                          <a:spcPts val="0"/>
                        </a:spcBef>
                        <a:spcAft>
                          <a:spcPts val="0"/>
                        </a:spcAft>
                      </a:pPr>
                      <a:r>
                        <a:rPr lang="en-US" sz="2000" dirty="0" smtClean="0">
                          <a:effectLst/>
                        </a:rPr>
                        <a:t>(moles s</a:t>
                      </a:r>
                      <a:r>
                        <a:rPr lang="en-US" sz="2000" baseline="30000" dirty="0" smtClean="0">
                          <a:effectLst/>
                        </a:rPr>
                        <a:t>-1</a:t>
                      </a:r>
                      <a:r>
                        <a:rPr lang="en-US" sz="2000" dirty="0" smtClean="0">
                          <a:effectLst/>
                        </a:rPr>
                        <a:t>)</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Flux(CH</a:t>
                      </a:r>
                      <a:r>
                        <a:rPr lang="en-US" sz="2000" baseline="-25000">
                          <a:effectLst/>
                        </a:rPr>
                        <a:t>4</a:t>
                      </a:r>
                      <a:r>
                        <a:rPr lang="en-US" sz="2000">
                          <a:effectLst/>
                        </a:rPr>
                        <a:t>)</a:t>
                      </a:r>
                    </a:p>
                    <a:p>
                      <a:pPr marL="0" marR="0" algn="ctr">
                        <a:spcBef>
                          <a:spcPts val="0"/>
                        </a:spcBef>
                        <a:spcAft>
                          <a:spcPts val="0"/>
                        </a:spcAft>
                      </a:pPr>
                      <a:r>
                        <a:rPr lang="en-US" sz="2000">
                          <a:effectLst/>
                        </a:rPr>
                        <a:t>(moles s</a:t>
                      </a:r>
                      <a:r>
                        <a:rPr lang="en-US" sz="2000" baseline="30000">
                          <a:effectLst/>
                        </a:rPr>
                        <a:t>-1</a:t>
                      </a:r>
                      <a:r>
                        <a:rPr lang="en-US" sz="2000">
                          <a:effectLst/>
                        </a:rPr>
                        <a:t>)</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Flux(CO)</a:t>
                      </a:r>
                    </a:p>
                    <a:p>
                      <a:pPr marL="0" marR="0" algn="ctr">
                        <a:spcBef>
                          <a:spcPts val="0"/>
                        </a:spcBef>
                        <a:spcAft>
                          <a:spcPts val="0"/>
                        </a:spcAft>
                      </a:pPr>
                      <a:r>
                        <a:rPr lang="en-US" sz="2000" dirty="0">
                          <a:effectLst/>
                        </a:rPr>
                        <a:t>(moles s</a:t>
                      </a:r>
                      <a:r>
                        <a:rPr lang="en-US" sz="2000" baseline="30000" dirty="0">
                          <a:effectLst/>
                        </a:rPr>
                        <a:t>-1</a:t>
                      </a:r>
                      <a:r>
                        <a:rPr lang="en-US" sz="2000" dirty="0">
                          <a:effectLst/>
                        </a:rPr>
                        <a:t>)</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dirty="0" smtClean="0">
                          <a:effectLst/>
                        </a:rPr>
                        <a:t>02/08/16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73,200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418</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430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dirty="0" smtClean="0">
                          <a:effectLst/>
                        </a:rPr>
                        <a:t>02/12/16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smtClean="0">
                          <a:effectLst/>
                        </a:rPr>
                        <a:t>93,000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350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510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dirty="0" smtClean="0">
                          <a:effectLst/>
                        </a:rPr>
                        <a:t>02/17/16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107,800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1,078</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365</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dirty="0" smtClean="0">
                          <a:effectLst/>
                        </a:rPr>
                        <a:t>02/18/16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smtClean="0">
                          <a:effectLst/>
                        </a:rPr>
                        <a:t>98,100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chemeClr val="dk1"/>
                          </a:solidFill>
                          <a:effectLst/>
                          <a:latin typeface="+mn-lt"/>
                          <a:ea typeface="+mn-ea"/>
                          <a:cs typeface="+mn-cs"/>
                        </a:rPr>
                        <a:t>373</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611</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dirty="0" smtClean="0">
                          <a:effectLst/>
                        </a:rPr>
                        <a:t>02/19/16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smtClean="0">
                          <a:effectLst/>
                        </a:rPr>
                        <a:t>142,800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722</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688</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34010">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 </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668020">
                <a:tc>
                  <a:txBody>
                    <a:bodyPr/>
                    <a:lstStyle/>
                    <a:p>
                      <a:pPr marL="0" marR="0" algn="ctr">
                        <a:spcBef>
                          <a:spcPts val="0"/>
                        </a:spcBef>
                        <a:spcAft>
                          <a:spcPts val="0"/>
                        </a:spcAft>
                      </a:pPr>
                      <a:r>
                        <a:rPr lang="en-US" sz="2000" dirty="0" smtClean="0">
                          <a:effectLst/>
                        </a:rPr>
                        <a:t>Mean</a:t>
                      </a:r>
                      <a:r>
                        <a:rPr lang="el-GR" sz="2000" dirty="0" smtClean="0">
                          <a:effectLst/>
                        </a:rPr>
                        <a:t>±</a:t>
                      </a:r>
                      <a:r>
                        <a:rPr lang="en-US" sz="2000" dirty="0" smtClean="0">
                          <a:effectLst/>
                        </a:rPr>
                        <a:t>1</a:t>
                      </a:r>
                      <a:r>
                        <a:rPr lang="el-GR" sz="2000" dirty="0" smtClean="0">
                          <a:effectLst/>
                        </a:rPr>
                        <a:t>σ</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103,000</a:t>
                      </a:r>
                    </a:p>
                    <a:p>
                      <a:pPr marL="0" marR="0" algn="ctr">
                        <a:spcBef>
                          <a:spcPts val="0"/>
                        </a:spcBef>
                        <a:spcAft>
                          <a:spcPts val="0"/>
                        </a:spcAft>
                      </a:pPr>
                      <a:r>
                        <a:rPr lang="en-US" sz="2000" dirty="0" smtClean="0">
                          <a:effectLst/>
                        </a:rPr>
                        <a:t>±25,600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2000" dirty="0" smtClean="0">
                          <a:effectLst/>
                        </a:rPr>
                        <a:t>588±312</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2000" dirty="0" smtClean="0">
                          <a:effectLst/>
                        </a:rPr>
                        <a:t>521±131</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4292600" y="2630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977830802"/>
              </p:ext>
            </p:extLst>
          </p:nvPr>
        </p:nvGraphicFramePr>
        <p:xfrm>
          <a:off x="322759" y="1600823"/>
          <a:ext cx="5705793" cy="4267200"/>
        </p:xfrm>
        <a:graphic>
          <a:graphicData uri="http://schemas.openxmlformats.org/drawingml/2006/table">
            <a:tbl>
              <a:tblPr firstRow="1" firstCol="1" bandRow="1">
                <a:tableStyleId>{5C22544A-7EE6-4342-B048-85BDC9FD1C3A}</a:tableStyleId>
              </a:tblPr>
              <a:tblGrid>
                <a:gridCol w="1340705"/>
                <a:gridCol w="1403064"/>
                <a:gridCol w="1481012"/>
                <a:gridCol w="1481012"/>
              </a:tblGrid>
              <a:tr h="501746">
                <a:tc>
                  <a:txBody>
                    <a:bodyPr/>
                    <a:lstStyle/>
                    <a:p>
                      <a:pPr marL="0" marR="0" algn="just">
                        <a:spcBef>
                          <a:spcPts val="0"/>
                        </a:spcBef>
                        <a:spcAft>
                          <a:spcPts val="0"/>
                        </a:spcAft>
                      </a:pPr>
                      <a:r>
                        <a:rPr lang="en-US" sz="2000" dirty="0">
                          <a:effectLst/>
                        </a:rPr>
                        <a:t> </a:t>
                      </a:r>
                    </a:p>
                    <a:p>
                      <a:pPr marL="0" marR="0" algn="just">
                        <a:spcBef>
                          <a:spcPts val="0"/>
                        </a:spcBef>
                        <a:spcAft>
                          <a:spcPts val="0"/>
                        </a:spcAft>
                      </a:pPr>
                      <a:r>
                        <a:rPr lang="en-US" sz="2000" dirty="0">
                          <a:effectLst/>
                        </a:rPr>
                        <a:t>Flight Date</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Flux(CO</a:t>
                      </a:r>
                      <a:r>
                        <a:rPr lang="en-US" sz="2000" baseline="-25000">
                          <a:effectLst/>
                        </a:rPr>
                        <a:t>2</a:t>
                      </a:r>
                      <a:r>
                        <a:rPr lang="en-US" sz="2000">
                          <a:effectLst/>
                        </a:rPr>
                        <a:t>)  (moles s</a:t>
                      </a:r>
                      <a:r>
                        <a:rPr lang="en-US" sz="2000" baseline="30000">
                          <a:effectLst/>
                        </a:rPr>
                        <a:t>-1</a:t>
                      </a:r>
                      <a:r>
                        <a:rPr lang="en-US" sz="2000">
                          <a:effectLst/>
                        </a:rPr>
                        <a:t>)</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Flux(CH</a:t>
                      </a:r>
                      <a:r>
                        <a:rPr lang="en-US" sz="2000" baseline="-25000" dirty="0">
                          <a:effectLst/>
                        </a:rPr>
                        <a:t>4</a:t>
                      </a:r>
                      <a:r>
                        <a:rPr lang="en-US" sz="2000" dirty="0">
                          <a:effectLst/>
                        </a:rPr>
                        <a:t>)  (moles s</a:t>
                      </a:r>
                      <a:r>
                        <a:rPr lang="en-US" sz="2000" baseline="30000" dirty="0">
                          <a:effectLst/>
                        </a:rPr>
                        <a:t>-1</a:t>
                      </a:r>
                      <a:r>
                        <a:rPr lang="en-US" sz="2000" dirty="0">
                          <a:effectLst/>
                        </a:rPr>
                        <a:t>)</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Flux(CO)  (moles s</a:t>
                      </a:r>
                      <a:r>
                        <a:rPr lang="en-US" sz="2000" baseline="30000">
                          <a:effectLst/>
                        </a:rPr>
                        <a:t>-1</a:t>
                      </a:r>
                      <a:r>
                        <a:rPr lang="en-US" sz="2000">
                          <a:effectLst/>
                        </a:rPr>
                        <a:t>)</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dirty="0" smtClean="0">
                          <a:effectLst/>
                        </a:rPr>
                        <a:t>2/6/15</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94,500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rgbClr val="000000"/>
                          </a:solidFill>
                          <a:effectLst/>
                          <a:latin typeface="+mn-lt"/>
                          <a:ea typeface="SimSun" panose="02010600030101010101" pitchFamily="2" charset="-122"/>
                          <a:cs typeface="Times New Roman" panose="02020603050405020304" pitchFamily="18" charset="0"/>
                        </a:rPr>
                        <a:t>557</a:t>
                      </a:r>
                      <a:endParaRPr lang="en-US" sz="2000" dirty="0">
                        <a:solidFill>
                          <a:srgbClr val="000000"/>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chemeClr val="dk1"/>
                          </a:solidFill>
                          <a:effectLst/>
                          <a:latin typeface="+mn-lt"/>
                          <a:ea typeface="+mn-ea"/>
                          <a:cs typeface="+mn-cs"/>
                        </a:rPr>
                        <a:t>521</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dirty="0">
                          <a:effectLst/>
                        </a:rPr>
                        <a:t>2/13/15</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71,000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290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281</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2/18/15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91,200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795</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2/19/15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156,800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932</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567</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2/20/15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118,100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518</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753</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2/23/15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mn-lt"/>
                        </a:rPr>
                        <a:t>107,900</a:t>
                      </a:r>
                      <a:endParaRPr lang="en-US" sz="2000" dirty="0">
                        <a:solidFill>
                          <a:srgbClr val="000000"/>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rgbClr val="000000"/>
                          </a:solidFill>
                          <a:effectLst/>
                          <a:latin typeface="+mn-lt"/>
                          <a:ea typeface="SimSun" panose="02010600030101010101" pitchFamily="2" charset="-122"/>
                          <a:cs typeface="Times New Roman" panose="02020603050405020304" pitchFamily="18" charset="0"/>
                        </a:rPr>
                        <a:t>641</a:t>
                      </a:r>
                      <a:endParaRPr lang="en-US" sz="2000" dirty="0">
                        <a:solidFill>
                          <a:srgbClr val="000000"/>
                        </a:solidFill>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rgbClr val="000000"/>
                          </a:solidFill>
                          <a:effectLst/>
                          <a:latin typeface="+mn-lt"/>
                          <a:ea typeface="SimSun" panose="02010600030101010101" pitchFamily="2" charset="-122"/>
                          <a:cs typeface="Times New Roman" panose="02020603050405020304" pitchFamily="18" charset="0"/>
                        </a:rPr>
                        <a:t>417</a:t>
                      </a:r>
                      <a:endParaRPr lang="en-US" sz="2000" dirty="0">
                        <a:solidFill>
                          <a:srgbClr val="000000"/>
                        </a:solidFill>
                        <a:effectLst/>
                        <a:latin typeface="+mn-lt"/>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2/24/15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110,300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476</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640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2/25/15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108,500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chemeClr val="dk1"/>
                          </a:solidFill>
                          <a:effectLst/>
                          <a:latin typeface="+mn-lt"/>
                          <a:ea typeface="+mn-ea"/>
                          <a:cs typeface="+mn-cs"/>
                        </a:rPr>
                        <a:t>602</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solidFill>
                            <a:schemeClr val="dk1"/>
                          </a:solidFill>
                          <a:effectLst/>
                          <a:latin typeface="+mn-lt"/>
                          <a:ea typeface="+mn-ea"/>
                          <a:cs typeface="+mn-cs"/>
                        </a:rPr>
                        <a:t>571</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2/27/15</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78,800</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540</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873">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501746">
                <a:tc>
                  <a:txBody>
                    <a:bodyPr/>
                    <a:lstStyle/>
                    <a:p>
                      <a:pPr marL="0" marR="0" algn="ctr">
                        <a:spcBef>
                          <a:spcPts val="0"/>
                        </a:spcBef>
                        <a:spcAft>
                          <a:spcPts val="0"/>
                        </a:spcAft>
                      </a:pPr>
                      <a:r>
                        <a:rPr lang="en-US" sz="2000" dirty="0" smtClean="0">
                          <a:effectLst/>
                        </a:rPr>
                        <a:t>Mean</a:t>
                      </a:r>
                      <a:r>
                        <a:rPr lang="el-GR" sz="2000" dirty="0" smtClean="0">
                          <a:effectLst/>
                        </a:rPr>
                        <a:t>±</a:t>
                      </a:r>
                      <a:r>
                        <a:rPr lang="en-US" sz="2000" dirty="0" smtClean="0">
                          <a:effectLst/>
                        </a:rPr>
                        <a:t>1</a:t>
                      </a:r>
                      <a:r>
                        <a:rPr lang="el-GR" sz="2000" dirty="0" smtClean="0">
                          <a:effectLst/>
                        </a:rPr>
                        <a:t>σ</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104,000</a:t>
                      </a:r>
                      <a:endParaRPr lang="en-US" sz="2000" dirty="0">
                        <a:effectLst/>
                      </a:endParaRPr>
                    </a:p>
                    <a:p>
                      <a:pPr marL="0" marR="0" algn="ctr">
                        <a:spcBef>
                          <a:spcPts val="0"/>
                        </a:spcBef>
                        <a:spcAft>
                          <a:spcPts val="0"/>
                        </a:spcAft>
                      </a:pPr>
                      <a:r>
                        <a:rPr lang="en-US" sz="2000" dirty="0" smtClean="0">
                          <a:effectLst/>
                        </a:rPr>
                        <a:t>±25,000</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595±184</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2000" dirty="0" smtClean="0">
                          <a:effectLst/>
                        </a:rPr>
                        <a:t>536±152</a:t>
                      </a:r>
                      <a:endPar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8" name="Rectangle 3"/>
          <p:cNvSpPr>
            <a:spLocks noChangeArrowheads="1"/>
          </p:cNvSpPr>
          <p:nvPr/>
        </p:nvSpPr>
        <p:spPr bwMode="auto">
          <a:xfrm>
            <a:off x="4003675" y="2813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Oval 10"/>
          <p:cNvSpPr/>
          <p:nvPr/>
        </p:nvSpPr>
        <p:spPr>
          <a:xfrm>
            <a:off x="3242212" y="5245100"/>
            <a:ext cx="1143000" cy="622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55682" y="4221108"/>
            <a:ext cx="1143000" cy="6229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63613" y="975591"/>
            <a:ext cx="4088357" cy="523220"/>
          </a:xfrm>
          <a:prstGeom prst="rect">
            <a:avLst/>
          </a:prstGeom>
          <a:noFill/>
        </p:spPr>
        <p:txBody>
          <a:bodyPr wrap="square" rtlCol="0">
            <a:spAutoFit/>
          </a:bodyPr>
          <a:lstStyle/>
          <a:p>
            <a:r>
              <a:rPr lang="en-US" sz="2800" b="1" dirty="0" smtClean="0">
                <a:solidFill>
                  <a:srgbClr val="FF0000"/>
                </a:solidFill>
              </a:rPr>
              <a:t>FLAGG-MD winter 2015</a:t>
            </a:r>
          </a:p>
        </p:txBody>
      </p:sp>
      <p:sp>
        <p:nvSpPr>
          <p:cNvPr id="14" name="TextBox 13"/>
          <p:cNvSpPr txBox="1"/>
          <p:nvPr/>
        </p:nvSpPr>
        <p:spPr>
          <a:xfrm>
            <a:off x="7228905" y="973349"/>
            <a:ext cx="3806874" cy="523220"/>
          </a:xfrm>
          <a:prstGeom prst="rect">
            <a:avLst/>
          </a:prstGeom>
          <a:noFill/>
        </p:spPr>
        <p:txBody>
          <a:bodyPr wrap="square" rtlCol="0">
            <a:spAutoFit/>
          </a:bodyPr>
          <a:lstStyle/>
          <a:p>
            <a:r>
              <a:rPr lang="en-US" sz="2800" b="1" dirty="0" smtClean="0">
                <a:solidFill>
                  <a:srgbClr val="FF0000"/>
                </a:solidFill>
              </a:rPr>
              <a:t>FLAGG-MD winter 2016</a:t>
            </a:r>
          </a:p>
        </p:txBody>
      </p:sp>
      <p:sp>
        <p:nvSpPr>
          <p:cNvPr id="6" name="TextBox 5"/>
          <p:cNvSpPr txBox="1"/>
          <p:nvPr/>
        </p:nvSpPr>
        <p:spPr>
          <a:xfrm>
            <a:off x="6179249" y="5556561"/>
            <a:ext cx="5822252" cy="430887"/>
          </a:xfrm>
          <a:prstGeom prst="rect">
            <a:avLst/>
          </a:prstGeom>
          <a:noFill/>
          <a:ln w="38100">
            <a:solidFill>
              <a:srgbClr val="FF0000"/>
            </a:solidFill>
          </a:ln>
        </p:spPr>
        <p:txBody>
          <a:bodyPr wrap="square" rtlCol="0">
            <a:spAutoFit/>
          </a:bodyPr>
          <a:lstStyle/>
          <a:p>
            <a:r>
              <a:rPr lang="en-US" sz="2200" dirty="0" smtClean="0">
                <a:latin typeface="Arial" panose="020B0604020202020204" pitchFamily="34" charset="0"/>
                <a:cs typeface="Arial" panose="020B0604020202020204" pitchFamily="34" charset="0"/>
              </a:rPr>
              <a:t>Mean CH</a:t>
            </a:r>
            <a:r>
              <a:rPr lang="en-US" sz="2200" baseline="-25000" dirty="0" smtClean="0">
                <a:latin typeface="Arial" panose="020B0604020202020204" pitchFamily="34" charset="0"/>
                <a:cs typeface="Arial" panose="020B0604020202020204" pitchFamily="34" charset="0"/>
              </a:rPr>
              <a:t>4</a:t>
            </a:r>
            <a:r>
              <a:rPr lang="en-US" sz="2200" dirty="0" smtClean="0">
                <a:latin typeface="Arial" panose="020B0604020202020204" pitchFamily="34" charset="0"/>
                <a:cs typeface="Arial" panose="020B0604020202020204" pitchFamily="34" charset="0"/>
              </a:rPr>
              <a:t> emission rate: 592 ± 248 moles s</a:t>
            </a:r>
            <a:r>
              <a:rPr lang="en-US" sz="2200" baseline="30000" dirty="0" smtClean="0">
                <a:latin typeface="Arial" panose="020B0604020202020204" pitchFamily="34" charset="0"/>
                <a:cs typeface="Arial" panose="020B0604020202020204" pitchFamily="34" charset="0"/>
              </a:rPr>
              <a:t>-1</a:t>
            </a:r>
            <a:endParaRPr lang="en-US" sz="2200" baseline="30000"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0F519A6C-362D-4F24-942B-EDFEE9BE1EEF}" type="slidenum">
              <a:rPr lang="en-US" smtClean="0"/>
              <a:t>6</a:t>
            </a:fld>
            <a:endParaRPr lang="en-US"/>
          </a:p>
        </p:txBody>
      </p:sp>
    </p:spTree>
    <p:extLst>
      <p:ext uri="{BB962C8B-B14F-4D97-AF65-F5344CB8AC3E}">
        <p14:creationId xmlns:p14="http://schemas.microsoft.com/office/powerpoint/2010/main" val="363645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969" y="186359"/>
            <a:ext cx="7705570" cy="715962"/>
          </a:xfrm>
        </p:spPr>
        <p:txBody>
          <a:bodyPr>
            <a:normAutofit/>
          </a:bodyPr>
          <a:lstStyle/>
          <a:p>
            <a:r>
              <a:rPr lang="en-US" sz="3200" b="1" dirty="0" smtClean="0">
                <a:solidFill>
                  <a:srgbClr val="000099"/>
                </a:solidFill>
                <a:latin typeface="Arial" panose="020B0604020202020204" pitchFamily="34" charset="0"/>
                <a:cs typeface="Arial" panose="020B0604020202020204" pitchFamily="34" charset="0"/>
              </a:rPr>
              <a:t>CH</a:t>
            </a:r>
            <a:r>
              <a:rPr lang="en-US" sz="3200" b="1" baseline="-25000" dirty="0" smtClean="0">
                <a:solidFill>
                  <a:srgbClr val="000099"/>
                </a:solidFill>
                <a:latin typeface="Arial" panose="020B0604020202020204" pitchFamily="34" charset="0"/>
                <a:cs typeface="Arial" panose="020B0604020202020204" pitchFamily="34" charset="0"/>
              </a:rPr>
              <a:t>4</a:t>
            </a:r>
            <a:r>
              <a:rPr lang="en-US" sz="3200" b="1" dirty="0" smtClean="0">
                <a:solidFill>
                  <a:srgbClr val="000099"/>
                </a:solidFill>
                <a:latin typeface="Arial" panose="020B0604020202020204" pitchFamily="34" charset="0"/>
                <a:cs typeface="Arial" panose="020B0604020202020204" pitchFamily="34" charset="0"/>
              </a:rPr>
              <a:t> Emissions from the SW Marcellus</a:t>
            </a:r>
            <a:endParaRPr lang="en-US" sz="3200" b="1" dirty="0">
              <a:solidFill>
                <a:srgbClr val="000099"/>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61202859"/>
              </p:ext>
            </p:extLst>
          </p:nvPr>
        </p:nvGraphicFramePr>
        <p:xfrm>
          <a:off x="3894931" y="2428999"/>
          <a:ext cx="8279607" cy="1892166"/>
        </p:xfrm>
        <a:graphic>
          <a:graphicData uri="http://schemas.openxmlformats.org/drawingml/2006/table">
            <a:tbl>
              <a:tblPr firstRow="1" firstCol="1" bandRow="1">
                <a:tableStyleId>{5C22544A-7EE6-4342-B048-85BDC9FD1C3A}</a:tableStyleId>
              </a:tblPr>
              <a:tblGrid>
                <a:gridCol w="944098"/>
                <a:gridCol w="1274562"/>
                <a:gridCol w="1559304"/>
                <a:gridCol w="922023"/>
                <a:gridCol w="922024"/>
                <a:gridCol w="1375848"/>
                <a:gridCol w="1281748"/>
              </a:tblGrid>
              <a:tr h="783352">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Flight Date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[CH</a:t>
                      </a:r>
                      <a:r>
                        <a:rPr lang="en-US" sz="1800" baseline="-25000" dirty="0">
                          <a:effectLst/>
                          <a:latin typeface="Arial" panose="020B0604020202020204" pitchFamily="34" charset="0"/>
                          <a:cs typeface="Arial" panose="020B0604020202020204" pitchFamily="34" charset="0"/>
                        </a:rPr>
                        <a:t>4</a:t>
                      </a:r>
                      <a:r>
                        <a:rPr lang="en-US" sz="1800" dirty="0">
                          <a:effectLst/>
                          <a:latin typeface="Arial" panose="020B0604020202020204" pitchFamily="34" charset="0"/>
                          <a:cs typeface="Arial" panose="020B0604020202020204" pitchFamily="34" charset="0"/>
                        </a:rPr>
                        <a:t>]</a:t>
                      </a:r>
                      <a:r>
                        <a:rPr lang="en-US" sz="1800" baseline="-25000" dirty="0">
                          <a:effectLst/>
                          <a:latin typeface="Arial" panose="020B0604020202020204" pitchFamily="34" charset="0"/>
                          <a:cs typeface="Arial" panose="020B0604020202020204" pitchFamily="34" charset="0"/>
                        </a:rPr>
                        <a:t>upwind</a:t>
                      </a:r>
                      <a:endParaRPr lang="en-US" sz="1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ppbv</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[CH</a:t>
                      </a:r>
                      <a:r>
                        <a:rPr lang="en-US" sz="1800" baseline="-25000">
                          <a:effectLst/>
                          <a:latin typeface="Arial" panose="020B0604020202020204" pitchFamily="34" charset="0"/>
                          <a:cs typeface="Arial" panose="020B0604020202020204" pitchFamily="34" charset="0"/>
                        </a:rPr>
                        <a:t>4</a:t>
                      </a:r>
                      <a:r>
                        <a:rPr lang="en-US" sz="1800">
                          <a:effectLst/>
                          <a:latin typeface="Arial" panose="020B0604020202020204" pitchFamily="34" charset="0"/>
                          <a:cs typeface="Arial" panose="020B0604020202020204" pitchFamily="34" charset="0"/>
                        </a:rPr>
                        <a:t>]</a:t>
                      </a:r>
                      <a:r>
                        <a:rPr lang="en-US" sz="1800" baseline="-25000">
                          <a:effectLst/>
                          <a:latin typeface="Arial" panose="020B0604020202020204" pitchFamily="34" charset="0"/>
                          <a:cs typeface="Arial" panose="020B0604020202020204" pitchFamily="34" charset="0"/>
                        </a:rPr>
                        <a:t>downwind</a:t>
                      </a:r>
                      <a:endParaRPr lang="en-US" sz="18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(ppbv)</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WS</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 s</a:t>
                      </a:r>
                      <a:r>
                        <a:rPr lang="en-US" sz="1800" baseline="30000" dirty="0">
                          <a:effectLst/>
                          <a:latin typeface="Arial" panose="020B0604020202020204" pitchFamily="34" charset="0"/>
                          <a:cs typeface="Arial" panose="020B0604020202020204" pitchFamily="34" charset="0"/>
                        </a:rPr>
                        <a:t>-1</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WD</a:t>
                      </a:r>
                    </a:p>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(deg)</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PBL Height</a:t>
                      </a:r>
                    </a:p>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(m AGL)</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CH</a:t>
                      </a:r>
                      <a:r>
                        <a:rPr lang="en-US" sz="1800" baseline="-25000" dirty="0">
                          <a:effectLst/>
                          <a:latin typeface="Arial" panose="020B0604020202020204" pitchFamily="34" charset="0"/>
                          <a:cs typeface="Arial" panose="020B0604020202020204" pitchFamily="34" charset="0"/>
                        </a:rPr>
                        <a:t>4</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E.R.</a:t>
                      </a:r>
                      <a:endParaRPr lang="en-US" sz="1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(moles</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s</a:t>
                      </a:r>
                      <a:r>
                        <a:rPr lang="en-US" sz="1800" baseline="30000" dirty="0" smtClean="0">
                          <a:effectLst/>
                          <a:latin typeface="Arial" panose="020B0604020202020204" pitchFamily="34" charset="0"/>
                          <a:cs typeface="Arial" panose="020B0604020202020204" pitchFamily="34" charset="0"/>
                        </a:rPr>
                        <a:t>-1</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456679">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8/25/15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1,967±22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2,023±39</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9.7±1.4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260±12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2,200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mn-ea"/>
                          <a:cs typeface="Arial" panose="020B0604020202020204" pitchFamily="34" charset="0"/>
                        </a:rPr>
                        <a:t>2,391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358638">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8/29/15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2,016±16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2,119±50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6.6±1.4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226±13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SimSun" panose="02010600030101010101" pitchFamily="2" charset="-122"/>
                          <a:cs typeface="Arial" panose="020B0604020202020204" pitchFamily="34" charset="0"/>
                        </a:rPr>
                        <a:t>1,950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SimSun" panose="02010600030101010101" pitchFamily="2" charset="-122"/>
                          <a:cs typeface="Arial" panose="020B0604020202020204" pitchFamily="34" charset="0"/>
                        </a:rPr>
                        <a:t>2,315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r h="273510">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9/14/15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1,960±28</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2,032±37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9.6±1.2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283±12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1,500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Arial" panose="020B0604020202020204" pitchFamily="34" charset="0"/>
                          <a:cs typeface="Arial" panose="020B0604020202020204" pitchFamily="34" charset="0"/>
                        </a:rPr>
                        <a:t>2,156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r>
            </a:tbl>
          </a:graphicData>
        </a:graphic>
      </p:graphicFrame>
      <p:sp>
        <p:nvSpPr>
          <p:cNvPr id="5" name="Rectangle 1"/>
          <p:cNvSpPr>
            <a:spLocks noChangeArrowheads="1"/>
          </p:cNvSpPr>
          <p:nvPr/>
        </p:nvSpPr>
        <p:spPr bwMode="auto">
          <a:xfrm>
            <a:off x="3411539" y="339391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596270" y="4503875"/>
            <a:ext cx="8475661" cy="461665"/>
          </a:xfrm>
          <a:prstGeom prst="rect">
            <a:avLst/>
          </a:prstGeom>
          <a:noFill/>
          <a:ln w="25400">
            <a:noFill/>
          </a:ln>
        </p:spPr>
        <p:txBody>
          <a:bodyPr wrap="square" rtlCol="0">
            <a:spAutoFit/>
          </a:bodyPr>
          <a:lstStyle/>
          <a:p>
            <a:r>
              <a:rPr lang="en-US" sz="2400" b="1" dirty="0" smtClean="0"/>
              <a:t>	        From </a:t>
            </a:r>
            <a:r>
              <a:rPr lang="en-US" sz="2400" b="1" dirty="0"/>
              <a:t>Marcellus </a:t>
            </a:r>
            <a:r>
              <a:rPr lang="en-US" sz="2400" b="1" dirty="0" smtClean="0"/>
              <a:t>(55x77 km):  2,287 </a:t>
            </a:r>
            <a:r>
              <a:rPr lang="en-US" sz="2400" b="1" dirty="0"/>
              <a:t>± </a:t>
            </a:r>
            <a:r>
              <a:rPr lang="en-US" sz="2400" b="1" dirty="0" smtClean="0"/>
              <a:t>120 moles CH</a:t>
            </a:r>
            <a:r>
              <a:rPr lang="en-US" sz="2400" b="1" baseline="-25000" dirty="0" smtClean="0"/>
              <a:t>4</a:t>
            </a:r>
            <a:r>
              <a:rPr lang="en-US" sz="2400" b="1" dirty="0" smtClean="0"/>
              <a:t> s</a:t>
            </a:r>
            <a:r>
              <a:rPr lang="en-US" sz="2400" b="1" baseline="30000" dirty="0" smtClean="0"/>
              <a:t>-1</a:t>
            </a:r>
            <a:r>
              <a:rPr lang="en-US" sz="2400" b="1" dirty="0" smtClean="0"/>
              <a:t> </a:t>
            </a:r>
            <a:endParaRPr lang="en-US" sz="2400" b="1" dirty="0"/>
          </a:p>
        </p:txBody>
      </p:sp>
      <p:sp>
        <p:nvSpPr>
          <p:cNvPr id="4" name="Slide Number Placeholder 3"/>
          <p:cNvSpPr>
            <a:spLocks noGrp="1"/>
          </p:cNvSpPr>
          <p:nvPr>
            <p:ph type="sldNum" sz="quarter" idx="12"/>
          </p:nvPr>
        </p:nvSpPr>
        <p:spPr/>
        <p:txBody>
          <a:bodyPr/>
          <a:lstStyle/>
          <a:p>
            <a:fld id="{0F519A6C-362D-4F24-942B-EDFEE9BE1EEF}" type="slidenum">
              <a:rPr lang="en-US" smtClean="0"/>
              <a:t>7</a:t>
            </a:fld>
            <a:endParaRPr lang="en-US" dirty="0"/>
          </a:p>
        </p:txBody>
      </p:sp>
      <p:sp>
        <p:nvSpPr>
          <p:cNvPr id="7" name="TextBox 6"/>
          <p:cNvSpPr txBox="1"/>
          <p:nvPr/>
        </p:nvSpPr>
        <p:spPr>
          <a:xfrm>
            <a:off x="5309938" y="4997624"/>
            <a:ext cx="6761994" cy="461665"/>
          </a:xfrm>
          <a:prstGeom prst="rect">
            <a:avLst/>
          </a:prstGeom>
          <a:noFill/>
          <a:ln w="38100">
            <a:noFill/>
          </a:ln>
        </p:spPr>
        <p:txBody>
          <a:bodyPr wrap="square" rtlCol="0">
            <a:spAutoFit/>
          </a:bodyPr>
          <a:lstStyle/>
          <a:p>
            <a:r>
              <a:rPr lang="en-US" sz="2400" b="1" dirty="0" smtClean="0">
                <a:cs typeface="Arial" panose="020B0604020202020204" pitchFamily="34" charset="0"/>
              </a:rPr>
              <a:t>From </a:t>
            </a:r>
            <a:r>
              <a:rPr lang="en-US" sz="2400" b="1" dirty="0" err="1" smtClean="0">
                <a:cs typeface="Arial" panose="020B0604020202020204" pitchFamily="34" charset="0"/>
              </a:rPr>
              <a:t>Balt</a:t>
            </a:r>
            <a:r>
              <a:rPr lang="en-US" sz="2400" b="1" dirty="0" smtClean="0">
                <a:cs typeface="Arial" panose="020B0604020202020204" pitchFamily="34" charset="0"/>
              </a:rPr>
              <a:t>-DC (75x95 km):   592 ± 248 moles CH</a:t>
            </a:r>
            <a:r>
              <a:rPr lang="en-US" sz="2400" b="1" baseline="-25000" dirty="0" smtClean="0">
                <a:cs typeface="Arial" panose="020B0604020202020204" pitchFamily="34" charset="0"/>
              </a:rPr>
              <a:t>4</a:t>
            </a:r>
            <a:r>
              <a:rPr lang="en-US" sz="2400" b="1" dirty="0" smtClean="0">
                <a:cs typeface="Arial" panose="020B0604020202020204" pitchFamily="34" charset="0"/>
              </a:rPr>
              <a:t> s</a:t>
            </a:r>
            <a:r>
              <a:rPr lang="en-US" sz="2400" b="1" baseline="30000" dirty="0" smtClean="0">
                <a:cs typeface="Arial" panose="020B0604020202020204" pitchFamily="34" charset="0"/>
              </a:rPr>
              <a:t>-1</a:t>
            </a:r>
            <a:endParaRPr lang="en-US" sz="2400" b="1" baseline="30000" dirty="0">
              <a:cs typeface="Arial" panose="020B0604020202020204" pitchFamily="34"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2" y="3270036"/>
            <a:ext cx="3960816" cy="297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6146" y="1263167"/>
            <a:ext cx="4527654" cy="9692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133450" y="764704"/>
            <a:ext cx="5602014" cy="461665"/>
          </a:xfrm>
          <a:prstGeom prst="rect">
            <a:avLst/>
          </a:prstGeom>
          <a:noFill/>
        </p:spPr>
        <p:txBody>
          <a:bodyPr wrap="square" rtlCol="0">
            <a:spAutoFit/>
          </a:bodyPr>
          <a:lstStyle/>
          <a:p>
            <a:r>
              <a:rPr lang="en-US" sz="2400" dirty="0" smtClean="0"/>
              <a:t>Mass Balance Experiment (MBE) approach:</a:t>
            </a:r>
            <a:endParaRPr lang="en-US" sz="2400" dirty="0"/>
          </a:p>
        </p:txBody>
      </p:sp>
      <p:grpSp>
        <p:nvGrpSpPr>
          <p:cNvPr id="21" name="Group 20"/>
          <p:cNvGrpSpPr/>
          <p:nvPr/>
        </p:nvGrpSpPr>
        <p:grpSpPr>
          <a:xfrm>
            <a:off x="-337920" y="270286"/>
            <a:ext cx="4570772" cy="2989976"/>
            <a:chOff x="228600" y="615949"/>
            <a:chExt cx="8915400" cy="6311221"/>
          </a:xfrm>
        </p:grpSpPr>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5949"/>
              <a:ext cx="8915400" cy="631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048000" y="3276600"/>
              <a:ext cx="914400" cy="990600"/>
            </a:xfrm>
            <a:prstGeom prst="rect">
              <a:avLst/>
            </a:prstGeom>
            <a:noFill/>
            <a:ln w="38100">
              <a:solidFill>
                <a:srgbClr val="C40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ight Arrow 18"/>
            <p:cNvSpPr/>
            <p:nvPr/>
          </p:nvSpPr>
          <p:spPr>
            <a:xfrm>
              <a:off x="1930812" y="3771559"/>
              <a:ext cx="710375" cy="306031"/>
            </a:xfrm>
            <a:prstGeom prst="rightArrow">
              <a:avLst/>
            </a:prstGeom>
            <a:solidFill>
              <a:srgbClr val="FF0000"/>
            </a:solidFill>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29053" y="3924575"/>
              <a:ext cx="1935684" cy="990720"/>
            </a:xfrm>
            <a:prstGeom prst="rect">
              <a:avLst/>
            </a:prstGeom>
            <a:noFill/>
            <a:scene3d>
              <a:camera prst="orthographicFront">
                <a:rot lat="0" lon="0" rev="21594000"/>
              </a:camera>
              <a:lightRig rig="threePt" dir="t"/>
            </a:scene3d>
          </p:spPr>
          <p:txBody>
            <a:bodyPr wrap="square" rtlCol="0">
              <a:spAutoFit/>
            </a:bodyPr>
            <a:lstStyle/>
            <a:p>
              <a:pPr algn="ctr"/>
              <a:r>
                <a:rPr lang="en-US" sz="1200" b="1" dirty="0" smtClean="0">
                  <a:solidFill>
                    <a:srgbClr val="FF0000"/>
                  </a:solidFill>
                </a:rPr>
                <a:t>Prevailing</a:t>
              </a:r>
            </a:p>
            <a:p>
              <a:pPr algn="ctr">
                <a:lnSpc>
                  <a:spcPts val="1500"/>
                </a:lnSpc>
              </a:pPr>
              <a:r>
                <a:rPr lang="en-US" sz="1200" b="1" dirty="0" smtClean="0">
                  <a:solidFill>
                    <a:srgbClr val="FF0000"/>
                  </a:solidFill>
                </a:rPr>
                <a:t> wind</a:t>
              </a:r>
              <a:endParaRPr lang="en-US" sz="1200" b="1" dirty="0">
                <a:solidFill>
                  <a:srgbClr val="FF0000"/>
                </a:solidFill>
              </a:endParaRPr>
            </a:p>
          </p:txBody>
        </p:sp>
      </p:grpSp>
      <p:sp>
        <p:nvSpPr>
          <p:cNvPr id="22" name="Rectangle 21"/>
          <p:cNvSpPr/>
          <p:nvPr/>
        </p:nvSpPr>
        <p:spPr>
          <a:xfrm>
            <a:off x="2280262" y="1816702"/>
            <a:ext cx="478980" cy="490423"/>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7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92477" y="189190"/>
            <a:ext cx="11442020" cy="639762"/>
          </a:xfrm>
        </p:spPr>
        <p:txBody>
          <a:bodyPr>
            <a:noAutofit/>
          </a:bodyPr>
          <a:lstStyle/>
          <a:p>
            <a:r>
              <a:rPr lang="en-US" sz="3200" b="1" u="sng" dirty="0" smtClean="0">
                <a:solidFill>
                  <a:srgbClr val="000099"/>
                </a:solidFill>
                <a:latin typeface="Arial" panose="020B0604020202020204" pitchFamily="34" charset="0"/>
                <a:cs typeface="Arial" panose="020B0604020202020204" pitchFamily="34" charset="0"/>
              </a:rPr>
              <a:t>Point Source: CH</a:t>
            </a:r>
            <a:r>
              <a:rPr lang="en-US" sz="3200" b="1" u="sng" baseline="-25000" dirty="0" smtClean="0">
                <a:solidFill>
                  <a:srgbClr val="000099"/>
                </a:solidFill>
                <a:latin typeface="Arial" panose="020B0604020202020204" pitchFamily="34" charset="0"/>
                <a:cs typeface="Arial" panose="020B0604020202020204" pitchFamily="34" charset="0"/>
              </a:rPr>
              <a:t>4</a:t>
            </a:r>
            <a:r>
              <a:rPr lang="en-US" sz="3200" b="1" u="sng" dirty="0" smtClean="0">
                <a:solidFill>
                  <a:srgbClr val="000099"/>
                </a:solidFill>
                <a:latin typeface="Arial" panose="020B0604020202020204" pitchFamily="34" charset="0"/>
                <a:cs typeface="Arial" panose="020B0604020202020204" pitchFamily="34" charset="0"/>
              </a:rPr>
              <a:t> </a:t>
            </a:r>
            <a:r>
              <a:rPr lang="en-US" sz="3200" b="1" u="sng" dirty="0">
                <a:solidFill>
                  <a:srgbClr val="000099"/>
                </a:solidFill>
                <a:latin typeface="Arial" panose="020B0604020202020204" pitchFamily="34" charset="0"/>
                <a:cs typeface="Arial" panose="020B0604020202020204" pitchFamily="34" charset="0"/>
              </a:rPr>
              <a:t>Emissions from Brown Station Landfill</a:t>
            </a:r>
          </a:p>
        </p:txBody>
      </p:sp>
      <p:sp>
        <p:nvSpPr>
          <p:cNvPr id="18" name="TextBox 17"/>
          <p:cNvSpPr txBox="1"/>
          <p:nvPr/>
        </p:nvSpPr>
        <p:spPr>
          <a:xfrm>
            <a:off x="4978775" y="3595568"/>
            <a:ext cx="3886200" cy="2985433"/>
          </a:xfrm>
          <a:prstGeom prst="rect">
            <a:avLst/>
          </a:prstGeom>
          <a:noFill/>
          <a:ln w="25400">
            <a:solidFill>
              <a:srgbClr val="00B050"/>
            </a:solidFill>
          </a:ln>
        </p:spPr>
        <p:txBody>
          <a:bodyPr wrap="square" rtlCol="0">
            <a:spAutoFit/>
          </a:bodyPr>
          <a:lstStyle/>
          <a:p>
            <a:r>
              <a:rPr lang="en-US" b="1" u="sng" dirty="0"/>
              <a:t>Flight #</a:t>
            </a:r>
            <a:r>
              <a:rPr lang="en-US" b="1" dirty="0"/>
              <a:t>     </a:t>
            </a:r>
            <a:r>
              <a:rPr lang="en-US" b="1" u="sng" dirty="0"/>
              <a:t>CH</a:t>
            </a:r>
            <a:r>
              <a:rPr lang="en-US" b="1" u="sng" baseline="-25000" dirty="0"/>
              <a:t>4</a:t>
            </a:r>
            <a:r>
              <a:rPr lang="en-US" b="1" u="sng" dirty="0"/>
              <a:t> Emission Rate (moles s</a:t>
            </a:r>
            <a:r>
              <a:rPr lang="en-US" b="1" u="sng" baseline="30000" dirty="0"/>
              <a:t>-1</a:t>
            </a:r>
            <a:r>
              <a:rPr lang="en-US" b="1" u="sng" dirty="0"/>
              <a:t>)</a:t>
            </a:r>
          </a:p>
          <a:p>
            <a:r>
              <a:rPr lang="en-US" dirty="0"/>
              <a:t>   RF1                       57.4</a:t>
            </a:r>
          </a:p>
          <a:p>
            <a:r>
              <a:rPr lang="en-US" dirty="0"/>
              <a:t>   RF2                       </a:t>
            </a:r>
            <a:r>
              <a:rPr lang="en-US" dirty="0" smtClean="0"/>
              <a:t>55.7</a:t>
            </a:r>
            <a:endParaRPr lang="en-US" dirty="0"/>
          </a:p>
          <a:p>
            <a:r>
              <a:rPr lang="en-US" dirty="0"/>
              <a:t>   RF4                      </a:t>
            </a:r>
            <a:r>
              <a:rPr lang="en-US" dirty="0" smtClean="0"/>
              <a:t> 51.8</a:t>
            </a:r>
            <a:endParaRPr lang="en-US" dirty="0"/>
          </a:p>
          <a:p>
            <a:r>
              <a:rPr lang="en-US" dirty="0"/>
              <a:t>   RF5                       </a:t>
            </a:r>
            <a:r>
              <a:rPr lang="en-US" dirty="0" smtClean="0"/>
              <a:t>64.7</a:t>
            </a:r>
            <a:endParaRPr lang="en-US" dirty="0"/>
          </a:p>
          <a:p>
            <a:r>
              <a:rPr lang="en-US" dirty="0"/>
              <a:t>   RF6                       </a:t>
            </a:r>
            <a:r>
              <a:rPr lang="en-US" dirty="0" smtClean="0"/>
              <a:t>65.3</a:t>
            </a:r>
          </a:p>
          <a:p>
            <a:r>
              <a:rPr lang="en-US" dirty="0" smtClean="0"/>
              <a:t>   RF7	               36.0</a:t>
            </a:r>
            <a:endParaRPr lang="en-US" dirty="0"/>
          </a:p>
          <a:p>
            <a:r>
              <a:rPr lang="en-US" dirty="0"/>
              <a:t>   RF8                       </a:t>
            </a:r>
            <a:r>
              <a:rPr lang="en-US" dirty="0" smtClean="0"/>
              <a:t>69.1</a:t>
            </a:r>
            <a:endParaRPr lang="en-US" dirty="0"/>
          </a:p>
          <a:p>
            <a:r>
              <a:rPr lang="en-US" dirty="0"/>
              <a:t>-----------------------------------</a:t>
            </a:r>
          </a:p>
          <a:p>
            <a:r>
              <a:rPr lang="en-US" dirty="0"/>
              <a:t> Mean	          </a:t>
            </a:r>
            <a:r>
              <a:rPr lang="en-US" dirty="0" smtClean="0"/>
              <a:t>57.1 ± 11.1</a:t>
            </a:r>
            <a:endParaRPr lang="en-US" dirty="0"/>
          </a:p>
          <a:p>
            <a:r>
              <a:rPr lang="en-US" sz="800" dirty="0"/>
              <a:t>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975" y="776169"/>
            <a:ext cx="3657600" cy="274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13" y="3882784"/>
            <a:ext cx="4635062" cy="105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75" y="928568"/>
            <a:ext cx="3741490" cy="280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75523" y="2349886"/>
            <a:ext cx="273269" cy="271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91110" y="2833569"/>
            <a:ext cx="815866" cy="473936"/>
            <a:chOff x="1676400" y="787495"/>
            <a:chExt cx="945931" cy="355505"/>
          </a:xfrm>
          <a:scene3d>
            <a:camera prst="orthographicFront">
              <a:rot lat="0" lon="0" rev="2700000"/>
            </a:camera>
            <a:lightRig rig="threePt" dir="t"/>
          </a:scene3d>
        </p:grpSpPr>
        <p:sp>
          <p:nvSpPr>
            <p:cNvPr id="19" name="Right Arrow 18"/>
            <p:cNvSpPr/>
            <p:nvPr/>
          </p:nvSpPr>
          <p:spPr>
            <a:xfrm>
              <a:off x="1676400" y="793595"/>
              <a:ext cx="914400" cy="3494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2601" y="787495"/>
              <a:ext cx="869730" cy="300128"/>
            </a:xfrm>
            <a:prstGeom prst="rect">
              <a:avLst/>
            </a:prstGeom>
            <a:noFill/>
          </p:spPr>
          <p:txBody>
            <a:bodyPr wrap="square" rtlCol="0">
              <a:spAutoFit/>
            </a:bodyPr>
            <a:lstStyle/>
            <a:p>
              <a:r>
                <a:rPr lang="en-US" sz="2000" b="1" dirty="0">
                  <a:solidFill>
                    <a:schemeClr val="bg1"/>
                  </a:solidFill>
                </a:rPr>
                <a:t>wind</a:t>
              </a:r>
            </a:p>
          </p:txBody>
        </p:sp>
      </p:grpSp>
      <p:cxnSp>
        <p:nvCxnSpPr>
          <p:cNvPr id="7" name="Straight Arrow Connector 6"/>
          <p:cNvCxnSpPr/>
          <p:nvPr/>
        </p:nvCxnSpPr>
        <p:spPr>
          <a:xfrm flipV="1">
            <a:off x="2848792" y="2036688"/>
            <a:ext cx="2168083" cy="447049"/>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414465" y="4967169"/>
            <a:ext cx="387851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ltLang="en-US" sz="2000" dirty="0">
                <a:solidFill>
                  <a:srgbClr val="000000"/>
                </a:solidFill>
                <a:latin typeface="Calibri" pitchFamily="34" charset="0"/>
              </a:rPr>
              <a:t>E. R. : </a:t>
            </a:r>
            <a:r>
              <a:rPr lang="fr-FR" altLang="en-US" sz="2000" dirty="0" err="1">
                <a:solidFill>
                  <a:srgbClr val="000000"/>
                </a:solidFill>
                <a:latin typeface="Calibri" pitchFamily="34" charset="0"/>
              </a:rPr>
              <a:t>emission</a:t>
            </a:r>
            <a:r>
              <a:rPr lang="fr-FR" altLang="en-US" sz="2000" dirty="0">
                <a:solidFill>
                  <a:srgbClr val="000000"/>
                </a:solidFill>
                <a:latin typeface="Calibri" pitchFamily="34" charset="0"/>
              </a:rPr>
              <a:t> </a:t>
            </a:r>
            <a:r>
              <a:rPr lang="fr-FR" altLang="en-US" sz="2000" dirty="0" smtClean="0">
                <a:solidFill>
                  <a:srgbClr val="000000"/>
                </a:solidFill>
                <a:latin typeface="Calibri" pitchFamily="34" charset="0"/>
              </a:rPr>
              <a:t>rate</a:t>
            </a:r>
            <a:endParaRPr lang="fr-FR" altLang="en-US" sz="2000" dirty="0">
              <a:solidFill>
                <a:srgbClr val="000000"/>
              </a:solidFill>
              <a:latin typeface="Calibri" pitchFamily="34" charset="0"/>
            </a:endParaRPr>
          </a:p>
          <a:p>
            <a:pPr eaLnBrk="1" hangingPunct="1"/>
            <a:r>
              <a:rPr lang="fr-FR" altLang="en-US" sz="2000" dirty="0">
                <a:solidFill>
                  <a:srgbClr val="000000"/>
                </a:solidFill>
                <a:latin typeface="Calibri" pitchFamily="34" charset="0"/>
              </a:rPr>
              <a:t>[C] : concentrations </a:t>
            </a:r>
            <a:r>
              <a:rPr lang="fr-FR" altLang="en-US" sz="2000" dirty="0" smtClean="0">
                <a:solidFill>
                  <a:srgbClr val="000000"/>
                </a:solidFill>
                <a:latin typeface="Calibri" pitchFamily="34" charset="0"/>
              </a:rPr>
              <a:t>(plume </a:t>
            </a:r>
            <a:r>
              <a:rPr lang="fr-FR" altLang="en-US" sz="2000" dirty="0" err="1" smtClean="0">
                <a:solidFill>
                  <a:srgbClr val="000000"/>
                </a:solidFill>
                <a:latin typeface="Calibri" pitchFamily="34" charset="0"/>
              </a:rPr>
              <a:t>peak</a:t>
            </a:r>
            <a:r>
              <a:rPr lang="fr-FR" altLang="en-US" sz="2000" dirty="0" smtClean="0">
                <a:solidFill>
                  <a:srgbClr val="000000"/>
                </a:solidFill>
                <a:latin typeface="Calibri" pitchFamily="34" charset="0"/>
              </a:rPr>
              <a:t>)</a:t>
            </a:r>
            <a:endParaRPr lang="fr-FR" altLang="en-US" sz="2000" dirty="0">
              <a:solidFill>
                <a:srgbClr val="000000"/>
              </a:solidFill>
              <a:latin typeface="Calibri" pitchFamily="34" charset="0"/>
            </a:endParaRPr>
          </a:p>
          <a:p>
            <a:pPr eaLnBrk="1" hangingPunct="1"/>
            <a:r>
              <a:rPr lang="fr-FR" altLang="en-US" sz="2000" dirty="0">
                <a:solidFill>
                  <a:srgbClr val="000000"/>
                </a:solidFill>
                <a:latin typeface="Calibri" pitchFamily="34" charset="0"/>
              </a:rPr>
              <a:t>[C]</a:t>
            </a:r>
            <a:r>
              <a:rPr lang="fr-FR" altLang="en-US" sz="2000" baseline="-25000" dirty="0">
                <a:solidFill>
                  <a:srgbClr val="000000"/>
                </a:solidFill>
                <a:latin typeface="Calibri" pitchFamily="34" charset="0"/>
              </a:rPr>
              <a:t>b</a:t>
            </a:r>
            <a:r>
              <a:rPr lang="fr-FR" altLang="en-US" sz="2000" dirty="0">
                <a:solidFill>
                  <a:srgbClr val="000000"/>
                </a:solidFill>
                <a:latin typeface="Calibri" pitchFamily="34" charset="0"/>
              </a:rPr>
              <a:t> : concentration in background </a:t>
            </a:r>
          </a:p>
          <a:p>
            <a:pPr eaLnBrk="1" hangingPunct="1"/>
            <a:r>
              <a:rPr lang="fr-FR" altLang="en-US" sz="2000" dirty="0">
                <a:solidFill>
                  <a:srgbClr val="000000"/>
                </a:solidFill>
                <a:latin typeface="Calibri" pitchFamily="34" charset="0"/>
              </a:rPr>
              <a:t>U</a:t>
            </a:r>
            <a:r>
              <a:rPr lang="fr-FR" altLang="en-US" sz="2000" baseline="-25000" dirty="0">
                <a:solidFill>
                  <a:srgbClr val="000000"/>
                </a:solidFill>
                <a:latin typeface="Cambria Math" pitchFamily="18" charset="0"/>
              </a:rPr>
              <a:t>⊥</a:t>
            </a:r>
            <a:r>
              <a:rPr lang="fr-FR" altLang="en-US" sz="2000" dirty="0">
                <a:solidFill>
                  <a:srgbClr val="000000"/>
                </a:solidFill>
                <a:latin typeface="Calibri" pitchFamily="34" charset="0"/>
              </a:rPr>
              <a:t> : </a:t>
            </a:r>
            <a:r>
              <a:rPr lang="fr-FR" altLang="en-US" sz="2000" dirty="0" err="1">
                <a:solidFill>
                  <a:srgbClr val="000000"/>
                </a:solidFill>
                <a:latin typeface="Calibri" pitchFamily="34" charset="0"/>
              </a:rPr>
              <a:t>perpendicular</a:t>
            </a:r>
            <a:r>
              <a:rPr lang="fr-FR" altLang="en-US" sz="2000" dirty="0">
                <a:solidFill>
                  <a:srgbClr val="000000"/>
                </a:solidFill>
                <a:latin typeface="Calibri" pitchFamily="34" charset="0"/>
              </a:rPr>
              <a:t> </a:t>
            </a:r>
            <a:r>
              <a:rPr lang="fr-FR" altLang="en-US" sz="2000" dirty="0" err="1">
                <a:solidFill>
                  <a:srgbClr val="000000"/>
                </a:solidFill>
                <a:latin typeface="Calibri" pitchFamily="34" charset="0"/>
              </a:rPr>
              <a:t>wind</a:t>
            </a:r>
            <a:r>
              <a:rPr lang="fr-FR" altLang="en-US" sz="2000" dirty="0">
                <a:solidFill>
                  <a:srgbClr val="000000"/>
                </a:solidFill>
                <a:latin typeface="Calibri" pitchFamily="34" charset="0"/>
              </a:rPr>
              <a:t> speed</a:t>
            </a:r>
          </a:p>
        </p:txBody>
      </p:sp>
      <p:sp>
        <p:nvSpPr>
          <p:cNvPr id="25" name="TextBox 24"/>
          <p:cNvSpPr txBox="1"/>
          <p:nvPr/>
        </p:nvSpPr>
        <p:spPr>
          <a:xfrm>
            <a:off x="2387975" y="2875654"/>
            <a:ext cx="685800" cy="415114"/>
          </a:xfrm>
          <a:prstGeom prst="rect">
            <a:avLst/>
          </a:prstGeom>
          <a:noFill/>
        </p:spPr>
        <p:txBody>
          <a:bodyPr wrap="square" rtlCol="0">
            <a:spAutoFit/>
          </a:bodyPr>
          <a:lstStyle/>
          <a:p>
            <a:pPr>
              <a:lnSpc>
                <a:spcPts val="800"/>
              </a:lnSpc>
            </a:pPr>
            <a:r>
              <a:rPr lang="en-US" sz="1200" b="1" dirty="0">
                <a:solidFill>
                  <a:srgbClr val="FFC000"/>
                </a:solidFill>
              </a:rPr>
              <a:t>Brown Statin Landfill</a:t>
            </a:r>
          </a:p>
        </p:txBody>
      </p:sp>
      <p:cxnSp>
        <p:nvCxnSpPr>
          <p:cNvPr id="26" name="Straight Arrow Connector 25"/>
          <p:cNvCxnSpPr>
            <a:stCxn id="25" idx="0"/>
          </p:cNvCxnSpPr>
          <p:nvPr/>
        </p:nvCxnSpPr>
        <p:spPr>
          <a:xfrm flipH="1" flipV="1">
            <a:off x="2503919" y="2757368"/>
            <a:ext cx="226956" cy="118286"/>
          </a:xfrm>
          <a:prstGeom prst="straightConnector1">
            <a:avLst/>
          </a:prstGeom>
          <a:ln w="25400">
            <a:solidFill>
              <a:srgbClr val="FFC000"/>
            </a:solidFill>
            <a:tailEnd type="stealth"/>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8017856" y="6130106"/>
            <a:ext cx="1049447" cy="23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28700" y="5776163"/>
            <a:ext cx="2917122" cy="707886"/>
          </a:xfrm>
          <a:prstGeom prst="rect">
            <a:avLst/>
          </a:prstGeom>
          <a:noFill/>
        </p:spPr>
        <p:txBody>
          <a:bodyPr wrap="square" rtlCol="0">
            <a:spAutoFit/>
          </a:bodyPr>
          <a:lstStyle/>
          <a:p>
            <a:r>
              <a:rPr lang="en-US" sz="2000" b="1" dirty="0" smtClean="0">
                <a:solidFill>
                  <a:srgbClr val="FF0000"/>
                </a:solidFill>
              </a:rPr>
              <a:t>A factor of 3.7 higher than the value in GHGRP</a:t>
            </a:r>
            <a:endParaRPr lang="en-US" sz="2000" b="1" dirty="0">
              <a:solidFill>
                <a:srgbClr val="FF0000"/>
              </a:solidFill>
            </a:endParaRPr>
          </a:p>
        </p:txBody>
      </p:sp>
      <p:sp>
        <p:nvSpPr>
          <p:cNvPr id="17" name="Rectangle 12"/>
          <p:cNvSpPr>
            <a:spLocks noChangeArrowheads="1"/>
          </p:cNvSpPr>
          <p:nvPr/>
        </p:nvSpPr>
        <p:spPr bwMode="auto">
          <a:xfrm>
            <a:off x="9157881" y="4613493"/>
            <a:ext cx="2509653" cy="10156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ltLang="en-US" sz="2000" dirty="0" smtClean="0">
                <a:solidFill>
                  <a:srgbClr val="000000"/>
                </a:solidFill>
                <a:latin typeface="Calibri" pitchFamily="34" charset="0"/>
              </a:rPr>
              <a:t>EPA GHGRP CH</a:t>
            </a:r>
            <a:r>
              <a:rPr lang="fr-FR" altLang="en-US" sz="2000" baseline="-25000" dirty="0" smtClean="0">
                <a:solidFill>
                  <a:srgbClr val="000000"/>
                </a:solidFill>
                <a:latin typeface="Calibri" pitchFamily="34" charset="0"/>
              </a:rPr>
              <a:t>4</a:t>
            </a:r>
            <a:r>
              <a:rPr lang="fr-FR" altLang="en-US" sz="2000" dirty="0" smtClean="0">
                <a:solidFill>
                  <a:srgbClr val="000000"/>
                </a:solidFill>
                <a:latin typeface="Calibri" pitchFamily="34" charset="0"/>
              </a:rPr>
              <a:t> </a:t>
            </a:r>
            <a:r>
              <a:rPr lang="fr-FR" altLang="en-US" sz="2000" dirty="0" err="1" smtClean="0">
                <a:solidFill>
                  <a:srgbClr val="000000"/>
                </a:solidFill>
                <a:latin typeface="Calibri" pitchFamily="34" charset="0"/>
              </a:rPr>
              <a:t>emission</a:t>
            </a:r>
            <a:r>
              <a:rPr lang="fr-FR" altLang="en-US" sz="2000" dirty="0" smtClean="0">
                <a:solidFill>
                  <a:srgbClr val="000000"/>
                </a:solidFill>
                <a:latin typeface="Calibri" pitchFamily="34" charset="0"/>
              </a:rPr>
              <a:t> rate for </a:t>
            </a:r>
            <a:r>
              <a:rPr lang="fr-FR" altLang="en-US" sz="2000" dirty="0" err="1" smtClean="0">
                <a:solidFill>
                  <a:srgbClr val="000000"/>
                </a:solidFill>
                <a:latin typeface="Calibri" pitchFamily="34" charset="0"/>
              </a:rPr>
              <a:t>this</a:t>
            </a:r>
            <a:r>
              <a:rPr lang="fr-FR" altLang="en-US" sz="2000" dirty="0" smtClean="0">
                <a:solidFill>
                  <a:srgbClr val="000000"/>
                </a:solidFill>
                <a:latin typeface="Calibri" pitchFamily="34" charset="0"/>
              </a:rPr>
              <a:t> </a:t>
            </a:r>
            <a:r>
              <a:rPr lang="fr-FR" altLang="en-US" sz="2000" dirty="0" err="1" smtClean="0">
                <a:solidFill>
                  <a:srgbClr val="000000"/>
                </a:solidFill>
                <a:latin typeface="Calibri" pitchFamily="34" charset="0"/>
              </a:rPr>
              <a:t>landfill</a:t>
            </a:r>
            <a:r>
              <a:rPr lang="fr-FR" altLang="en-US" sz="2000" dirty="0" smtClean="0">
                <a:solidFill>
                  <a:srgbClr val="000000"/>
                </a:solidFill>
                <a:latin typeface="Calibri" pitchFamily="34" charset="0"/>
              </a:rPr>
              <a:t>: 15.5 moles s</a:t>
            </a:r>
            <a:r>
              <a:rPr lang="fr-FR" altLang="en-US" sz="2000" baseline="30000" dirty="0" smtClean="0">
                <a:solidFill>
                  <a:srgbClr val="000000"/>
                </a:solidFill>
                <a:latin typeface="Calibri" pitchFamily="34" charset="0"/>
              </a:rPr>
              <a:t>-1</a:t>
            </a:r>
            <a:r>
              <a:rPr lang="fr-FR" altLang="en-US" sz="2000" dirty="0" smtClean="0">
                <a:solidFill>
                  <a:srgbClr val="000000"/>
                </a:solidFill>
                <a:latin typeface="Calibri" pitchFamily="34" charset="0"/>
              </a:rPr>
              <a:t>  </a:t>
            </a:r>
            <a:endParaRPr lang="fr-FR" altLang="en-US" sz="2000" dirty="0">
              <a:solidFill>
                <a:srgbClr val="000000"/>
              </a:solidFill>
              <a:latin typeface="Calibri" pitchFamily="34" charset="0"/>
            </a:endParaRPr>
          </a:p>
        </p:txBody>
      </p:sp>
      <p:sp>
        <p:nvSpPr>
          <p:cNvPr id="8" name="Slide Number Placeholder 7"/>
          <p:cNvSpPr>
            <a:spLocks noGrp="1"/>
          </p:cNvSpPr>
          <p:nvPr>
            <p:ph type="sldNum" sz="quarter" idx="12"/>
          </p:nvPr>
        </p:nvSpPr>
        <p:spPr/>
        <p:txBody>
          <a:bodyPr/>
          <a:lstStyle/>
          <a:p>
            <a:fld id="{0F519A6C-362D-4F24-942B-EDFEE9BE1EEF}" type="slidenum">
              <a:rPr lang="en-US" smtClean="0"/>
              <a:t>8</a:t>
            </a:fld>
            <a:endParaRPr lang="en-US"/>
          </a:p>
        </p:txBody>
      </p:sp>
    </p:spTree>
    <p:extLst>
      <p:ext uri="{BB962C8B-B14F-4D97-AF65-F5344CB8AC3E}">
        <p14:creationId xmlns:p14="http://schemas.microsoft.com/office/powerpoint/2010/main" val="1887391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81971859"/>
              </p:ext>
            </p:extLst>
          </p:nvPr>
        </p:nvGraphicFramePr>
        <p:xfrm>
          <a:off x="401053" y="1400848"/>
          <a:ext cx="11363317" cy="3413760"/>
        </p:xfrm>
        <a:graphic>
          <a:graphicData uri="http://schemas.openxmlformats.org/drawingml/2006/table">
            <a:tbl>
              <a:tblPr firstRow="1" bandRow="1">
                <a:tableStyleId>{5C22544A-7EE6-4342-B048-85BDC9FD1C3A}</a:tableStyleId>
              </a:tblPr>
              <a:tblGrid>
                <a:gridCol w="3476513"/>
                <a:gridCol w="2729495"/>
                <a:gridCol w="1857101"/>
                <a:gridCol w="1508405"/>
                <a:gridCol w="1791803"/>
              </a:tblGrid>
              <a:tr h="370840">
                <a:tc>
                  <a:txBody>
                    <a:bodyPr/>
                    <a:lstStyle/>
                    <a:p>
                      <a:r>
                        <a:rPr lang="en-US" dirty="0" smtClean="0"/>
                        <a:t>Landfill </a:t>
                      </a:r>
                    </a:p>
                    <a:p>
                      <a:r>
                        <a:rPr lang="en-US" dirty="0" smtClean="0"/>
                        <a:t>(#</a:t>
                      </a:r>
                      <a:r>
                        <a:rPr lang="en-US" baseline="0" dirty="0" smtClean="0"/>
                        <a:t> of transects/flights)</a:t>
                      </a:r>
                      <a:endParaRPr lang="en-US" dirty="0"/>
                    </a:p>
                  </a:txBody>
                  <a:tcPr/>
                </a:tc>
                <a:tc>
                  <a:txBody>
                    <a:bodyPr/>
                    <a:lstStyle/>
                    <a:p>
                      <a:r>
                        <a:rPr lang="en-US" dirty="0" smtClean="0"/>
                        <a:t>Mass</a:t>
                      </a:r>
                      <a:r>
                        <a:rPr lang="en-US" baseline="0" dirty="0" smtClean="0"/>
                        <a:t> Balance Flux Range** (moles CH</a:t>
                      </a:r>
                      <a:r>
                        <a:rPr lang="en-US" baseline="-25000" dirty="0" smtClean="0"/>
                        <a:t>4</a:t>
                      </a:r>
                      <a:r>
                        <a:rPr lang="en-US" baseline="0" dirty="0" smtClean="0"/>
                        <a:t> /s) - Average of all transects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2015 EPA (moles CH</a:t>
                      </a:r>
                      <a:r>
                        <a:rPr lang="en-US" baseline="-25000" dirty="0" smtClean="0"/>
                        <a:t>4</a:t>
                      </a:r>
                      <a:r>
                        <a:rPr lang="en-US" baseline="0" dirty="0" smtClean="0"/>
                        <a:t>/s)</a:t>
                      </a:r>
                      <a:endParaRPr lang="en-US" dirty="0" smtClean="0"/>
                    </a:p>
                  </a:txBody>
                  <a:tcPr/>
                </a:tc>
                <a:tc>
                  <a:txBody>
                    <a:bodyPr/>
                    <a:lstStyle/>
                    <a:p>
                      <a:r>
                        <a:rPr lang="en-US" dirty="0" smtClean="0"/>
                        <a:t>2014 MDE (moles CH</a:t>
                      </a:r>
                      <a:r>
                        <a:rPr lang="en-US" baseline="-25000" dirty="0" smtClean="0"/>
                        <a:t>4</a:t>
                      </a:r>
                      <a:r>
                        <a:rPr lang="en-US"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2012</a:t>
                      </a:r>
                      <a:r>
                        <a:rPr lang="en-US" baseline="0" dirty="0" smtClean="0"/>
                        <a:t> </a:t>
                      </a:r>
                      <a:r>
                        <a:rPr lang="en-US" dirty="0" err="1" smtClean="0"/>
                        <a:t>Maasakkers</a:t>
                      </a:r>
                      <a:r>
                        <a:rPr lang="en-US" dirty="0" smtClean="0"/>
                        <a:t> (moles CH</a:t>
                      </a:r>
                      <a:r>
                        <a:rPr lang="en-US" baseline="-25000" dirty="0" smtClean="0"/>
                        <a:t>4</a:t>
                      </a:r>
                      <a:r>
                        <a:rPr lang="en-US" dirty="0" smtClean="0"/>
                        <a:t>/s)</a:t>
                      </a:r>
                    </a:p>
                    <a:p>
                      <a:endParaRPr lang="en-US" dirty="0"/>
                    </a:p>
                  </a:txBody>
                  <a:tcPr/>
                </a:tc>
              </a:tr>
              <a:tr h="370840">
                <a:tc>
                  <a:txBody>
                    <a:bodyPr/>
                    <a:lstStyle/>
                    <a:p>
                      <a:r>
                        <a:rPr lang="en-US" dirty="0" smtClean="0"/>
                        <a:t>Brown Station (21/</a:t>
                      </a:r>
                      <a:r>
                        <a:rPr lang="en-US" baseline="0" dirty="0" smtClean="0"/>
                        <a:t>7</a:t>
                      </a:r>
                      <a:r>
                        <a:rPr lang="en-US" dirty="0" smtClean="0"/>
                        <a:t>)</a:t>
                      </a:r>
                      <a:endParaRPr lang="en-US" dirty="0"/>
                    </a:p>
                  </a:txBody>
                  <a:tcPr/>
                </a:tc>
                <a:tc>
                  <a:txBody>
                    <a:bodyPr/>
                    <a:lstStyle/>
                    <a:p>
                      <a:r>
                        <a:rPr lang="en-US" dirty="0" smtClean="0"/>
                        <a:t>24.6 – 64.0</a:t>
                      </a:r>
                      <a:endParaRPr lang="en-US" dirty="0"/>
                    </a:p>
                  </a:txBody>
                  <a:tcPr/>
                </a:tc>
                <a:tc>
                  <a:txBody>
                    <a:bodyPr/>
                    <a:lstStyle/>
                    <a:p>
                      <a:r>
                        <a:rPr lang="en-US" dirty="0" smtClean="0"/>
                        <a:t>3.44 </a:t>
                      </a:r>
                      <a:r>
                        <a:rPr lang="en-US" i="1" dirty="0" smtClean="0"/>
                        <a:t>or 15.5*</a:t>
                      </a:r>
                      <a:endParaRPr lang="en-US" i="1" dirty="0"/>
                    </a:p>
                  </a:txBody>
                  <a:tcPr/>
                </a:tc>
                <a:tc>
                  <a:txBody>
                    <a:bodyPr/>
                    <a:lstStyle/>
                    <a:p>
                      <a:r>
                        <a:rPr lang="en-US" dirty="0" smtClean="0"/>
                        <a:t>6.14</a:t>
                      </a:r>
                      <a:endParaRPr lang="en-US" dirty="0"/>
                    </a:p>
                  </a:txBody>
                  <a:tcPr/>
                </a:tc>
                <a:tc>
                  <a:txBody>
                    <a:bodyPr/>
                    <a:lstStyle/>
                    <a:p>
                      <a:r>
                        <a:rPr lang="en-US" dirty="0" smtClean="0"/>
                        <a:t>8.52</a:t>
                      </a:r>
                      <a:endParaRPr lang="en-US" dirty="0"/>
                    </a:p>
                  </a:txBody>
                  <a:tcPr/>
                </a:tc>
              </a:tr>
              <a:tr h="370840">
                <a:tc>
                  <a:txBody>
                    <a:bodyPr/>
                    <a:lstStyle/>
                    <a:p>
                      <a:r>
                        <a:rPr lang="en-US" dirty="0" smtClean="0"/>
                        <a:t>Eastern Sanitary (3/1)</a:t>
                      </a:r>
                      <a:endParaRPr lang="en-US" dirty="0"/>
                    </a:p>
                  </a:txBody>
                  <a:tcPr/>
                </a:tc>
                <a:tc>
                  <a:txBody>
                    <a:bodyPr/>
                    <a:lstStyle/>
                    <a:p>
                      <a:r>
                        <a:rPr lang="en-US" dirty="0" smtClean="0"/>
                        <a:t>9.9</a:t>
                      </a:r>
                      <a:r>
                        <a:rPr lang="en-US" baseline="0" dirty="0" smtClean="0"/>
                        <a:t> – 49.5</a:t>
                      </a:r>
                      <a:endParaRPr lang="en-US" dirty="0"/>
                    </a:p>
                  </a:txBody>
                  <a:tcPr/>
                </a:tc>
                <a:tc>
                  <a:txBody>
                    <a:bodyPr/>
                    <a:lstStyle/>
                    <a:p>
                      <a:r>
                        <a:rPr lang="en-US" dirty="0" smtClean="0"/>
                        <a:t>4.54</a:t>
                      </a:r>
                      <a:endParaRPr lang="en-US" dirty="0"/>
                    </a:p>
                  </a:txBody>
                  <a:tcPr/>
                </a:tc>
                <a:tc>
                  <a:txBody>
                    <a:bodyPr/>
                    <a:lstStyle/>
                    <a:p>
                      <a:r>
                        <a:rPr lang="en-US" dirty="0" smtClean="0"/>
                        <a:t>6.85</a:t>
                      </a:r>
                    </a:p>
                  </a:txBody>
                  <a:tcPr/>
                </a:tc>
                <a:tc>
                  <a:txBody>
                    <a:bodyPr/>
                    <a:lstStyle/>
                    <a:p>
                      <a:r>
                        <a:rPr lang="en-US" dirty="0" smtClean="0"/>
                        <a:t>10.01</a:t>
                      </a:r>
                      <a:endParaRPr lang="en-US" dirty="0"/>
                    </a:p>
                  </a:txBody>
                  <a:tcPr/>
                </a:tc>
              </a:tr>
              <a:tr h="370840">
                <a:tc>
                  <a:txBody>
                    <a:bodyPr/>
                    <a:lstStyle/>
                    <a:p>
                      <a:r>
                        <a:rPr lang="en-US" dirty="0" smtClean="0"/>
                        <a:t>Quarantine Road (7/3)</a:t>
                      </a:r>
                      <a:endParaRPr lang="en-US" dirty="0"/>
                    </a:p>
                  </a:txBody>
                  <a:tcPr/>
                </a:tc>
                <a:tc>
                  <a:txBody>
                    <a:bodyPr/>
                    <a:lstStyle/>
                    <a:p>
                      <a:r>
                        <a:rPr lang="en-US" dirty="0" smtClean="0"/>
                        <a:t>1.35 – 2.94</a:t>
                      </a:r>
                      <a:endParaRPr lang="en-US" dirty="0"/>
                    </a:p>
                  </a:txBody>
                  <a:tcPr/>
                </a:tc>
                <a:tc>
                  <a:txBody>
                    <a:bodyPr/>
                    <a:lstStyle/>
                    <a:p>
                      <a:r>
                        <a:rPr lang="en-US" dirty="0" smtClean="0"/>
                        <a:t>3.33</a:t>
                      </a:r>
                      <a:endParaRPr lang="en-US" dirty="0"/>
                    </a:p>
                  </a:txBody>
                  <a:tcPr/>
                </a:tc>
                <a:tc>
                  <a:txBody>
                    <a:bodyPr/>
                    <a:lstStyle/>
                    <a:p>
                      <a:r>
                        <a:rPr lang="en-US" dirty="0" smtClean="0"/>
                        <a:t>17.6</a:t>
                      </a:r>
                      <a:endParaRPr lang="en-US" dirty="0"/>
                    </a:p>
                  </a:txBody>
                  <a:tcPr/>
                </a:tc>
                <a:tc>
                  <a:txBody>
                    <a:bodyPr/>
                    <a:lstStyle/>
                    <a:p>
                      <a:r>
                        <a:rPr lang="en-US" dirty="0" smtClean="0"/>
                        <a:t>3.11</a:t>
                      </a:r>
                      <a:endParaRPr lang="en-US" dirty="0"/>
                    </a:p>
                  </a:txBody>
                  <a:tcPr/>
                </a:tc>
              </a:tr>
              <a:tr h="370840">
                <a:tc>
                  <a:txBody>
                    <a:bodyPr/>
                    <a:lstStyle/>
                    <a:p>
                      <a:r>
                        <a:rPr lang="en-US" dirty="0" smtClean="0"/>
                        <a:t>Harford Waste (2/2)</a:t>
                      </a:r>
                      <a:endParaRPr lang="en-US" dirty="0"/>
                    </a:p>
                  </a:txBody>
                  <a:tcPr/>
                </a:tc>
                <a:tc>
                  <a:txBody>
                    <a:bodyPr/>
                    <a:lstStyle/>
                    <a:p>
                      <a:r>
                        <a:rPr lang="en-US" dirty="0" smtClean="0"/>
                        <a:t>2.22 – 8.50</a:t>
                      </a:r>
                      <a:endParaRPr lang="en-US" dirty="0"/>
                    </a:p>
                  </a:txBody>
                  <a:tcPr/>
                </a:tc>
                <a:tc>
                  <a:txBody>
                    <a:bodyPr/>
                    <a:lstStyle/>
                    <a:p>
                      <a:r>
                        <a:rPr lang="en-US" dirty="0" smtClean="0"/>
                        <a:t>5.42</a:t>
                      </a:r>
                      <a:endParaRPr lang="en-US" dirty="0"/>
                    </a:p>
                  </a:txBody>
                  <a:tcPr/>
                </a:tc>
                <a:tc>
                  <a:txBody>
                    <a:bodyPr/>
                    <a:lstStyle/>
                    <a:p>
                      <a:r>
                        <a:rPr lang="en-US" dirty="0" smtClean="0"/>
                        <a:t>3.52</a:t>
                      </a:r>
                      <a:endParaRPr lang="en-US" dirty="0"/>
                    </a:p>
                  </a:txBody>
                  <a:tcPr/>
                </a:tc>
                <a:tc>
                  <a:txBody>
                    <a:bodyPr/>
                    <a:lstStyle/>
                    <a:p>
                      <a:r>
                        <a:rPr lang="en-US" dirty="0" smtClean="0"/>
                        <a:t>5.52</a:t>
                      </a:r>
                      <a:endParaRPr lang="en-US" dirty="0"/>
                    </a:p>
                  </a:txBody>
                  <a:tcPr/>
                </a:tc>
              </a:tr>
              <a:tr h="370840">
                <a:tc>
                  <a:txBody>
                    <a:bodyPr/>
                    <a:lstStyle/>
                    <a:p>
                      <a:r>
                        <a:rPr lang="en-US" dirty="0" err="1" smtClean="0"/>
                        <a:t>Reichs</a:t>
                      </a:r>
                      <a:r>
                        <a:rPr lang="en-US" dirty="0" smtClean="0"/>
                        <a:t> Ford</a:t>
                      </a:r>
                      <a:r>
                        <a:rPr lang="en-US" baseline="0" dirty="0" smtClean="0"/>
                        <a:t> (3/2)</a:t>
                      </a:r>
                      <a:endParaRPr lang="en-US" dirty="0"/>
                    </a:p>
                  </a:txBody>
                  <a:tcPr/>
                </a:tc>
                <a:tc>
                  <a:txBody>
                    <a:bodyPr/>
                    <a:lstStyle/>
                    <a:p>
                      <a:r>
                        <a:rPr lang="en-US" dirty="0" smtClean="0"/>
                        <a:t>12.8</a:t>
                      </a:r>
                      <a:r>
                        <a:rPr lang="en-US" baseline="0" dirty="0" smtClean="0"/>
                        <a:t> – 26.2</a:t>
                      </a:r>
                      <a:endParaRPr lang="en-US" dirty="0"/>
                    </a:p>
                  </a:txBody>
                  <a:tcPr/>
                </a:tc>
                <a:tc>
                  <a:txBody>
                    <a:bodyPr/>
                    <a:lstStyle/>
                    <a:p>
                      <a:r>
                        <a:rPr lang="en-US" dirty="0" smtClean="0"/>
                        <a:t>5.88</a:t>
                      </a:r>
                      <a:endParaRPr lang="en-US" dirty="0"/>
                    </a:p>
                  </a:txBody>
                  <a:tcPr/>
                </a:tc>
                <a:tc>
                  <a:txBody>
                    <a:bodyPr/>
                    <a:lstStyle/>
                    <a:p>
                      <a:r>
                        <a:rPr lang="en-US" dirty="0" smtClean="0"/>
                        <a:t>1.83</a:t>
                      </a:r>
                      <a:endParaRPr lang="en-US" dirty="0"/>
                    </a:p>
                  </a:txBody>
                  <a:tcPr/>
                </a:tc>
                <a:tc>
                  <a:txBody>
                    <a:bodyPr/>
                    <a:lstStyle/>
                    <a:p>
                      <a:r>
                        <a:rPr lang="en-US" dirty="0" smtClean="0"/>
                        <a:t>4.96</a:t>
                      </a:r>
                      <a:endParaRPr lang="en-US" dirty="0"/>
                    </a:p>
                  </a:txBody>
                  <a:tcPr/>
                </a:tc>
              </a:tr>
              <a:tr h="370840">
                <a:tc>
                  <a:txBody>
                    <a:bodyPr/>
                    <a:lstStyle/>
                    <a:p>
                      <a:r>
                        <a:rPr lang="en-US" dirty="0" smtClean="0"/>
                        <a:t>Route 40 West (3/3)</a:t>
                      </a:r>
                      <a:endParaRPr lang="en-US" dirty="0"/>
                    </a:p>
                  </a:txBody>
                  <a:tcPr/>
                </a:tc>
                <a:tc>
                  <a:txBody>
                    <a:bodyPr/>
                    <a:lstStyle/>
                    <a:p>
                      <a:r>
                        <a:rPr lang="en-US" dirty="0" smtClean="0"/>
                        <a:t>2.66</a:t>
                      </a:r>
                      <a:r>
                        <a:rPr lang="en-US" baseline="0" dirty="0" smtClean="0"/>
                        <a:t> – 10.01</a:t>
                      </a:r>
                      <a:endParaRPr lang="en-US" dirty="0"/>
                    </a:p>
                  </a:txBody>
                  <a:tcPr/>
                </a:tc>
                <a:tc>
                  <a:txBody>
                    <a:bodyPr/>
                    <a:lstStyle/>
                    <a:p>
                      <a:r>
                        <a:rPr lang="en-US" dirty="0" smtClean="0"/>
                        <a:t>6.89</a:t>
                      </a:r>
                      <a:endParaRPr lang="en-US" dirty="0"/>
                    </a:p>
                  </a:txBody>
                  <a:tcPr/>
                </a:tc>
                <a:tc>
                  <a:txBody>
                    <a:bodyPr/>
                    <a:lstStyle/>
                    <a:p>
                      <a:r>
                        <a:rPr lang="en-US" dirty="0" smtClean="0"/>
                        <a:t>10.23</a:t>
                      </a:r>
                      <a:endParaRPr lang="en-US" dirty="0"/>
                    </a:p>
                  </a:txBody>
                  <a:tcPr/>
                </a:tc>
                <a:tc>
                  <a:txBody>
                    <a:bodyPr/>
                    <a:lstStyle/>
                    <a:p>
                      <a:r>
                        <a:rPr lang="en-US" dirty="0" smtClean="0"/>
                        <a:t>6.70</a:t>
                      </a:r>
                      <a:endParaRPr lang="en-US" dirty="0"/>
                    </a:p>
                  </a:txBody>
                  <a:tcPr/>
                </a:tc>
              </a:tr>
            </a:tbl>
          </a:graphicData>
        </a:graphic>
      </p:graphicFrame>
      <p:sp>
        <p:nvSpPr>
          <p:cNvPr id="8" name="Title 3"/>
          <p:cNvSpPr>
            <a:spLocks noGrp="1"/>
          </p:cNvSpPr>
          <p:nvPr>
            <p:ph type="title"/>
          </p:nvPr>
        </p:nvSpPr>
        <p:spPr>
          <a:xfrm>
            <a:off x="1097280" y="418185"/>
            <a:ext cx="6168389" cy="982663"/>
          </a:xfrm>
        </p:spPr>
        <p:txBody>
          <a:bodyPr>
            <a:normAutofit/>
          </a:bodyPr>
          <a:lstStyle/>
          <a:p>
            <a:r>
              <a:rPr lang="en-US" sz="3200" b="1" dirty="0" smtClean="0">
                <a:solidFill>
                  <a:srgbClr val="000099"/>
                </a:solidFill>
                <a:latin typeface="Arial" panose="020B0604020202020204" pitchFamily="34" charset="0"/>
                <a:cs typeface="Arial" panose="020B0604020202020204" pitchFamily="34" charset="0"/>
              </a:rPr>
              <a:t>Mass Balance vs. Inventories</a:t>
            </a:r>
            <a:endParaRPr lang="en-US" sz="3200" b="1" dirty="0">
              <a:solidFill>
                <a:srgbClr val="000099"/>
              </a:solidFill>
              <a:latin typeface="Arial" panose="020B0604020202020204" pitchFamily="34" charset="0"/>
              <a:cs typeface="Arial" panose="020B0604020202020204" pitchFamily="34" charset="0"/>
            </a:endParaRPr>
          </a:p>
        </p:txBody>
      </p:sp>
      <p:sp>
        <p:nvSpPr>
          <p:cNvPr id="11" name="TextBox 10"/>
          <p:cNvSpPr txBox="1"/>
          <p:nvPr/>
        </p:nvSpPr>
        <p:spPr>
          <a:xfrm>
            <a:off x="1749137" y="5061161"/>
            <a:ext cx="8233063" cy="1384995"/>
          </a:xfrm>
          <a:prstGeom prst="rect">
            <a:avLst/>
          </a:prstGeom>
          <a:noFill/>
        </p:spPr>
        <p:txBody>
          <a:bodyPr wrap="square" rtlCol="0">
            <a:spAutoFit/>
          </a:bodyPr>
          <a:lstStyle/>
          <a:p>
            <a:r>
              <a:rPr lang="en-US" sz="1400" dirty="0" smtClean="0"/>
              <a:t>* EPA GHGRP requires landfills with a gas collection system (Brown Station has a gas collection system) to estimate their emissions in two ways. Typically, the higher of the two results is reported as the “official” value, but in Brown Station’s case, the lower number (3.44) was reported instead of the higher number (15.5).</a:t>
            </a:r>
          </a:p>
          <a:p>
            <a:endParaRPr lang="en-US" sz="1400" dirty="0" smtClean="0"/>
          </a:p>
          <a:p>
            <a:r>
              <a:rPr lang="en-US" sz="1400" dirty="0" smtClean="0"/>
              <a:t>**Flux </a:t>
            </a:r>
            <a:r>
              <a:rPr lang="en-US" sz="1400" dirty="0"/>
              <a:t>range computed by varying horizontal </a:t>
            </a:r>
            <a:r>
              <a:rPr lang="en-US" sz="1400" dirty="0" smtClean="0"/>
              <a:t>transect width </a:t>
            </a:r>
            <a:r>
              <a:rPr lang="en-US" sz="1400" dirty="0"/>
              <a:t>by 10% and PBL height by one-sigma</a:t>
            </a:r>
            <a:r>
              <a:rPr lang="en-US" sz="1400" dirty="0" smtClean="0"/>
              <a:t>.</a:t>
            </a:r>
          </a:p>
          <a:p>
            <a:endParaRPr lang="en-US" sz="1400" dirty="0"/>
          </a:p>
        </p:txBody>
      </p:sp>
      <p:sp>
        <p:nvSpPr>
          <p:cNvPr id="2" name="Slide Number Placeholder 1"/>
          <p:cNvSpPr>
            <a:spLocks noGrp="1"/>
          </p:cNvSpPr>
          <p:nvPr>
            <p:ph type="sldNum" sz="quarter" idx="12"/>
          </p:nvPr>
        </p:nvSpPr>
        <p:spPr/>
        <p:txBody>
          <a:bodyPr/>
          <a:lstStyle/>
          <a:p>
            <a:fld id="{0F519A6C-362D-4F24-942B-EDFEE9BE1EEF}" type="slidenum">
              <a:rPr lang="en-US" smtClean="0"/>
              <a:t>9</a:t>
            </a:fld>
            <a:endParaRPr lang="en-US"/>
          </a:p>
        </p:txBody>
      </p:sp>
    </p:spTree>
    <p:extLst>
      <p:ext uri="{BB962C8B-B14F-4D97-AF65-F5344CB8AC3E}">
        <p14:creationId xmlns:p14="http://schemas.microsoft.com/office/powerpoint/2010/main" val="4237397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41180</TotalTime>
  <Words>2044</Words>
  <Application>Microsoft Office PowerPoint</Application>
  <PresentationFormat>Widescreen</PresentationFormat>
  <Paragraphs>544</Paragraphs>
  <Slides>32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SimSun</vt:lpstr>
      <vt:lpstr>Arial</vt:lpstr>
      <vt:lpstr>Calibri</vt:lpstr>
      <vt:lpstr>Calibri Light</vt:lpstr>
      <vt:lpstr>Cambria Math</vt:lpstr>
      <vt:lpstr>Times New Roman</vt:lpstr>
      <vt:lpstr>Wingdings</vt:lpstr>
      <vt:lpstr>Office Theme</vt:lpstr>
      <vt:lpstr>Methane Emissions from the Baltimore-Washington Area:  Airborne Observations and Comparison with Inventories</vt:lpstr>
      <vt:lpstr>PowerPoint Presentation</vt:lpstr>
      <vt:lpstr>PowerPoint Presentation</vt:lpstr>
      <vt:lpstr>PowerPoint Presentation</vt:lpstr>
      <vt:lpstr>Mass Balance Approach to Estimate Emission Rates</vt:lpstr>
      <vt:lpstr>Estimated GHG Emissions from the Baltimore-Washington Ares </vt:lpstr>
      <vt:lpstr>CH4 Emissions from the SW Marcellus</vt:lpstr>
      <vt:lpstr>Point Source: CH4 Emissions from Brown Station Landfill</vt:lpstr>
      <vt:lpstr>Mass Balance vs. Inventories</vt:lpstr>
      <vt:lpstr>Gridded US CH4 NEI for 2012 (0.1° x 0.1°)</vt:lpstr>
      <vt:lpstr>CH4 Emissions from Sources in Balt-DC in CH4 NEI 2012 </vt:lpstr>
      <vt:lpstr>EDGAR4.2 Global 0.1° x 0.1° CH4 Emission Inventory 2010 </vt:lpstr>
      <vt:lpstr>CH4 Emission Estimate using CH4/CO Ratio and CO Emissions</vt:lpstr>
      <vt:lpstr>CH4 Emission Estimate using CH4/CO2 Ratio and CO2 NEI 2014</vt:lpstr>
      <vt:lpstr>CO to CO2 ratio: Observed vs. EDGAR Emissions</vt:lpstr>
      <vt:lpstr>CH4 Emissions from the Balt-DC Area: Top-down vs. Bottom-up </vt:lpstr>
      <vt:lpstr>PowerPoint Presentation</vt:lpstr>
      <vt:lpstr>PowerPoint Presentation</vt:lpstr>
      <vt:lpstr>PowerPoint Presentation</vt:lpstr>
      <vt:lpstr>PowerPoint Presentation</vt:lpstr>
      <vt:lpstr>PowerPoint Presentation</vt:lpstr>
      <vt:lpstr>CH4 Emission Estimate using CH4/CO2 Ratio and CO2 NEI 2014</vt:lpstr>
      <vt:lpstr>CH4 Emission Estimate using CH4/CO2 Ratio and CO2 NEI 2014</vt:lpstr>
      <vt:lpstr>CH4 Emission Estimate using CH4/CO Ratio and CO Emissions</vt:lpstr>
      <vt:lpstr>Observed C2H6-to-CH4 Ratio </vt:lpstr>
      <vt:lpstr>CH4 Emission Estimate from Unaccount-for NG</vt:lpstr>
      <vt:lpstr>Facility level CH4 Emissions in EPA’s GHGRP  (excluding emissions from Petroleum &amp; NG System ) </vt:lpstr>
      <vt:lpstr>CH4 Emissions from the Balt-DC Area: Top-down vs. Bottom-up </vt:lpstr>
      <vt:lpstr>Brown Station – Mass Balance Calculations</vt:lpstr>
      <vt:lpstr>Mass Balance – CH4 from DC/Baltimore</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EDGAR4.2  CH4 emissions</dc:title>
  <dc:creator>Xinrong Ren</dc:creator>
  <cp:lastModifiedBy>Xinrong Ren</cp:lastModifiedBy>
  <cp:revision>235</cp:revision>
  <dcterms:created xsi:type="dcterms:W3CDTF">2016-11-04T00:42:44Z</dcterms:created>
  <dcterms:modified xsi:type="dcterms:W3CDTF">2017-02-13T21:07:45Z</dcterms:modified>
</cp:coreProperties>
</file>