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36" r:id="rId1"/>
  </p:sldMasterIdLst>
  <p:notesMasterIdLst>
    <p:notesMasterId r:id="rId47"/>
  </p:notesMasterIdLst>
  <p:sldIdLst>
    <p:sldId id="256" r:id="rId2"/>
    <p:sldId id="257" r:id="rId3"/>
    <p:sldId id="314" r:id="rId4"/>
    <p:sldId id="258" r:id="rId5"/>
    <p:sldId id="307" r:id="rId6"/>
    <p:sldId id="308" r:id="rId7"/>
    <p:sldId id="309" r:id="rId8"/>
    <p:sldId id="280" r:id="rId9"/>
    <p:sldId id="259" r:id="rId10"/>
    <p:sldId id="291" r:id="rId11"/>
    <p:sldId id="262" r:id="rId12"/>
    <p:sldId id="266" r:id="rId13"/>
    <p:sldId id="263" r:id="rId14"/>
    <p:sldId id="300" r:id="rId15"/>
    <p:sldId id="297" r:id="rId16"/>
    <p:sldId id="298" r:id="rId17"/>
    <p:sldId id="299" r:id="rId18"/>
    <p:sldId id="292" r:id="rId19"/>
    <p:sldId id="294" r:id="rId20"/>
    <p:sldId id="301" r:id="rId21"/>
    <p:sldId id="264" r:id="rId22"/>
    <p:sldId id="302" r:id="rId23"/>
    <p:sldId id="303" r:id="rId24"/>
    <p:sldId id="270" r:id="rId25"/>
    <p:sldId id="306" r:id="rId26"/>
    <p:sldId id="286" r:id="rId27"/>
    <p:sldId id="290" r:id="rId28"/>
    <p:sldId id="310" r:id="rId29"/>
    <p:sldId id="312" r:id="rId30"/>
    <p:sldId id="311" r:id="rId31"/>
    <p:sldId id="313" r:id="rId32"/>
    <p:sldId id="287" r:id="rId33"/>
    <p:sldId id="288" r:id="rId34"/>
    <p:sldId id="283" r:id="rId35"/>
    <p:sldId id="289" r:id="rId36"/>
    <p:sldId id="267" r:id="rId37"/>
    <p:sldId id="273" r:id="rId38"/>
    <p:sldId id="271" r:id="rId39"/>
    <p:sldId id="305" r:id="rId40"/>
    <p:sldId id="275" r:id="rId41"/>
    <p:sldId id="276" r:id="rId42"/>
    <p:sldId id="285" r:id="rId43"/>
    <p:sldId id="260" r:id="rId44"/>
    <p:sldId id="282" r:id="rId45"/>
    <p:sldId id="30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04"/>
    <p:restoredTop sz="94610"/>
  </p:normalViewPr>
  <p:slideViewPr>
    <p:cSldViewPr snapToGrid="0" snapToObjects="1">
      <p:cViewPr varScale="1">
        <p:scale>
          <a:sx n="89" d="100"/>
          <a:sy n="89" d="100"/>
        </p:scale>
        <p:origin x="102" y="306"/>
      </p:cViewPr>
      <p:guideLst/>
    </p:cSldViewPr>
  </p:slideViewPr>
  <p:outlineViewPr>
    <p:cViewPr>
      <p:scale>
        <a:sx n="33" d="100"/>
        <a:sy n="33" d="100"/>
      </p:scale>
      <p:origin x="0" y="-818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35D4A3-92E8-401C-A24D-8B5900C1E31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4ED9DC-7CE7-48A6-B47A-2CB3E7C653DF}">
      <dgm:prSet phldrT="[Text]"/>
      <dgm:spPr/>
      <dgm:t>
        <a:bodyPr/>
        <a:lstStyle/>
        <a:p>
          <a:r>
            <a:rPr lang="en-US" b="1" dirty="0"/>
            <a:t>Step 1</a:t>
          </a:r>
          <a:r>
            <a:rPr lang="en-US" dirty="0"/>
            <a:t>: Create Trajectories, Footprints and Synthetic </a:t>
          </a:r>
          <a:r>
            <a:rPr lang="en-US" b="0" dirty="0"/>
            <a:t>Observations</a:t>
          </a:r>
          <a:r>
            <a:rPr lang="en-US" dirty="0"/>
            <a:t> for Feb and Jul</a:t>
          </a:r>
        </a:p>
      </dgm:t>
    </dgm:pt>
    <dgm:pt modelId="{27A4FF0B-0BF4-4BB0-BF0F-DC2E93CAB821}" type="parTrans" cxnId="{A514AF54-70B2-4EBF-8B36-6440B52F1C6B}">
      <dgm:prSet/>
      <dgm:spPr/>
      <dgm:t>
        <a:bodyPr/>
        <a:lstStyle/>
        <a:p>
          <a:endParaRPr lang="en-US"/>
        </a:p>
      </dgm:t>
    </dgm:pt>
    <dgm:pt modelId="{7B481B2D-FC3F-4C6C-AB4A-E8B9EE4C42F1}" type="sibTrans" cxnId="{A514AF54-70B2-4EBF-8B36-6440B52F1C6B}">
      <dgm:prSet/>
      <dgm:spPr/>
      <dgm:t>
        <a:bodyPr/>
        <a:lstStyle/>
        <a:p>
          <a:endParaRPr lang="en-US"/>
        </a:p>
      </dgm:t>
    </dgm:pt>
    <dgm:pt modelId="{A1DAB9BA-182A-443C-BDB6-C18058A3DDFE}">
      <dgm:prSet phldrT="[Text]"/>
      <dgm:spPr/>
      <dgm:t>
        <a:bodyPr/>
        <a:lstStyle/>
        <a:p>
          <a:r>
            <a:rPr lang="en-US" b="1" dirty="0"/>
            <a:t>Create trajectories &amp; footprints </a:t>
          </a:r>
          <a:r>
            <a:rPr lang="en-US" dirty="0"/>
            <a:t>with WRF/STILT for </a:t>
          </a:r>
          <a:r>
            <a:rPr lang="en-US" b="1" dirty="0"/>
            <a:t>12 towers </a:t>
          </a:r>
          <a:r>
            <a:rPr lang="en-US" dirty="0"/>
            <a:t>in NEC and </a:t>
          </a:r>
          <a:r>
            <a:rPr lang="en-US" b="1" dirty="0"/>
            <a:t>15 plausible BG towers;</a:t>
          </a:r>
        </a:p>
      </dgm:t>
    </dgm:pt>
    <dgm:pt modelId="{83EB2032-72A1-4245-BC7E-04A6BD18854F}" type="parTrans" cxnId="{A73D8B9D-FAE7-4670-9AB1-09A48B991F02}">
      <dgm:prSet/>
      <dgm:spPr/>
      <dgm:t>
        <a:bodyPr/>
        <a:lstStyle/>
        <a:p>
          <a:endParaRPr lang="en-US"/>
        </a:p>
      </dgm:t>
    </dgm:pt>
    <dgm:pt modelId="{7C24120E-A1D8-48C3-96FB-DAAD96AFCC2F}" type="sibTrans" cxnId="{A73D8B9D-FAE7-4670-9AB1-09A48B991F02}">
      <dgm:prSet/>
      <dgm:spPr/>
      <dgm:t>
        <a:bodyPr/>
        <a:lstStyle/>
        <a:p>
          <a:endParaRPr lang="en-US"/>
        </a:p>
      </dgm:t>
    </dgm:pt>
    <dgm:pt modelId="{165E0595-2B38-46A0-818D-2568CD93BE31}">
      <dgm:prSet phldrT="[Text]"/>
      <dgm:spPr/>
      <dgm:t>
        <a:bodyPr/>
        <a:lstStyle/>
        <a:p>
          <a:r>
            <a:rPr lang="en-US" b="1" dirty="0"/>
            <a:t>Convolve with Vulcan emissions and Carbon Tracker (CT) </a:t>
          </a:r>
          <a:r>
            <a:rPr lang="en-US" b="1" dirty="0" err="1"/>
            <a:t>biospheric</a:t>
          </a:r>
          <a:r>
            <a:rPr lang="en-US" b="1" dirty="0"/>
            <a:t> fluxes </a:t>
          </a:r>
          <a:r>
            <a:rPr lang="en-US" dirty="0"/>
            <a:t>to create afternoon synthetic observations at each of the locations for Feb and Jul 2013.</a:t>
          </a:r>
        </a:p>
      </dgm:t>
    </dgm:pt>
    <dgm:pt modelId="{5C727B0D-8422-4A70-A587-DA08D5BB8E6E}" type="parTrans" cxnId="{F096BDD9-D3FE-491B-9327-F2DEC27C652C}">
      <dgm:prSet/>
      <dgm:spPr/>
      <dgm:t>
        <a:bodyPr/>
        <a:lstStyle/>
        <a:p>
          <a:endParaRPr lang="en-US"/>
        </a:p>
      </dgm:t>
    </dgm:pt>
    <dgm:pt modelId="{5295F1FE-7B7C-4A63-AA3C-BFF8A695D312}" type="sibTrans" cxnId="{F096BDD9-D3FE-491B-9327-F2DEC27C652C}">
      <dgm:prSet/>
      <dgm:spPr/>
      <dgm:t>
        <a:bodyPr/>
        <a:lstStyle/>
        <a:p>
          <a:endParaRPr lang="en-US"/>
        </a:p>
      </dgm:t>
    </dgm:pt>
    <dgm:pt modelId="{96DA7EB8-A824-44C0-873A-D1838A184C29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/>
            <a:t>Step 2</a:t>
          </a:r>
          <a:r>
            <a:rPr lang="en-US" dirty="0"/>
            <a:t>: Data Analysis</a:t>
          </a:r>
        </a:p>
      </dgm:t>
    </dgm:pt>
    <dgm:pt modelId="{3D796F24-2A54-499F-8FE5-01B3F7BFFCCB}" type="parTrans" cxnId="{E386706C-6A91-481E-85A6-F0667D688251}">
      <dgm:prSet/>
      <dgm:spPr/>
      <dgm:t>
        <a:bodyPr/>
        <a:lstStyle/>
        <a:p>
          <a:endParaRPr lang="en-US"/>
        </a:p>
      </dgm:t>
    </dgm:pt>
    <dgm:pt modelId="{3BA998FB-64DD-4D81-89ED-D789D70CA65C}" type="sibTrans" cxnId="{E386706C-6A91-481E-85A6-F0667D688251}">
      <dgm:prSet/>
      <dgm:spPr/>
      <dgm:t>
        <a:bodyPr/>
        <a:lstStyle/>
        <a:p>
          <a:endParaRPr lang="en-US"/>
        </a:p>
      </dgm:t>
    </dgm:pt>
    <dgm:pt modelId="{3C547799-7F14-416C-9568-D2DF4B7EE95C}">
      <dgm:prSet phldrT="[Text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Analyze afternoon synthetic observations</a:t>
          </a:r>
        </a:p>
      </dgm:t>
    </dgm:pt>
    <dgm:pt modelId="{1FD41D24-99B9-41EF-BF47-0785BBC320E0}" type="parTrans" cxnId="{D2475838-1A4B-44F7-B8A2-A48BC5D9D451}">
      <dgm:prSet/>
      <dgm:spPr/>
      <dgm:t>
        <a:bodyPr/>
        <a:lstStyle/>
        <a:p>
          <a:endParaRPr lang="en-US"/>
        </a:p>
      </dgm:t>
    </dgm:pt>
    <dgm:pt modelId="{5A77A850-3E95-4AE1-8403-49ED998C2BEA}" type="sibTrans" cxnId="{D2475838-1A4B-44F7-B8A2-A48BC5D9D451}">
      <dgm:prSet/>
      <dgm:spPr/>
      <dgm:t>
        <a:bodyPr/>
        <a:lstStyle/>
        <a:p>
          <a:endParaRPr lang="en-US"/>
        </a:p>
      </dgm:t>
    </dgm:pt>
    <dgm:pt modelId="{721C34D0-E1A6-48EA-B6B7-D88E0BB95F7B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/>
            <a:t>Step 3</a:t>
          </a:r>
          <a:r>
            <a:rPr lang="en-US" dirty="0"/>
            <a:t>: Statistical Analysis</a:t>
          </a:r>
        </a:p>
      </dgm:t>
    </dgm:pt>
    <dgm:pt modelId="{ECF50E7D-C1FF-48B8-A530-46DDB02F330F}" type="parTrans" cxnId="{A982E683-01F9-4148-ABF6-E56B60869931}">
      <dgm:prSet/>
      <dgm:spPr/>
      <dgm:t>
        <a:bodyPr/>
        <a:lstStyle/>
        <a:p>
          <a:endParaRPr lang="en-US"/>
        </a:p>
      </dgm:t>
    </dgm:pt>
    <dgm:pt modelId="{E2956303-61C3-4088-A221-4E1BBA6838CC}" type="sibTrans" cxnId="{A982E683-01F9-4148-ABF6-E56B60869931}">
      <dgm:prSet/>
      <dgm:spPr/>
      <dgm:t>
        <a:bodyPr/>
        <a:lstStyle/>
        <a:p>
          <a:endParaRPr lang="en-US"/>
        </a:p>
      </dgm:t>
    </dgm:pt>
    <dgm:pt modelId="{3FB7125F-30EB-4AEA-9AA2-0B9D77780B9A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 dirty="0"/>
        </a:p>
      </dgm:t>
    </dgm:pt>
    <dgm:pt modelId="{1E1120E8-3A2E-4968-8824-3C147F253DAA}" type="parTrans" cxnId="{3C086D02-E268-417E-AA5F-ED3682317F5C}">
      <dgm:prSet/>
      <dgm:spPr/>
      <dgm:t>
        <a:bodyPr/>
        <a:lstStyle/>
        <a:p>
          <a:endParaRPr lang="en-US"/>
        </a:p>
      </dgm:t>
    </dgm:pt>
    <dgm:pt modelId="{727CAA73-DE61-4848-A1B4-1B4D0703BE72}" type="sibTrans" cxnId="{3C086D02-E268-417E-AA5F-ED3682317F5C}">
      <dgm:prSet/>
      <dgm:spPr/>
      <dgm:t>
        <a:bodyPr/>
        <a:lstStyle/>
        <a:p>
          <a:endParaRPr lang="en-US"/>
        </a:p>
      </dgm:t>
    </dgm:pt>
    <dgm:pt modelId="{220DDF23-F0C6-42AE-A2E5-5D94EA682104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Calculate </a:t>
          </a:r>
          <a:r>
            <a:rPr lang="en-US" b="1" dirty="0"/>
            <a:t>the time it takes for a particle</a:t>
          </a:r>
          <a:r>
            <a:rPr lang="en-US" dirty="0"/>
            <a:t> associated with each NEC obs. </a:t>
          </a:r>
          <a:r>
            <a:rPr lang="en-US" b="1" dirty="0"/>
            <a:t>to leave the domain</a:t>
          </a:r>
          <a:r>
            <a:rPr lang="en-US" dirty="0"/>
            <a:t>;</a:t>
          </a:r>
        </a:p>
      </dgm:t>
    </dgm:pt>
    <dgm:pt modelId="{8D4F27A9-F2D4-4166-9B46-AB9934C8E0FE}" type="parTrans" cxnId="{607224B8-4EB3-46B4-9DD8-24F985F72A8F}">
      <dgm:prSet/>
      <dgm:spPr/>
      <dgm:t>
        <a:bodyPr/>
        <a:lstStyle/>
        <a:p>
          <a:endParaRPr lang="en-US"/>
        </a:p>
      </dgm:t>
    </dgm:pt>
    <dgm:pt modelId="{6C36BFA8-2E9F-442A-A4C4-B32F69FF2C28}" type="sibTrans" cxnId="{607224B8-4EB3-46B4-9DD8-24F985F72A8F}">
      <dgm:prSet/>
      <dgm:spPr/>
      <dgm:t>
        <a:bodyPr/>
        <a:lstStyle/>
        <a:p>
          <a:endParaRPr lang="en-US"/>
        </a:p>
      </dgm:t>
    </dgm:pt>
    <dgm:pt modelId="{D9B58079-B88B-4F35-8302-640051B1E699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Use </a:t>
          </a:r>
          <a:r>
            <a:rPr lang="en-US" b="1" u="sng" dirty="0"/>
            <a:t>statistical regression to determine the obs. from which background towers best explain the incoming “background” mass</a:t>
          </a:r>
          <a:r>
            <a:rPr lang="en-US" dirty="0"/>
            <a:t>; and,</a:t>
          </a:r>
        </a:p>
      </dgm:t>
    </dgm:pt>
    <dgm:pt modelId="{FE80E818-282D-47F9-9524-C233369032F8}" type="parTrans" cxnId="{C324B938-670B-4BDF-8260-1DF1BAAF8441}">
      <dgm:prSet/>
      <dgm:spPr/>
      <dgm:t>
        <a:bodyPr/>
        <a:lstStyle/>
        <a:p>
          <a:endParaRPr lang="en-US"/>
        </a:p>
      </dgm:t>
    </dgm:pt>
    <dgm:pt modelId="{E4B9068B-EE3A-4E07-A810-995ED79A109A}" type="sibTrans" cxnId="{C324B938-670B-4BDF-8260-1DF1BAAF8441}">
      <dgm:prSet/>
      <dgm:spPr/>
      <dgm:t>
        <a:bodyPr/>
        <a:lstStyle/>
        <a:p>
          <a:endParaRPr lang="en-US"/>
        </a:p>
      </dgm:t>
    </dgm:pt>
    <dgm:pt modelId="{7E75EDD2-66DA-4E35-9DCD-0337DE2BB08E}">
      <dgm:prSet phldrT="[Text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Qualify the </a:t>
          </a:r>
          <a:r>
            <a:rPr lang="en-US" b="1" dirty="0"/>
            <a:t>amount of mass seen from different directions and from the near and far field</a:t>
          </a:r>
          <a:r>
            <a:rPr lang="en-US" dirty="0"/>
            <a:t>;</a:t>
          </a:r>
        </a:p>
      </dgm:t>
    </dgm:pt>
    <dgm:pt modelId="{60D7F206-BE2D-4549-BEBD-57E1AE242A63}" type="parTrans" cxnId="{E97F9F0B-3C56-43EF-9CE7-43AA2FEC1035}">
      <dgm:prSet/>
      <dgm:spPr/>
      <dgm:t>
        <a:bodyPr/>
        <a:lstStyle/>
        <a:p>
          <a:endParaRPr lang="en-US"/>
        </a:p>
      </dgm:t>
    </dgm:pt>
    <dgm:pt modelId="{6D5F0C9F-6553-4879-8597-CA75E498A811}" type="sibTrans" cxnId="{E97F9F0B-3C56-43EF-9CE7-43AA2FEC1035}">
      <dgm:prSet/>
      <dgm:spPr/>
      <dgm:t>
        <a:bodyPr/>
        <a:lstStyle/>
        <a:p>
          <a:endParaRPr lang="en-US"/>
        </a:p>
      </dgm:t>
    </dgm:pt>
    <dgm:pt modelId="{1B31B31E-A154-435A-8D5A-DABFFA1415BC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b="1" dirty="0"/>
            <a:t>Create timeseries </a:t>
          </a:r>
          <a:r>
            <a:rPr lang="en-US" dirty="0"/>
            <a:t>by associating obs. with background tower obs.;  </a:t>
          </a:r>
        </a:p>
      </dgm:t>
    </dgm:pt>
    <dgm:pt modelId="{51E82087-E2C2-4936-B7A6-EF11AB78A79D}" type="parTrans" cxnId="{04A22D5C-CF6E-4D7B-9533-D7D13C21C009}">
      <dgm:prSet/>
      <dgm:spPr/>
      <dgm:t>
        <a:bodyPr/>
        <a:lstStyle/>
        <a:p>
          <a:endParaRPr lang="en-US"/>
        </a:p>
      </dgm:t>
    </dgm:pt>
    <dgm:pt modelId="{11993626-A3BD-474D-B4CF-6CCEBB785642}" type="sibTrans" cxnId="{04A22D5C-CF6E-4D7B-9533-D7D13C21C009}">
      <dgm:prSet/>
      <dgm:spPr/>
      <dgm:t>
        <a:bodyPr/>
        <a:lstStyle/>
        <a:p>
          <a:endParaRPr lang="en-US"/>
        </a:p>
      </dgm:t>
    </dgm:pt>
    <dgm:pt modelId="{0FE8515B-D620-49F3-8C3D-C2D7BE1EA68C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Determine </a:t>
          </a:r>
          <a:r>
            <a:rPr lang="en-US" b="1" dirty="0"/>
            <a:t>how well these towers explain </a:t>
          </a:r>
          <a:r>
            <a:rPr lang="en-US" dirty="0"/>
            <a:t>overall incoming air mass (aka “background”) </a:t>
          </a:r>
        </a:p>
      </dgm:t>
    </dgm:pt>
    <dgm:pt modelId="{10D4CAFF-7CC4-49F5-9B5C-C8530E9AA6BA}" type="parTrans" cxnId="{FD4AC3BA-451D-4051-8C10-CD0230A7F85A}">
      <dgm:prSet/>
      <dgm:spPr/>
      <dgm:t>
        <a:bodyPr/>
        <a:lstStyle/>
        <a:p>
          <a:endParaRPr lang="en-US"/>
        </a:p>
      </dgm:t>
    </dgm:pt>
    <dgm:pt modelId="{7E26697E-B2CD-4985-90BC-3A463EF13719}" type="sibTrans" cxnId="{FD4AC3BA-451D-4051-8C10-CD0230A7F85A}">
      <dgm:prSet/>
      <dgm:spPr/>
      <dgm:t>
        <a:bodyPr/>
        <a:lstStyle/>
        <a:p>
          <a:endParaRPr lang="en-US"/>
        </a:p>
      </dgm:t>
    </dgm:pt>
    <dgm:pt modelId="{3D242C32-58A1-46DC-8B14-25AA6E3BF35E}">
      <dgm:prSet phldrT="[Text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Quantify </a:t>
          </a:r>
          <a:r>
            <a:rPr lang="en-US" b="1" dirty="0"/>
            <a:t>ratio of mass seen at NEC observations from inside to outside </a:t>
          </a:r>
          <a:r>
            <a:rPr lang="en-US" dirty="0"/>
            <a:t>NEC domain;</a:t>
          </a:r>
        </a:p>
      </dgm:t>
    </dgm:pt>
    <dgm:pt modelId="{EB96FD08-64BC-4F97-9B7C-96081AA5AA1A}" type="parTrans" cxnId="{A92C653C-BA91-41E2-B64F-91EFB7EC4BDB}">
      <dgm:prSet/>
      <dgm:spPr/>
      <dgm:t>
        <a:bodyPr/>
        <a:lstStyle/>
        <a:p>
          <a:endParaRPr lang="en-US"/>
        </a:p>
      </dgm:t>
    </dgm:pt>
    <dgm:pt modelId="{B12BF94B-172E-46A5-A7A8-375E792B208F}" type="sibTrans" cxnId="{A92C653C-BA91-41E2-B64F-91EFB7EC4BDB}">
      <dgm:prSet/>
      <dgm:spPr/>
      <dgm:t>
        <a:bodyPr/>
        <a:lstStyle/>
        <a:p>
          <a:endParaRPr lang="en-US"/>
        </a:p>
      </dgm:t>
    </dgm:pt>
    <dgm:pt modelId="{C07AA5DE-7350-48C2-BC7F-F5579F7E8145}">
      <dgm:prSet phldrT="[Text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Look at </a:t>
          </a:r>
          <a:r>
            <a:rPr lang="en-US" b="1" dirty="0"/>
            <a:t>correlations and RMSD between tower </a:t>
          </a:r>
          <a:r>
            <a:rPr lang="en-US" dirty="0"/>
            <a:t>observations.</a:t>
          </a:r>
        </a:p>
      </dgm:t>
    </dgm:pt>
    <dgm:pt modelId="{F73F4184-1C04-42AC-914E-4E39ABC9DB79}" type="parTrans" cxnId="{531A1825-53CA-45DC-BFF6-9484F39EEE51}">
      <dgm:prSet/>
      <dgm:spPr/>
      <dgm:t>
        <a:bodyPr/>
        <a:lstStyle/>
        <a:p>
          <a:endParaRPr lang="en-US"/>
        </a:p>
      </dgm:t>
    </dgm:pt>
    <dgm:pt modelId="{DA6B91F8-0032-4E6C-B05C-3720B202C4D0}" type="sibTrans" cxnId="{531A1825-53CA-45DC-BFF6-9484F39EEE51}">
      <dgm:prSet/>
      <dgm:spPr/>
      <dgm:t>
        <a:bodyPr/>
        <a:lstStyle/>
        <a:p>
          <a:endParaRPr lang="en-US"/>
        </a:p>
      </dgm:t>
    </dgm:pt>
    <dgm:pt modelId="{3A5E214C-C8D5-4A43-84C8-A89C9DF65DEE}">
      <dgm:prSet phldrT="[Text]"/>
      <dgm:spPr/>
      <dgm:t>
        <a:bodyPr/>
        <a:lstStyle/>
        <a:p>
          <a:r>
            <a:rPr lang="en-US" dirty="0"/>
            <a:t>Separate signal from sources inside and outside the NEC domain.</a:t>
          </a:r>
        </a:p>
      </dgm:t>
    </dgm:pt>
    <dgm:pt modelId="{8F75800C-35FD-204F-95ED-2C11F7CD0AAB}" type="parTrans" cxnId="{2D1C4C69-C934-3548-808D-CB81B02324FF}">
      <dgm:prSet/>
      <dgm:spPr/>
      <dgm:t>
        <a:bodyPr/>
        <a:lstStyle/>
        <a:p>
          <a:endParaRPr lang="en-US"/>
        </a:p>
      </dgm:t>
    </dgm:pt>
    <dgm:pt modelId="{4DFC5F79-AB70-C540-8F00-80BA73895E56}" type="sibTrans" cxnId="{2D1C4C69-C934-3548-808D-CB81B02324FF}">
      <dgm:prSet/>
      <dgm:spPr/>
      <dgm:t>
        <a:bodyPr/>
        <a:lstStyle/>
        <a:p>
          <a:endParaRPr lang="en-US"/>
        </a:p>
      </dgm:t>
    </dgm:pt>
    <dgm:pt modelId="{306B8645-62D2-4490-AC82-9B1849902B6B}" type="pres">
      <dgm:prSet presAssocID="{E935D4A3-92E8-401C-A24D-8B5900C1E312}" presName="Name0" presStyleCnt="0">
        <dgm:presLayoutVars>
          <dgm:dir/>
          <dgm:animLvl val="lvl"/>
          <dgm:resizeHandles val="exact"/>
        </dgm:presLayoutVars>
      </dgm:prSet>
      <dgm:spPr/>
    </dgm:pt>
    <dgm:pt modelId="{117E9FCC-12FE-46EE-9735-41D5E614998B}" type="pres">
      <dgm:prSet presAssocID="{544ED9DC-7CE7-48A6-B47A-2CB3E7C653DF}" presName="composite" presStyleCnt="0"/>
      <dgm:spPr/>
    </dgm:pt>
    <dgm:pt modelId="{65457945-D62B-4B14-8635-36EA6C0B6741}" type="pres">
      <dgm:prSet presAssocID="{544ED9DC-7CE7-48A6-B47A-2CB3E7C653D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08BD70C-76E1-4EDC-A1F4-EE75060DC337}" type="pres">
      <dgm:prSet presAssocID="{544ED9DC-7CE7-48A6-B47A-2CB3E7C653DF}" presName="desTx" presStyleLbl="alignAccFollowNode1" presStyleIdx="0" presStyleCnt="3">
        <dgm:presLayoutVars>
          <dgm:bulletEnabled val="1"/>
        </dgm:presLayoutVars>
      </dgm:prSet>
      <dgm:spPr/>
    </dgm:pt>
    <dgm:pt modelId="{B3748BC1-30D0-4C6B-8FA4-840F8BB9B9D5}" type="pres">
      <dgm:prSet presAssocID="{7B481B2D-FC3F-4C6C-AB4A-E8B9EE4C42F1}" presName="space" presStyleCnt="0"/>
      <dgm:spPr/>
    </dgm:pt>
    <dgm:pt modelId="{403F5A39-99D3-49BD-BC36-E60A7E2C5E21}" type="pres">
      <dgm:prSet presAssocID="{96DA7EB8-A824-44C0-873A-D1838A184C29}" presName="composite" presStyleCnt="0"/>
      <dgm:spPr/>
    </dgm:pt>
    <dgm:pt modelId="{C8FDA8DF-07E5-4B28-AFD5-F123E399C386}" type="pres">
      <dgm:prSet presAssocID="{96DA7EB8-A824-44C0-873A-D1838A184C2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114EE5F-540D-4E2E-B452-CDA81843E1DA}" type="pres">
      <dgm:prSet presAssocID="{96DA7EB8-A824-44C0-873A-D1838A184C29}" presName="desTx" presStyleLbl="alignAccFollowNode1" presStyleIdx="1" presStyleCnt="3">
        <dgm:presLayoutVars>
          <dgm:bulletEnabled val="1"/>
        </dgm:presLayoutVars>
      </dgm:prSet>
      <dgm:spPr/>
    </dgm:pt>
    <dgm:pt modelId="{122E6572-4CEB-4265-ABEA-2CF7583ED215}" type="pres">
      <dgm:prSet presAssocID="{3BA998FB-64DD-4D81-89ED-D789D70CA65C}" presName="space" presStyleCnt="0"/>
      <dgm:spPr/>
    </dgm:pt>
    <dgm:pt modelId="{66CB5675-D250-4905-900F-01BC9785EFD7}" type="pres">
      <dgm:prSet presAssocID="{721C34D0-E1A6-48EA-B6B7-D88E0BB95F7B}" presName="composite" presStyleCnt="0"/>
      <dgm:spPr/>
    </dgm:pt>
    <dgm:pt modelId="{BFE048BC-620E-4752-8E78-F65BD368629C}" type="pres">
      <dgm:prSet presAssocID="{721C34D0-E1A6-48EA-B6B7-D88E0BB95F7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60A3D1A-ED0E-41E8-95FB-1B2BA5C8C67A}" type="pres">
      <dgm:prSet presAssocID="{721C34D0-E1A6-48EA-B6B7-D88E0BB95F7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F347C73-5FA3-2440-BEE2-52569EB0A839}" type="presOf" srcId="{D9B58079-B88B-4F35-8302-640051B1E699}" destId="{D60A3D1A-ED0E-41E8-95FB-1B2BA5C8C67A}" srcOrd="0" destOrd="3" presId="urn:microsoft.com/office/officeart/2005/8/layout/hList1"/>
    <dgm:cxn modelId="{E97F9F0B-3C56-43EF-9CE7-43AA2FEC1035}" srcId="{3C547799-7F14-416C-9568-D2DF4B7EE95C}" destId="{7E75EDD2-66DA-4E35-9DCD-0337DE2BB08E}" srcOrd="2" destOrd="0" parTransId="{60D7F206-BE2D-4549-BEBD-57E1AE242A63}" sibTransId="{6D5F0C9F-6553-4879-8597-CA75E498A811}"/>
    <dgm:cxn modelId="{B98AD982-F6D2-FD49-A727-7D66ACB01507}" type="presOf" srcId="{1B31B31E-A154-435A-8D5A-DABFFA1415BC}" destId="{D60A3D1A-ED0E-41E8-95FB-1B2BA5C8C67A}" srcOrd="0" destOrd="2" presId="urn:microsoft.com/office/officeart/2005/8/layout/hList1"/>
    <dgm:cxn modelId="{68E4FB77-9D38-CA4D-B937-59B582529D62}" type="presOf" srcId="{A1DAB9BA-182A-443C-BDB6-C18058A3DDFE}" destId="{708BD70C-76E1-4EDC-A1F4-EE75060DC337}" srcOrd="0" destOrd="0" presId="urn:microsoft.com/office/officeart/2005/8/layout/hList1"/>
    <dgm:cxn modelId="{D557E0D6-F622-8742-8138-C4A6D71B2437}" type="presOf" srcId="{3FB7125F-30EB-4AEA-9AA2-0B9D77780B9A}" destId="{D60A3D1A-ED0E-41E8-95FB-1B2BA5C8C67A}" srcOrd="0" destOrd="0" presId="urn:microsoft.com/office/officeart/2005/8/layout/hList1"/>
    <dgm:cxn modelId="{3C086D02-E268-417E-AA5F-ED3682317F5C}" srcId="{721C34D0-E1A6-48EA-B6B7-D88E0BB95F7B}" destId="{3FB7125F-30EB-4AEA-9AA2-0B9D77780B9A}" srcOrd="0" destOrd="0" parTransId="{1E1120E8-3A2E-4968-8824-3C147F253DAA}" sibTransId="{727CAA73-DE61-4848-A1B4-1B4D0703BE72}"/>
    <dgm:cxn modelId="{A73D8B9D-FAE7-4670-9AB1-09A48B991F02}" srcId="{544ED9DC-7CE7-48A6-B47A-2CB3E7C653DF}" destId="{A1DAB9BA-182A-443C-BDB6-C18058A3DDFE}" srcOrd="0" destOrd="0" parTransId="{83EB2032-72A1-4245-BC7E-04A6BD18854F}" sibTransId="{7C24120E-A1D8-48C3-96FB-DAAD96AFCC2F}"/>
    <dgm:cxn modelId="{81433624-21D7-5F44-A4DC-2263F4325338}" type="presOf" srcId="{0FE8515B-D620-49F3-8C3D-C2D7BE1EA68C}" destId="{D60A3D1A-ED0E-41E8-95FB-1B2BA5C8C67A}" srcOrd="0" destOrd="4" presId="urn:microsoft.com/office/officeart/2005/8/layout/hList1"/>
    <dgm:cxn modelId="{2D1C4C69-C934-3548-808D-CB81B02324FF}" srcId="{544ED9DC-7CE7-48A6-B47A-2CB3E7C653DF}" destId="{3A5E214C-C8D5-4A43-84C8-A89C9DF65DEE}" srcOrd="2" destOrd="0" parTransId="{8F75800C-35FD-204F-95ED-2C11F7CD0AAB}" sibTransId="{4DFC5F79-AB70-C540-8F00-80BA73895E56}"/>
    <dgm:cxn modelId="{E386706C-6A91-481E-85A6-F0667D688251}" srcId="{E935D4A3-92E8-401C-A24D-8B5900C1E312}" destId="{96DA7EB8-A824-44C0-873A-D1838A184C29}" srcOrd="1" destOrd="0" parTransId="{3D796F24-2A54-499F-8FE5-01B3F7BFFCCB}" sibTransId="{3BA998FB-64DD-4D81-89ED-D789D70CA65C}"/>
    <dgm:cxn modelId="{8980AA0E-78FC-C743-BF2E-8955D9269F85}" type="presOf" srcId="{7E75EDD2-66DA-4E35-9DCD-0337DE2BB08E}" destId="{0114EE5F-540D-4E2E-B452-CDA81843E1DA}" srcOrd="0" destOrd="3" presId="urn:microsoft.com/office/officeart/2005/8/layout/hList1"/>
    <dgm:cxn modelId="{FD4AC3BA-451D-4051-8C10-CD0230A7F85A}" srcId="{721C34D0-E1A6-48EA-B6B7-D88E0BB95F7B}" destId="{0FE8515B-D620-49F3-8C3D-C2D7BE1EA68C}" srcOrd="4" destOrd="0" parTransId="{10D4CAFF-7CC4-49F5-9B5C-C8530E9AA6BA}" sibTransId="{7E26697E-B2CD-4985-90BC-3A463EF13719}"/>
    <dgm:cxn modelId="{AE773B2E-9635-2646-A316-F6C2C9F13847}" type="presOf" srcId="{165E0595-2B38-46A0-818D-2568CD93BE31}" destId="{708BD70C-76E1-4EDC-A1F4-EE75060DC337}" srcOrd="0" destOrd="1" presId="urn:microsoft.com/office/officeart/2005/8/layout/hList1"/>
    <dgm:cxn modelId="{9C7430E1-DB17-3C41-8723-7F411BF42834}" type="presOf" srcId="{721C34D0-E1A6-48EA-B6B7-D88E0BB95F7B}" destId="{BFE048BC-620E-4752-8E78-F65BD368629C}" srcOrd="0" destOrd="0" presId="urn:microsoft.com/office/officeart/2005/8/layout/hList1"/>
    <dgm:cxn modelId="{607224B8-4EB3-46B4-9DD8-24F985F72A8F}" srcId="{721C34D0-E1A6-48EA-B6B7-D88E0BB95F7B}" destId="{220DDF23-F0C6-42AE-A2E5-5D94EA682104}" srcOrd="1" destOrd="0" parTransId="{8D4F27A9-F2D4-4166-9B46-AB9934C8E0FE}" sibTransId="{6C36BFA8-2E9F-442A-A4C4-B32F69FF2C28}"/>
    <dgm:cxn modelId="{D2475838-1A4B-44F7-B8A2-A48BC5D9D451}" srcId="{96DA7EB8-A824-44C0-873A-D1838A184C29}" destId="{3C547799-7F14-416C-9568-D2DF4B7EE95C}" srcOrd="0" destOrd="0" parTransId="{1FD41D24-99B9-41EF-BF47-0785BBC320E0}" sibTransId="{5A77A850-3E95-4AE1-8403-49ED998C2BEA}"/>
    <dgm:cxn modelId="{F8E8692F-73C0-8B49-ACD8-2FA3DCE1C605}" type="presOf" srcId="{3A5E214C-C8D5-4A43-84C8-A89C9DF65DEE}" destId="{708BD70C-76E1-4EDC-A1F4-EE75060DC337}" srcOrd="0" destOrd="2" presId="urn:microsoft.com/office/officeart/2005/8/layout/hList1"/>
    <dgm:cxn modelId="{C324B938-670B-4BDF-8260-1DF1BAAF8441}" srcId="{721C34D0-E1A6-48EA-B6B7-D88E0BB95F7B}" destId="{D9B58079-B88B-4F35-8302-640051B1E699}" srcOrd="3" destOrd="0" parTransId="{FE80E818-282D-47F9-9524-C233369032F8}" sibTransId="{E4B9068B-EE3A-4E07-A810-995ED79A109A}"/>
    <dgm:cxn modelId="{B298D801-84FA-2745-898F-EA061E168312}" type="presOf" srcId="{E935D4A3-92E8-401C-A24D-8B5900C1E312}" destId="{306B8645-62D2-4490-AC82-9B1849902B6B}" srcOrd="0" destOrd="0" presId="urn:microsoft.com/office/officeart/2005/8/layout/hList1"/>
    <dgm:cxn modelId="{04A22D5C-CF6E-4D7B-9533-D7D13C21C009}" srcId="{721C34D0-E1A6-48EA-B6B7-D88E0BB95F7B}" destId="{1B31B31E-A154-435A-8D5A-DABFFA1415BC}" srcOrd="2" destOrd="0" parTransId="{51E82087-E2C2-4936-B7A6-EF11AB78A79D}" sibTransId="{11993626-A3BD-474D-B4CF-6CCEBB785642}"/>
    <dgm:cxn modelId="{A982E683-01F9-4148-ABF6-E56B60869931}" srcId="{E935D4A3-92E8-401C-A24D-8B5900C1E312}" destId="{721C34D0-E1A6-48EA-B6B7-D88E0BB95F7B}" srcOrd="2" destOrd="0" parTransId="{ECF50E7D-C1FF-48B8-A530-46DDB02F330F}" sibTransId="{E2956303-61C3-4088-A221-4E1BBA6838CC}"/>
    <dgm:cxn modelId="{B2CA8B72-FA09-3F43-A18E-FE385B2E74BF}" type="presOf" srcId="{3D242C32-58A1-46DC-8B14-25AA6E3BF35E}" destId="{0114EE5F-540D-4E2E-B452-CDA81843E1DA}" srcOrd="0" destOrd="2" presId="urn:microsoft.com/office/officeart/2005/8/layout/hList1"/>
    <dgm:cxn modelId="{A514AF54-70B2-4EBF-8B36-6440B52F1C6B}" srcId="{E935D4A3-92E8-401C-A24D-8B5900C1E312}" destId="{544ED9DC-7CE7-48A6-B47A-2CB3E7C653DF}" srcOrd="0" destOrd="0" parTransId="{27A4FF0B-0BF4-4BB0-BF0F-DC2E93CAB821}" sibTransId="{7B481B2D-FC3F-4C6C-AB4A-E8B9EE4C42F1}"/>
    <dgm:cxn modelId="{E0F293B7-6E15-8243-A5ED-8AC546277020}" type="presOf" srcId="{544ED9DC-7CE7-48A6-B47A-2CB3E7C653DF}" destId="{65457945-D62B-4B14-8635-36EA6C0B6741}" srcOrd="0" destOrd="0" presId="urn:microsoft.com/office/officeart/2005/8/layout/hList1"/>
    <dgm:cxn modelId="{D1D797B7-66CE-9841-9ADF-EB8E188B518A}" type="presOf" srcId="{3C547799-7F14-416C-9568-D2DF4B7EE95C}" destId="{0114EE5F-540D-4E2E-B452-CDA81843E1DA}" srcOrd="0" destOrd="0" presId="urn:microsoft.com/office/officeart/2005/8/layout/hList1"/>
    <dgm:cxn modelId="{0C84476D-5B8A-9343-BC6F-BF508DF175F7}" type="presOf" srcId="{96DA7EB8-A824-44C0-873A-D1838A184C29}" destId="{C8FDA8DF-07E5-4B28-AFD5-F123E399C386}" srcOrd="0" destOrd="0" presId="urn:microsoft.com/office/officeart/2005/8/layout/hList1"/>
    <dgm:cxn modelId="{F096BDD9-D3FE-491B-9327-F2DEC27C652C}" srcId="{544ED9DC-7CE7-48A6-B47A-2CB3E7C653DF}" destId="{165E0595-2B38-46A0-818D-2568CD93BE31}" srcOrd="1" destOrd="0" parTransId="{5C727B0D-8422-4A70-A587-DA08D5BB8E6E}" sibTransId="{5295F1FE-7B7C-4A63-AA3C-BFF8A695D312}"/>
    <dgm:cxn modelId="{A92C653C-BA91-41E2-B64F-91EFB7EC4BDB}" srcId="{3C547799-7F14-416C-9568-D2DF4B7EE95C}" destId="{3D242C32-58A1-46DC-8B14-25AA6E3BF35E}" srcOrd="1" destOrd="0" parTransId="{EB96FD08-64BC-4F97-9B7C-96081AA5AA1A}" sibTransId="{B12BF94B-172E-46A5-A7A8-375E792B208F}"/>
    <dgm:cxn modelId="{531A1825-53CA-45DC-BFF6-9484F39EEE51}" srcId="{3C547799-7F14-416C-9568-D2DF4B7EE95C}" destId="{C07AA5DE-7350-48C2-BC7F-F5579F7E8145}" srcOrd="0" destOrd="0" parTransId="{F73F4184-1C04-42AC-914E-4E39ABC9DB79}" sibTransId="{DA6B91F8-0032-4E6C-B05C-3720B202C4D0}"/>
    <dgm:cxn modelId="{942D222A-CB34-654C-B524-6F443796E038}" type="presOf" srcId="{C07AA5DE-7350-48C2-BC7F-F5579F7E8145}" destId="{0114EE5F-540D-4E2E-B452-CDA81843E1DA}" srcOrd="0" destOrd="1" presId="urn:microsoft.com/office/officeart/2005/8/layout/hList1"/>
    <dgm:cxn modelId="{068DB7EA-BCF0-5143-85DE-1694CE67787D}" type="presOf" srcId="{220DDF23-F0C6-42AE-A2E5-5D94EA682104}" destId="{D60A3D1A-ED0E-41E8-95FB-1B2BA5C8C67A}" srcOrd="0" destOrd="1" presId="urn:microsoft.com/office/officeart/2005/8/layout/hList1"/>
    <dgm:cxn modelId="{859B4D1D-E4D0-A94C-904E-3F8F7FE8125D}" type="presParOf" srcId="{306B8645-62D2-4490-AC82-9B1849902B6B}" destId="{117E9FCC-12FE-46EE-9735-41D5E614998B}" srcOrd="0" destOrd="0" presId="urn:microsoft.com/office/officeart/2005/8/layout/hList1"/>
    <dgm:cxn modelId="{7936A127-6844-EB43-B13C-887BEE7CBAA3}" type="presParOf" srcId="{117E9FCC-12FE-46EE-9735-41D5E614998B}" destId="{65457945-D62B-4B14-8635-36EA6C0B6741}" srcOrd="0" destOrd="0" presId="urn:microsoft.com/office/officeart/2005/8/layout/hList1"/>
    <dgm:cxn modelId="{A8EAB538-BEC8-3246-8B58-3D376A8E7AEF}" type="presParOf" srcId="{117E9FCC-12FE-46EE-9735-41D5E614998B}" destId="{708BD70C-76E1-4EDC-A1F4-EE75060DC337}" srcOrd="1" destOrd="0" presId="urn:microsoft.com/office/officeart/2005/8/layout/hList1"/>
    <dgm:cxn modelId="{F85110C5-4156-5A48-A286-251330FA1AD8}" type="presParOf" srcId="{306B8645-62D2-4490-AC82-9B1849902B6B}" destId="{B3748BC1-30D0-4C6B-8FA4-840F8BB9B9D5}" srcOrd="1" destOrd="0" presId="urn:microsoft.com/office/officeart/2005/8/layout/hList1"/>
    <dgm:cxn modelId="{A340B821-8D6B-5246-BFFD-563EE8FC69FA}" type="presParOf" srcId="{306B8645-62D2-4490-AC82-9B1849902B6B}" destId="{403F5A39-99D3-49BD-BC36-E60A7E2C5E21}" srcOrd="2" destOrd="0" presId="urn:microsoft.com/office/officeart/2005/8/layout/hList1"/>
    <dgm:cxn modelId="{4F3CF073-A4C0-CA4D-9F15-EDEC13C076E7}" type="presParOf" srcId="{403F5A39-99D3-49BD-BC36-E60A7E2C5E21}" destId="{C8FDA8DF-07E5-4B28-AFD5-F123E399C386}" srcOrd="0" destOrd="0" presId="urn:microsoft.com/office/officeart/2005/8/layout/hList1"/>
    <dgm:cxn modelId="{742CF8A4-C9F2-B04E-98A9-D82751B7DC80}" type="presParOf" srcId="{403F5A39-99D3-49BD-BC36-E60A7E2C5E21}" destId="{0114EE5F-540D-4E2E-B452-CDA81843E1DA}" srcOrd="1" destOrd="0" presId="urn:microsoft.com/office/officeart/2005/8/layout/hList1"/>
    <dgm:cxn modelId="{578EA12D-F202-4D43-8886-D497BB41C574}" type="presParOf" srcId="{306B8645-62D2-4490-AC82-9B1849902B6B}" destId="{122E6572-4CEB-4265-ABEA-2CF7583ED215}" srcOrd="3" destOrd="0" presId="urn:microsoft.com/office/officeart/2005/8/layout/hList1"/>
    <dgm:cxn modelId="{09A5A3E1-7085-124C-8F46-AA70B1E3E955}" type="presParOf" srcId="{306B8645-62D2-4490-AC82-9B1849902B6B}" destId="{66CB5675-D250-4905-900F-01BC9785EFD7}" srcOrd="4" destOrd="0" presId="urn:microsoft.com/office/officeart/2005/8/layout/hList1"/>
    <dgm:cxn modelId="{08E51047-C9E8-244B-A38A-71E0689F7915}" type="presParOf" srcId="{66CB5675-D250-4905-900F-01BC9785EFD7}" destId="{BFE048BC-620E-4752-8E78-F65BD368629C}" srcOrd="0" destOrd="0" presId="urn:microsoft.com/office/officeart/2005/8/layout/hList1"/>
    <dgm:cxn modelId="{03E60815-84F5-534B-BD58-E177EB161F06}" type="presParOf" srcId="{66CB5675-D250-4905-900F-01BC9785EFD7}" destId="{D60A3D1A-ED0E-41E8-95FB-1B2BA5C8C67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57945-D62B-4B14-8635-36EA6C0B6741}">
      <dsp:nvSpPr>
        <dsp:cNvPr id="0" name=""/>
        <dsp:cNvSpPr/>
      </dsp:nvSpPr>
      <dsp:spPr>
        <a:xfrm>
          <a:off x="2243" y="492699"/>
          <a:ext cx="2186962" cy="7755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Step 1</a:t>
          </a:r>
          <a:r>
            <a:rPr lang="en-US" sz="1200" kern="1200" dirty="0"/>
            <a:t>: Create Trajectories, Footprints and Synthetic </a:t>
          </a:r>
          <a:r>
            <a:rPr lang="en-US" sz="1200" b="0" kern="1200" dirty="0"/>
            <a:t>Observations</a:t>
          </a:r>
          <a:r>
            <a:rPr lang="en-US" sz="1200" kern="1200" dirty="0"/>
            <a:t> for Feb and Jul</a:t>
          </a:r>
        </a:p>
      </dsp:txBody>
      <dsp:txXfrm>
        <a:off x="2243" y="492699"/>
        <a:ext cx="2186962" cy="775562"/>
      </dsp:txXfrm>
    </dsp:sp>
    <dsp:sp modelId="{708BD70C-76E1-4EDC-A1F4-EE75060DC337}">
      <dsp:nvSpPr>
        <dsp:cNvPr id="0" name=""/>
        <dsp:cNvSpPr/>
      </dsp:nvSpPr>
      <dsp:spPr>
        <a:xfrm>
          <a:off x="2243" y="1268262"/>
          <a:ext cx="2186962" cy="35451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Create trajectories &amp; footprints </a:t>
          </a:r>
          <a:r>
            <a:rPr lang="en-US" sz="1200" kern="1200" dirty="0"/>
            <a:t>with WRF/STILT for </a:t>
          </a:r>
          <a:r>
            <a:rPr lang="en-US" sz="1200" b="1" kern="1200" dirty="0"/>
            <a:t>12 towers </a:t>
          </a:r>
          <a:r>
            <a:rPr lang="en-US" sz="1200" kern="1200" dirty="0"/>
            <a:t>in NEC and </a:t>
          </a:r>
          <a:r>
            <a:rPr lang="en-US" sz="1200" b="1" kern="1200" dirty="0"/>
            <a:t>15 plausible BG towers;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Convolve with Vulcan emissions and Carbon Tracker (CT) </a:t>
          </a:r>
          <a:r>
            <a:rPr lang="en-US" sz="1200" b="1" kern="1200" dirty="0" err="1"/>
            <a:t>biospheric</a:t>
          </a:r>
          <a:r>
            <a:rPr lang="en-US" sz="1200" b="1" kern="1200" dirty="0"/>
            <a:t> fluxes </a:t>
          </a:r>
          <a:r>
            <a:rPr lang="en-US" sz="1200" kern="1200" dirty="0"/>
            <a:t>to create afternoon synthetic observations at each of the locations for Feb and Jul 2013.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Separate signal from sources inside and outside the NEC domain.</a:t>
          </a:r>
        </a:p>
      </dsp:txBody>
      <dsp:txXfrm>
        <a:off x="2243" y="1268262"/>
        <a:ext cx="2186962" cy="3545167"/>
      </dsp:txXfrm>
    </dsp:sp>
    <dsp:sp modelId="{C8FDA8DF-07E5-4B28-AFD5-F123E399C386}">
      <dsp:nvSpPr>
        <dsp:cNvPr id="0" name=""/>
        <dsp:cNvSpPr/>
      </dsp:nvSpPr>
      <dsp:spPr>
        <a:xfrm>
          <a:off x="2495380" y="492699"/>
          <a:ext cx="2186962" cy="77556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Step 2</a:t>
          </a:r>
          <a:r>
            <a:rPr lang="en-US" sz="1200" kern="1200" dirty="0"/>
            <a:t>: Data Analysis</a:t>
          </a:r>
        </a:p>
      </dsp:txBody>
      <dsp:txXfrm>
        <a:off x="2495380" y="492699"/>
        <a:ext cx="2186962" cy="775562"/>
      </dsp:txXfrm>
    </dsp:sp>
    <dsp:sp modelId="{0114EE5F-540D-4E2E-B452-CDA81843E1DA}">
      <dsp:nvSpPr>
        <dsp:cNvPr id="0" name=""/>
        <dsp:cNvSpPr/>
      </dsp:nvSpPr>
      <dsp:spPr>
        <a:xfrm>
          <a:off x="2495380" y="1268262"/>
          <a:ext cx="2186962" cy="3545167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Analyze afternoon synthetic observations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Look at </a:t>
          </a:r>
          <a:r>
            <a:rPr lang="en-US" sz="1200" b="1" kern="1200" dirty="0"/>
            <a:t>correlations and RMSD between tower </a:t>
          </a:r>
          <a:r>
            <a:rPr lang="en-US" sz="1200" kern="1200" dirty="0"/>
            <a:t>observations.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Quantify </a:t>
          </a:r>
          <a:r>
            <a:rPr lang="en-US" sz="1200" b="1" kern="1200" dirty="0"/>
            <a:t>ratio of mass seen at NEC observations from inside to outside </a:t>
          </a:r>
          <a:r>
            <a:rPr lang="en-US" sz="1200" kern="1200" dirty="0"/>
            <a:t>NEC domain;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Qualify the </a:t>
          </a:r>
          <a:r>
            <a:rPr lang="en-US" sz="1200" b="1" kern="1200" dirty="0"/>
            <a:t>amount of mass seen from different directions and from the near and far field</a:t>
          </a:r>
          <a:r>
            <a:rPr lang="en-US" sz="1200" kern="1200" dirty="0"/>
            <a:t>;</a:t>
          </a:r>
        </a:p>
      </dsp:txBody>
      <dsp:txXfrm>
        <a:off x="2495380" y="1268262"/>
        <a:ext cx="2186962" cy="3545167"/>
      </dsp:txXfrm>
    </dsp:sp>
    <dsp:sp modelId="{BFE048BC-620E-4752-8E78-F65BD368629C}">
      <dsp:nvSpPr>
        <dsp:cNvPr id="0" name=""/>
        <dsp:cNvSpPr/>
      </dsp:nvSpPr>
      <dsp:spPr>
        <a:xfrm>
          <a:off x="4988518" y="492699"/>
          <a:ext cx="2186962" cy="77556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Step 3</a:t>
          </a:r>
          <a:r>
            <a:rPr lang="en-US" sz="1200" kern="1200" dirty="0"/>
            <a:t>: Statistical Analysis</a:t>
          </a:r>
        </a:p>
      </dsp:txBody>
      <dsp:txXfrm>
        <a:off x="4988518" y="492699"/>
        <a:ext cx="2186962" cy="775562"/>
      </dsp:txXfrm>
    </dsp:sp>
    <dsp:sp modelId="{D60A3D1A-ED0E-41E8-95FB-1B2BA5C8C67A}">
      <dsp:nvSpPr>
        <dsp:cNvPr id="0" name=""/>
        <dsp:cNvSpPr/>
      </dsp:nvSpPr>
      <dsp:spPr>
        <a:xfrm>
          <a:off x="4988518" y="1268262"/>
          <a:ext cx="2186962" cy="3545167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Calculate </a:t>
          </a:r>
          <a:r>
            <a:rPr lang="en-US" sz="1200" b="1" kern="1200" dirty="0"/>
            <a:t>the time it takes for a particle</a:t>
          </a:r>
          <a:r>
            <a:rPr lang="en-US" sz="1200" kern="1200" dirty="0"/>
            <a:t> associated with each NEC obs. </a:t>
          </a:r>
          <a:r>
            <a:rPr lang="en-US" sz="1200" b="1" kern="1200" dirty="0"/>
            <a:t>to leave the domain</a:t>
          </a:r>
          <a:r>
            <a:rPr lang="en-US" sz="1200" kern="1200" dirty="0"/>
            <a:t>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Create timeseries </a:t>
          </a:r>
          <a:r>
            <a:rPr lang="en-US" sz="1200" kern="1200" dirty="0"/>
            <a:t>by associating obs. with background tower obs.; 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Use </a:t>
          </a:r>
          <a:r>
            <a:rPr lang="en-US" sz="1200" b="1" u="sng" kern="1200" dirty="0"/>
            <a:t>statistical regression to determine the obs. from which background towers best explain the incoming “background” mass</a:t>
          </a:r>
          <a:r>
            <a:rPr lang="en-US" sz="1200" kern="1200" dirty="0"/>
            <a:t>; and,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Determine </a:t>
          </a:r>
          <a:r>
            <a:rPr lang="en-US" sz="1200" b="1" kern="1200" dirty="0"/>
            <a:t>how well these towers explain </a:t>
          </a:r>
          <a:r>
            <a:rPr lang="en-US" sz="1200" kern="1200" dirty="0"/>
            <a:t>overall incoming air mass (aka “background”) </a:t>
          </a:r>
        </a:p>
      </dsp:txBody>
      <dsp:txXfrm>
        <a:off x="4988518" y="1268262"/>
        <a:ext cx="2186962" cy="35451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41EF3-78F9-E444-A36E-20AD8CCCEE9E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E300C-D0A2-3741-AC38-5F856B568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E300C-D0A2-3741-AC38-5F856B5683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2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According to this inventory,</a:t>
            </a:r>
            <a:r>
              <a:rPr lang="en-US" baseline="0" dirty="0"/>
              <a:t> we expect to be overwhelmed by background concentrations coming into our domain when the wind is from the W or NW.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E300C-D0A2-3741-AC38-5F856B56838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69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Example: FLAGG-MD data from Feb</a:t>
            </a:r>
            <a:r>
              <a:rPr lang="en-US" baseline="0" dirty="0"/>
              <a:t> 2015 shown with CO2 (left) and CH4 (right) mole fraction and median wind direction.  Blue box is the inner NEC domain.  Towers shown as black x.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E300C-D0A2-3741-AC38-5F856B56838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15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Remake w/ different color towers;</a:t>
            </a:r>
            <a:r>
              <a:rPr lang="en-US" baseline="0" dirty="0"/>
              <a:t> fix terrain thing.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E300C-D0A2-3741-AC38-5F856B56838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36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FLAGG-MD data from Feb</a:t>
            </a:r>
            <a:r>
              <a:rPr lang="en-US" baseline="0" dirty="0"/>
              <a:t> 2015 shown with CH4 mole fraction and median wind direction.  Blue box is the inner NEC domain.  Towers shown as black 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E300C-D0A2-3741-AC38-5F856B56838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23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CA3C32-4A9A-2A40-9203-67EC04888D4F}" type="slidenum">
              <a:rPr lang="en-US" altLang="x-none"/>
              <a:pPr/>
              <a:t>5</a:t>
            </a:fld>
            <a:endParaRPr lang="en-US" altLang="x-none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534492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0FFAC9-26E4-7544-9FB5-2C8560D1194D}" type="slidenum">
              <a:rPr lang="en-US" altLang="x-none"/>
              <a:pPr/>
              <a:t>6</a:t>
            </a:fld>
            <a:endParaRPr lang="en-US" altLang="x-none"/>
          </a:p>
        </p:txBody>
      </p:sp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x-none" dirty="0"/>
              <a:t>This may become</a:t>
            </a:r>
            <a:r>
              <a:rPr lang="en-US" altLang="x-none" baseline="0" dirty="0"/>
              <a:t> backup</a:t>
            </a:r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495420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B1FB47-6EA9-1B4B-AC57-8F6C506F6363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x-none" dirty="0"/>
              <a:t>This may become</a:t>
            </a:r>
            <a:r>
              <a:rPr lang="en-US" altLang="x-none" baseline="0" dirty="0"/>
              <a:t> backup</a:t>
            </a:r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234248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E300C-D0A2-3741-AC38-5F856B5683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LSM-Noah, K-F Cumulus scheme only at 9km,</a:t>
            </a:r>
            <a:r>
              <a:rPr lang="en-US" baseline="0" dirty="0"/>
              <a:t> SW (and LW)-</a:t>
            </a:r>
            <a:r>
              <a:rPr lang="en-US" baseline="0" dirty="0" err="1"/>
              <a:t>RRTMg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E300C-D0A2-3741-AC38-5F856B5683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95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/>
              <a:t>Prjection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baseline="0" dirty="0" err="1"/>
              <a:t>stateplane</a:t>
            </a:r>
            <a:r>
              <a:rPr lang="en-US" baseline="0" dirty="0"/>
              <a:t> 1900(Maryland)</a:t>
            </a:r>
            <a:endParaRPr 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fld id="{1D8867CB-5B64-4998-9242-B550D92EBB45}" type="slidenum">
              <a:rPr lang="zh-CN" altLang="en-US">
                <a:latin typeface="Calibri" pitchFamily="34" charset="0"/>
              </a:rPr>
              <a:pPr/>
              <a:t>23</a:t>
            </a:fld>
            <a:endParaRPr lang="zh-CN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791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Remake adding other domains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E300C-D0A2-3741-AC38-5F856B5683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36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Remake adding other domains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E300C-D0A2-3741-AC38-5F856B5683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6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B56F38E-5DB7-394B-8FB4-D08347C56305}" type="datetime1">
              <a:rPr lang="en-US" smtClean="0"/>
              <a:t>2/13/2017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5D7E970-A93B-2D4B-9CF6-31317E5671A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67666-5CB8-F841-B16B-F2E47A44244D}" type="datetime1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181F-F9AC-5C4A-A708-A88DCD162924}" type="datetime1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 b="1"/>
            </a:lvl1pPr>
            <a:lvl2pPr marL="560070" indent="-285750">
              <a:buClr>
                <a:schemeClr val="accent2"/>
              </a:buClr>
              <a:buFont typeface="Wingdings" panose="05000000000000000000" pitchFamily="2" charset="2"/>
              <a:buChar char="§"/>
              <a:defRPr b="1">
                <a:solidFill>
                  <a:srgbClr val="FF9900"/>
                </a:solidFill>
              </a:defRPr>
            </a:lvl2pPr>
            <a:lvl3pPr marL="731520" indent="-182880">
              <a:buClr>
                <a:srgbClr val="FFFF00"/>
              </a:buClr>
              <a:buFont typeface="Arial" panose="020B0604020202020204" pitchFamily="34" charset="0"/>
              <a:buChar char="•"/>
              <a:defRPr b="1">
                <a:solidFill>
                  <a:srgbClr val="FFFF00"/>
                </a:solidFill>
              </a:defRPr>
            </a:lvl3pPr>
            <a:lvl4pPr>
              <a:buClr>
                <a:schemeClr val="bg1"/>
              </a:buClr>
              <a:defRPr b="1"/>
            </a:lvl4pPr>
            <a:lvl5pPr marL="1280160" indent="-182880">
              <a:buClr>
                <a:schemeClr val="bg1"/>
              </a:buClr>
              <a:buFont typeface="Arial" charset="0"/>
              <a:buChar char="•"/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103E-38B4-EC44-9A93-E7487C48590E}" type="datetime1">
              <a:rPr lang="en-US" smtClean="0"/>
              <a:t>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91687" y="6307672"/>
            <a:ext cx="1463040" cy="274320"/>
          </a:xfrm>
        </p:spPr>
        <p:txBody>
          <a:bodyPr/>
          <a:lstStyle/>
          <a:p>
            <a:fld id="{45D7E970-A93B-2D4B-9CF6-31317E5671A5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8569" y="6343170"/>
            <a:ext cx="904542" cy="39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780FCC3-FDC4-6341-B3EE-14D1E453C7BC}" type="datetime1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5D7E970-A93B-2D4B-9CF6-31317E5671A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67964-DF86-2748-A5A7-AD4EAAF5FEC0}" type="datetime1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486D-438D-E04D-B9A1-8D4E458338D3}" type="datetime1">
              <a:rPr lang="en-US" smtClean="0"/>
              <a:t>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3DCF-3BA6-B548-9D8A-AB8758BBD770}" type="datetime1">
              <a:rPr lang="en-US" smtClean="0"/>
              <a:t>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C752-02A2-F245-84BB-2504F44B157B}" type="datetime1">
              <a:rPr lang="en-US" smtClean="0"/>
              <a:t>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FBFC-9CE8-EE47-953B-87160695D156}" type="datetime1">
              <a:rPr lang="en-US" smtClean="0"/>
              <a:t>2/13/2017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7E970-A93B-2D4B-9CF6-31317E5671A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6F2D46C-E442-CA4C-8418-AD3918E9C6B1}" type="datetime1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7E970-A93B-2D4B-9CF6-31317E5671A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38E6E5DC-B4E5-6144-8F72-E84488C1854E}" type="datetime1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5D7E970-A93B-2D4B-9CF6-31317E5671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0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bg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024" y="712269"/>
            <a:ext cx="9068586" cy="3332019"/>
          </a:xfrm>
          <a:solidFill>
            <a:schemeClr val="bg2"/>
          </a:solidFill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Northeast Corridor: Baltimore/Washington (NEC-</a:t>
            </a:r>
            <a:r>
              <a:rPr lang="en-US" sz="4000" dirty="0" err="1">
                <a:solidFill>
                  <a:schemeClr val="tx1"/>
                </a:solidFill>
              </a:rPr>
              <a:t>bw</a:t>
            </a:r>
            <a:r>
              <a:rPr lang="en-US" sz="4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1762" y="3358487"/>
            <a:ext cx="9070848" cy="143635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sz="2000" dirty="0"/>
              <a:t>NIST Activities and Plans</a:t>
            </a:r>
          </a:p>
          <a:p>
            <a:r>
              <a:rPr lang="en-US" sz="2000" dirty="0"/>
              <a:t>February 13, 2017</a:t>
            </a:r>
          </a:p>
          <a:p>
            <a:r>
              <a:rPr lang="en-US" sz="1800" dirty="0"/>
              <a:t>James Whetstone, Anna Karion, Tamae Wong, Kim Mueller, </a:t>
            </a:r>
            <a:r>
              <a:rPr lang="en-US" sz="1800" dirty="0" err="1"/>
              <a:t>Kuldeep</a:t>
            </a:r>
            <a:r>
              <a:rPr lang="en-US" sz="1800" dirty="0"/>
              <a:t> Prasad, Israel Lopez </a:t>
            </a:r>
            <a:r>
              <a:rPr lang="en-US" sz="1800" dirty="0" err="1"/>
              <a:t>Coto</a:t>
            </a:r>
            <a:r>
              <a:rPr lang="en-US" sz="1800" dirty="0"/>
              <a:t>, Sharon </a:t>
            </a:r>
            <a:r>
              <a:rPr lang="en-US" sz="1800" dirty="0" err="1"/>
              <a:t>Gourdji</a:t>
            </a:r>
            <a:r>
              <a:rPr lang="en-US" sz="1800" dirty="0"/>
              <a:t>, </a:t>
            </a:r>
            <a:r>
              <a:rPr lang="en-US" sz="1800" dirty="0" err="1"/>
              <a:t>Subhomoy</a:t>
            </a:r>
            <a:r>
              <a:rPr lang="en-US" sz="1800" dirty="0"/>
              <a:t> Ghosh, David Allen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5889" y="5846908"/>
            <a:ext cx="1652068" cy="852928"/>
            <a:chOff x="5263563" y="5732289"/>
            <a:chExt cx="1652068" cy="852928"/>
          </a:xfrm>
        </p:grpSpPr>
        <p:sp>
          <p:nvSpPr>
            <p:cNvPr id="5" name="Rectangle 4"/>
            <p:cNvSpPr/>
            <p:nvPr/>
          </p:nvSpPr>
          <p:spPr>
            <a:xfrm>
              <a:off x="5263563" y="5732289"/>
              <a:ext cx="1652068" cy="85292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932" y="5949287"/>
              <a:ext cx="1429643" cy="42048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866804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3692" r="6492" b="806"/>
          <a:stretch/>
        </p:blipFill>
        <p:spPr>
          <a:xfrm>
            <a:off x="253218" y="253218"/>
            <a:ext cx="8314007" cy="65495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-358" r="7503" b="1555"/>
          <a:stretch/>
        </p:blipFill>
        <p:spPr>
          <a:xfrm>
            <a:off x="6476344" y="253218"/>
            <a:ext cx="5715656" cy="466221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7" name="Rectangle 6"/>
          <p:cNvSpPr/>
          <p:nvPr/>
        </p:nvSpPr>
        <p:spPr bwMode="auto">
          <a:xfrm>
            <a:off x="3104325" y="2575485"/>
            <a:ext cx="2076248" cy="19050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46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65655" y="184506"/>
            <a:ext cx="29057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zoom on Washington DC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5214578" y="2700997"/>
            <a:ext cx="1261766" cy="7090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476344" y="561604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GHG01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3D49-3C94-EC48-A383-9D8D785ADE59}" type="slidenum">
              <a:rPr lang="en-US" smtClean="0"/>
              <a:t>10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08" y="5007094"/>
            <a:ext cx="4153196" cy="15748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01583" y="600004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4365" y="1047865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3168" y="2516331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96705" y="5431382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BG</a:t>
            </a:r>
          </a:p>
        </p:txBody>
      </p:sp>
    </p:spTree>
    <p:extLst>
      <p:ext uri="{BB962C8B-B14F-4D97-AF65-F5344CB8AC3E}">
        <p14:creationId xmlns:p14="http://schemas.microsoft.com/office/powerpoint/2010/main" val="14569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2288"/>
            <a:ext cx="10058400" cy="1371600"/>
          </a:xfrm>
        </p:spPr>
        <p:txBody>
          <a:bodyPr/>
          <a:lstStyle/>
          <a:p>
            <a:r>
              <a:rPr lang="en-US" dirty="0"/>
              <a:t>Tower Data Status and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535654"/>
            <a:ext cx="10551459" cy="4909178"/>
          </a:xfrm>
        </p:spPr>
        <p:txBody>
          <a:bodyPr>
            <a:noAutofit/>
          </a:bodyPr>
          <a:lstStyle/>
          <a:p>
            <a:r>
              <a:rPr lang="en-US" sz="2000" b="1" dirty="0"/>
              <a:t>Status:</a:t>
            </a:r>
          </a:p>
          <a:p>
            <a:pPr lvl="1"/>
            <a:r>
              <a:rPr lang="en-US" sz="1800" b="1" dirty="0"/>
              <a:t>Processed using automated filters and calibrated with on-site tanks.  </a:t>
            </a:r>
          </a:p>
          <a:p>
            <a:pPr lvl="1"/>
            <a:r>
              <a:rPr lang="en-US" sz="1800" b="1" dirty="0"/>
              <a:t>Consistency with LA Megacities network and operations.</a:t>
            </a:r>
          </a:p>
          <a:p>
            <a:pPr lvl="1"/>
            <a:r>
              <a:rPr lang="en-US" sz="1800" b="1" dirty="0"/>
              <a:t>20-minute and 1-minute averages of mole fractions and other auxiliary data, including weather.</a:t>
            </a:r>
          </a:p>
          <a:p>
            <a:pPr lvl="1"/>
            <a:r>
              <a:rPr lang="en-US" sz="1800" b="1" dirty="0" err="1"/>
              <a:t>Verhulst</a:t>
            </a:r>
            <a:r>
              <a:rPr lang="en-US" sz="1800" b="1" dirty="0"/>
              <a:t> et al., ACPD, “</a:t>
            </a:r>
            <a:r>
              <a:rPr lang="en-US" sz="1800" b="1" i="1" dirty="0"/>
              <a:t>Carbon Dioxide and Methane Measurements from the Los Angeles Megacity Carbon Project: 1. Calibration, Urban Enhancements, and Uncertainty Estimates</a:t>
            </a:r>
            <a:r>
              <a:rPr lang="en-US" sz="1800" b="1" dirty="0"/>
              <a:t>”, 2016.  In Discussion for ACP.</a:t>
            </a:r>
          </a:p>
          <a:p>
            <a:pPr lvl="1"/>
            <a:r>
              <a:rPr lang="en-US" sz="1800" b="1" dirty="0"/>
              <a:t>Data reported on WMO CO2 and CH4 scales.</a:t>
            </a:r>
          </a:p>
          <a:p>
            <a:r>
              <a:rPr lang="en-US" sz="2000" b="1" dirty="0"/>
              <a:t>In Progress:	</a:t>
            </a:r>
          </a:p>
          <a:p>
            <a:pPr lvl="1"/>
            <a:r>
              <a:rPr lang="en-US" sz="1800" b="1" dirty="0">
                <a:solidFill>
                  <a:srgbClr val="FFFF00"/>
                </a:solidFill>
              </a:rPr>
              <a:t>2-point calibration </a:t>
            </a:r>
            <a:r>
              <a:rPr lang="en-US" sz="1800" b="1" dirty="0"/>
              <a:t>system (additional high-concentration tanks to be deployed)</a:t>
            </a:r>
          </a:p>
          <a:p>
            <a:pPr lvl="1"/>
            <a:r>
              <a:rPr lang="en-US" sz="1800" b="1" dirty="0"/>
              <a:t>Produce versioned </a:t>
            </a:r>
            <a:r>
              <a:rPr lang="en-US" sz="1800" b="1" dirty="0">
                <a:solidFill>
                  <a:srgbClr val="FFFF00"/>
                </a:solidFill>
              </a:rPr>
              <a:t>1-hour average</a:t>
            </a:r>
            <a:r>
              <a:rPr lang="en-US" sz="1800" b="1" dirty="0"/>
              <a:t> files, dated, for each sampling height for each molecule </a:t>
            </a:r>
          </a:p>
          <a:p>
            <a:pPr lvl="1"/>
            <a:r>
              <a:rPr lang="en-US" sz="1800" b="1" dirty="0"/>
              <a:t>Include </a:t>
            </a:r>
            <a:r>
              <a:rPr lang="en-US" sz="1800" b="1" dirty="0">
                <a:solidFill>
                  <a:srgbClr val="FFFF00"/>
                </a:solidFill>
              </a:rPr>
              <a:t>uncertainty</a:t>
            </a:r>
            <a:r>
              <a:rPr lang="en-US" sz="1800" b="1" dirty="0"/>
              <a:t> estimate for each measurement.</a:t>
            </a:r>
          </a:p>
          <a:p>
            <a:pPr lvl="1"/>
            <a:r>
              <a:rPr lang="en-US" sz="1800" b="1" dirty="0"/>
              <a:t>Make available on a website, password protected for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34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48" y="261046"/>
            <a:ext cx="10058400" cy="1371600"/>
          </a:xfrm>
        </p:spPr>
        <p:txBody>
          <a:bodyPr/>
          <a:lstStyle/>
          <a:p>
            <a:r>
              <a:rPr lang="en-US" dirty="0"/>
              <a:t>Future plans: time series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005" y="1797106"/>
            <a:ext cx="5209010" cy="422531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Frequency analysis </a:t>
            </a:r>
            <a:r>
              <a:rPr lang="en-US" b="1" dirty="0"/>
              <a:t>can give information as to scales of variability as function of location and height of tower (near or far from sources, etc.)</a:t>
            </a:r>
          </a:p>
          <a:p>
            <a:r>
              <a:rPr lang="en-US" b="1" dirty="0">
                <a:solidFill>
                  <a:srgbClr val="FFFF00"/>
                </a:solidFill>
              </a:rPr>
              <a:t>Vertical gradients </a:t>
            </a:r>
            <a:r>
              <a:rPr lang="en-US" b="1" dirty="0"/>
              <a:t>can give an idea of meteorological information such as when the PBL is well-mixed, timing of PBL growth.</a:t>
            </a:r>
          </a:p>
          <a:p>
            <a:r>
              <a:rPr lang="en-US" b="1" dirty="0"/>
              <a:t>Analysis of </a:t>
            </a:r>
            <a:r>
              <a:rPr lang="en-US" b="1" dirty="0">
                <a:solidFill>
                  <a:srgbClr val="FFFF00"/>
                </a:solidFill>
              </a:rPr>
              <a:t>enhancements over background </a:t>
            </a:r>
            <a:r>
              <a:rPr lang="en-US" b="1" dirty="0"/>
              <a:t>from different sites can yield diurnal trends in emissions by location, and long-term trends eventually as more data is gathered.</a:t>
            </a:r>
          </a:p>
          <a:p>
            <a:r>
              <a:rPr lang="en-US" b="1" dirty="0"/>
              <a:t>NOAA flasks at 4 towers will allow for </a:t>
            </a:r>
            <a:r>
              <a:rPr lang="en-US" b="1" dirty="0">
                <a:solidFill>
                  <a:srgbClr val="FFFF00"/>
                </a:solidFill>
              </a:rPr>
              <a:t>tracer/tracer analysis </a:t>
            </a:r>
            <a:r>
              <a:rPr lang="en-US" b="1" dirty="0"/>
              <a:t>and CO2ff partitioning based on C-14.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66" y="1632646"/>
            <a:ext cx="3582045" cy="484380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62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Meteorological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812" y="2103120"/>
            <a:ext cx="10310388" cy="3931920"/>
          </a:xfrm>
        </p:spPr>
        <p:txBody>
          <a:bodyPr>
            <a:normAutofit/>
          </a:bodyPr>
          <a:lstStyle/>
          <a:p>
            <a:r>
              <a:rPr lang="en-US" b="1" dirty="0"/>
              <a:t>NIST (Israel Lopez </a:t>
            </a:r>
            <a:r>
              <a:rPr lang="en-US" b="1" dirty="0" err="1"/>
              <a:t>Coto</a:t>
            </a:r>
            <a:r>
              <a:rPr lang="en-US" b="1" dirty="0"/>
              <a:t>) has run WRF for February 2016 and evaluated different parametrizations and different boundary conditions.</a:t>
            </a:r>
          </a:p>
          <a:p>
            <a:r>
              <a:rPr lang="en-US" b="1" dirty="0"/>
              <a:t>6 Ensemble Members</a:t>
            </a:r>
          </a:p>
          <a:p>
            <a:pPr lvl="1"/>
            <a:r>
              <a:rPr lang="en-US" b="1" dirty="0"/>
              <a:t>IC/BC HRRR (5) or NARR (1)</a:t>
            </a:r>
          </a:p>
          <a:p>
            <a:pPr lvl="1"/>
            <a:r>
              <a:rPr lang="en-US" b="1" dirty="0"/>
              <a:t>4 different PBL schemes: MYNN, YSU, BOUL, QNSE</a:t>
            </a:r>
          </a:p>
          <a:p>
            <a:pPr lvl="1"/>
            <a:r>
              <a:rPr lang="en-US" b="1" dirty="0"/>
              <a:t>1 Urban Canopy Model</a:t>
            </a:r>
          </a:p>
          <a:p>
            <a:r>
              <a:rPr lang="en-US" b="1" dirty="0"/>
              <a:t>3 domains (9 km, 3 km, 1 km) for NARR-driven run; 2 domains for HRRR runs</a:t>
            </a:r>
          </a:p>
          <a:p>
            <a:r>
              <a:rPr lang="en-US" b="1" dirty="0"/>
              <a:t>60 levels</a:t>
            </a:r>
          </a:p>
          <a:p>
            <a:r>
              <a:rPr lang="en-US" b="1" dirty="0"/>
              <a:t>Evaluation of WS, WD, T, and PBLH against 33 MADIS stations &amp; 1 radiosonde (Sterling, VA)</a:t>
            </a:r>
          </a:p>
          <a:p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14097" y="6123966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Lopez </a:t>
            </a:r>
            <a:r>
              <a:rPr lang="en-US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Coto</a:t>
            </a:r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et al. AGU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9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10058400" cy="1371600"/>
          </a:xfrm>
        </p:spPr>
        <p:txBody>
          <a:bodyPr/>
          <a:lstStyle/>
          <a:p>
            <a:r>
              <a:rPr lang="en-US" dirty="0"/>
              <a:t>WRF domains &amp; grids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25" y="1074018"/>
            <a:ext cx="5678104" cy="5678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0" t="4711" r="6433" b="5622"/>
          <a:stretch/>
        </p:blipFill>
        <p:spPr>
          <a:xfrm>
            <a:off x="0" y="1848051"/>
            <a:ext cx="6197606" cy="3666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3765" y="2396691"/>
            <a:ext cx="856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9 km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4506" y="3106899"/>
            <a:ext cx="856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3 km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67475" y="3873252"/>
            <a:ext cx="856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1 km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 flipV="1">
            <a:off x="9538636" y="3913070"/>
            <a:ext cx="928839" cy="114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31154" y="1148271"/>
            <a:ext cx="2656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Lopez </a:t>
            </a:r>
            <a:r>
              <a:rPr lang="en-US" sz="1200" i="1" dirty="0" err="1">
                <a:solidFill>
                  <a:schemeClr val="accent1">
                    <a:lumMod val="75000"/>
                  </a:schemeClr>
                </a:solidFill>
              </a:rPr>
              <a:t>Coto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 et al. AGU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7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280178" y="3501114"/>
            <a:ext cx="4196614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Hourly observed (black) and simulated (colors) values, averaged across the MADIS stations for each WRF configuration and ensemble mean (red).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0178" y="5277689"/>
            <a:ext cx="522651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Small global bias for WS, WD, and T, but can be large for specific stations and/or hours.  The ensemble fails to include observations at some specific times.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45406" y="293678"/>
            <a:ext cx="4679663" cy="2743200"/>
            <a:chOff x="345406" y="293678"/>
            <a:chExt cx="4679663" cy="2743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69" y="293678"/>
              <a:ext cx="4572000" cy="27432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53069" y="1718630"/>
              <a:ext cx="188141" cy="1132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4952" y="572292"/>
              <a:ext cx="188141" cy="1132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28974" y="979513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err="1"/>
                <a:t>ws</a:t>
              </a:r>
              <a:r>
                <a:rPr lang="en-US" dirty="0"/>
                <a:t> m/s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7332" y="2098255"/>
              <a:ext cx="1045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err="1"/>
                <a:t>ws</a:t>
              </a:r>
              <a:r>
                <a:rPr lang="en-US" dirty="0"/>
                <a:t> bias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4699" y="3365486"/>
            <a:ext cx="4659247" cy="3112532"/>
            <a:chOff x="394699" y="3365486"/>
            <a:chExt cx="4659247" cy="31125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46" y="3734818"/>
              <a:ext cx="4572000" cy="27432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97768" y="5032825"/>
              <a:ext cx="188141" cy="1132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295" y="3854952"/>
              <a:ext cx="188141" cy="1132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08178" y="3365486"/>
              <a:ext cx="17780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wind direction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267060" y="4342732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WD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1322" y="5402326"/>
              <a:ext cx="1156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WD bias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6297881" y="533068"/>
            <a:ext cx="188141" cy="1132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768602" y="19250"/>
            <a:ext cx="16033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202545" y="332902"/>
            <a:ext cx="4662594" cy="2743200"/>
            <a:chOff x="6202545" y="332902"/>
            <a:chExt cx="4662594" cy="2743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139" y="332902"/>
              <a:ext cx="4572000" cy="27432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293139" y="1760181"/>
              <a:ext cx="188141" cy="1132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5956644" y="2129187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T bias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5742801" y="918505"/>
              <a:ext cx="1297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T (</a:t>
              </a:r>
              <a:r>
                <a:rPr lang="en-US" dirty="0" err="1"/>
                <a:t>deg</a:t>
              </a:r>
              <a:r>
                <a:rPr lang="en-US" dirty="0"/>
                <a:t> C)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50043" y="19250"/>
            <a:ext cx="1494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wind speed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04472" y="6488668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Lopez </a:t>
            </a:r>
            <a:r>
              <a:rPr lang="en-US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Coto</a:t>
            </a:r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et al. AGU 2016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36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17" y="1636144"/>
            <a:ext cx="5418221" cy="43345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0417" y="87216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PBL depth</a:t>
            </a:r>
          </a:p>
        </p:txBody>
      </p:sp>
      <p:sp>
        <p:nvSpPr>
          <p:cNvPr id="7" name="Rectangle 6"/>
          <p:cNvSpPr/>
          <p:nvPr/>
        </p:nvSpPr>
        <p:spPr>
          <a:xfrm>
            <a:off x="5204543" y="1148916"/>
            <a:ext cx="5803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Black points: PBLH from radiosondes at Sterling, VA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22226" y="1518248"/>
            <a:ext cx="1551632" cy="156591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173719" y="2899497"/>
            <a:ext cx="25667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b="1">
                <a:solidFill>
                  <a:srgbClr val="FF0000"/>
                </a:solidFill>
              </a:rPr>
              <a:t>: Ensemble mean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966847" y="3084163"/>
            <a:ext cx="1152041" cy="117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97286" y="4196947"/>
            <a:ext cx="218095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Difference </a:t>
            </a:r>
            <a:r>
              <a:rPr lang="en-US" b="1"/>
              <a:t>from ensemble mean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14097" y="6123966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Lopez </a:t>
            </a:r>
            <a:r>
              <a:rPr lang="en-US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Coto</a:t>
            </a:r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et al. AGU 2016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65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WRF Model Ensemble, Feb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Small global BIAS </a:t>
            </a:r>
            <a:r>
              <a:rPr lang="en-US" b="1" dirty="0"/>
              <a:t>for WS, WD, and T, but can be large for specific locations and/or hours. </a:t>
            </a:r>
          </a:p>
          <a:p>
            <a:r>
              <a:rPr lang="en-US" b="1" dirty="0"/>
              <a:t>No large differences between HRRR and NARR as drivers.</a:t>
            </a:r>
          </a:p>
          <a:p>
            <a:r>
              <a:rPr lang="en-US" b="1" dirty="0"/>
              <a:t>No clear winner for the PBL schemes</a:t>
            </a:r>
          </a:p>
          <a:p>
            <a:r>
              <a:rPr lang="en-US" b="1" dirty="0"/>
              <a:t>BOULAC is too windy and warm. QNSE provides the highest PBLH. UCM causes the temperature to be too warm and elevates the mean PBLH.</a:t>
            </a:r>
          </a:p>
          <a:p>
            <a:r>
              <a:rPr lang="en-US" b="1" dirty="0"/>
              <a:t>PBL and WS dominate as predictors of ensemble mean sensitivity to surface fluxes </a:t>
            </a:r>
          </a:p>
          <a:p>
            <a:r>
              <a:rPr lang="en-US" b="1" dirty="0"/>
              <a:t>In future, we plan to be able to use PBLH from a set of Mini-MPL instruments in the region providing PBLH continuously.</a:t>
            </a:r>
          </a:p>
          <a:p>
            <a:r>
              <a:rPr lang="en-US" b="1" dirty="0">
                <a:solidFill>
                  <a:srgbClr val="FFFF00"/>
                </a:solidFill>
              </a:rPr>
              <a:t>Evaluating meteorological variables against observations will give one measure of model/data mismatch for an inversion analysis.</a:t>
            </a:r>
          </a:p>
          <a:p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14097" y="6123966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Lopez </a:t>
            </a:r>
            <a:r>
              <a:rPr lang="en-US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Coto</a:t>
            </a:r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et al. AGU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7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416" y="206496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Lagrangian</a:t>
            </a:r>
            <a:r>
              <a:rPr lang="en-US" dirty="0"/>
              <a:t> Particle Dispersion Modeling (LPDM*)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393" y="1751428"/>
            <a:ext cx="10058400" cy="4830564"/>
          </a:xfrm>
        </p:spPr>
        <p:txBody>
          <a:bodyPr>
            <a:noAutofit/>
          </a:bodyPr>
          <a:lstStyle/>
          <a:p>
            <a:r>
              <a:rPr lang="en-US" sz="2400" b="1" dirty="0"/>
              <a:t>Mass-less particles are emitted from a receptor location, that is a location where a GHG observation has been made (</a:t>
            </a:r>
            <a:r>
              <a:rPr lang="en-US" sz="2400" b="1" dirty="0" err="1"/>
              <a:t>lat</a:t>
            </a:r>
            <a:r>
              <a:rPr lang="en-US" sz="2400" b="1" dirty="0"/>
              <a:t>, long, alt, time). </a:t>
            </a:r>
          </a:p>
          <a:p>
            <a:r>
              <a:rPr lang="en-US" sz="2400" b="1" dirty="0"/>
              <a:t>Particles are advected and tracked </a:t>
            </a:r>
            <a:r>
              <a:rPr lang="en-US" sz="2400" b="1" dirty="0">
                <a:solidFill>
                  <a:srgbClr val="FFFF00"/>
                </a:solidFill>
              </a:rPr>
              <a:t>backwards</a:t>
            </a:r>
            <a:r>
              <a:rPr lang="en-US" sz="2400" b="1" dirty="0"/>
              <a:t> in time based on wind fields input to the LPDM (i.e. many back trajectories from one observation point).</a:t>
            </a:r>
          </a:p>
          <a:p>
            <a:r>
              <a:rPr lang="en-US" sz="2400" b="1" dirty="0"/>
              <a:t>The </a:t>
            </a:r>
            <a:r>
              <a:rPr lang="en-US" sz="2400" b="1" dirty="0">
                <a:solidFill>
                  <a:srgbClr val="FFFF00"/>
                </a:solidFill>
              </a:rPr>
              <a:t>residence time </a:t>
            </a:r>
            <a:r>
              <a:rPr lang="en-US" sz="2400" b="1" dirty="0"/>
              <a:t>of the particles in the PBL over a specific grid cell (</a:t>
            </a:r>
            <a:r>
              <a:rPr lang="en-US" sz="2400" b="1" dirty="0" err="1"/>
              <a:t>lat</a:t>
            </a:r>
            <a:r>
              <a:rPr lang="en-US" sz="2400" b="1" dirty="0"/>
              <a:t>, </a:t>
            </a:r>
            <a:r>
              <a:rPr lang="en-US" sz="2400" b="1" dirty="0" err="1"/>
              <a:t>lon</a:t>
            </a:r>
            <a:r>
              <a:rPr lang="en-US" sz="2400" b="1" dirty="0"/>
              <a:t>) determines the influence of fluxes in that grid cell on the given observation (Lin et al., 2003).</a:t>
            </a:r>
          </a:p>
          <a:p>
            <a:r>
              <a:rPr lang="en-US" sz="2400" b="1" dirty="0"/>
              <a:t>Aggregating the particles gives a </a:t>
            </a:r>
            <a:r>
              <a:rPr lang="en-US" sz="2400" b="1" dirty="0">
                <a:solidFill>
                  <a:srgbClr val="FFFF00"/>
                </a:solidFill>
              </a:rPr>
              <a:t>footprint</a:t>
            </a:r>
            <a:r>
              <a:rPr lang="en-US" sz="2400" b="1" dirty="0"/>
              <a:t> over all the surrounding grid cells, i.e. a sensitivity or influence function.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4535" y="1055077"/>
            <a:ext cx="351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* e.g.: STILT, HYSPLIT, </a:t>
            </a:r>
            <a:r>
              <a:rPr lang="en-US" dirty="0" err="1">
                <a:solidFill>
                  <a:srgbClr val="FFFF00"/>
                </a:solidFill>
              </a:rPr>
              <a:t>Flexpart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20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363" y="220563"/>
            <a:ext cx="10058400" cy="1371600"/>
          </a:xfrm>
        </p:spPr>
        <p:txBody>
          <a:bodyPr/>
          <a:lstStyle/>
          <a:p>
            <a:r>
              <a:rPr lang="en-US" dirty="0"/>
              <a:t>Example of a Footprint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1" y="1901652"/>
            <a:ext cx="6171028" cy="4628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9267" y="2630737"/>
            <a:ext cx="44453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Units of footprints are mole fraction enhancement per unit flux.</a:t>
            </a:r>
          </a:p>
          <a:p>
            <a:pPr marL="285750" indent="-285750">
              <a:buFont typeface="Arial" charset="0"/>
              <a:buChar char="•"/>
            </a:pPr>
            <a:endParaRPr lang="en-US" sz="2000" b="1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Multiplying (</a:t>
            </a:r>
            <a:r>
              <a:rPr lang="en-US" sz="2000" b="1" dirty="0">
                <a:solidFill>
                  <a:srgbClr val="FF0000"/>
                </a:solidFill>
              </a:rPr>
              <a:t>convolving</a:t>
            </a:r>
            <a:r>
              <a:rPr lang="en-US" sz="2000" b="1" dirty="0">
                <a:solidFill>
                  <a:srgbClr val="FFFF00"/>
                </a:solidFill>
              </a:rPr>
              <a:t>) the footprint by the flux in a grid cell results in the fractional enhancement at the observation point that is caused by flux in that cell.</a:t>
            </a:r>
          </a:p>
          <a:p>
            <a:pPr marL="285750" indent="-285750">
              <a:buFont typeface="Arial" charset="0"/>
              <a:buChar char="•"/>
            </a:pP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481" y="6160591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NAM-12/ HYSPLIT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65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General Remarks</a:t>
            </a:r>
          </a:p>
          <a:p>
            <a:pPr lvl="1">
              <a:buClr>
                <a:schemeClr val="tx1"/>
              </a:buClr>
            </a:pPr>
            <a:endParaRPr lang="en-US" b="1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Summary of status and work to date</a:t>
            </a:r>
          </a:p>
          <a:p>
            <a:pPr lvl="1"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Network design study</a:t>
            </a:r>
          </a:p>
          <a:p>
            <a:pPr lvl="1"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Background towers and locations study</a:t>
            </a:r>
          </a:p>
          <a:p>
            <a:pPr lvl="1"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Current status of towers and data products</a:t>
            </a:r>
          </a:p>
          <a:p>
            <a:pPr lvl="1">
              <a:buClr>
                <a:schemeClr val="tx1"/>
              </a:buClr>
            </a:pPr>
            <a:endParaRPr lang="en-US" b="1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In progress and planned work</a:t>
            </a:r>
          </a:p>
          <a:p>
            <a:pPr lvl="1"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Meteorological &amp; Dispersion modeling</a:t>
            </a:r>
          </a:p>
          <a:p>
            <a:pPr lvl="1"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Establishing background for observations</a:t>
            </a:r>
          </a:p>
          <a:p>
            <a:pPr lvl="1"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Flux inversion analysis</a:t>
            </a:r>
          </a:p>
          <a:p>
            <a:pPr lvl="1"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</a:rPr>
              <a:t>Other: </a:t>
            </a:r>
            <a:r>
              <a:rPr lang="en-US" b="1" dirty="0" err="1">
                <a:solidFill>
                  <a:schemeClr val="tx1"/>
                </a:solidFill>
              </a:rPr>
              <a:t>Biospheric</a:t>
            </a:r>
            <a:r>
              <a:rPr lang="en-US" b="1" dirty="0">
                <a:solidFill>
                  <a:schemeClr val="tx1"/>
                </a:solidFill>
              </a:rPr>
              <a:t> CO2 work, Inventory development, 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81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3" y="1270533"/>
            <a:ext cx="7656095" cy="4593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882" y="125128"/>
            <a:ext cx="1025090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Convolution of WRF-Stilt footprints with simple CO</a:t>
            </a:r>
            <a:r>
              <a:rPr lang="en-US" b="1" baseline="-25000" dirty="0"/>
              <a:t>2ff</a:t>
            </a:r>
            <a:r>
              <a:rPr lang="en-US" b="1" dirty="0"/>
              <a:t> inventory gives modeled CO</a:t>
            </a:r>
            <a:r>
              <a:rPr lang="en-US" b="1" baseline="-25000" dirty="0"/>
              <a:t>2</a:t>
            </a:r>
            <a:r>
              <a:rPr lang="en-US" b="1" dirty="0"/>
              <a:t> enhancements at the 12 tower locations.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58476" y="1761421"/>
            <a:ext cx="2877953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Hourly modeled CO2 enhancement averaged across towers for each WRF configuration.  </a:t>
            </a:r>
            <a:r>
              <a:rPr lang="en-US" b="1" dirty="0">
                <a:solidFill>
                  <a:srgbClr val="FF0000"/>
                </a:solidFill>
              </a:rPr>
              <a:t>Red line </a:t>
            </a:r>
            <a:r>
              <a:rPr lang="en-US" b="1" dirty="0"/>
              <a:t>is ensemble mean.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58476" y="4031379"/>
            <a:ext cx="287795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Difference from ensemble mean.  Dashed line is ensemble spread.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14097" y="6123966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Lopez </a:t>
            </a:r>
            <a:r>
              <a:rPr lang="en-US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Coto</a:t>
            </a:r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et al. AGU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56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Met &amp; Dispersion Modeling: Planned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000" b="1" dirty="0"/>
              <a:t>NIST plans on running WRF for </a:t>
            </a:r>
            <a:r>
              <a:rPr lang="en-US" sz="2000" b="1" dirty="0">
                <a:solidFill>
                  <a:srgbClr val="FFFF00"/>
                </a:solidFill>
              </a:rPr>
              <a:t>one to multiple years </a:t>
            </a:r>
            <a:r>
              <a:rPr lang="en-US" sz="2000" b="1" dirty="0"/>
              <a:t>for a time period beginning when the first background site is operational.</a:t>
            </a:r>
          </a:p>
          <a:p>
            <a:r>
              <a:rPr lang="en-US" sz="2000" b="1" dirty="0"/>
              <a:t>Couple with </a:t>
            </a:r>
            <a:r>
              <a:rPr lang="en-US" sz="2000" b="1" dirty="0">
                <a:solidFill>
                  <a:srgbClr val="FFFF00"/>
                </a:solidFill>
              </a:rPr>
              <a:t>STILT and </a:t>
            </a:r>
            <a:r>
              <a:rPr lang="en-US" sz="2000" b="1" dirty="0" err="1">
                <a:solidFill>
                  <a:srgbClr val="FFFF00"/>
                </a:solidFill>
              </a:rPr>
              <a:t>Hysplit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/>
              <a:t>to calculate </a:t>
            </a:r>
            <a:r>
              <a:rPr lang="en-US" sz="2000" b="1" dirty="0">
                <a:solidFill>
                  <a:srgbClr val="FFFF00"/>
                </a:solidFill>
              </a:rPr>
              <a:t>footprints</a:t>
            </a:r>
            <a:r>
              <a:rPr lang="en-US" sz="2000" b="1" dirty="0"/>
              <a:t> (influence functions) for the tower, aircraft, and other observations.</a:t>
            </a:r>
          </a:p>
          <a:p>
            <a:r>
              <a:rPr lang="en-US" sz="2000" b="1" dirty="0"/>
              <a:t>Footprints will be convolved with flux maps (biogenic, Fossil CO2, or CH4) to calculate </a:t>
            </a:r>
            <a:r>
              <a:rPr lang="en-US" sz="2000" b="1" dirty="0">
                <a:solidFill>
                  <a:srgbClr val="FFFF00"/>
                </a:solidFill>
              </a:rPr>
              <a:t>modeled enhancements </a:t>
            </a:r>
            <a:r>
              <a:rPr lang="en-US" sz="2000" b="1" dirty="0"/>
              <a:t>at towers or along flight paths.</a:t>
            </a:r>
          </a:p>
          <a:p>
            <a:r>
              <a:rPr lang="en-US" sz="2000" b="1" dirty="0"/>
              <a:t>Compare: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b="1" dirty="0"/>
              <a:t>different meteorological and dispersion model combinations: WRF-STILT, WRF-</a:t>
            </a:r>
            <a:r>
              <a:rPr lang="en-US" sz="1800" b="1" dirty="0" err="1"/>
              <a:t>Hysplit</a:t>
            </a:r>
            <a:r>
              <a:rPr lang="en-US" sz="1800" b="1" dirty="0"/>
              <a:t>, HRRR-</a:t>
            </a:r>
            <a:r>
              <a:rPr lang="en-US" sz="1800" b="1" dirty="0" err="1"/>
              <a:t>Hysplit</a:t>
            </a:r>
            <a:r>
              <a:rPr lang="en-US" sz="1800" b="1" dirty="0"/>
              <a:t> (operational NOAA product).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b="1" dirty="0"/>
              <a:t>modeled enhancements with observations from towers and from aircraft campaigns.</a:t>
            </a:r>
          </a:p>
          <a:p>
            <a:r>
              <a:rPr lang="en-US" sz="2000" b="1" dirty="0"/>
              <a:t>Long-term goal: develop and share a library of footprints for the tower and aircraft observations.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This is an area of overlap/collaboration/coordination and discussion topic for afternoon.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41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t="618" r="2138" b="7287"/>
          <a:stretch/>
        </p:blipFill>
        <p:spPr bwMode="auto">
          <a:xfrm>
            <a:off x="1828800" y="6096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50733" y="2478107"/>
            <a:ext cx="762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889798" y="722294"/>
            <a:ext cx="2511002" cy="1716106"/>
          </a:xfrm>
          <a:prstGeom prst="line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06732" y="2579132"/>
            <a:ext cx="2494069" cy="1916668"/>
          </a:xfrm>
          <a:prstGeom prst="line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5127" y="-5463"/>
            <a:ext cx="11415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Coupling WRF and LES models – Technical Challenge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2327" y="566791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2508" lvl="1" indent="-342900">
              <a:buSzPct val="75000"/>
              <a:buFont typeface="Arial" panose="020B0604020202020204" pitchFamily="34" charset="0"/>
              <a:buChar char="•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LES operated as a sub-grid scale model within WRF </a:t>
            </a:r>
          </a:p>
          <a:p>
            <a:pPr marL="832508" lvl="1" indent="-342900">
              <a:buSzPct val="75000"/>
              <a:buFont typeface="Arial" panose="020B0604020202020204" pitchFamily="34" charset="0"/>
              <a:buChar char="•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sz="20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Status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 : One-way coupling. WRF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sym typeface="Wingdings" panose="05000000000000000000" pitchFamily="2" charset="2"/>
              </a:rPr>
              <a:t> LES. Off-line. Sequential.</a:t>
            </a:r>
          </a:p>
          <a:p>
            <a:pPr marL="832508" lvl="1" indent="-342900">
              <a:buSzPct val="75000"/>
              <a:buFont typeface="Arial" panose="020B0604020202020204" pitchFamily="34" charset="0"/>
              <a:buChar char="•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Nudging algorithm to assimilate WRF met fields / observations</a:t>
            </a:r>
            <a:endParaRPr lang="en-US" sz="2000" b="1" dirty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  <a:p>
            <a:pPr marL="489608" lvl="1">
              <a:buSzPct val="75000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endParaRPr lang="en-US" altLang="en-US" sz="2000" b="1" dirty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5499" y="401207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LES domain over Baltimore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5" t="2078" r="8591" b="5998"/>
          <a:stretch/>
        </p:blipFill>
        <p:spPr>
          <a:xfrm>
            <a:off x="6456469" y="666770"/>
            <a:ext cx="3886201" cy="3886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6537" y="4744581"/>
            <a:ext cx="2076210" cy="830997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WRF Domain 1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1000 km x 1000 km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18 km resolution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77000" y="685801"/>
            <a:ext cx="3886201" cy="38429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1297" y="4724400"/>
            <a:ext cx="1837362" cy="86177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WRF Domain 2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300 km x 300 km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6 km resolution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69543" y="4725407"/>
            <a:ext cx="1837362" cy="86177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WRF Domain 3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100 km x 100 km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2 km resolution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24269" y="4725407"/>
            <a:ext cx="1664237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LES Domain: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12 km x 12 km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10 m resolution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905000" y="685800"/>
            <a:ext cx="3733800" cy="373380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1133" y="1981201"/>
            <a:ext cx="1278467" cy="119372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91381" y="2350532"/>
            <a:ext cx="447220" cy="37635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6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  <p:bldP spid="17" grpId="0"/>
      <p:bldP spid="10" grpId="0" animBg="1"/>
      <p:bldP spid="14" grpId="0" animBg="1"/>
      <p:bldP spid="20" grpId="0" animBg="1"/>
      <p:bldP spid="21" grpId="0" animBg="1"/>
      <p:bldP spid="22" grpId="0" animBg="1"/>
      <p:bldP spid="2" grpId="0" animBg="1"/>
      <p:bldP spid="3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13114" y="1361621"/>
            <a:ext cx="3626777" cy="379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33236" y="0"/>
            <a:ext cx="91238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13114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en-US" sz="2800" b="1" dirty="0"/>
              <a:t>LES Simulations:  CO</a:t>
            </a:r>
            <a:r>
              <a:rPr lang="en-US" altLang="en-US" sz="2800" b="1" baseline="-25000" dirty="0"/>
              <a:t>2</a:t>
            </a:r>
            <a:r>
              <a:rPr lang="en-US" altLang="en-US" sz="2800" b="1" dirty="0"/>
              <a:t> plumes over Baltimore MD</a:t>
            </a:r>
            <a:br>
              <a:rPr lang="en-US" altLang="en-US" sz="2800" b="1" dirty="0"/>
            </a:br>
            <a:r>
              <a:rPr lang="en-US" altLang="en-US" sz="1600" b="1" dirty="0"/>
              <a:t>Application of coupling FDS with WRF simulations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33236" y="1367900"/>
            <a:ext cx="3572164" cy="3661301"/>
            <a:chOff x="322083" y="1082932"/>
            <a:chExt cx="4326946" cy="43272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8644"/>
            <a:stretch/>
          </p:blipFill>
          <p:spPr>
            <a:xfrm>
              <a:off x="322083" y="1082932"/>
              <a:ext cx="4326946" cy="432726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938" t="6922" r="27188" b="10615"/>
            <a:stretch/>
          </p:blipFill>
          <p:spPr>
            <a:xfrm>
              <a:off x="685978" y="1175685"/>
              <a:ext cx="3963050" cy="3963048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497829" y="820394"/>
            <a:ext cx="3760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Power plant emission data (2013)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http://ghgdata.epa.gov/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50583" y="5281881"/>
            <a:ext cx="8865018" cy="132343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Need for Validation and Verification of Dispersion Modeling over an Urban Domain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Horizontal and Vertical mixing of CO</a:t>
            </a:r>
            <a:r>
              <a:rPr lang="en-US" sz="2000" b="1" baseline="-25000" dirty="0">
                <a:solidFill>
                  <a:srgbClr val="FFFF00"/>
                </a:solidFill>
              </a:rPr>
              <a:t>2</a:t>
            </a:r>
            <a:r>
              <a:rPr lang="en-US" sz="2000" b="1" dirty="0">
                <a:solidFill>
                  <a:srgbClr val="FFFF00"/>
                </a:solidFill>
              </a:rPr>
              <a:t> in the boundary layer?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FFFF00"/>
                </a:solidFill>
              </a:rPr>
              <a:t>Critical for estimating emissions </a:t>
            </a:r>
            <a:r>
              <a:rPr lang="en-US" sz="2000" b="1" dirty="0">
                <a:solidFill>
                  <a:srgbClr val="FFFF00"/>
                </a:solidFill>
              </a:rPr>
              <a:t>through top-down modeling</a:t>
            </a:r>
          </a:p>
        </p:txBody>
      </p:sp>
      <p:pic>
        <p:nvPicPr>
          <p:cNvPr id="4" name="BaltimorePlumes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6327"/>
          <a:stretch/>
        </p:blipFill>
        <p:spPr>
          <a:xfrm>
            <a:off x="5222746" y="1101949"/>
            <a:ext cx="5421580" cy="380891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Large Eddy Simulations: Potential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Performing LES simulations for FLAGG-MD flight days</a:t>
            </a:r>
          </a:p>
          <a:p>
            <a:r>
              <a:rPr lang="en-US" dirty="0"/>
              <a:t>Collaborate with UMD flight team</a:t>
            </a:r>
          </a:p>
          <a:p>
            <a:r>
              <a:rPr lang="en-US" dirty="0"/>
              <a:t>Inform mass balance analysis</a:t>
            </a:r>
          </a:p>
          <a:p>
            <a:r>
              <a:rPr lang="en-US" dirty="0"/>
              <a:t>Detailed modeling of point source plumes (landfills, </a:t>
            </a:r>
            <a:r>
              <a:rPr lang="en-US" dirty="0" err="1"/>
              <a:t>powerplants</a:t>
            </a:r>
            <a:r>
              <a:rPr lang="en-US" dirty="0"/>
              <a:t>, etc.)</a:t>
            </a:r>
          </a:p>
        </p:txBody>
      </p:sp>
      <p:pic>
        <p:nvPicPr>
          <p:cNvPr id="4" name="jan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8662" y="4197416"/>
            <a:ext cx="2824170" cy="2420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20160112_withNAM_HPROFavg_8meshes_20c_South4km_withAircraft_v1_freeLonScale_xlimSameAs20m_ylimSameAs20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4694" y="4197416"/>
            <a:ext cx="2492984" cy="2492984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7836010" y="4301690"/>
            <a:ext cx="3062302" cy="14773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Examples of LES modeling of aircraft data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Aliso Canyon Natural Gas Leak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1078" y="6155433"/>
            <a:ext cx="347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2">
                    <a:lumMod val="20000"/>
                    <a:lumOff val="80000"/>
                  </a:schemeClr>
                </a:solidFill>
              </a:rPr>
              <a:t>Ghosh et al., AMS 2017 Poster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 uses WRF-STILT footprints for the ideal NEC tower locations to identify locations for a set of 4 towers that would best represent incoming air.</a:t>
            </a:r>
          </a:p>
          <a:p>
            <a:r>
              <a:rPr lang="en-US" dirty="0"/>
              <a:t>Presented at AGU 2016 and in preparation for a publication.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91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0" t="4711" r="8415" b="7151"/>
          <a:stretch/>
        </p:blipFill>
        <p:spPr>
          <a:xfrm>
            <a:off x="2152357" y="1477106"/>
            <a:ext cx="8199121" cy="48674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3078" y="105506"/>
            <a:ext cx="10058400" cy="1371600"/>
          </a:xfrm>
        </p:spPr>
        <p:txBody>
          <a:bodyPr>
            <a:normAutofit/>
          </a:bodyPr>
          <a:lstStyle/>
          <a:p>
            <a:r>
              <a:rPr lang="en-US" sz="3600" dirty="0"/>
              <a:t>Vulcan CO</a:t>
            </a:r>
            <a:r>
              <a:rPr lang="en-US" sz="3600" baseline="-25000" dirty="0"/>
              <a:t>2ff</a:t>
            </a:r>
            <a:r>
              <a:rPr lang="en-US" sz="3600" dirty="0"/>
              <a:t> Inventory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50104" y="478301"/>
            <a:ext cx="26709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 NEC model domains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9101798" y="847633"/>
            <a:ext cx="983768" cy="18814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50581" y="6412724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K. Gurney, ASU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61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20" y="1312998"/>
            <a:ext cx="8126131" cy="5178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3078" y="105506"/>
            <a:ext cx="10058400" cy="1371600"/>
          </a:xfrm>
        </p:spPr>
        <p:txBody>
          <a:bodyPr>
            <a:normAutofit/>
          </a:bodyPr>
          <a:lstStyle/>
          <a:p>
            <a:r>
              <a:rPr lang="en-US" sz="3600" dirty="0"/>
              <a:t>Vulcan 2002 CO</a:t>
            </a:r>
            <a:r>
              <a:rPr lang="en-US" sz="3600" baseline="-25000" dirty="0"/>
              <a:t>2ff</a:t>
            </a:r>
            <a:r>
              <a:rPr lang="en-US" sz="3600" dirty="0"/>
              <a:t> Inventory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07374" y="3223033"/>
            <a:ext cx="22140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NEC inner domain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>
            <a:off x="6264998" y="3407699"/>
            <a:ext cx="2942376" cy="5939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133437" y="779088"/>
            <a:ext cx="22557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NEC outer domain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771992" y="1026100"/>
            <a:ext cx="2361446" cy="1658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47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71388149"/>
              </p:ext>
            </p:extLst>
          </p:nvPr>
        </p:nvGraphicFramePr>
        <p:xfrm>
          <a:off x="2815362" y="934114"/>
          <a:ext cx="7177724" cy="5306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7932" y="224253"/>
            <a:ext cx="88537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Background Site Determination: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918298"/>
            <a:ext cx="599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Answers</a:t>
            </a:r>
            <a:r>
              <a:rPr lang="en-US" sz="1200" dirty="0">
                <a:solidFill>
                  <a:schemeClr val="bg1"/>
                </a:solidFill>
              </a:rPr>
              <a:t>: Why should we care about background mass?</a:t>
            </a:r>
          </a:p>
          <a:p>
            <a:r>
              <a:rPr lang="en-US" sz="1200" dirty="0">
                <a:solidFill>
                  <a:schemeClr val="bg1"/>
                </a:solidFill>
              </a:rPr>
              <a:t>If so, from where is the background mass primarily coming?</a:t>
            </a:r>
          </a:p>
          <a:p>
            <a:r>
              <a:rPr lang="en-US" sz="1200" dirty="0">
                <a:solidFill>
                  <a:schemeClr val="bg1"/>
                </a:solidFill>
              </a:rPr>
              <a:t>Do groups of towers seem to “see” the same type of incoming mass?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472412" y="5789500"/>
            <a:ext cx="1181966" cy="2997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83442" y="6017983"/>
            <a:ext cx="681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Tells us</a:t>
            </a:r>
            <a:r>
              <a:rPr lang="en-US" sz="1200" dirty="0">
                <a:solidFill>
                  <a:schemeClr val="bg1"/>
                </a:solidFill>
              </a:rPr>
              <a:t>: Which background towers should we select to help isolate the amount of incoming air mass at our NEC tower observations.</a:t>
            </a:r>
          </a:p>
          <a:p>
            <a:r>
              <a:rPr lang="en-US" sz="1200" dirty="0">
                <a:solidFill>
                  <a:schemeClr val="bg1"/>
                </a:solidFill>
              </a:rPr>
              <a:t>How well background towers quantify incoming air mass and if we need more information.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100683" y="5789265"/>
            <a:ext cx="370935" cy="2583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67932" y="2094062"/>
            <a:ext cx="178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 ONLY!</a:t>
            </a:r>
          </a:p>
        </p:txBody>
      </p:sp>
    </p:spTree>
    <p:extLst>
      <p:ext uri="{BB962C8B-B14F-4D97-AF65-F5344CB8AC3E}">
        <p14:creationId xmlns:p14="http://schemas.microsoft.com/office/powerpoint/2010/main" val="678493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3453" y="1466660"/>
            <a:ext cx="8962931" cy="4662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641"/>
            <a:ext cx="10646875" cy="49278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191313" y="3511611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(ppm)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991" y="266221"/>
            <a:ext cx="11840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Modeled CO</a:t>
            </a:r>
            <a:r>
              <a:rPr lang="en-US" sz="3200" baseline="-25000">
                <a:solidFill>
                  <a:schemeClr val="bg1"/>
                </a:solidFill>
              </a:rPr>
              <a:t>2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enhancement from sources in outer domain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5532" y="1548142"/>
            <a:ext cx="2207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40FF"/>
                </a:solidFill>
              </a:rPr>
              <a:t>MD 1 = Jessup</a:t>
            </a:r>
          </a:p>
          <a:p>
            <a:r>
              <a:rPr lang="en-US" dirty="0">
                <a:solidFill>
                  <a:srgbClr val="00B050"/>
                </a:solidFill>
              </a:rPr>
              <a:t>VA 1 = Arlington</a:t>
            </a:r>
          </a:p>
          <a:p>
            <a:r>
              <a:rPr lang="en-US" dirty="0">
                <a:solidFill>
                  <a:srgbClr val="1152FF"/>
                </a:solidFill>
              </a:rPr>
              <a:t>BA 1 = Halethorpe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29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48392" y="1466660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(mid-afternoon hours only)</a:t>
            </a:r>
          </a:p>
        </p:txBody>
      </p:sp>
    </p:spTree>
    <p:extLst>
      <p:ext uri="{BB962C8B-B14F-4D97-AF65-F5344CB8AC3E}">
        <p14:creationId xmlns:p14="http://schemas.microsoft.com/office/powerpoint/2010/main" val="73935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100154"/>
          </a:xfrm>
        </p:spPr>
        <p:txBody>
          <a:bodyPr/>
          <a:lstStyle/>
          <a:p>
            <a:r>
              <a:rPr lang="en-US" dirty="0"/>
              <a:t>General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215614"/>
            <a:ext cx="10058400" cy="53663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Today’s Meeting Discussion &amp; Some Longer Term Objectives</a:t>
            </a:r>
          </a:p>
          <a:p>
            <a:r>
              <a:rPr lang="en-US" b="1" dirty="0"/>
              <a:t>Review and discuss Baltimore/Washington portion of the NIST Northeast Corridor Testbed project</a:t>
            </a:r>
          </a:p>
          <a:p>
            <a:r>
              <a:rPr lang="en-US" dirty="0"/>
              <a:t>Seek ways to increase synergies between UMD and NIST efforts</a:t>
            </a:r>
          </a:p>
          <a:p>
            <a:r>
              <a:rPr lang="en-US" b="1" dirty="0"/>
              <a:t>Discuss, perhaps prioritize, ways to effectively close on assessment of most useful modeling and analysis approaches</a:t>
            </a:r>
          </a:p>
          <a:p>
            <a:r>
              <a:rPr lang="en-US" dirty="0"/>
              <a:t>Discuss efficiency of combined efforts, e.g., interoperability of WRF results</a:t>
            </a:r>
          </a:p>
          <a:p>
            <a:pPr lvl="1"/>
            <a:r>
              <a:rPr lang="en-US" dirty="0"/>
              <a:t>Harmonize gridding – NIST and UMD produce results that can be used by the partner organization for further analysis</a:t>
            </a:r>
          </a:p>
          <a:p>
            <a:pPr lvl="1"/>
            <a:r>
              <a:rPr lang="en-US" dirty="0"/>
              <a:t>WRF output parameter content/format that facilitates footprint analysis</a:t>
            </a:r>
          </a:p>
          <a:p>
            <a:pPr lvl="1"/>
            <a:r>
              <a:rPr lang="en-US" dirty="0"/>
              <a:t>Planning of time period coverage &amp; conditions in building ensembles</a:t>
            </a:r>
          </a:p>
          <a:p>
            <a:pPr lvl="1"/>
            <a:r>
              <a:rPr lang="en-US" dirty="0"/>
              <a:t>Common data storage ?</a:t>
            </a:r>
          </a:p>
          <a:p>
            <a:r>
              <a:rPr lang="en-US" dirty="0"/>
              <a:t>Develop a common analysis objective for the B/W research effort</a:t>
            </a:r>
          </a:p>
          <a:p>
            <a:pPr lvl="1"/>
            <a:r>
              <a:rPr lang="en-US" dirty="0"/>
              <a:t>Emphasize methods that reduce dependence on non-flux priors</a:t>
            </a:r>
          </a:p>
          <a:p>
            <a:pPr lvl="1"/>
            <a:r>
              <a:rPr lang="en-US" b="1" dirty="0"/>
              <a:t>Identify areas where additional observations will improve analysis capabilities</a:t>
            </a:r>
          </a:p>
          <a:p>
            <a:r>
              <a:rPr lang="en-US" dirty="0"/>
              <a:t>Status of paths toward using well-instrumented urban regions for satellite calibration</a:t>
            </a:r>
          </a:p>
          <a:p>
            <a:r>
              <a:rPr lang="en-US" b="1" dirty="0"/>
              <a:t>Expand efforts to combine tower and aircraft and other upper atmosphere (aircraft and remote sensing) observations – Follow on to Aliso Canyon efforts</a:t>
            </a:r>
          </a:p>
          <a:p>
            <a:pPr lvl="1"/>
            <a:endParaRPr lang="en-US" b="1" dirty="0"/>
          </a:p>
          <a:p>
            <a:pPr lvl="2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02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50205" y="113487"/>
            <a:ext cx="6455120" cy="5589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566" t="4730" r="7966" b="3493"/>
          <a:stretch/>
        </p:blipFill>
        <p:spPr>
          <a:xfrm>
            <a:off x="1420520" y="113487"/>
            <a:ext cx="5602475" cy="27670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359" t="5176" r="7963" b="4342"/>
          <a:stretch/>
        </p:blipFill>
        <p:spPr>
          <a:xfrm>
            <a:off x="1457734" y="2862620"/>
            <a:ext cx="5584360" cy="2831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433" y="290808"/>
            <a:ext cx="3039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February</a:t>
            </a:r>
          </a:p>
          <a:p>
            <a:r>
              <a:rPr lang="en-US" dirty="0"/>
              <a:t>(average over all 12 sites)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418645" y="1293511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(ppm)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4591" y="3094827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24604" y="5324457"/>
            <a:ext cx="264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Mueller et al. (in prep)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7034" y="6088550"/>
            <a:ext cx="10091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Poster at AGU: A51K-0225: Background Air Mass Can Impact U.S. Northeastern Corridor Urban GHG Emission Analysis: A Study to Isolate Incoming CO2 Air Mass with Tower Measurements in the Washington DC/Baltimore Area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3D49-3C94-EC48-A383-9D8D785ADE59}" type="slidenum">
              <a:rPr lang="en-US" smtClean="0"/>
              <a:t>30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18645" y="3930152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(ppm)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69288" y="458185"/>
            <a:ext cx="37321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 From all sources (inner + outer)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356908" y="705461"/>
            <a:ext cx="1111533" cy="829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696998" y="1919897"/>
            <a:ext cx="30652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-- From outer domain only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356908" y="2088936"/>
            <a:ext cx="2340091" cy="4309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81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1480" y="171326"/>
            <a:ext cx="10058400" cy="1371600"/>
          </a:xfrm>
        </p:spPr>
        <p:txBody>
          <a:bodyPr>
            <a:normAutofit/>
          </a:bodyPr>
          <a:lstStyle/>
          <a:p>
            <a:r>
              <a:rPr lang="en-US" sz="4000"/>
              <a:t>BIAS related to background subtraction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461" y="1722972"/>
            <a:ext cx="79883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4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421" y="192428"/>
            <a:ext cx="10058400" cy="1371600"/>
          </a:xfrm>
        </p:spPr>
        <p:txBody>
          <a:bodyPr>
            <a:normAutofit/>
          </a:bodyPr>
          <a:lstStyle/>
          <a:p>
            <a:r>
              <a:rPr lang="en-US" sz="3600" dirty="0"/>
              <a:t>EPA 2012 Gridded CH</a:t>
            </a:r>
            <a:r>
              <a:rPr lang="en-US" sz="3600" baseline="-25000" dirty="0"/>
              <a:t>4</a:t>
            </a:r>
            <a:r>
              <a:rPr lang="en-US" sz="3600" dirty="0"/>
              <a:t> Inventory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0" t="6053" r="8532" b="7128"/>
          <a:stretch/>
        </p:blipFill>
        <p:spPr>
          <a:xfrm>
            <a:off x="2025748" y="1564028"/>
            <a:ext cx="8201464" cy="4794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50104" y="478301"/>
            <a:ext cx="26709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 NEC model domains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9101798" y="847633"/>
            <a:ext cx="983768" cy="18814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16228" y="6358597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Maasakkers</a:t>
            </a:r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et al.,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64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38" y="150225"/>
            <a:ext cx="10058400" cy="1371600"/>
          </a:xfrm>
        </p:spPr>
        <p:txBody>
          <a:bodyPr>
            <a:normAutofit/>
          </a:bodyPr>
          <a:lstStyle/>
          <a:p>
            <a:r>
              <a:rPr lang="en-US" sz="3600" dirty="0"/>
              <a:t>EPA 2012 Gridded CH</a:t>
            </a:r>
            <a:r>
              <a:rPr lang="en-US" sz="3600" baseline="-25000" dirty="0"/>
              <a:t>4</a:t>
            </a:r>
            <a:r>
              <a:rPr lang="en-US" sz="3600" dirty="0"/>
              <a:t> Inventory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6" y="1378390"/>
            <a:ext cx="7537976" cy="5246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19711" y="1670683"/>
            <a:ext cx="22140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NEC inner domain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>
            <a:off x="5830433" y="1855349"/>
            <a:ext cx="2889278" cy="21462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98872" y="779088"/>
            <a:ext cx="22557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NEC outer domain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337427" y="1026100"/>
            <a:ext cx="2361446" cy="1658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579086" y="3018122"/>
            <a:ext cx="34041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CH</a:t>
            </a:r>
            <a:r>
              <a:rPr lang="en-US" baseline="-25000" dirty="0">
                <a:solidFill>
                  <a:srgbClr val="FFFF00"/>
                </a:solidFill>
              </a:rPr>
              <a:t>4</a:t>
            </a:r>
            <a:r>
              <a:rPr lang="en-US" dirty="0">
                <a:solidFill>
                  <a:srgbClr val="FFFF00"/>
                </a:solidFill>
              </a:rPr>
              <a:t> could be an even bigger problem, because emissions in the outer domain are large compared to inner domain (at least in this inventory).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8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8" y="1092184"/>
            <a:ext cx="6049108" cy="45355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184"/>
            <a:ext cx="6049108" cy="45355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7696" y="1563478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0905" y="1748144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4850" y="2566483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0905" y="4278324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6838" y="358617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SNP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72491" y="4093658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GHG01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3507" y="115338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86977" y="1071872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9127" y="425541"/>
            <a:ext cx="1697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CO</a:t>
            </a:r>
            <a:r>
              <a:rPr lang="en-US" sz="3600" b="1" baseline="-25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20188" y="425541"/>
            <a:ext cx="1697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CH</a:t>
            </a:r>
            <a:r>
              <a:rPr lang="en-US" sz="3600" b="1" baseline="-2500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0628" y="5696765"/>
            <a:ext cx="8619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FLAGG-MD Flight Observations, February 13 2015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42460" y="6408269"/>
            <a:ext cx="4137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Flight </a:t>
            </a:r>
            <a:r>
              <a:rPr lang="en-US" sz="14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data courtesy </a:t>
            </a:r>
            <a:r>
              <a:rPr lang="en-US" sz="14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Xinrong</a:t>
            </a:r>
            <a:r>
              <a:rPr lang="en-US" sz="14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Ren, UMD/NOAA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0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960" y="32846"/>
            <a:ext cx="8900599" cy="986763"/>
          </a:xfrm>
        </p:spPr>
        <p:txBody>
          <a:bodyPr>
            <a:normAutofit/>
          </a:bodyPr>
          <a:lstStyle/>
          <a:p>
            <a:r>
              <a:rPr lang="en-US" sz="3200" dirty="0"/>
              <a:t>WRF-</a:t>
            </a:r>
            <a:r>
              <a:rPr lang="en-US" sz="3200" dirty="0" err="1"/>
              <a:t>Chem</a:t>
            </a:r>
            <a:r>
              <a:rPr lang="en-US" sz="3200" dirty="0"/>
              <a:t> simulated CH</a:t>
            </a:r>
            <a:r>
              <a:rPr lang="en-US" sz="3200" baseline="-25000" dirty="0"/>
              <a:t>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477" y="4006226"/>
            <a:ext cx="3698168" cy="27728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477" y="1045922"/>
            <a:ext cx="3698168" cy="27728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29" y="1045922"/>
            <a:ext cx="3698169" cy="2772834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2" idx="3"/>
          </p:cNvCxnSpPr>
          <p:nvPr/>
        </p:nvCxnSpPr>
        <p:spPr>
          <a:xfrm flipH="1">
            <a:off x="8345103" y="526228"/>
            <a:ext cx="1055456" cy="6865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446688" y="124049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BG Tower projected location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1772" y="4354913"/>
            <a:ext cx="3578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WRF-</a:t>
            </a:r>
            <a:r>
              <a:rPr lang="en-US" i="1" dirty="0" err="1">
                <a:solidFill>
                  <a:srgbClr val="FFFF00"/>
                </a:solidFill>
              </a:rPr>
              <a:t>Chem</a:t>
            </a:r>
            <a:r>
              <a:rPr lang="en-US" i="1" dirty="0">
                <a:solidFill>
                  <a:srgbClr val="FFFF00"/>
                </a:solidFill>
              </a:rPr>
              <a:t> courtesy of Cory Martin using EPA gridded inventory.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2567" y="5552184"/>
            <a:ext cx="420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Example run 1/31/2017 @ 19:00 GMT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55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Background / Upwind Concentrations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Aircraft data from Feb 2015, WRF-</a:t>
            </a:r>
            <a:r>
              <a:rPr lang="en-US" dirty="0" err="1"/>
              <a:t>Chem</a:t>
            </a:r>
            <a:r>
              <a:rPr lang="en-US" dirty="0"/>
              <a:t> runs, and WRF-STILT analysis all indicate that background conditions are variable and will require a more sophisticated approach than has been done in Indianapolis or Los Angeles.</a:t>
            </a:r>
          </a:p>
          <a:p>
            <a:r>
              <a:rPr lang="en-US" dirty="0"/>
              <a:t>We intend to investigate ways to estimate a background for each tower observation.  These may include forward runs of WRF-</a:t>
            </a:r>
            <a:r>
              <a:rPr lang="en-US" dirty="0" err="1"/>
              <a:t>Chem</a:t>
            </a:r>
            <a:r>
              <a:rPr lang="en-US" dirty="0"/>
              <a:t> (or other) in the outer domain, which we can sample in our LPDM framework.</a:t>
            </a:r>
          </a:p>
          <a:p>
            <a:r>
              <a:rPr lang="en-US" dirty="0"/>
              <a:t>Background concentrations can be optimized against the background towers and flight data from FLAGG-MD.</a:t>
            </a:r>
          </a:p>
          <a:p>
            <a:r>
              <a:rPr lang="en-US" dirty="0">
                <a:solidFill>
                  <a:srgbClr val="FFFF00"/>
                </a:solidFill>
              </a:rPr>
              <a:t>This is an area of overlap/collaboration/coordination and discussion topic for afternoon.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69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Inventory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ASU (Gurney) to develop Hestia (high-resolution anthropogenic CO2)</a:t>
            </a:r>
          </a:p>
          <a:p>
            <a:pPr lvl="1"/>
            <a:r>
              <a:rPr lang="en-US" dirty="0"/>
              <a:t>Baltimore finished and available</a:t>
            </a:r>
          </a:p>
          <a:p>
            <a:pPr lvl="1"/>
            <a:r>
              <a:rPr lang="en-US" dirty="0"/>
              <a:t>Washington DC in progress</a:t>
            </a:r>
          </a:p>
          <a:p>
            <a:r>
              <a:rPr lang="en-US" dirty="0"/>
              <a:t>Other inventories available publicly</a:t>
            </a:r>
          </a:p>
          <a:p>
            <a:pPr lvl="1"/>
            <a:r>
              <a:rPr lang="en-US" dirty="0"/>
              <a:t>Vulcan 2.2 </a:t>
            </a:r>
          </a:p>
          <a:p>
            <a:pPr lvl="1"/>
            <a:r>
              <a:rPr lang="en-US" dirty="0"/>
              <a:t>EPA CH4 inventory</a:t>
            </a:r>
          </a:p>
          <a:p>
            <a:pPr lvl="1"/>
            <a:r>
              <a:rPr lang="en-US" dirty="0" err="1"/>
              <a:t>Hutyra</a:t>
            </a:r>
            <a:r>
              <a:rPr lang="en-US" dirty="0"/>
              <a:t> et al. will be releasing a VPRM-based biogenic CO2 </a:t>
            </a:r>
            <a:r>
              <a:rPr lang="en-US"/>
              <a:t>flux and a CO2ff product </a:t>
            </a:r>
            <a:r>
              <a:rPr lang="en-US" dirty="0"/>
              <a:t>for the NEC soon.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25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Solar-Induced Fluorescence and </a:t>
            </a:r>
            <a:r>
              <a:rPr lang="en-US" dirty="0" err="1"/>
              <a:t>biospheric</a:t>
            </a:r>
            <a:r>
              <a:rPr lang="en-US" dirty="0"/>
              <a:t> CO</a:t>
            </a:r>
            <a:r>
              <a:rPr lang="en-US" baseline="-25000" dirty="0"/>
              <a:t>2</a:t>
            </a:r>
            <a:r>
              <a:rPr lang="en-US" dirty="0"/>
              <a:t> fluxes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Collaboration between David Allen (NIST) and Lucy </a:t>
            </a:r>
            <a:r>
              <a:rPr lang="en-US" dirty="0" err="1"/>
              <a:t>Hutyra’s</a:t>
            </a:r>
            <a:r>
              <a:rPr lang="en-US" dirty="0"/>
              <a:t> group (BU)</a:t>
            </a:r>
          </a:p>
          <a:p>
            <a:r>
              <a:rPr lang="en-US" dirty="0"/>
              <a:t>Instrument NIST campus with SIF and other measurements of vegetative parameters</a:t>
            </a:r>
          </a:p>
          <a:p>
            <a:pPr lvl="1"/>
            <a:r>
              <a:rPr lang="en-US" dirty="0"/>
              <a:t>Initial effort beginning now and focused on the ~67 acre forest on the NIST campus</a:t>
            </a:r>
          </a:p>
          <a:p>
            <a:r>
              <a:rPr lang="en-US" dirty="0"/>
              <a:t>Assess biogenic carbon fluxes in suburban area</a:t>
            </a:r>
          </a:p>
          <a:p>
            <a:r>
              <a:rPr lang="en-US" dirty="0"/>
              <a:t>Use biogenic process information and SIF </a:t>
            </a:r>
            <a:r>
              <a:rPr lang="en-US" dirty="0" err="1"/>
              <a:t>correcltations</a:t>
            </a:r>
            <a:r>
              <a:rPr lang="en-US" dirty="0"/>
              <a:t> to advance models that augment/replace VPRM/VEGAS/etc.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11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1"/>
          <p:cNvSpPr txBox="1">
            <a:spLocks/>
          </p:cNvSpPr>
          <p:nvPr/>
        </p:nvSpPr>
        <p:spPr>
          <a:xfrm>
            <a:off x="512669" y="161877"/>
            <a:ext cx="10732723" cy="57606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</a:rPr>
              <a:t>Experimental test bed on the NIST campus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8154" y="1147173"/>
            <a:ext cx="4333134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The NIST Gaithersburg campus provides a mixed urban environment (buildings, roads, and vegetation).  Overall, shares similarities with the NEC</a:t>
            </a:r>
          </a:p>
          <a:p>
            <a:pPr marL="225425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NIST is leveraging the campus as a testbed for evaluating optical sensors</a:t>
            </a:r>
          </a:p>
          <a:p>
            <a:pPr marL="225425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SIF has been demonstrated to provide improved GPP estimates but needs further investigation into senor use and characterization</a:t>
            </a:r>
          </a:p>
          <a:p>
            <a:pPr marL="225425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Physical measurements will be tied to remotely sensed optical measurements to improve the understanding of the measurement phenomenology</a:t>
            </a:r>
          </a:p>
          <a:p>
            <a:pPr marL="225425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Applications include, productivity estimates, detection, and classification of imagery based on spectral signatures</a:t>
            </a:r>
          </a:p>
          <a:p>
            <a:pPr marL="225425" indent="-2254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Data collections will begin in Spring 2017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53" y="1006184"/>
            <a:ext cx="7550984" cy="4317304"/>
            <a:chOff x="969283" y="652669"/>
            <a:chExt cx="9115261" cy="4716369"/>
          </a:xfrm>
        </p:grpSpPr>
        <p:sp>
          <p:nvSpPr>
            <p:cNvPr id="74" name="Rectangle 73"/>
            <p:cNvSpPr/>
            <p:nvPr/>
          </p:nvSpPr>
          <p:spPr>
            <a:xfrm>
              <a:off x="969283" y="1169567"/>
              <a:ext cx="9115261" cy="4199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69283" y="1298541"/>
              <a:ext cx="8431244" cy="4070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1063988" y="1421251"/>
              <a:ext cx="3690167" cy="3783982"/>
              <a:chOff x="56771" y="317519"/>
              <a:chExt cx="3690167" cy="3783982"/>
            </a:xfrm>
          </p:grpSpPr>
          <p:pic>
            <p:nvPicPr>
              <p:cNvPr id="51" name="Picture 50" descr="NASA_CCS_Study_Area_Extent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75" t="1331" r="34386" b="6771"/>
              <a:stretch/>
            </p:blipFill>
            <p:spPr>
              <a:xfrm>
                <a:off x="56771" y="317519"/>
                <a:ext cx="3657600" cy="3743386"/>
              </a:xfrm>
              <a:prstGeom prst="rect">
                <a:avLst/>
              </a:prstGeom>
              <a:ln w="28575" cmpd="sng">
                <a:solidFill>
                  <a:schemeClr val="tx1"/>
                </a:solidFill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568766" y="2291679"/>
                <a:ext cx="78294" cy="7829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Right Triangle 4"/>
              <p:cNvSpPr/>
              <p:nvPr/>
            </p:nvSpPr>
            <p:spPr>
              <a:xfrm rot="16200000">
                <a:off x="1775343" y="2129906"/>
                <a:ext cx="2256827" cy="1686363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 flipH="1">
                <a:off x="2054225" y="1847850"/>
                <a:ext cx="1670050" cy="2238375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65585"/>
            <a:stretch/>
          </p:blipFill>
          <p:spPr>
            <a:xfrm>
              <a:off x="6505476" y="5034484"/>
              <a:ext cx="914400" cy="20979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t="65585"/>
            <a:stretch/>
          </p:blipFill>
          <p:spPr>
            <a:xfrm>
              <a:off x="7411988" y="5034660"/>
              <a:ext cx="914400" cy="209792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4310" y="4739170"/>
              <a:ext cx="192711" cy="36454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9063" y="1169567"/>
              <a:ext cx="914400" cy="875824"/>
            </a:xfrm>
            <a:prstGeom prst="rect">
              <a:avLst/>
            </a:prstGeom>
          </p:spPr>
        </p:pic>
        <p:cxnSp>
          <p:nvCxnSpPr>
            <p:cNvPr id="58" name="Straight Connector 57"/>
            <p:cNvCxnSpPr/>
            <p:nvPr/>
          </p:nvCxnSpPr>
          <p:spPr>
            <a:xfrm>
              <a:off x="9029397" y="1776157"/>
              <a:ext cx="1055147" cy="2396093"/>
            </a:xfrm>
            <a:prstGeom prst="line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466321" y="3648638"/>
              <a:ext cx="167301" cy="824281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7922444" y="1646643"/>
              <a:ext cx="1138217" cy="302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OCO-2 SIF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H="1">
              <a:off x="4802188" y="3648637"/>
              <a:ext cx="1664133" cy="738014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4697447" y="1776157"/>
              <a:ext cx="4331952" cy="2556652"/>
            </a:xfrm>
            <a:prstGeom prst="line">
              <a:avLst/>
            </a:prstGeom>
            <a:ln w="12700" cmpd="sng">
              <a:solidFill>
                <a:schemeClr val="accent1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6396539" y="3396763"/>
              <a:ext cx="467955" cy="332475"/>
              <a:chOff x="5373868" y="2313965"/>
              <a:chExt cx="467955" cy="33247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5373868" y="2313965"/>
                <a:ext cx="467955" cy="26075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Right Triangle 35"/>
              <p:cNvSpPr>
                <a:spLocks noChangeAspect="1"/>
              </p:cNvSpPr>
              <p:nvPr/>
            </p:nvSpPr>
            <p:spPr>
              <a:xfrm rot="5400000" flipV="1">
                <a:off x="5601084" y="2494193"/>
                <a:ext cx="143441" cy="161054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6844426" y="2858396"/>
              <a:ext cx="1430278" cy="70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Airborne SIF, </a:t>
              </a:r>
              <a:r>
                <a:rPr lang="en-US" sz="1200" dirty="0" err="1"/>
                <a:t>hyperspectralLiDAR</a:t>
              </a:r>
              <a:r>
                <a:rPr lang="en-US" sz="1200" dirty="0"/>
                <a:t>, etc.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4219395" y="4357344"/>
              <a:ext cx="2474724" cy="908754"/>
              <a:chOff x="2997200" y="3245903"/>
              <a:chExt cx="2474724" cy="908754"/>
            </a:xfrm>
          </p:grpSpPr>
          <p:grpSp>
            <p:nvGrpSpPr>
              <p:cNvPr id="11" name="Group 10"/>
              <p:cNvGrpSpPr>
                <a:grpSpLocks noChangeAspect="1"/>
              </p:cNvGrpSpPr>
              <p:nvPr/>
            </p:nvGrpSpPr>
            <p:grpSpPr>
              <a:xfrm>
                <a:off x="3277364" y="3245903"/>
                <a:ext cx="2194560" cy="826620"/>
                <a:chOff x="159234" y="4821715"/>
                <a:chExt cx="4993856" cy="1575314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59234" y="4821715"/>
                  <a:ext cx="2778668" cy="1575314"/>
                  <a:chOff x="1956564" y="4416341"/>
                  <a:chExt cx="2778668" cy="1575314"/>
                </a:xfrm>
              </p:grpSpPr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63632" y="4416341"/>
                    <a:ext cx="1371600" cy="1575314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56564" y="4416341"/>
                    <a:ext cx="1371600" cy="1575314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45842" y="4416341"/>
                    <a:ext cx="1371600" cy="157531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" name="Group 12"/>
                <p:cNvGrpSpPr/>
                <p:nvPr/>
              </p:nvGrpSpPr>
              <p:grpSpPr>
                <a:xfrm>
                  <a:off x="2374422" y="4821715"/>
                  <a:ext cx="2778668" cy="1575314"/>
                  <a:chOff x="1956564" y="4416341"/>
                  <a:chExt cx="2778668" cy="1575314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63632" y="4416341"/>
                    <a:ext cx="1371600" cy="1575314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56564" y="4416341"/>
                    <a:ext cx="1371600" cy="1575314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45842" y="4416341"/>
                    <a:ext cx="1371600" cy="1575314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1" name="Left Bracket 20"/>
              <p:cNvSpPr/>
              <p:nvPr/>
            </p:nvSpPr>
            <p:spPr>
              <a:xfrm>
                <a:off x="5110174" y="3756288"/>
                <a:ext cx="46352" cy="110778"/>
              </a:xfrm>
              <a:prstGeom prst="leftBracket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3121025" y="3833867"/>
                <a:ext cx="1989149" cy="320790"/>
              </a:xfrm>
              <a:custGeom>
                <a:avLst/>
                <a:gdLst>
                  <a:gd name="connsiteX0" fmla="*/ 2184100 w 2184100"/>
                  <a:gd name="connsiteY0" fmla="*/ 0 h 320790"/>
                  <a:gd name="connsiteX1" fmla="*/ 2140155 w 2184100"/>
                  <a:gd name="connsiteY1" fmla="*/ 13183 h 320790"/>
                  <a:gd name="connsiteX2" fmla="*/ 2113787 w 2184100"/>
                  <a:gd name="connsiteY2" fmla="*/ 39549 h 320790"/>
                  <a:gd name="connsiteX3" fmla="*/ 2109393 w 2184100"/>
                  <a:gd name="connsiteY3" fmla="*/ 52732 h 320790"/>
                  <a:gd name="connsiteX4" fmla="*/ 2100604 w 2184100"/>
                  <a:gd name="connsiteY4" fmla="*/ 87887 h 320790"/>
                  <a:gd name="connsiteX5" fmla="*/ 2096209 w 2184100"/>
                  <a:gd name="connsiteY5" fmla="*/ 101071 h 320790"/>
                  <a:gd name="connsiteX6" fmla="*/ 2091814 w 2184100"/>
                  <a:gd name="connsiteY6" fmla="*/ 162592 h 320790"/>
                  <a:gd name="connsiteX7" fmla="*/ 2083025 w 2184100"/>
                  <a:gd name="connsiteY7" fmla="*/ 188958 h 320790"/>
                  <a:gd name="connsiteX8" fmla="*/ 2069842 w 2184100"/>
                  <a:gd name="connsiteY8" fmla="*/ 237297 h 320790"/>
                  <a:gd name="connsiteX9" fmla="*/ 2061053 w 2184100"/>
                  <a:gd name="connsiteY9" fmla="*/ 263663 h 320790"/>
                  <a:gd name="connsiteX10" fmla="*/ 2056658 w 2184100"/>
                  <a:gd name="connsiteY10" fmla="*/ 276846 h 320790"/>
                  <a:gd name="connsiteX11" fmla="*/ 2043474 w 2184100"/>
                  <a:gd name="connsiteY11" fmla="*/ 285635 h 320790"/>
                  <a:gd name="connsiteX12" fmla="*/ 2034685 w 2184100"/>
                  <a:gd name="connsiteY12" fmla="*/ 298818 h 320790"/>
                  <a:gd name="connsiteX13" fmla="*/ 2008318 w 2184100"/>
                  <a:gd name="connsiteY13" fmla="*/ 307607 h 320790"/>
                  <a:gd name="connsiteX14" fmla="*/ 1687514 w 2184100"/>
                  <a:gd name="connsiteY14" fmla="*/ 307607 h 320790"/>
                  <a:gd name="connsiteX15" fmla="*/ 1647963 w 2184100"/>
                  <a:gd name="connsiteY15" fmla="*/ 316396 h 320790"/>
                  <a:gd name="connsiteX16" fmla="*/ 1617201 w 2184100"/>
                  <a:gd name="connsiteY16" fmla="*/ 320790 h 320790"/>
                  <a:gd name="connsiteX17" fmla="*/ 1546888 w 2184100"/>
                  <a:gd name="connsiteY17" fmla="*/ 316396 h 320790"/>
                  <a:gd name="connsiteX18" fmla="*/ 1485364 w 2184100"/>
                  <a:gd name="connsiteY18" fmla="*/ 307607 h 320790"/>
                  <a:gd name="connsiteX19" fmla="*/ 1437024 w 2184100"/>
                  <a:gd name="connsiteY19" fmla="*/ 303213 h 320790"/>
                  <a:gd name="connsiteX20" fmla="*/ 1406262 w 2184100"/>
                  <a:gd name="connsiteY20" fmla="*/ 298818 h 320790"/>
                  <a:gd name="connsiteX21" fmla="*/ 1059091 w 2184100"/>
                  <a:gd name="connsiteY21" fmla="*/ 294424 h 320790"/>
                  <a:gd name="connsiteX22" fmla="*/ 878913 w 2184100"/>
                  <a:gd name="connsiteY22" fmla="*/ 281241 h 320790"/>
                  <a:gd name="connsiteX23" fmla="*/ 602056 w 2184100"/>
                  <a:gd name="connsiteY23" fmla="*/ 285635 h 320790"/>
                  <a:gd name="connsiteX24" fmla="*/ 588872 w 2184100"/>
                  <a:gd name="connsiteY24" fmla="*/ 290029 h 320790"/>
                  <a:gd name="connsiteX25" fmla="*/ 479008 w 2184100"/>
                  <a:gd name="connsiteY25" fmla="*/ 294424 h 320790"/>
                  <a:gd name="connsiteX26" fmla="*/ 448246 w 2184100"/>
                  <a:gd name="connsiteY26" fmla="*/ 303213 h 320790"/>
                  <a:gd name="connsiteX27" fmla="*/ 404300 w 2184100"/>
                  <a:gd name="connsiteY27" fmla="*/ 307607 h 320790"/>
                  <a:gd name="connsiteX28" fmla="*/ 193361 w 2184100"/>
                  <a:gd name="connsiteY28" fmla="*/ 303213 h 320790"/>
                  <a:gd name="connsiteX29" fmla="*/ 171388 w 2184100"/>
                  <a:gd name="connsiteY29" fmla="*/ 298818 h 320790"/>
                  <a:gd name="connsiteX30" fmla="*/ 145020 w 2184100"/>
                  <a:gd name="connsiteY30" fmla="*/ 281241 h 320790"/>
                  <a:gd name="connsiteX31" fmla="*/ 114258 w 2184100"/>
                  <a:gd name="connsiteY31" fmla="*/ 272452 h 320790"/>
                  <a:gd name="connsiteX32" fmla="*/ 92285 w 2184100"/>
                  <a:gd name="connsiteY32" fmla="*/ 254874 h 320790"/>
                  <a:gd name="connsiteX33" fmla="*/ 79102 w 2184100"/>
                  <a:gd name="connsiteY33" fmla="*/ 246086 h 320790"/>
                  <a:gd name="connsiteX34" fmla="*/ 61523 w 2184100"/>
                  <a:gd name="connsiteY34" fmla="*/ 228508 h 320790"/>
                  <a:gd name="connsiteX35" fmla="*/ 52734 w 2184100"/>
                  <a:gd name="connsiteY35" fmla="*/ 215325 h 320790"/>
                  <a:gd name="connsiteX36" fmla="*/ 39551 w 2184100"/>
                  <a:gd name="connsiteY36" fmla="*/ 206536 h 320790"/>
                  <a:gd name="connsiteX37" fmla="*/ 30762 w 2184100"/>
                  <a:gd name="connsiteY37" fmla="*/ 180170 h 320790"/>
                  <a:gd name="connsiteX38" fmla="*/ 26367 w 2184100"/>
                  <a:gd name="connsiteY38" fmla="*/ 145015 h 320790"/>
                  <a:gd name="connsiteX39" fmla="*/ 21972 w 2184100"/>
                  <a:gd name="connsiteY39" fmla="*/ 127437 h 320790"/>
                  <a:gd name="connsiteX40" fmla="*/ 17578 w 2184100"/>
                  <a:gd name="connsiteY40" fmla="*/ 105465 h 320790"/>
                  <a:gd name="connsiteX41" fmla="*/ 13183 w 2184100"/>
                  <a:gd name="connsiteY41" fmla="*/ 87887 h 320790"/>
                  <a:gd name="connsiteX42" fmla="*/ 4394 w 2184100"/>
                  <a:gd name="connsiteY42" fmla="*/ 61521 h 320790"/>
                  <a:gd name="connsiteX43" fmla="*/ 0 w 2184100"/>
                  <a:gd name="connsiteY43" fmla="*/ 43943 h 320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184100" h="320790">
                    <a:moveTo>
                      <a:pt x="2184100" y="0"/>
                    </a:moveTo>
                    <a:cubicBezTo>
                      <a:pt x="2160843" y="3322"/>
                      <a:pt x="2155464" y="-424"/>
                      <a:pt x="2140155" y="13183"/>
                    </a:cubicBezTo>
                    <a:cubicBezTo>
                      <a:pt x="2130865" y="21441"/>
                      <a:pt x="2113787" y="39549"/>
                      <a:pt x="2113787" y="39549"/>
                    </a:cubicBezTo>
                    <a:cubicBezTo>
                      <a:pt x="2112322" y="43943"/>
                      <a:pt x="2110612" y="48263"/>
                      <a:pt x="2109393" y="52732"/>
                    </a:cubicBezTo>
                    <a:cubicBezTo>
                      <a:pt x="2106215" y="64385"/>
                      <a:pt x="2104424" y="76428"/>
                      <a:pt x="2100604" y="87887"/>
                    </a:cubicBezTo>
                    <a:lnTo>
                      <a:pt x="2096209" y="101071"/>
                    </a:lnTo>
                    <a:cubicBezTo>
                      <a:pt x="2094744" y="121578"/>
                      <a:pt x="2094864" y="142260"/>
                      <a:pt x="2091814" y="162592"/>
                    </a:cubicBezTo>
                    <a:cubicBezTo>
                      <a:pt x="2090440" y="171754"/>
                      <a:pt x="2084842" y="179874"/>
                      <a:pt x="2083025" y="188958"/>
                    </a:cubicBezTo>
                    <a:cubicBezTo>
                      <a:pt x="2076815" y="220011"/>
                      <a:pt x="2080992" y="203848"/>
                      <a:pt x="2069842" y="237297"/>
                    </a:cubicBezTo>
                    <a:lnTo>
                      <a:pt x="2061053" y="263663"/>
                    </a:lnTo>
                    <a:cubicBezTo>
                      <a:pt x="2059588" y="268057"/>
                      <a:pt x="2060512" y="274277"/>
                      <a:pt x="2056658" y="276846"/>
                    </a:cubicBezTo>
                    <a:lnTo>
                      <a:pt x="2043474" y="285635"/>
                    </a:lnTo>
                    <a:cubicBezTo>
                      <a:pt x="2040544" y="290029"/>
                      <a:pt x="2039164" y="296019"/>
                      <a:pt x="2034685" y="298818"/>
                    </a:cubicBezTo>
                    <a:cubicBezTo>
                      <a:pt x="2026829" y="303728"/>
                      <a:pt x="2008318" y="307607"/>
                      <a:pt x="2008318" y="307607"/>
                    </a:cubicBezTo>
                    <a:cubicBezTo>
                      <a:pt x="1855986" y="303892"/>
                      <a:pt x="1829851" y="299914"/>
                      <a:pt x="1687514" y="307607"/>
                    </a:cubicBezTo>
                    <a:cubicBezTo>
                      <a:pt x="1675088" y="308279"/>
                      <a:pt x="1660279" y="314157"/>
                      <a:pt x="1647963" y="316396"/>
                    </a:cubicBezTo>
                    <a:cubicBezTo>
                      <a:pt x="1637772" y="318249"/>
                      <a:pt x="1627455" y="319325"/>
                      <a:pt x="1617201" y="320790"/>
                    </a:cubicBezTo>
                    <a:cubicBezTo>
                      <a:pt x="1593763" y="319325"/>
                      <a:pt x="1570255" y="318733"/>
                      <a:pt x="1546888" y="316396"/>
                    </a:cubicBezTo>
                    <a:cubicBezTo>
                      <a:pt x="1526275" y="314335"/>
                      <a:pt x="1505995" y="309482"/>
                      <a:pt x="1485364" y="307607"/>
                    </a:cubicBezTo>
                    <a:cubicBezTo>
                      <a:pt x="1469251" y="306142"/>
                      <a:pt x="1453105" y="305000"/>
                      <a:pt x="1437024" y="303213"/>
                    </a:cubicBezTo>
                    <a:cubicBezTo>
                      <a:pt x="1426729" y="302069"/>
                      <a:pt x="1416617" y="299059"/>
                      <a:pt x="1406262" y="298818"/>
                    </a:cubicBezTo>
                    <a:cubicBezTo>
                      <a:pt x="1290560" y="296127"/>
                      <a:pt x="1174815" y="295889"/>
                      <a:pt x="1059091" y="294424"/>
                    </a:cubicBezTo>
                    <a:cubicBezTo>
                      <a:pt x="931707" y="283347"/>
                      <a:pt x="991783" y="287511"/>
                      <a:pt x="878913" y="281241"/>
                    </a:cubicBezTo>
                    <a:lnTo>
                      <a:pt x="602056" y="285635"/>
                    </a:lnTo>
                    <a:cubicBezTo>
                      <a:pt x="597426" y="285775"/>
                      <a:pt x="593493" y="289699"/>
                      <a:pt x="588872" y="290029"/>
                    </a:cubicBezTo>
                    <a:cubicBezTo>
                      <a:pt x="552315" y="292640"/>
                      <a:pt x="515629" y="292959"/>
                      <a:pt x="479008" y="294424"/>
                    </a:cubicBezTo>
                    <a:cubicBezTo>
                      <a:pt x="469622" y="297552"/>
                      <a:pt x="457896" y="301834"/>
                      <a:pt x="448246" y="303213"/>
                    </a:cubicBezTo>
                    <a:cubicBezTo>
                      <a:pt x="433672" y="305295"/>
                      <a:pt x="418949" y="306142"/>
                      <a:pt x="404300" y="307607"/>
                    </a:cubicBezTo>
                    <a:lnTo>
                      <a:pt x="193361" y="303213"/>
                    </a:lnTo>
                    <a:cubicBezTo>
                      <a:pt x="185897" y="302931"/>
                      <a:pt x="178188" y="301909"/>
                      <a:pt x="171388" y="298818"/>
                    </a:cubicBezTo>
                    <a:cubicBezTo>
                      <a:pt x="161772" y="294447"/>
                      <a:pt x="155268" y="283803"/>
                      <a:pt x="145020" y="281241"/>
                    </a:cubicBezTo>
                    <a:cubicBezTo>
                      <a:pt x="122948" y="275722"/>
                      <a:pt x="133172" y="278756"/>
                      <a:pt x="114258" y="272452"/>
                    </a:cubicBezTo>
                    <a:cubicBezTo>
                      <a:pt x="73671" y="245393"/>
                      <a:pt x="123605" y="279928"/>
                      <a:pt x="92285" y="254874"/>
                    </a:cubicBezTo>
                    <a:cubicBezTo>
                      <a:pt x="88161" y="251575"/>
                      <a:pt x="83496" y="249015"/>
                      <a:pt x="79102" y="246086"/>
                    </a:cubicBezTo>
                    <a:cubicBezTo>
                      <a:pt x="69513" y="217321"/>
                      <a:pt x="82831" y="245553"/>
                      <a:pt x="61523" y="228508"/>
                    </a:cubicBezTo>
                    <a:cubicBezTo>
                      <a:pt x="57399" y="225209"/>
                      <a:pt x="56469" y="219060"/>
                      <a:pt x="52734" y="215325"/>
                    </a:cubicBezTo>
                    <a:cubicBezTo>
                      <a:pt x="48999" y="211590"/>
                      <a:pt x="43945" y="209466"/>
                      <a:pt x="39551" y="206536"/>
                    </a:cubicBezTo>
                    <a:cubicBezTo>
                      <a:pt x="36621" y="197747"/>
                      <a:pt x="31911" y="189363"/>
                      <a:pt x="30762" y="180170"/>
                    </a:cubicBezTo>
                    <a:cubicBezTo>
                      <a:pt x="29297" y="168452"/>
                      <a:pt x="28309" y="156664"/>
                      <a:pt x="26367" y="145015"/>
                    </a:cubicBezTo>
                    <a:cubicBezTo>
                      <a:pt x="25374" y="139057"/>
                      <a:pt x="23282" y="133333"/>
                      <a:pt x="21972" y="127437"/>
                    </a:cubicBezTo>
                    <a:cubicBezTo>
                      <a:pt x="20352" y="120146"/>
                      <a:pt x="19198" y="112756"/>
                      <a:pt x="17578" y="105465"/>
                    </a:cubicBezTo>
                    <a:cubicBezTo>
                      <a:pt x="16268" y="99569"/>
                      <a:pt x="14919" y="93672"/>
                      <a:pt x="13183" y="87887"/>
                    </a:cubicBezTo>
                    <a:cubicBezTo>
                      <a:pt x="10521" y="79014"/>
                      <a:pt x="6641" y="70509"/>
                      <a:pt x="4394" y="61521"/>
                    </a:cubicBezTo>
                    <a:lnTo>
                      <a:pt x="0" y="43943"/>
                    </a:lnTo>
                  </a:path>
                </a:pathLst>
              </a:cu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Left Bracket 22"/>
              <p:cNvSpPr/>
              <p:nvPr/>
            </p:nvSpPr>
            <p:spPr>
              <a:xfrm>
                <a:off x="4811032" y="3756288"/>
                <a:ext cx="46352" cy="110778"/>
              </a:xfrm>
              <a:prstGeom prst="leftBracket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Left Bracket 23"/>
              <p:cNvSpPr/>
              <p:nvPr/>
            </p:nvSpPr>
            <p:spPr>
              <a:xfrm>
                <a:off x="4495413" y="3756288"/>
                <a:ext cx="46352" cy="110778"/>
              </a:xfrm>
              <a:prstGeom prst="leftBracket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Left Bracket 24"/>
              <p:cNvSpPr/>
              <p:nvPr/>
            </p:nvSpPr>
            <p:spPr>
              <a:xfrm>
                <a:off x="4146245" y="3756288"/>
                <a:ext cx="46352" cy="110778"/>
              </a:xfrm>
              <a:prstGeom prst="leftBracket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Left Bracket 25"/>
              <p:cNvSpPr/>
              <p:nvPr/>
            </p:nvSpPr>
            <p:spPr>
              <a:xfrm>
                <a:off x="3829927" y="3756288"/>
                <a:ext cx="46352" cy="110778"/>
              </a:xfrm>
              <a:prstGeom prst="leftBracket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Left Bracket 26"/>
              <p:cNvSpPr/>
              <p:nvPr/>
            </p:nvSpPr>
            <p:spPr>
              <a:xfrm>
                <a:off x="3516674" y="3756288"/>
                <a:ext cx="46352" cy="110778"/>
              </a:xfrm>
              <a:prstGeom prst="leftBracket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4640201" y="3810000"/>
                <a:ext cx="168275" cy="330200"/>
              </a:xfrm>
              <a:custGeom>
                <a:avLst/>
                <a:gdLst>
                  <a:gd name="connsiteX0" fmla="*/ 168275 w 168275"/>
                  <a:gd name="connsiteY0" fmla="*/ 0 h 330200"/>
                  <a:gd name="connsiteX1" fmla="*/ 139700 w 168275"/>
                  <a:gd name="connsiteY1" fmla="*/ 9525 h 330200"/>
                  <a:gd name="connsiteX2" fmla="*/ 130175 w 168275"/>
                  <a:gd name="connsiteY2" fmla="*/ 19050 h 330200"/>
                  <a:gd name="connsiteX3" fmla="*/ 114300 w 168275"/>
                  <a:gd name="connsiteY3" fmla="*/ 41275 h 330200"/>
                  <a:gd name="connsiteX4" fmla="*/ 104775 w 168275"/>
                  <a:gd name="connsiteY4" fmla="*/ 57150 h 330200"/>
                  <a:gd name="connsiteX5" fmla="*/ 95250 w 168275"/>
                  <a:gd name="connsiteY5" fmla="*/ 66675 h 330200"/>
                  <a:gd name="connsiteX6" fmla="*/ 85725 w 168275"/>
                  <a:gd name="connsiteY6" fmla="*/ 88900 h 330200"/>
                  <a:gd name="connsiteX7" fmla="*/ 76200 w 168275"/>
                  <a:gd name="connsiteY7" fmla="*/ 107950 h 330200"/>
                  <a:gd name="connsiteX8" fmla="*/ 69850 w 168275"/>
                  <a:gd name="connsiteY8" fmla="*/ 139700 h 330200"/>
                  <a:gd name="connsiteX9" fmla="*/ 60325 w 168275"/>
                  <a:gd name="connsiteY9" fmla="*/ 203200 h 330200"/>
                  <a:gd name="connsiteX10" fmla="*/ 57150 w 168275"/>
                  <a:gd name="connsiteY10" fmla="*/ 212725 h 330200"/>
                  <a:gd name="connsiteX11" fmla="*/ 50800 w 168275"/>
                  <a:gd name="connsiteY11" fmla="*/ 234950 h 330200"/>
                  <a:gd name="connsiteX12" fmla="*/ 38100 w 168275"/>
                  <a:gd name="connsiteY12" fmla="*/ 263525 h 330200"/>
                  <a:gd name="connsiteX13" fmla="*/ 31750 w 168275"/>
                  <a:gd name="connsiteY13" fmla="*/ 285750 h 330200"/>
                  <a:gd name="connsiteX14" fmla="*/ 25400 w 168275"/>
                  <a:gd name="connsiteY14" fmla="*/ 295275 h 330200"/>
                  <a:gd name="connsiteX15" fmla="*/ 15875 w 168275"/>
                  <a:gd name="connsiteY15" fmla="*/ 314325 h 330200"/>
                  <a:gd name="connsiteX16" fmla="*/ 6350 w 168275"/>
                  <a:gd name="connsiteY16" fmla="*/ 317500 h 330200"/>
                  <a:gd name="connsiteX17" fmla="*/ 0 w 168275"/>
                  <a:gd name="connsiteY17" fmla="*/ 33020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275" h="330200">
                    <a:moveTo>
                      <a:pt x="168275" y="0"/>
                    </a:moveTo>
                    <a:cubicBezTo>
                      <a:pt x="156085" y="2438"/>
                      <a:pt x="149924" y="2222"/>
                      <a:pt x="139700" y="9525"/>
                    </a:cubicBezTo>
                    <a:cubicBezTo>
                      <a:pt x="136046" y="12135"/>
                      <a:pt x="133097" y="15641"/>
                      <a:pt x="130175" y="19050"/>
                    </a:cubicBezTo>
                    <a:cubicBezTo>
                      <a:pt x="125876" y="24066"/>
                      <a:pt x="118166" y="35090"/>
                      <a:pt x="114300" y="41275"/>
                    </a:cubicBezTo>
                    <a:cubicBezTo>
                      <a:pt x="111029" y="46508"/>
                      <a:pt x="108478" y="52213"/>
                      <a:pt x="104775" y="57150"/>
                    </a:cubicBezTo>
                    <a:cubicBezTo>
                      <a:pt x="102081" y="60742"/>
                      <a:pt x="98425" y="63500"/>
                      <a:pt x="95250" y="66675"/>
                    </a:cubicBezTo>
                    <a:cubicBezTo>
                      <a:pt x="88642" y="93106"/>
                      <a:pt x="96688" y="66974"/>
                      <a:pt x="85725" y="88900"/>
                    </a:cubicBezTo>
                    <a:cubicBezTo>
                      <a:pt x="72580" y="115190"/>
                      <a:pt x="94398" y="80653"/>
                      <a:pt x="76200" y="107950"/>
                    </a:cubicBezTo>
                    <a:cubicBezTo>
                      <a:pt x="72783" y="121619"/>
                      <a:pt x="71796" y="124131"/>
                      <a:pt x="69850" y="139700"/>
                    </a:cubicBezTo>
                    <a:cubicBezTo>
                      <a:pt x="67227" y="160685"/>
                      <a:pt x="67111" y="182841"/>
                      <a:pt x="60325" y="203200"/>
                    </a:cubicBezTo>
                    <a:cubicBezTo>
                      <a:pt x="59267" y="206375"/>
                      <a:pt x="58069" y="209507"/>
                      <a:pt x="57150" y="212725"/>
                    </a:cubicBezTo>
                    <a:cubicBezTo>
                      <a:pt x="55794" y="217472"/>
                      <a:pt x="53338" y="229875"/>
                      <a:pt x="50800" y="234950"/>
                    </a:cubicBezTo>
                    <a:cubicBezTo>
                      <a:pt x="40375" y="255799"/>
                      <a:pt x="46291" y="230760"/>
                      <a:pt x="38100" y="263525"/>
                    </a:cubicBezTo>
                    <a:cubicBezTo>
                      <a:pt x="37083" y="267594"/>
                      <a:pt x="34027" y="281195"/>
                      <a:pt x="31750" y="285750"/>
                    </a:cubicBezTo>
                    <a:cubicBezTo>
                      <a:pt x="30043" y="289163"/>
                      <a:pt x="27107" y="291862"/>
                      <a:pt x="25400" y="295275"/>
                    </a:cubicBezTo>
                    <a:cubicBezTo>
                      <a:pt x="21565" y="302944"/>
                      <a:pt x="23458" y="308259"/>
                      <a:pt x="15875" y="314325"/>
                    </a:cubicBezTo>
                    <a:cubicBezTo>
                      <a:pt x="13262" y="316416"/>
                      <a:pt x="9525" y="316442"/>
                      <a:pt x="6350" y="317500"/>
                    </a:cubicBezTo>
                    <a:cubicBezTo>
                      <a:pt x="2702" y="328445"/>
                      <a:pt x="5542" y="324658"/>
                      <a:pt x="0" y="330200"/>
                    </a:cubicBezTo>
                  </a:path>
                </a:pathLst>
              </a:cu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4327138" y="3800475"/>
                <a:ext cx="168275" cy="330200"/>
              </a:xfrm>
              <a:custGeom>
                <a:avLst/>
                <a:gdLst>
                  <a:gd name="connsiteX0" fmla="*/ 168275 w 168275"/>
                  <a:gd name="connsiteY0" fmla="*/ 0 h 330200"/>
                  <a:gd name="connsiteX1" fmla="*/ 139700 w 168275"/>
                  <a:gd name="connsiteY1" fmla="*/ 9525 h 330200"/>
                  <a:gd name="connsiteX2" fmla="*/ 130175 w 168275"/>
                  <a:gd name="connsiteY2" fmla="*/ 19050 h 330200"/>
                  <a:gd name="connsiteX3" fmla="*/ 114300 w 168275"/>
                  <a:gd name="connsiteY3" fmla="*/ 41275 h 330200"/>
                  <a:gd name="connsiteX4" fmla="*/ 104775 w 168275"/>
                  <a:gd name="connsiteY4" fmla="*/ 57150 h 330200"/>
                  <a:gd name="connsiteX5" fmla="*/ 95250 w 168275"/>
                  <a:gd name="connsiteY5" fmla="*/ 66675 h 330200"/>
                  <a:gd name="connsiteX6" fmla="*/ 85725 w 168275"/>
                  <a:gd name="connsiteY6" fmla="*/ 88900 h 330200"/>
                  <a:gd name="connsiteX7" fmla="*/ 76200 w 168275"/>
                  <a:gd name="connsiteY7" fmla="*/ 107950 h 330200"/>
                  <a:gd name="connsiteX8" fmla="*/ 69850 w 168275"/>
                  <a:gd name="connsiteY8" fmla="*/ 139700 h 330200"/>
                  <a:gd name="connsiteX9" fmla="*/ 60325 w 168275"/>
                  <a:gd name="connsiteY9" fmla="*/ 203200 h 330200"/>
                  <a:gd name="connsiteX10" fmla="*/ 57150 w 168275"/>
                  <a:gd name="connsiteY10" fmla="*/ 212725 h 330200"/>
                  <a:gd name="connsiteX11" fmla="*/ 50800 w 168275"/>
                  <a:gd name="connsiteY11" fmla="*/ 234950 h 330200"/>
                  <a:gd name="connsiteX12" fmla="*/ 38100 w 168275"/>
                  <a:gd name="connsiteY12" fmla="*/ 263525 h 330200"/>
                  <a:gd name="connsiteX13" fmla="*/ 31750 w 168275"/>
                  <a:gd name="connsiteY13" fmla="*/ 285750 h 330200"/>
                  <a:gd name="connsiteX14" fmla="*/ 25400 w 168275"/>
                  <a:gd name="connsiteY14" fmla="*/ 295275 h 330200"/>
                  <a:gd name="connsiteX15" fmla="*/ 15875 w 168275"/>
                  <a:gd name="connsiteY15" fmla="*/ 314325 h 330200"/>
                  <a:gd name="connsiteX16" fmla="*/ 6350 w 168275"/>
                  <a:gd name="connsiteY16" fmla="*/ 317500 h 330200"/>
                  <a:gd name="connsiteX17" fmla="*/ 0 w 168275"/>
                  <a:gd name="connsiteY17" fmla="*/ 33020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275" h="330200">
                    <a:moveTo>
                      <a:pt x="168275" y="0"/>
                    </a:moveTo>
                    <a:cubicBezTo>
                      <a:pt x="156085" y="2438"/>
                      <a:pt x="149924" y="2222"/>
                      <a:pt x="139700" y="9525"/>
                    </a:cubicBezTo>
                    <a:cubicBezTo>
                      <a:pt x="136046" y="12135"/>
                      <a:pt x="133097" y="15641"/>
                      <a:pt x="130175" y="19050"/>
                    </a:cubicBezTo>
                    <a:cubicBezTo>
                      <a:pt x="125876" y="24066"/>
                      <a:pt x="118166" y="35090"/>
                      <a:pt x="114300" y="41275"/>
                    </a:cubicBezTo>
                    <a:cubicBezTo>
                      <a:pt x="111029" y="46508"/>
                      <a:pt x="108478" y="52213"/>
                      <a:pt x="104775" y="57150"/>
                    </a:cubicBezTo>
                    <a:cubicBezTo>
                      <a:pt x="102081" y="60742"/>
                      <a:pt x="98425" y="63500"/>
                      <a:pt x="95250" y="66675"/>
                    </a:cubicBezTo>
                    <a:cubicBezTo>
                      <a:pt x="88642" y="93106"/>
                      <a:pt x="96688" y="66974"/>
                      <a:pt x="85725" y="88900"/>
                    </a:cubicBezTo>
                    <a:cubicBezTo>
                      <a:pt x="72580" y="115190"/>
                      <a:pt x="94398" y="80653"/>
                      <a:pt x="76200" y="107950"/>
                    </a:cubicBezTo>
                    <a:cubicBezTo>
                      <a:pt x="72783" y="121619"/>
                      <a:pt x="71796" y="124131"/>
                      <a:pt x="69850" y="139700"/>
                    </a:cubicBezTo>
                    <a:cubicBezTo>
                      <a:pt x="67227" y="160685"/>
                      <a:pt x="67111" y="182841"/>
                      <a:pt x="60325" y="203200"/>
                    </a:cubicBezTo>
                    <a:cubicBezTo>
                      <a:pt x="59267" y="206375"/>
                      <a:pt x="58069" y="209507"/>
                      <a:pt x="57150" y="212725"/>
                    </a:cubicBezTo>
                    <a:cubicBezTo>
                      <a:pt x="55794" y="217472"/>
                      <a:pt x="53338" y="229875"/>
                      <a:pt x="50800" y="234950"/>
                    </a:cubicBezTo>
                    <a:cubicBezTo>
                      <a:pt x="40375" y="255799"/>
                      <a:pt x="46291" y="230760"/>
                      <a:pt x="38100" y="263525"/>
                    </a:cubicBezTo>
                    <a:cubicBezTo>
                      <a:pt x="37083" y="267594"/>
                      <a:pt x="34027" y="281195"/>
                      <a:pt x="31750" y="285750"/>
                    </a:cubicBezTo>
                    <a:cubicBezTo>
                      <a:pt x="30043" y="289163"/>
                      <a:pt x="27107" y="291862"/>
                      <a:pt x="25400" y="295275"/>
                    </a:cubicBezTo>
                    <a:cubicBezTo>
                      <a:pt x="21565" y="302944"/>
                      <a:pt x="23458" y="308259"/>
                      <a:pt x="15875" y="314325"/>
                    </a:cubicBezTo>
                    <a:cubicBezTo>
                      <a:pt x="13262" y="316416"/>
                      <a:pt x="9525" y="316442"/>
                      <a:pt x="6350" y="317500"/>
                    </a:cubicBezTo>
                    <a:cubicBezTo>
                      <a:pt x="2702" y="328445"/>
                      <a:pt x="5542" y="324658"/>
                      <a:pt x="0" y="330200"/>
                    </a:cubicBezTo>
                  </a:path>
                </a:pathLst>
              </a:cu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3976078" y="3818107"/>
                <a:ext cx="168275" cy="296632"/>
              </a:xfrm>
              <a:custGeom>
                <a:avLst/>
                <a:gdLst>
                  <a:gd name="connsiteX0" fmla="*/ 168275 w 168275"/>
                  <a:gd name="connsiteY0" fmla="*/ 0 h 330200"/>
                  <a:gd name="connsiteX1" fmla="*/ 139700 w 168275"/>
                  <a:gd name="connsiteY1" fmla="*/ 9525 h 330200"/>
                  <a:gd name="connsiteX2" fmla="*/ 130175 w 168275"/>
                  <a:gd name="connsiteY2" fmla="*/ 19050 h 330200"/>
                  <a:gd name="connsiteX3" fmla="*/ 114300 w 168275"/>
                  <a:gd name="connsiteY3" fmla="*/ 41275 h 330200"/>
                  <a:gd name="connsiteX4" fmla="*/ 104775 w 168275"/>
                  <a:gd name="connsiteY4" fmla="*/ 57150 h 330200"/>
                  <a:gd name="connsiteX5" fmla="*/ 95250 w 168275"/>
                  <a:gd name="connsiteY5" fmla="*/ 66675 h 330200"/>
                  <a:gd name="connsiteX6" fmla="*/ 85725 w 168275"/>
                  <a:gd name="connsiteY6" fmla="*/ 88900 h 330200"/>
                  <a:gd name="connsiteX7" fmla="*/ 76200 w 168275"/>
                  <a:gd name="connsiteY7" fmla="*/ 107950 h 330200"/>
                  <a:gd name="connsiteX8" fmla="*/ 69850 w 168275"/>
                  <a:gd name="connsiteY8" fmla="*/ 139700 h 330200"/>
                  <a:gd name="connsiteX9" fmla="*/ 60325 w 168275"/>
                  <a:gd name="connsiteY9" fmla="*/ 203200 h 330200"/>
                  <a:gd name="connsiteX10" fmla="*/ 57150 w 168275"/>
                  <a:gd name="connsiteY10" fmla="*/ 212725 h 330200"/>
                  <a:gd name="connsiteX11" fmla="*/ 50800 w 168275"/>
                  <a:gd name="connsiteY11" fmla="*/ 234950 h 330200"/>
                  <a:gd name="connsiteX12" fmla="*/ 38100 w 168275"/>
                  <a:gd name="connsiteY12" fmla="*/ 263525 h 330200"/>
                  <a:gd name="connsiteX13" fmla="*/ 31750 w 168275"/>
                  <a:gd name="connsiteY13" fmla="*/ 285750 h 330200"/>
                  <a:gd name="connsiteX14" fmla="*/ 25400 w 168275"/>
                  <a:gd name="connsiteY14" fmla="*/ 295275 h 330200"/>
                  <a:gd name="connsiteX15" fmla="*/ 15875 w 168275"/>
                  <a:gd name="connsiteY15" fmla="*/ 314325 h 330200"/>
                  <a:gd name="connsiteX16" fmla="*/ 6350 w 168275"/>
                  <a:gd name="connsiteY16" fmla="*/ 317500 h 330200"/>
                  <a:gd name="connsiteX17" fmla="*/ 0 w 168275"/>
                  <a:gd name="connsiteY17" fmla="*/ 33020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275" h="330200">
                    <a:moveTo>
                      <a:pt x="168275" y="0"/>
                    </a:moveTo>
                    <a:cubicBezTo>
                      <a:pt x="156085" y="2438"/>
                      <a:pt x="149924" y="2222"/>
                      <a:pt x="139700" y="9525"/>
                    </a:cubicBezTo>
                    <a:cubicBezTo>
                      <a:pt x="136046" y="12135"/>
                      <a:pt x="133097" y="15641"/>
                      <a:pt x="130175" y="19050"/>
                    </a:cubicBezTo>
                    <a:cubicBezTo>
                      <a:pt x="125876" y="24066"/>
                      <a:pt x="118166" y="35090"/>
                      <a:pt x="114300" y="41275"/>
                    </a:cubicBezTo>
                    <a:cubicBezTo>
                      <a:pt x="111029" y="46508"/>
                      <a:pt x="108478" y="52213"/>
                      <a:pt x="104775" y="57150"/>
                    </a:cubicBezTo>
                    <a:cubicBezTo>
                      <a:pt x="102081" y="60742"/>
                      <a:pt x="98425" y="63500"/>
                      <a:pt x="95250" y="66675"/>
                    </a:cubicBezTo>
                    <a:cubicBezTo>
                      <a:pt x="88642" y="93106"/>
                      <a:pt x="96688" y="66974"/>
                      <a:pt x="85725" y="88900"/>
                    </a:cubicBezTo>
                    <a:cubicBezTo>
                      <a:pt x="72580" y="115190"/>
                      <a:pt x="94398" y="80653"/>
                      <a:pt x="76200" y="107950"/>
                    </a:cubicBezTo>
                    <a:cubicBezTo>
                      <a:pt x="72783" y="121619"/>
                      <a:pt x="71796" y="124131"/>
                      <a:pt x="69850" y="139700"/>
                    </a:cubicBezTo>
                    <a:cubicBezTo>
                      <a:pt x="67227" y="160685"/>
                      <a:pt x="67111" y="182841"/>
                      <a:pt x="60325" y="203200"/>
                    </a:cubicBezTo>
                    <a:cubicBezTo>
                      <a:pt x="59267" y="206375"/>
                      <a:pt x="58069" y="209507"/>
                      <a:pt x="57150" y="212725"/>
                    </a:cubicBezTo>
                    <a:cubicBezTo>
                      <a:pt x="55794" y="217472"/>
                      <a:pt x="53338" y="229875"/>
                      <a:pt x="50800" y="234950"/>
                    </a:cubicBezTo>
                    <a:cubicBezTo>
                      <a:pt x="40375" y="255799"/>
                      <a:pt x="46291" y="230760"/>
                      <a:pt x="38100" y="263525"/>
                    </a:cubicBezTo>
                    <a:cubicBezTo>
                      <a:pt x="37083" y="267594"/>
                      <a:pt x="34027" y="281195"/>
                      <a:pt x="31750" y="285750"/>
                    </a:cubicBezTo>
                    <a:cubicBezTo>
                      <a:pt x="30043" y="289163"/>
                      <a:pt x="27107" y="291862"/>
                      <a:pt x="25400" y="295275"/>
                    </a:cubicBezTo>
                    <a:cubicBezTo>
                      <a:pt x="21565" y="302944"/>
                      <a:pt x="23458" y="308259"/>
                      <a:pt x="15875" y="314325"/>
                    </a:cubicBezTo>
                    <a:cubicBezTo>
                      <a:pt x="13262" y="316416"/>
                      <a:pt x="9525" y="316442"/>
                      <a:pt x="6350" y="317500"/>
                    </a:cubicBezTo>
                    <a:cubicBezTo>
                      <a:pt x="2702" y="328445"/>
                      <a:pt x="5542" y="324658"/>
                      <a:pt x="0" y="330200"/>
                    </a:cubicBezTo>
                  </a:path>
                </a:pathLst>
              </a:cu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3661652" y="3800475"/>
                <a:ext cx="168275" cy="330200"/>
              </a:xfrm>
              <a:custGeom>
                <a:avLst/>
                <a:gdLst>
                  <a:gd name="connsiteX0" fmla="*/ 168275 w 168275"/>
                  <a:gd name="connsiteY0" fmla="*/ 0 h 330200"/>
                  <a:gd name="connsiteX1" fmla="*/ 139700 w 168275"/>
                  <a:gd name="connsiteY1" fmla="*/ 9525 h 330200"/>
                  <a:gd name="connsiteX2" fmla="*/ 130175 w 168275"/>
                  <a:gd name="connsiteY2" fmla="*/ 19050 h 330200"/>
                  <a:gd name="connsiteX3" fmla="*/ 114300 w 168275"/>
                  <a:gd name="connsiteY3" fmla="*/ 41275 h 330200"/>
                  <a:gd name="connsiteX4" fmla="*/ 104775 w 168275"/>
                  <a:gd name="connsiteY4" fmla="*/ 57150 h 330200"/>
                  <a:gd name="connsiteX5" fmla="*/ 95250 w 168275"/>
                  <a:gd name="connsiteY5" fmla="*/ 66675 h 330200"/>
                  <a:gd name="connsiteX6" fmla="*/ 85725 w 168275"/>
                  <a:gd name="connsiteY6" fmla="*/ 88900 h 330200"/>
                  <a:gd name="connsiteX7" fmla="*/ 76200 w 168275"/>
                  <a:gd name="connsiteY7" fmla="*/ 107950 h 330200"/>
                  <a:gd name="connsiteX8" fmla="*/ 69850 w 168275"/>
                  <a:gd name="connsiteY8" fmla="*/ 139700 h 330200"/>
                  <a:gd name="connsiteX9" fmla="*/ 60325 w 168275"/>
                  <a:gd name="connsiteY9" fmla="*/ 203200 h 330200"/>
                  <a:gd name="connsiteX10" fmla="*/ 57150 w 168275"/>
                  <a:gd name="connsiteY10" fmla="*/ 212725 h 330200"/>
                  <a:gd name="connsiteX11" fmla="*/ 50800 w 168275"/>
                  <a:gd name="connsiteY11" fmla="*/ 234950 h 330200"/>
                  <a:gd name="connsiteX12" fmla="*/ 38100 w 168275"/>
                  <a:gd name="connsiteY12" fmla="*/ 263525 h 330200"/>
                  <a:gd name="connsiteX13" fmla="*/ 31750 w 168275"/>
                  <a:gd name="connsiteY13" fmla="*/ 285750 h 330200"/>
                  <a:gd name="connsiteX14" fmla="*/ 25400 w 168275"/>
                  <a:gd name="connsiteY14" fmla="*/ 295275 h 330200"/>
                  <a:gd name="connsiteX15" fmla="*/ 15875 w 168275"/>
                  <a:gd name="connsiteY15" fmla="*/ 314325 h 330200"/>
                  <a:gd name="connsiteX16" fmla="*/ 6350 w 168275"/>
                  <a:gd name="connsiteY16" fmla="*/ 317500 h 330200"/>
                  <a:gd name="connsiteX17" fmla="*/ 0 w 168275"/>
                  <a:gd name="connsiteY17" fmla="*/ 33020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275" h="330200">
                    <a:moveTo>
                      <a:pt x="168275" y="0"/>
                    </a:moveTo>
                    <a:cubicBezTo>
                      <a:pt x="156085" y="2438"/>
                      <a:pt x="149924" y="2222"/>
                      <a:pt x="139700" y="9525"/>
                    </a:cubicBezTo>
                    <a:cubicBezTo>
                      <a:pt x="136046" y="12135"/>
                      <a:pt x="133097" y="15641"/>
                      <a:pt x="130175" y="19050"/>
                    </a:cubicBezTo>
                    <a:cubicBezTo>
                      <a:pt x="125876" y="24066"/>
                      <a:pt x="118166" y="35090"/>
                      <a:pt x="114300" y="41275"/>
                    </a:cubicBezTo>
                    <a:cubicBezTo>
                      <a:pt x="111029" y="46508"/>
                      <a:pt x="108478" y="52213"/>
                      <a:pt x="104775" y="57150"/>
                    </a:cubicBezTo>
                    <a:cubicBezTo>
                      <a:pt x="102081" y="60742"/>
                      <a:pt x="98425" y="63500"/>
                      <a:pt x="95250" y="66675"/>
                    </a:cubicBezTo>
                    <a:cubicBezTo>
                      <a:pt x="88642" y="93106"/>
                      <a:pt x="96688" y="66974"/>
                      <a:pt x="85725" y="88900"/>
                    </a:cubicBezTo>
                    <a:cubicBezTo>
                      <a:pt x="72580" y="115190"/>
                      <a:pt x="94398" y="80653"/>
                      <a:pt x="76200" y="107950"/>
                    </a:cubicBezTo>
                    <a:cubicBezTo>
                      <a:pt x="72783" y="121619"/>
                      <a:pt x="71796" y="124131"/>
                      <a:pt x="69850" y="139700"/>
                    </a:cubicBezTo>
                    <a:cubicBezTo>
                      <a:pt x="67227" y="160685"/>
                      <a:pt x="67111" y="182841"/>
                      <a:pt x="60325" y="203200"/>
                    </a:cubicBezTo>
                    <a:cubicBezTo>
                      <a:pt x="59267" y="206375"/>
                      <a:pt x="58069" y="209507"/>
                      <a:pt x="57150" y="212725"/>
                    </a:cubicBezTo>
                    <a:cubicBezTo>
                      <a:pt x="55794" y="217472"/>
                      <a:pt x="53338" y="229875"/>
                      <a:pt x="50800" y="234950"/>
                    </a:cubicBezTo>
                    <a:cubicBezTo>
                      <a:pt x="40375" y="255799"/>
                      <a:pt x="46291" y="230760"/>
                      <a:pt x="38100" y="263525"/>
                    </a:cubicBezTo>
                    <a:cubicBezTo>
                      <a:pt x="37083" y="267594"/>
                      <a:pt x="34027" y="281195"/>
                      <a:pt x="31750" y="285750"/>
                    </a:cubicBezTo>
                    <a:cubicBezTo>
                      <a:pt x="30043" y="289163"/>
                      <a:pt x="27107" y="291862"/>
                      <a:pt x="25400" y="295275"/>
                    </a:cubicBezTo>
                    <a:cubicBezTo>
                      <a:pt x="21565" y="302944"/>
                      <a:pt x="23458" y="308259"/>
                      <a:pt x="15875" y="314325"/>
                    </a:cubicBezTo>
                    <a:cubicBezTo>
                      <a:pt x="13262" y="316416"/>
                      <a:pt x="9525" y="316442"/>
                      <a:pt x="6350" y="317500"/>
                    </a:cubicBezTo>
                    <a:cubicBezTo>
                      <a:pt x="2702" y="328445"/>
                      <a:pt x="5542" y="324658"/>
                      <a:pt x="0" y="330200"/>
                    </a:cubicBezTo>
                  </a:path>
                </a:pathLst>
              </a:cu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3348399" y="3797300"/>
                <a:ext cx="168275" cy="342900"/>
              </a:xfrm>
              <a:custGeom>
                <a:avLst/>
                <a:gdLst>
                  <a:gd name="connsiteX0" fmla="*/ 168275 w 168275"/>
                  <a:gd name="connsiteY0" fmla="*/ 0 h 330200"/>
                  <a:gd name="connsiteX1" fmla="*/ 139700 w 168275"/>
                  <a:gd name="connsiteY1" fmla="*/ 9525 h 330200"/>
                  <a:gd name="connsiteX2" fmla="*/ 130175 w 168275"/>
                  <a:gd name="connsiteY2" fmla="*/ 19050 h 330200"/>
                  <a:gd name="connsiteX3" fmla="*/ 114300 w 168275"/>
                  <a:gd name="connsiteY3" fmla="*/ 41275 h 330200"/>
                  <a:gd name="connsiteX4" fmla="*/ 104775 w 168275"/>
                  <a:gd name="connsiteY4" fmla="*/ 57150 h 330200"/>
                  <a:gd name="connsiteX5" fmla="*/ 95250 w 168275"/>
                  <a:gd name="connsiteY5" fmla="*/ 66675 h 330200"/>
                  <a:gd name="connsiteX6" fmla="*/ 85725 w 168275"/>
                  <a:gd name="connsiteY6" fmla="*/ 88900 h 330200"/>
                  <a:gd name="connsiteX7" fmla="*/ 76200 w 168275"/>
                  <a:gd name="connsiteY7" fmla="*/ 107950 h 330200"/>
                  <a:gd name="connsiteX8" fmla="*/ 69850 w 168275"/>
                  <a:gd name="connsiteY8" fmla="*/ 139700 h 330200"/>
                  <a:gd name="connsiteX9" fmla="*/ 60325 w 168275"/>
                  <a:gd name="connsiteY9" fmla="*/ 203200 h 330200"/>
                  <a:gd name="connsiteX10" fmla="*/ 57150 w 168275"/>
                  <a:gd name="connsiteY10" fmla="*/ 212725 h 330200"/>
                  <a:gd name="connsiteX11" fmla="*/ 50800 w 168275"/>
                  <a:gd name="connsiteY11" fmla="*/ 234950 h 330200"/>
                  <a:gd name="connsiteX12" fmla="*/ 38100 w 168275"/>
                  <a:gd name="connsiteY12" fmla="*/ 263525 h 330200"/>
                  <a:gd name="connsiteX13" fmla="*/ 31750 w 168275"/>
                  <a:gd name="connsiteY13" fmla="*/ 285750 h 330200"/>
                  <a:gd name="connsiteX14" fmla="*/ 25400 w 168275"/>
                  <a:gd name="connsiteY14" fmla="*/ 295275 h 330200"/>
                  <a:gd name="connsiteX15" fmla="*/ 15875 w 168275"/>
                  <a:gd name="connsiteY15" fmla="*/ 314325 h 330200"/>
                  <a:gd name="connsiteX16" fmla="*/ 6350 w 168275"/>
                  <a:gd name="connsiteY16" fmla="*/ 317500 h 330200"/>
                  <a:gd name="connsiteX17" fmla="*/ 0 w 168275"/>
                  <a:gd name="connsiteY17" fmla="*/ 33020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275" h="330200">
                    <a:moveTo>
                      <a:pt x="168275" y="0"/>
                    </a:moveTo>
                    <a:cubicBezTo>
                      <a:pt x="156085" y="2438"/>
                      <a:pt x="149924" y="2222"/>
                      <a:pt x="139700" y="9525"/>
                    </a:cubicBezTo>
                    <a:cubicBezTo>
                      <a:pt x="136046" y="12135"/>
                      <a:pt x="133097" y="15641"/>
                      <a:pt x="130175" y="19050"/>
                    </a:cubicBezTo>
                    <a:cubicBezTo>
                      <a:pt x="125876" y="24066"/>
                      <a:pt x="118166" y="35090"/>
                      <a:pt x="114300" y="41275"/>
                    </a:cubicBezTo>
                    <a:cubicBezTo>
                      <a:pt x="111029" y="46508"/>
                      <a:pt x="108478" y="52213"/>
                      <a:pt x="104775" y="57150"/>
                    </a:cubicBezTo>
                    <a:cubicBezTo>
                      <a:pt x="102081" y="60742"/>
                      <a:pt x="98425" y="63500"/>
                      <a:pt x="95250" y="66675"/>
                    </a:cubicBezTo>
                    <a:cubicBezTo>
                      <a:pt x="88642" y="93106"/>
                      <a:pt x="96688" y="66974"/>
                      <a:pt x="85725" y="88900"/>
                    </a:cubicBezTo>
                    <a:cubicBezTo>
                      <a:pt x="72580" y="115190"/>
                      <a:pt x="94398" y="80653"/>
                      <a:pt x="76200" y="107950"/>
                    </a:cubicBezTo>
                    <a:cubicBezTo>
                      <a:pt x="72783" y="121619"/>
                      <a:pt x="71796" y="124131"/>
                      <a:pt x="69850" y="139700"/>
                    </a:cubicBezTo>
                    <a:cubicBezTo>
                      <a:pt x="67227" y="160685"/>
                      <a:pt x="67111" y="182841"/>
                      <a:pt x="60325" y="203200"/>
                    </a:cubicBezTo>
                    <a:cubicBezTo>
                      <a:pt x="59267" y="206375"/>
                      <a:pt x="58069" y="209507"/>
                      <a:pt x="57150" y="212725"/>
                    </a:cubicBezTo>
                    <a:cubicBezTo>
                      <a:pt x="55794" y="217472"/>
                      <a:pt x="53338" y="229875"/>
                      <a:pt x="50800" y="234950"/>
                    </a:cubicBezTo>
                    <a:cubicBezTo>
                      <a:pt x="40375" y="255799"/>
                      <a:pt x="46291" y="230760"/>
                      <a:pt x="38100" y="263525"/>
                    </a:cubicBezTo>
                    <a:cubicBezTo>
                      <a:pt x="37083" y="267594"/>
                      <a:pt x="34027" y="281195"/>
                      <a:pt x="31750" y="285750"/>
                    </a:cubicBezTo>
                    <a:cubicBezTo>
                      <a:pt x="30043" y="289163"/>
                      <a:pt x="27107" y="291862"/>
                      <a:pt x="25400" y="295275"/>
                    </a:cubicBezTo>
                    <a:cubicBezTo>
                      <a:pt x="21565" y="302944"/>
                      <a:pt x="23458" y="308259"/>
                      <a:pt x="15875" y="314325"/>
                    </a:cubicBezTo>
                    <a:cubicBezTo>
                      <a:pt x="13262" y="316416"/>
                      <a:pt x="9525" y="316442"/>
                      <a:pt x="6350" y="317500"/>
                    </a:cubicBezTo>
                    <a:cubicBezTo>
                      <a:pt x="2702" y="328445"/>
                      <a:pt x="5542" y="324658"/>
                      <a:pt x="0" y="330200"/>
                    </a:cubicBezTo>
                  </a:path>
                </a:pathLst>
              </a:cu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Can 33"/>
              <p:cNvSpPr/>
              <p:nvPr/>
            </p:nvSpPr>
            <p:spPr>
              <a:xfrm>
                <a:off x="3067050" y="3869846"/>
                <a:ext cx="45719" cy="249886"/>
              </a:xfrm>
              <a:prstGeom prst="can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997200" y="3792707"/>
                <a:ext cx="193675" cy="857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64" name="Straight Connector 63"/>
            <p:cNvCxnSpPr>
              <a:endCxn id="3" idx="1"/>
            </p:cNvCxnSpPr>
            <p:nvPr/>
          </p:nvCxnSpPr>
          <p:spPr>
            <a:xfrm>
              <a:off x="1264350" y="3271687"/>
              <a:ext cx="462529" cy="1429113"/>
            </a:xfrm>
            <a:prstGeom prst="line">
              <a:avLst/>
            </a:prstGeom>
            <a:ln w="12700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1726879" y="4653302"/>
              <a:ext cx="85003" cy="9499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l="51017" t="5215" r="10134" b="10317"/>
            <a:stretch/>
          </p:blipFill>
          <p:spPr>
            <a:xfrm>
              <a:off x="1269675" y="652669"/>
              <a:ext cx="2141394" cy="2619018"/>
            </a:xfrm>
            <a:prstGeom prst="rect">
              <a:avLst/>
            </a:prstGeom>
            <a:ln w="34925">
              <a:solidFill>
                <a:srgbClr val="FFFF00"/>
              </a:solidFill>
            </a:ln>
          </p:spPr>
        </p:pic>
        <p:cxnSp>
          <p:nvCxnSpPr>
            <p:cNvPr id="67" name="Straight Connector 66"/>
            <p:cNvCxnSpPr>
              <a:endCxn id="3" idx="3"/>
            </p:cNvCxnSpPr>
            <p:nvPr/>
          </p:nvCxnSpPr>
          <p:spPr>
            <a:xfrm flipH="1">
              <a:off x="1811883" y="3316542"/>
              <a:ext cx="1637309" cy="1384259"/>
            </a:xfrm>
            <a:prstGeom prst="line">
              <a:avLst/>
            </a:prstGeom>
            <a:ln w="12700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8"/>
            <a:srcRect l="8564" b="4965"/>
            <a:stretch/>
          </p:blipFill>
          <p:spPr>
            <a:xfrm>
              <a:off x="8024899" y="4088259"/>
              <a:ext cx="759450" cy="1106295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3855258" y="4488455"/>
              <a:ext cx="3022990" cy="285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Ecosystem productivity &amp; sap flow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630695" y="3638615"/>
              <a:ext cx="1986022" cy="470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Spectrometers/ Calibration panels</a:t>
              </a: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H="1">
              <a:off x="6693078" y="4284240"/>
              <a:ext cx="1288882" cy="481359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6270148" y="4172250"/>
              <a:ext cx="1753615" cy="212093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5475" y="5381676"/>
            <a:ext cx="2214219" cy="2316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sp>
        <p:nvSpPr>
          <p:cNvPr id="39" name="TextBox 38"/>
          <p:cNvSpPr txBox="1"/>
          <p:nvPr/>
        </p:nvSpPr>
        <p:spPr>
          <a:xfrm>
            <a:off x="49052" y="5960011"/>
            <a:ext cx="7765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Contact: David W. Allen, NIST</a:t>
            </a:r>
          </a:p>
          <a:p>
            <a:r>
              <a:rPr lang="en-US" sz="14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In collaboration with Lucy Hutyra, Boston U., and Barry Logan, Bowdoin College</a:t>
            </a:r>
          </a:p>
        </p:txBody>
      </p:sp>
      <p:sp>
        <p:nvSpPr>
          <p:cNvPr id="71" name="Right Arrow 70"/>
          <p:cNvSpPr/>
          <p:nvPr/>
        </p:nvSpPr>
        <p:spPr>
          <a:xfrm rot="13702786">
            <a:off x="933595" y="2737023"/>
            <a:ext cx="372191" cy="2525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93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Israel Lopez </a:t>
            </a:r>
            <a:r>
              <a:rPr lang="en-US" b="1" dirty="0" err="1">
                <a:solidFill>
                  <a:srgbClr val="FFFF00"/>
                </a:solidFill>
              </a:rPr>
              <a:t>Coto</a:t>
            </a:r>
            <a:r>
              <a:rPr lang="en-US" b="1" dirty="0">
                <a:solidFill>
                  <a:srgbClr val="FFFF00"/>
                </a:solidFill>
              </a:rPr>
              <a:t> et al</a:t>
            </a:r>
            <a:r>
              <a:rPr lang="en-US" b="1" dirty="0"/>
              <a:t>., “Tower-Based Greenhouse Gas Measurement Network Design”, Atmospheric Environment, </a:t>
            </a:r>
            <a:r>
              <a:rPr lang="en-US" b="1" dirty="0" err="1"/>
              <a:t>doi</a:t>
            </a:r>
            <a:r>
              <a:rPr lang="en-US" b="1" dirty="0"/>
              <a:t> </a:t>
            </a:r>
            <a:r>
              <a:rPr lang="is-IS" b="1" dirty="0"/>
              <a:t>10.1007/s00376-017-6094-6.</a:t>
            </a:r>
            <a:endParaRPr lang="en-US" b="1" dirty="0"/>
          </a:p>
          <a:p>
            <a:pPr lvl="1"/>
            <a:r>
              <a:rPr lang="en-US" b="1" dirty="0"/>
              <a:t>Network design study (OSSE) to locate tower sites </a:t>
            </a:r>
          </a:p>
          <a:p>
            <a:pPr lvl="1"/>
            <a:r>
              <a:rPr lang="en-US" b="1" dirty="0"/>
              <a:t>Clustering approach to place the towers (maximize the differences between signals)</a:t>
            </a:r>
          </a:p>
          <a:p>
            <a:r>
              <a:rPr lang="en-US" b="1" dirty="0">
                <a:solidFill>
                  <a:srgbClr val="FFFF00"/>
                </a:solidFill>
              </a:rPr>
              <a:t>Mueller et al., in prep</a:t>
            </a:r>
            <a:r>
              <a:rPr lang="en-US" b="1" dirty="0"/>
              <a:t>: OSSE to identify optimal location for towers to characterize incoming air flow (i.e. background) for the 12 urban towers. </a:t>
            </a:r>
          </a:p>
          <a:p>
            <a:pPr lvl="1"/>
            <a:r>
              <a:rPr lang="en-US" b="1" dirty="0"/>
              <a:t>4 have been identified</a:t>
            </a:r>
          </a:p>
          <a:p>
            <a:pPr lvl="1"/>
            <a:r>
              <a:rPr lang="en-US" b="1" dirty="0"/>
              <a:t>Study showed the need for a more sophisticated background analysis than usual: large bias is introduced if the background tower data is used alone.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23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Inversion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NIST will conduct flux inversions for GHG emissions in NEC domain.</a:t>
            </a:r>
          </a:p>
          <a:p>
            <a:r>
              <a:rPr lang="en-US" dirty="0"/>
              <a:t>Inversion will use background, observations, and footprints.  Usually will use prior inventory emissions information or other spatial proxy data.</a:t>
            </a:r>
          </a:p>
          <a:p>
            <a:r>
              <a:rPr lang="en-US" dirty="0"/>
              <a:t>Investigate combining aircraft and stationary (tower) data</a:t>
            </a:r>
          </a:p>
          <a:p>
            <a:r>
              <a:rPr lang="en-US" dirty="0"/>
              <a:t>Uncertainty in model transport – propagation to flux estimation</a:t>
            </a:r>
          </a:p>
          <a:p>
            <a:r>
              <a:rPr lang="en-US" dirty="0"/>
              <a:t>Testing of assumptions that go into inversion</a:t>
            </a:r>
          </a:p>
          <a:p>
            <a:pPr lvl="1"/>
            <a:r>
              <a:rPr lang="en-US" dirty="0"/>
              <a:t>Prior error covariance matrices</a:t>
            </a:r>
          </a:p>
          <a:p>
            <a:pPr lvl="1"/>
            <a:r>
              <a:rPr lang="en-US" dirty="0"/>
              <a:t>Developing metrics</a:t>
            </a:r>
          </a:p>
          <a:p>
            <a:r>
              <a:rPr lang="en-US" dirty="0">
                <a:solidFill>
                  <a:srgbClr val="FF0000"/>
                </a:solidFill>
              </a:rPr>
              <a:t>[more input from Kim/Sharon/</a:t>
            </a:r>
            <a:r>
              <a:rPr lang="en-US" dirty="0" err="1">
                <a:solidFill>
                  <a:srgbClr val="FF0000"/>
                </a:solidFill>
              </a:rPr>
              <a:t>Subhomoy</a:t>
            </a:r>
            <a:r>
              <a:rPr lang="en-US" dirty="0">
                <a:solidFill>
                  <a:srgbClr val="FF0000"/>
                </a:solidFill>
              </a:rPr>
              <a:t> others]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089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Critical areas of collaborative efforts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Meteorological modeling</a:t>
            </a:r>
          </a:p>
          <a:p>
            <a:r>
              <a:rPr lang="en-US" dirty="0"/>
              <a:t>Background determination</a:t>
            </a:r>
          </a:p>
          <a:p>
            <a:r>
              <a:rPr lang="en-US" dirty="0"/>
              <a:t>Flight planning coordination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45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NEC-BW Meeting 2/13/2017</a:t>
            </a:r>
          </a:p>
        </p:txBody>
      </p:sp>
    </p:spTree>
    <p:extLst>
      <p:ext uri="{BB962C8B-B14F-4D97-AF65-F5344CB8AC3E}">
        <p14:creationId xmlns:p14="http://schemas.microsoft.com/office/powerpoint/2010/main" val="661169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t="5657" b="2757"/>
          <a:stretch/>
        </p:blipFill>
        <p:spPr>
          <a:xfrm>
            <a:off x="0" y="0"/>
            <a:ext cx="7591192" cy="672746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4475960" y="6401661"/>
            <a:ext cx="6347150" cy="401092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Map of Northeast Corridor-Baltimore/Washington </a:t>
            </a:r>
            <a:r>
              <a:rPr lang="en-US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tower network</a:t>
            </a:r>
            <a:endParaRPr lang="en-US" i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257" y="4666101"/>
            <a:ext cx="3251415" cy="977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20" y="92253"/>
            <a:ext cx="5997225" cy="449856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 bwMode="auto">
          <a:xfrm>
            <a:off x="2273956" y="2316437"/>
            <a:ext cx="2076248" cy="190500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46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7877" y="92253"/>
            <a:ext cx="29057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zoom on Washington DC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4350204" y="2692622"/>
            <a:ext cx="1710630" cy="8382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935869" y="5311571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GHG01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3D49-3C94-EC48-A383-9D8D785ADE5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99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3611" r="7815" b="7222"/>
          <a:stretch/>
        </p:blipFill>
        <p:spPr>
          <a:xfrm>
            <a:off x="323850" y="69433"/>
            <a:ext cx="11106150" cy="68361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535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2" y="442762"/>
            <a:ext cx="10058400" cy="5641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6788" y="6266047"/>
            <a:ext cx="9903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Nam-12/ HYSPLIT convolution with EPA CH4 inventory for arbitrary domain</a:t>
            </a:r>
            <a:r>
              <a:rPr lang="en-US">
                <a:solidFill>
                  <a:srgbClr val="FFFF00"/>
                </a:solidFill>
              </a:rPr>
              <a:t>/ arbitrary BG.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7558" y="44276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20150213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6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22A87F0-967D-464A-AFB8-AB9E7D71558E}" type="slidenum">
              <a:rPr lang="en-US" altLang="x-none"/>
              <a:pPr/>
              <a:t>5</a:t>
            </a:fld>
            <a:endParaRPr lang="en-US" altLang="x-none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049" y="273629"/>
            <a:ext cx="8229024" cy="1144921"/>
          </a:xfrm>
          <a:ln/>
        </p:spPr>
        <p:txBody>
          <a:bodyPr vert="horz" lIns="91440" tIns="30176" rIns="91440" bIns="45720" rtlCol="0" anchor="ctr">
            <a:normAutofit/>
          </a:bodyPr>
          <a:lstStyle/>
          <a:p>
            <a:pPr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</a:tabLst>
            </a:pPr>
            <a:r>
              <a:rPr lang="en-US" altLang="x-none"/>
              <a:t>Network design for NEC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4738" y="1443992"/>
            <a:ext cx="9806302" cy="4617125"/>
          </a:xfrm>
          <a:ln/>
        </p:spPr>
        <p:txBody>
          <a:bodyPr>
            <a:normAutofit/>
          </a:bodyPr>
          <a:lstStyle/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</a:tabLst>
            </a:pPr>
            <a:r>
              <a:rPr lang="en-US" altLang="x-none" b="1" dirty="0"/>
              <a:t>Design a network of stations for monitoring </a:t>
            </a:r>
            <a:r>
              <a:rPr lang="en-US" altLang="x-none" b="1" dirty="0">
                <a:solidFill>
                  <a:srgbClr val="FF0000"/>
                </a:solidFill>
              </a:rPr>
              <a:t>urban GHG emissions</a:t>
            </a:r>
            <a:r>
              <a:rPr lang="en-US" altLang="x-none" b="1" dirty="0"/>
              <a:t> for the NE Corridor (Washington DC + Baltimore) and to assess the impact of using a very dense network of low-cost low-accuracy CO2 sensors (uncertainty + drift).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</a:tabLst>
            </a:pPr>
            <a:r>
              <a:rPr lang="en-US" altLang="x-none" b="1" dirty="0"/>
              <a:t>February and July </a:t>
            </a:r>
            <a:r>
              <a:rPr lang="en-US" altLang="x-none" b="1" dirty="0">
                <a:solidFill>
                  <a:srgbClr val="FF0000"/>
                </a:solidFill>
              </a:rPr>
              <a:t>sensitivity functions</a:t>
            </a:r>
            <a:r>
              <a:rPr lang="en-US" altLang="x-none" b="1" dirty="0"/>
              <a:t> (footprints) for </a:t>
            </a:r>
            <a:r>
              <a:rPr lang="en-US" altLang="x-none" b="1" dirty="0">
                <a:solidFill>
                  <a:srgbClr val="FF0000"/>
                </a:solidFill>
              </a:rPr>
              <a:t>98</a:t>
            </a:r>
            <a:r>
              <a:rPr lang="en-US" altLang="x-none" b="1" dirty="0"/>
              <a:t> potential observing points. (WRF – STILT) 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</a:tabLst>
            </a:pPr>
            <a:r>
              <a:rPr lang="en-US" altLang="x-none" b="1" dirty="0">
                <a:solidFill>
                  <a:srgbClr val="FF0000"/>
                </a:solidFill>
              </a:rPr>
              <a:t>Clustering</a:t>
            </a:r>
            <a:r>
              <a:rPr lang="en-US" altLang="x-none" b="1" dirty="0"/>
              <a:t> approach to place the towers (maximize the differences between signals)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</a:tabLst>
            </a:pPr>
            <a:r>
              <a:rPr lang="en-US" altLang="x-none" b="1" dirty="0"/>
              <a:t>Evaluate the networks by using an </a:t>
            </a:r>
            <a:r>
              <a:rPr lang="en-US" altLang="x-none" b="1" dirty="0">
                <a:solidFill>
                  <a:srgbClr val="FF0000"/>
                </a:solidFill>
              </a:rPr>
              <a:t>OSSE</a:t>
            </a:r>
            <a:r>
              <a:rPr lang="en-US" altLang="x-none" b="1" dirty="0"/>
              <a:t> (Observing system simulation experiment) → Synthetic inversions (assumed emissions + pseudo-observations + </a:t>
            </a:r>
            <a:r>
              <a:rPr lang="en-US" altLang="x-none" b="1" dirty="0" err="1">
                <a:solidFill>
                  <a:srgbClr val="FF0000"/>
                </a:solidFill>
              </a:rPr>
              <a:t>Kalman</a:t>
            </a:r>
            <a:r>
              <a:rPr lang="en-US" altLang="x-none" b="1" dirty="0">
                <a:solidFill>
                  <a:srgbClr val="FF0000"/>
                </a:solidFill>
              </a:rPr>
              <a:t> Filter</a:t>
            </a:r>
            <a:r>
              <a:rPr lang="en-US" altLang="x-none" b="1" dirty="0"/>
              <a:t>)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797889" y="3276345"/>
          <a:ext cx="652389" cy="326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r:id="rId4" imgW="720000" imgH="360360" progId="">
                  <p:embed/>
                </p:oleObj>
              </mc:Choice>
              <mc:Fallback>
                <p:oleObj r:id="rId4" imgW="720000" imgH="360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7889" y="3276345"/>
                        <a:ext cx="652389" cy="32691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91000" y="6221454"/>
            <a:ext cx="338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Lopez </a:t>
            </a:r>
            <a:r>
              <a:rPr lang="en-US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Coto</a:t>
            </a:r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et al., accepted</a:t>
            </a:r>
          </a:p>
        </p:txBody>
      </p:sp>
    </p:spTree>
    <p:extLst>
      <p:ext uri="{BB962C8B-B14F-4D97-AF65-F5344CB8AC3E}">
        <p14:creationId xmlns:p14="http://schemas.microsoft.com/office/powerpoint/2010/main" val="1854659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A3F00AE-3EF6-594C-972A-DE44A3009B42}" type="slidenum">
              <a:rPr lang="en-US" altLang="x-none"/>
              <a:pPr/>
              <a:t>6</a:t>
            </a:fld>
            <a:endParaRPr lang="en-US" altLang="x-none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80" y="623586"/>
            <a:ext cx="6221453" cy="6221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66835" y="297392"/>
            <a:ext cx="4768340" cy="839609"/>
          </a:xfrm>
          <a:ln/>
        </p:spPr>
        <p:txBody>
          <a:bodyPr vert="horz" lIns="91440" tIns="30176" rIns="91440" bIns="45720" rtlCol="0" anchor="ctr">
            <a:normAutofit/>
          </a:bodyPr>
          <a:lstStyle/>
          <a:p>
            <a:pPr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</a:tabLst>
            </a:pPr>
            <a:r>
              <a:rPr lang="en-US" altLang="x-none" dirty="0"/>
              <a:t>FCC Towers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121230" y="2721887"/>
            <a:ext cx="3259552" cy="165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811" tIns="62704" rIns="89811" bIns="48988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>
              <a:buSzPct val="45000"/>
              <a:buFont typeface="Wingdings" charset="2"/>
              <a:buChar char=""/>
            </a:pPr>
            <a:r>
              <a:rPr lang="en-US" altLang="x-none" sz="1814">
                <a:solidFill>
                  <a:schemeClr val="bg1"/>
                </a:solidFill>
                <a:ea typeface="DejaVu Sans" charset="0"/>
                <a:cs typeface="DejaVu Sans" charset="0"/>
              </a:rPr>
              <a:t>50 – 100 </a:t>
            </a:r>
            <a:r>
              <a:rPr lang="en-US" altLang="x-none" sz="1814" dirty="0" err="1">
                <a:solidFill>
                  <a:schemeClr val="bg1"/>
                </a:solidFill>
                <a:ea typeface="DejaVu Sans" charset="0"/>
                <a:cs typeface="DejaVu Sans" charset="0"/>
              </a:rPr>
              <a:t>magl</a:t>
            </a:r>
            <a:endParaRPr lang="en-US" altLang="x-none" sz="1814" dirty="0">
              <a:solidFill>
                <a:schemeClr val="bg1"/>
              </a:solidFill>
              <a:ea typeface="DejaVu Sans" charset="0"/>
              <a:cs typeface="DejaVu Sans" charset="0"/>
            </a:endParaRPr>
          </a:p>
          <a:p>
            <a:pPr>
              <a:buSzPct val="45000"/>
              <a:buFont typeface="Wingdings" charset="2"/>
              <a:buChar char=""/>
            </a:pPr>
            <a:r>
              <a:rPr lang="en-US" altLang="x-none" sz="1814" dirty="0">
                <a:solidFill>
                  <a:schemeClr val="bg1"/>
                </a:solidFill>
                <a:ea typeface="DejaVu Sans" charset="0"/>
                <a:cs typeface="DejaVu Sans" charset="0"/>
              </a:rPr>
              <a:t>Placed on urban land use (or very close by)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en-US" altLang="x-none" sz="1814" dirty="0">
                <a:solidFill>
                  <a:schemeClr val="bg1"/>
                </a:solidFill>
                <a:ea typeface="DejaVu Sans" charset="0"/>
                <a:cs typeface="DejaVu Sans" charset="0"/>
              </a:rPr>
              <a:t>Sparse across the domain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380780" y="6281940"/>
            <a:ext cx="2490021" cy="56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811" tIns="61332" rIns="89811" bIns="48988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/>
            <a:r>
              <a:rPr lang="en-US" altLang="x-none" sz="1633">
                <a:solidFill>
                  <a:schemeClr val="accent1"/>
                </a:solidFill>
                <a:ea typeface="DejaVu Sans" charset="0"/>
                <a:cs typeface="DejaVu Sans" charset="0"/>
              </a:rPr>
              <a:t>URBAN LAND USE FROM MODIS 2012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327661" y="1693619"/>
            <a:ext cx="1984528" cy="64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55911" rIns="81646" bIns="4082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r>
              <a:rPr lang="en-US" altLang="x-none" sz="1996" dirty="0">
                <a:solidFill>
                  <a:schemeClr val="bg1"/>
                </a:solidFill>
                <a:ea typeface="DejaVu Sans" charset="0"/>
                <a:cs typeface="DejaVu Sans" charset="0"/>
              </a:rPr>
              <a:t>98 preselected urban locations</a:t>
            </a: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0416455" y="1327820"/>
            <a:ext cx="1440" cy="464592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 rot="16200000">
            <a:off x="10103942" y="3532692"/>
            <a:ext cx="663909" cy="2376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9053" rIns="81646" bIns="40823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/>
            <a:r>
              <a:rPr lang="en-US" altLang="x-none" sz="1089">
                <a:ea typeface="DejaVu Sans" charset="0"/>
                <a:cs typeface="DejaVu Sans" charset="0"/>
              </a:rPr>
              <a:t>130 km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5090776" y="1160762"/>
            <a:ext cx="5142779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3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7363335" y="1018189"/>
            <a:ext cx="663909" cy="2376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9053" rIns="81646" bIns="40823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r>
              <a:rPr lang="en-US" altLang="x-none" sz="1089">
                <a:ea typeface="DejaVu Sans" charset="0"/>
                <a:cs typeface="DejaVu Sans" charset="0"/>
              </a:rPr>
              <a:t>120 km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2377" y="5349584"/>
            <a:ext cx="328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Lopez </a:t>
            </a:r>
            <a:r>
              <a:rPr lang="en-US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Coto</a:t>
            </a:r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et al., Atm. </a:t>
            </a:r>
            <a:r>
              <a:rPr lang="en-US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Env</a:t>
            </a:r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234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6DE34C5-3302-8949-9B38-486F4E4BFFE3}" type="slidenum">
              <a:rPr lang="en-US" altLang="x-none"/>
              <a:pPr/>
              <a:t>7</a:t>
            </a:fld>
            <a:endParaRPr lang="en-US" altLang="x-none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43" y="175699"/>
            <a:ext cx="4147635" cy="345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54" y="175699"/>
            <a:ext cx="4147635" cy="345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63" y="3430441"/>
            <a:ext cx="4147635" cy="331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19" y="3416039"/>
            <a:ext cx="4147635" cy="331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5343" y="90530"/>
            <a:ext cx="1022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February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82505" y="113047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714" y="143691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Sensitivity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690" y="4640767"/>
            <a:ext cx="152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Uncertainty reduction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9155659" y="4805551"/>
            <a:ext cx="328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Lopez </a:t>
            </a:r>
            <a:r>
              <a:rPr lang="en-US" i="1" dirty="0" err="1">
                <a:solidFill>
                  <a:schemeClr val="bg1"/>
                </a:solidFill>
              </a:rPr>
              <a:t>Coto</a:t>
            </a:r>
            <a:r>
              <a:rPr lang="en-US" i="1" dirty="0">
                <a:solidFill>
                  <a:schemeClr val="bg1"/>
                </a:solidFill>
              </a:rPr>
              <a:t> et al., Atm. </a:t>
            </a:r>
            <a:r>
              <a:rPr lang="en-US" i="1" dirty="0" err="1">
                <a:solidFill>
                  <a:schemeClr val="bg1"/>
                </a:solidFill>
              </a:rPr>
              <a:t>Env</a:t>
            </a:r>
            <a:r>
              <a:rPr lang="en-US" i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7508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Progress and Planned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28678"/>
            <a:ext cx="10515600" cy="435133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400" b="1" dirty="0"/>
              <a:t>Tower data collection &amp; status; time series analysis of tower observations</a:t>
            </a:r>
          </a:p>
          <a:p>
            <a:pPr>
              <a:buFont typeface="Arial" charset="0"/>
              <a:buChar char="•"/>
            </a:pPr>
            <a:r>
              <a:rPr lang="en-US" sz="2400" b="1" dirty="0"/>
              <a:t>Met &amp; dispersion modeling: Current evaluation effort, planned long-term runs</a:t>
            </a:r>
          </a:p>
          <a:p>
            <a:pPr>
              <a:buFont typeface="Arial" charset="0"/>
              <a:buChar char="•"/>
            </a:pPr>
            <a:r>
              <a:rPr lang="en-US" sz="2400" b="1" dirty="0"/>
              <a:t>Large Eddy Simulations: validation &amp; simulation of point sources</a:t>
            </a:r>
          </a:p>
          <a:p>
            <a:pPr>
              <a:buFont typeface="Arial" charset="0"/>
              <a:buChar char="•"/>
            </a:pPr>
            <a:r>
              <a:rPr lang="en-US" sz="2400" b="1" dirty="0"/>
              <a:t>Background determination (incoming air)</a:t>
            </a:r>
          </a:p>
          <a:p>
            <a:pPr>
              <a:buFont typeface="Arial" charset="0"/>
              <a:buChar char="•"/>
            </a:pPr>
            <a:r>
              <a:rPr lang="en-US" sz="2400" b="1" dirty="0"/>
              <a:t>Inventory development and status</a:t>
            </a:r>
          </a:p>
          <a:p>
            <a:pPr>
              <a:buFont typeface="Arial" charset="0"/>
              <a:buChar char="•"/>
            </a:pPr>
            <a:r>
              <a:rPr lang="en-US" sz="2400" b="1" dirty="0" err="1"/>
              <a:t>Biospheric</a:t>
            </a:r>
            <a:r>
              <a:rPr lang="en-US" sz="2400" b="1" dirty="0"/>
              <a:t> work on NIST campus (SIF measurements)</a:t>
            </a:r>
          </a:p>
          <a:p>
            <a:pPr>
              <a:buFont typeface="Arial" charset="0"/>
              <a:buChar char="•"/>
            </a:pPr>
            <a:r>
              <a:rPr lang="en-US" sz="2400" b="1" dirty="0"/>
              <a:t>Flux inversions (CO</a:t>
            </a:r>
            <a:r>
              <a:rPr lang="en-US" sz="2400" b="1" baseline="-25000" dirty="0"/>
              <a:t>2</a:t>
            </a:r>
            <a:r>
              <a:rPr lang="en-US" sz="2400" b="1" dirty="0"/>
              <a:t>, CH</a:t>
            </a:r>
            <a:r>
              <a:rPr lang="en-US" sz="2400" b="1" baseline="-25000" dirty="0"/>
              <a:t>4</a:t>
            </a:r>
            <a:r>
              <a:rPr lang="en-US" sz="2400" b="1" dirty="0"/>
              <a:t>)</a:t>
            </a:r>
          </a:p>
          <a:p>
            <a:pPr>
              <a:buFont typeface="Arial" charset="0"/>
              <a:buChar char="•"/>
            </a:pP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7E970-A93B-2D4B-9CF6-31317E5671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13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Tower-based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In-situ CH</a:t>
            </a:r>
            <a:r>
              <a:rPr lang="en-US" b="1" baseline="-25000" dirty="0"/>
              <a:t>4</a:t>
            </a:r>
            <a:r>
              <a:rPr lang="en-US" b="1" dirty="0"/>
              <a:t>, CO</a:t>
            </a:r>
            <a:r>
              <a:rPr lang="en-US" b="1" baseline="-25000" dirty="0"/>
              <a:t>2</a:t>
            </a:r>
            <a:r>
              <a:rPr lang="en-US" b="1" dirty="0"/>
              <a:t> (Earth Networks/</a:t>
            </a:r>
            <a:r>
              <a:rPr lang="en-US" b="1" dirty="0" err="1"/>
              <a:t>Picarro</a:t>
            </a:r>
            <a:r>
              <a:rPr lang="en-US" b="1" dirty="0"/>
              <a:t> CRDS)</a:t>
            </a:r>
          </a:p>
          <a:p>
            <a:r>
              <a:rPr lang="en-US" b="1" dirty="0"/>
              <a:t>4 NOAA flask sites planned (1 hour integrated samples; C-14 analysis; other gases (CFCs, hydrocarbons): 6 samples /month)</a:t>
            </a:r>
          </a:p>
          <a:p>
            <a:r>
              <a:rPr lang="en-US" b="1" dirty="0"/>
              <a:t>Weather stations (Earth Networks)</a:t>
            </a:r>
          </a:p>
          <a:p>
            <a:r>
              <a:rPr lang="en-US" b="1" dirty="0"/>
              <a:t>12 stations in urban region (Wash DC &amp; Baltimore); 6 established, 6 in next year</a:t>
            </a:r>
          </a:p>
          <a:p>
            <a:r>
              <a:rPr lang="en-US" b="1" dirty="0"/>
              <a:t>4 planned background stations</a:t>
            </a:r>
          </a:p>
          <a:p>
            <a:r>
              <a:rPr lang="en-US" b="1" dirty="0"/>
              <a:t>2 sampling heights at each site (typically 50 &amp; 90 </a:t>
            </a:r>
            <a:r>
              <a:rPr lang="en-US" b="1" dirty="0" err="1"/>
              <a:t>magl</a:t>
            </a:r>
            <a:r>
              <a:rPr lang="en-US" b="1" dirty="0"/>
              <a:t>)</a:t>
            </a:r>
          </a:p>
          <a:p>
            <a:r>
              <a:rPr lang="en-US" b="1" dirty="0"/>
              <a:t>Heights &gt; 30 </a:t>
            </a:r>
            <a:r>
              <a:rPr lang="en-US" b="1" dirty="0" err="1"/>
              <a:t>magl</a:t>
            </a:r>
            <a:r>
              <a:rPr lang="en-US" b="1" dirty="0"/>
              <a:t>, but most 50+ 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3D49-3C94-EC48-A383-9D8D785ADE5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953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3205</TotalTime>
  <Words>3051</Words>
  <Application>Microsoft Office PowerPoint</Application>
  <PresentationFormat>Widescreen</PresentationFormat>
  <Paragraphs>379</Paragraphs>
  <Slides>45</Slides>
  <Notes>13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宋体</vt:lpstr>
      <vt:lpstr>Arial</vt:lpstr>
      <vt:lpstr>Calibri</vt:lpstr>
      <vt:lpstr>Century Gothic</vt:lpstr>
      <vt:lpstr>DejaVu Sans</vt:lpstr>
      <vt:lpstr>Garamond</vt:lpstr>
      <vt:lpstr>Symbol</vt:lpstr>
      <vt:lpstr>Times New Roman</vt:lpstr>
      <vt:lpstr>Wingdings</vt:lpstr>
      <vt:lpstr>Savon</vt:lpstr>
      <vt:lpstr>Northeast Corridor: Baltimore/Washington (NEC-bw)</vt:lpstr>
      <vt:lpstr>Outline</vt:lpstr>
      <vt:lpstr>General Remarks</vt:lpstr>
      <vt:lpstr>Previous work</vt:lpstr>
      <vt:lpstr>Network design for NEC</vt:lpstr>
      <vt:lpstr>FCC Towers</vt:lpstr>
      <vt:lpstr>PowerPoint Presentation</vt:lpstr>
      <vt:lpstr>In Progress and Planned Activities</vt:lpstr>
      <vt:lpstr>Tower-based network</vt:lpstr>
      <vt:lpstr>PowerPoint Presentation</vt:lpstr>
      <vt:lpstr>Tower Data Status and Goals</vt:lpstr>
      <vt:lpstr>Future plans: time series analyses</vt:lpstr>
      <vt:lpstr>Meteorological Modeling</vt:lpstr>
      <vt:lpstr>WRF domains &amp; grids</vt:lpstr>
      <vt:lpstr>PowerPoint Presentation</vt:lpstr>
      <vt:lpstr>PBL depth</vt:lpstr>
      <vt:lpstr>WRF Model Ensemble, Feb 2016</vt:lpstr>
      <vt:lpstr>Lagrangian Particle Dispersion Modeling (LPDM*)</vt:lpstr>
      <vt:lpstr>Example of a Footprint</vt:lpstr>
      <vt:lpstr>PowerPoint Presentation</vt:lpstr>
      <vt:lpstr>Met &amp; Dispersion Modeling: Planned work</vt:lpstr>
      <vt:lpstr>PowerPoint Presentation</vt:lpstr>
      <vt:lpstr>LES Simulations:  CO2 plumes over Baltimore MD Application of coupling FDS with WRF simulations</vt:lpstr>
      <vt:lpstr>Large Eddy Simulations: Potential Collaboration</vt:lpstr>
      <vt:lpstr>Background analysis</vt:lpstr>
      <vt:lpstr>Vulcan CO2ff Inventory</vt:lpstr>
      <vt:lpstr>Vulcan 2002 CO2ff Inventory</vt:lpstr>
      <vt:lpstr>PowerPoint Presentation</vt:lpstr>
      <vt:lpstr>PowerPoint Presentation</vt:lpstr>
      <vt:lpstr>PowerPoint Presentation</vt:lpstr>
      <vt:lpstr>BIAS related to background subtraction</vt:lpstr>
      <vt:lpstr>EPA 2012 Gridded CH4 Inventory</vt:lpstr>
      <vt:lpstr>EPA 2012 Gridded CH4 Inventory</vt:lpstr>
      <vt:lpstr>PowerPoint Presentation</vt:lpstr>
      <vt:lpstr>WRF-Chem simulated CH4</vt:lpstr>
      <vt:lpstr>Background / Upwind Concentrations</vt:lpstr>
      <vt:lpstr>Inventory status</vt:lpstr>
      <vt:lpstr>Solar-Induced Fluorescence and biospheric CO2 fluxes</vt:lpstr>
      <vt:lpstr>PowerPoint Presentation</vt:lpstr>
      <vt:lpstr>Inversion analyses</vt:lpstr>
      <vt:lpstr>Critical areas of collaborative efforts</vt:lpstr>
      <vt:lpstr>Additional slides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Northeast Corridor: Baltimore/Washington</dc:title>
  <dc:subject/>
  <dc:creator>Karion, Anna (Fed)</dc:creator>
  <cp:keywords/>
  <dc:description/>
  <cp:lastModifiedBy>Whetstone, James R. (Fed)</cp:lastModifiedBy>
  <cp:revision>484</cp:revision>
  <dcterms:created xsi:type="dcterms:W3CDTF">2017-01-30T17:56:35Z</dcterms:created>
  <dcterms:modified xsi:type="dcterms:W3CDTF">2017-02-13T12:22:50Z</dcterms:modified>
  <cp:category/>
</cp:coreProperties>
</file>