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88" r:id="rId3"/>
    <p:sldId id="294" r:id="rId4"/>
    <p:sldId id="293" r:id="rId5"/>
    <p:sldId id="298" r:id="rId6"/>
    <p:sldId id="297" r:id="rId7"/>
    <p:sldId id="299" r:id="rId8"/>
    <p:sldId id="289" r:id="rId9"/>
    <p:sldId id="301" r:id="rId10"/>
    <p:sldId id="302" r:id="rId11"/>
    <p:sldId id="304" r:id="rId12"/>
    <p:sldId id="305" r:id="rId13"/>
    <p:sldId id="290" r:id="rId14"/>
    <p:sldId id="263" r:id="rId15"/>
  </p:sldIdLst>
  <p:sldSz cx="10058400" cy="7315200"/>
  <p:notesSz cx="6858000" cy="9144000"/>
  <p:defaultTextStyle>
    <a:defPPr>
      <a:defRPr lang="en-US"/>
    </a:defPPr>
    <a:lvl1pPr marL="0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33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468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700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4934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168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402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635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69867" algn="l" defTabSz="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918" autoAdjust="0"/>
  </p:normalViewPr>
  <p:slideViewPr>
    <p:cSldViewPr snapToGrid="0" snapToObjects="1">
      <p:cViewPr>
        <p:scale>
          <a:sx n="75" d="100"/>
          <a:sy n="75" d="100"/>
        </p:scale>
        <p:origin x="-1520" y="-440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459-1EE7-7041-9CCE-E4B4D6FCA8DA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3C7D-DDBB-1849-ACC8-FB71B9CC4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7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0306C-8FC4-7C4A-B841-FA5DFB78B26A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4B1F-8764-6143-B374-12B66F5A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4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2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4571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BBCBB-AFCB-EF41-ADC0-D9D40A4102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1406525"/>
            <a:ext cx="3727450" cy="2713038"/>
          </a:xfrm>
          <a:ln/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1981" tIns="40991" rIns="81981" bIns="4099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7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50"/>
            <a:ext cx="22631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50"/>
            <a:ext cx="662178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6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4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87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4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69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06881"/>
            <a:ext cx="4442460" cy="482769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06881"/>
            <a:ext cx="4442460" cy="482769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6"/>
            <a:ext cx="4444208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33" indent="0">
              <a:buNone/>
              <a:defRPr sz="2200" b="1"/>
            </a:lvl2pPr>
            <a:lvl3pPr marL="992468" indent="0">
              <a:buNone/>
              <a:defRPr sz="2000" b="1"/>
            </a:lvl3pPr>
            <a:lvl4pPr marL="1488700" indent="0">
              <a:buNone/>
              <a:defRPr sz="1800" b="1"/>
            </a:lvl4pPr>
            <a:lvl5pPr marL="1984934" indent="0">
              <a:buNone/>
              <a:defRPr sz="1800" b="1"/>
            </a:lvl5pPr>
            <a:lvl6pPr marL="2481168" indent="0">
              <a:buNone/>
              <a:defRPr sz="1800" b="1"/>
            </a:lvl6pPr>
            <a:lvl7pPr marL="2977402" indent="0">
              <a:buNone/>
              <a:defRPr sz="1800" b="1"/>
            </a:lvl7pPr>
            <a:lvl8pPr marL="3473635" indent="0">
              <a:buNone/>
              <a:defRPr sz="1800" b="1"/>
            </a:lvl8pPr>
            <a:lvl9pPr marL="3969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9"/>
            <a:ext cx="4444208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37456"/>
            <a:ext cx="4445954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33" indent="0">
              <a:buNone/>
              <a:defRPr sz="2200" b="1"/>
            </a:lvl2pPr>
            <a:lvl3pPr marL="992468" indent="0">
              <a:buNone/>
              <a:defRPr sz="2000" b="1"/>
            </a:lvl3pPr>
            <a:lvl4pPr marL="1488700" indent="0">
              <a:buNone/>
              <a:defRPr sz="1800" b="1"/>
            </a:lvl4pPr>
            <a:lvl5pPr marL="1984934" indent="0">
              <a:buNone/>
              <a:defRPr sz="1800" b="1"/>
            </a:lvl5pPr>
            <a:lvl6pPr marL="2481168" indent="0">
              <a:buNone/>
              <a:defRPr sz="1800" b="1"/>
            </a:lvl6pPr>
            <a:lvl7pPr marL="2977402" indent="0">
              <a:buNone/>
              <a:defRPr sz="1800" b="1"/>
            </a:lvl7pPr>
            <a:lvl8pPr marL="3473635" indent="0">
              <a:buNone/>
              <a:defRPr sz="1800" b="1"/>
            </a:lvl8pPr>
            <a:lvl9pPr marL="3969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19869"/>
            <a:ext cx="4445954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233" indent="0">
              <a:buNone/>
              <a:defRPr sz="1200"/>
            </a:lvl2pPr>
            <a:lvl3pPr marL="992468" indent="0">
              <a:buNone/>
              <a:defRPr sz="1100"/>
            </a:lvl3pPr>
            <a:lvl4pPr marL="1488700" indent="0">
              <a:buNone/>
              <a:defRPr sz="1000"/>
            </a:lvl4pPr>
            <a:lvl5pPr marL="1984934" indent="0">
              <a:buNone/>
              <a:defRPr sz="1000"/>
            </a:lvl5pPr>
            <a:lvl6pPr marL="2481168" indent="0">
              <a:buNone/>
              <a:defRPr sz="1000"/>
            </a:lvl6pPr>
            <a:lvl7pPr marL="2977402" indent="0">
              <a:buNone/>
              <a:defRPr sz="1000"/>
            </a:lvl7pPr>
            <a:lvl8pPr marL="3473635" indent="0">
              <a:buNone/>
              <a:defRPr sz="1000"/>
            </a:lvl8pPr>
            <a:lvl9pPr marL="3969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8" y="5120642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8" y="653627"/>
            <a:ext cx="603504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6233" indent="0">
              <a:buNone/>
              <a:defRPr sz="3000"/>
            </a:lvl2pPr>
            <a:lvl3pPr marL="992468" indent="0">
              <a:buNone/>
              <a:defRPr sz="2600"/>
            </a:lvl3pPr>
            <a:lvl4pPr marL="1488700" indent="0">
              <a:buNone/>
              <a:defRPr sz="2200"/>
            </a:lvl4pPr>
            <a:lvl5pPr marL="1984934" indent="0">
              <a:buNone/>
              <a:defRPr sz="2200"/>
            </a:lvl5pPr>
            <a:lvl6pPr marL="2481168" indent="0">
              <a:buNone/>
              <a:defRPr sz="2200"/>
            </a:lvl6pPr>
            <a:lvl7pPr marL="2977402" indent="0">
              <a:buNone/>
              <a:defRPr sz="2200"/>
            </a:lvl7pPr>
            <a:lvl8pPr marL="3473635" indent="0">
              <a:buNone/>
              <a:defRPr sz="2200"/>
            </a:lvl8pPr>
            <a:lvl9pPr marL="396986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8" y="5725163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233" indent="0">
              <a:buNone/>
              <a:defRPr sz="1200"/>
            </a:lvl2pPr>
            <a:lvl3pPr marL="992468" indent="0">
              <a:buNone/>
              <a:defRPr sz="1100"/>
            </a:lvl3pPr>
            <a:lvl4pPr marL="1488700" indent="0">
              <a:buNone/>
              <a:defRPr sz="1000"/>
            </a:lvl4pPr>
            <a:lvl5pPr marL="1984934" indent="0">
              <a:buNone/>
              <a:defRPr sz="1000"/>
            </a:lvl5pPr>
            <a:lvl6pPr marL="2481168" indent="0">
              <a:buNone/>
              <a:defRPr sz="1000"/>
            </a:lvl6pPr>
            <a:lvl7pPr marL="2977402" indent="0">
              <a:buNone/>
              <a:defRPr sz="1000"/>
            </a:lvl7pPr>
            <a:lvl8pPr marL="3473635" indent="0">
              <a:buNone/>
              <a:defRPr sz="1000"/>
            </a:lvl8pPr>
            <a:lvl9pPr marL="3969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  <a:prstGeom prst="rect">
            <a:avLst/>
          </a:prstGeom>
        </p:spPr>
        <p:txBody>
          <a:bodyPr vert="horz" lIns="99246" tIns="49623" rIns="99246" bIns="496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6881"/>
            <a:ext cx="9052560" cy="4827695"/>
          </a:xfrm>
          <a:prstGeom prst="rect">
            <a:avLst/>
          </a:prstGeom>
        </p:spPr>
        <p:txBody>
          <a:bodyPr vert="horz" lIns="99246" tIns="49623" rIns="99246" bIns="496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9"/>
            <a:ext cx="2346960" cy="389467"/>
          </a:xfrm>
          <a:prstGeom prst="rect">
            <a:avLst/>
          </a:prstGeom>
        </p:spPr>
        <p:txBody>
          <a:bodyPr vert="horz" lIns="99246" tIns="49623" rIns="99246" bIns="4962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D0C1-1A81-AD4C-BCAF-802B6159C08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780109"/>
            <a:ext cx="3185160" cy="389467"/>
          </a:xfrm>
          <a:prstGeom prst="rect">
            <a:avLst/>
          </a:prstGeom>
        </p:spPr>
        <p:txBody>
          <a:bodyPr vert="horz" lIns="99246" tIns="49623" rIns="99246" bIns="4962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780109"/>
            <a:ext cx="2346960" cy="389467"/>
          </a:xfrm>
          <a:prstGeom prst="rect">
            <a:avLst/>
          </a:prstGeom>
        </p:spPr>
        <p:txBody>
          <a:bodyPr vert="horz" lIns="99246" tIns="49623" rIns="99246" bIns="4962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6D9B-CE28-8641-B22F-C93A0E8A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3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177" indent="-372177" algn="l" defTabSz="49623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380" indent="-310146" algn="l" defTabSz="49623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584" indent="-248117" algn="l" defTabSz="4962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818" indent="-248117" algn="l" defTabSz="49623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051" indent="-248117" algn="l" defTabSz="49623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285" indent="-248117" algn="l" defTabSz="49623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518" indent="-248117" algn="l" defTabSz="49623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751" indent="-248117" algn="l" defTabSz="49623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7986" indent="-248117" algn="l" defTabSz="49623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33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468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700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934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68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402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635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9867" algn="l" defTabSz="4962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7" y="924762"/>
            <a:ext cx="8469959" cy="63524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5280" y="6502400"/>
            <a:ext cx="9555480" cy="408023"/>
          </a:xfrm>
          <a:prstGeom prst="rect">
            <a:avLst/>
          </a:prstGeom>
          <a:noFill/>
        </p:spPr>
        <p:txBody>
          <a:bodyPr wrap="square" lIns="99246" tIns="49623" rIns="99246" bIns="49623" rtlCol="0">
            <a:spAutoFit/>
          </a:bodyPr>
          <a:lstStyle/>
          <a:p>
            <a:r>
              <a:rPr lang="en-US" dirty="0" smtClean="0"/>
              <a:t>Model drivers                  Models                         Assimilation                     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3765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Carbon data assimilation strategy for urban GHG Monitoring </a:t>
            </a:r>
          </a:p>
          <a:p>
            <a:r>
              <a:rPr lang="en-US" dirty="0" smtClean="0"/>
              <a:t>(Dickerson et al. 2014, proposal to NIST)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A: Revision </a:t>
            </a:r>
            <a:r>
              <a:rPr lang="en-US" dirty="0"/>
              <a:t>3</a:t>
            </a:r>
          </a:p>
        </p:txBody>
      </p:sp>
      <p:pic>
        <p:nvPicPr>
          <p:cNvPr id="6" name="Picture 5" descr="Screen Shot 2016-05-16 at 10.2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281" y="1790700"/>
            <a:ext cx="3654119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1590235"/>
            <a:ext cx="5164501" cy="53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16 at 10.24.0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67" y="4369647"/>
            <a:ext cx="3285066" cy="248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19200"/>
          </a:xfrm>
        </p:spPr>
        <p:txBody>
          <a:bodyPr/>
          <a:lstStyle/>
          <a:p>
            <a:r>
              <a:rPr lang="en-US" dirty="0"/>
              <a:t>Low-cost </a:t>
            </a:r>
            <a:r>
              <a:rPr lang="en-US" dirty="0" smtClean="0"/>
              <a:t>sensors plan II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137074"/>
            <a:ext cx="9052560" cy="345270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Sensor calibration</a:t>
            </a:r>
          </a:p>
          <a:p>
            <a:pPr lvl="1"/>
            <a:r>
              <a:rPr lang="en-US" sz="2800" dirty="0" smtClean="0"/>
              <a:t>Co-location with WeatherBug, MDE, DOEE instruments</a:t>
            </a:r>
          </a:p>
          <a:p>
            <a:pPr lvl="1"/>
            <a:r>
              <a:rPr lang="en-US" sz="2800" dirty="0" smtClean="0"/>
              <a:t>2-3 sensors at one site</a:t>
            </a:r>
          </a:p>
          <a:p>
            <a:pPr lvl="1"/>
            <a:r>
              <a:rPr lang="en-US" sz="2800" dirty="0" smtClean="0"/>
              <a:t>Longer-term drift (&gt; 1 month): Lab and site</a:t>
            </a:r>
          </a:p>
          <a:p>
            <a:pPr lvl="1"/>
            <a:r>
              <a:rPr lang="en-US" sz="2800" dirty="0" smtClean="0"/>
              <a:t>Field calibration with small tank?</a:t>
            </a:r>
          </a:p>
          <a:p>
            <a:pPr lvl="1"/>
            <a:r>
              <a:rPr lang="en-US" sz="2800" dirty="0" smtClean="0"/>
              <a:t>Software-based network calibration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" y="4437380"/>
            <a:ext cx="6304280" cy="2419773"/>
          </a:xfrm>
          <a:prstGeom prst="rect">
            <a:avLst/>
          </a:prstGeom>
        </p:spPr>
        <p:txBody>
          <a:bodyPr vert="horz" lIns="99246" tIns="49623" rIns="99246" bIns="49623" rtlCol="0">
            <a:noAutofit/>
          </a:bodyPr>
          <a:lstStyle>
            <a:lvl1pPr marL="372177" indent="-37217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380" indent="-310146" algn="l" defTabSz="496233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584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818" indent="-248117" algn="l" defTabSz="496233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051" indent="-248117" algn="l" defTabSz="496233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285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518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1751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986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 smtClean="0"/>
              <a:t>Other sensors </a:t>
            </a:r>
          </a:p>
          <a:p>
            <a:pPr lvl="1"/>
            <a:r>
              <a:rPr lang="en-US" sz="2300" dirty="0" smtClean="0"/>
              <a:t>We have done some testing of low-cost sensors for CH4 (Figaro), PM(Shinyei), </a:t>
            </a:r>
            <a:r>
              <a:rPr lang="en-US" sz="2300" dirty="0" err="1" smtClean="0"/>
              <a:t>Alphasense</a:t>
            </a:r>
            <a:r>
              <a:rPr lang="en-US" sz="2300" dirty="0" smtClean="0"/>
              <a:t> CO/O3/SO2/NO2</a:t>
            </a:r>
          </a:p>
          <a:p>
            <a:pPr lvl="1"/>
            <a:r>
              <a:rPr lang="en-US" sz="2300" dirty="0" smtClean="0"/>
              <a:t>Working with Joe Hodges and others at NIST to establish the accuracy (Shaun Howe and undergrads?)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66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19200"/>
          </a:xfrm>
        </p:spPr>
        <p:txBody>
          <a:bodyPr/>
          <a:lstStyle/>
          <a:p>
            <a:r>
              <a:rPr lang="en-US" dirty="0"/>
              <a:t>Low-cost </a:t>
            </a:r>
            <a:r>
              <a:rPr lang="en-US" dirty="0" smtClean="0"/>
              <a:t>sensors plan III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08761"/>
            <a:ext cx="9052560" cy="521885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Data </a:t>
            </a:r>
            <a:r>
              <a:rPr lang="en-US" sz="2800" b="1" dirty="0"/>
              <a:t>processing and </a:t>
            </a:r>
            <a:r>
              <a:rPr lang="en-US" sz="2800" b="1" dirty="0" smtClean="0"/>
              <a:t>analysis</a:t>
            </a:r>
          </a:p>
          <a:p>
            <a:pPr lvl="1"/>
            <a:r>
              <a:rPr lang="en-US" sz="2400" dirty="0" smtClean="0"/>
              <a:t>algorithm and software enables low-accuracy (~30ppm) to medium-accuracy (5-10ppm)</a:t>
            </a:r>
          </a:p>
          <a:p>
            <a:pPr lvl="1"/>
            <a:r>
              <a:rPr lang="en-US" sz="2400" dirty="0" smtClean="0"/>
              <a:t>automation </a:t>
            </a:r>
            <a:r>
              <a:rPr lang="en-US" sz="2400" dirty="0"/>
              <a:t>of software to deal with the large number of </a:t>
            </a:r>
            <a:r>
              <a:rPr lang="en-US" sz="2400" dirty="0" smtClean="0"/>
              <a:t>sensors</a:t>
            </a:r>
          </a:p>
          <a:p>
            <a:r>
              <a:rPr lang="en-US" sz="2800" b="1" dirty="0" smtClean="0"/>
              <a:t>Data Management</a:t>
            </a:r>
            <a:endParaRPr lang="en-US" sz="2800" dirty="0" smtClean="0"/>
          </a:p>
          <a:p>
            <a:pPr lvl="1"/>
            <a:r>
              <a:rPr lang="en-US" sz="2400" dirty="0" smtClean="0"/>
              <a:t>MYSQL database, web/phone display, user account, ease of download, server-side data service</a:t>
            </a:r>
          </a:p>
          <a:p>
            <a:pPr lvl="1"/>
            <a:r>
              <a:rPr lang="en-US" sz="2400" dirty="0" smtClean="0"/>
              <a:t>We’d </a:t>
            </a:r>
            <a:r>
              <a:rPr lang="en-US" sz="2400" dirty="0"/>
              <a:t>like to work with NIST on developing a modern computer science-based data management standard that would be particularly suitable for the management of large network of data, while allowing both interactive display and access to large-data quantity for the modeling and data assimilation </a:t>
            </a:r>
            <a:r>
              <a:rPr lang="en-US" sz="2400" dirty="0" smtClean="0"/>
              <a:t>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526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7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0351" y="279496"/>
            <a:ext cx="9413215" cy="2285908"/>
          </a:xfrm>
        </p:spPr>
        <p:txBody>
          <a:bodyPr lIns="0" tIns="0" rIns="0" bIns="0">
            <a:normAutofit fontScale="90000"/>
          </a:bodyPr>
          <a:lstStyle/>
          <a:p>
            <a:pPr defTabSz="945958">
              <a:tabLst>
                <a:tab pos="0" algn="l"/>
                <a:tab pos="420759" algn="l"/>
                <a:tab pos="843008" algn="l"/>
                <a:tab pos="1265256" algn="l"/>
                <a:tab pos="1687507" algn="l"/>
                <a:tab pos="2109757" algn="l"/>
                <a:tab pos="2529022" algn="l"/>
                <a:tab pos="2954255" algn="l"/>
                <a:tab pos="3373522" algn="l"/>
                <a:tab pos="3795770" algn="l"/>
                <a:tab pos="4221005" algn="l"/>
                <a:tab pos="4643254" algn="l"/>
                <a:tab pos="5065505" algn="l"/>
                <a:tab pos="5483279" algn="l"/>
                <a:tab pos="5901051" algn="l"/>
                <a:tab pos="6329268" algn="l"/>
                <a:tab pos="6753011" algn="l"/>
                <a:tab pos="7170784" algn="l"/>
                <a:tab pos="7599003" algn="l"/>
                <a:tab pos="8021253" algn="l"/>
                <a:tab pos="8437534" algn="l"/>
              </a:tabLst>
              <a:defRPr/>
            </a:pPr>
            <a:r>
              <a:rPr lang="en-GB" sz="4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1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 cycle </a:t>
            </a:r>
            <a:r>
              <a:rPr lang="en-GB" sz="41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</a:t>
            </a:r>
            <a:r>
              <a:rPr lang="en-GB" sz="4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data assimilation for NIST-UMD Baltimore-Washington Project</a:t>
            </a:r>
            <a:endParaRPr lang="en-GB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6862" y="2565404"/>
            <a:ext cx="9196704" cy="1104897"/>
          </a:xfrm>
        </p:spPr>
        <p:txBody>
          <a:bodyPr lIns="0" tIns="0" rIns="0" bIns="0" anchor="ctr"/>
          <a:lstStyle/>
          <a:p>
            <a:pPr>
              <a:lnSpc>
                <a:spcPct val="93000"/>
              </a:lnSpc>
              <a:spcBef>
                <a:spcPct val="0"/>
              </a:spcBef>
              <a:buSzPct val="45000"/>
              <a:tabLst>
                <a:tab pos="98475" algn="l"/>
                <a:tab pos="520727" algn="l"/>
                <a:tab pos="942974" algn="l"/>
                <a:tab pos="1365225" algn="l"/>
                <a:tab pos="1787475" algn="l"/>
                <a:tab pos="2208231" algn="l"/>
                <a:tab pos="2631972" algn="l"/>
                <a:tab pos="3054223" algn="l"/>
                <a:tab pos="3476472" algn="l"/>
                <a:tab pos="3894245" algn="l"/>
                <a:tab pos="4320973" algn="l"/>
                <a:tab pos="4743221" algn="l"/>
                <a:tab pos="5162488" algn="l"/>
                <a:tab pos="5587721" algn="l"/>
                <a:tab pos="6009972" algn="l"/>
                <a:tab pos="6432221" algn="l"/>
                <a:tab pos="6848501" algn="l"/>
                <a:tab pos="7276721" algn="l"/>
                <a:tab pos="7698970" algn="l"/>
                <a:tab pos="8118235" algn="l"/>
              </a:tabLst>
              <a:defRPr/>
            </a:pPr>
            <a:r>
              <a:rPr lang="en-GB" sz="3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update</a:t>
            </a:r>
            <a:endParaRPr lang="en-GB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10" y="3800132"/>
            <a:ext cx="9855269" cy="1388329"/>
          </a:xfrm>
          <a:prstGeom prst="rect">
            <a:avLst/>
          </a:prstGeom>
          <a:noFill/>
        </p:spPr>
        <p:txBody>
          <a:bodyPr wrap="square" lIns="94744" tIns="47371" rIns="94744" bIns="47371" rtlCol="0">
            <a:spAutoFit/>
          </a:bodyPr>
          <a:lstStyle/>
          <a:p>
            <a:r>
              <a:rPr lang="en-US" sz="2100" b="1" dirty="0" smtClean="0"/>
              <a:t>People:</a:t>
            </a:r>
            <a:endParaRPr lang="en-US" sz="2100" b="1" dirty="0"/>
          </a:p>
          <a:p>
            <a:pPr indent="-640035"/>
            <a:r>
              <a:rPr lang="en-US" sz="2100" dirty="0"/>
              <a:t>  </a:t>
            </a:r>
            <a:r>
              <a:rPr lang="en-US" sz="2100" dirty="0" smtClean="0"/>
              <a:t>Ning </a:t>
            </a:r>
            <a:r>
              <a:rPr lang="en-US" sz="2100" dirty="0"/>
              <a:t>Zeng, Eugenia </a:t>
            </a:r>
            <a:r>
              <a:rPr lang="en-US" sz="2100" dirty="0" err="1"/>
              <a:t>Kalnay</a:t>
            </a:r>
            <a:r>
              <a:rPr lang="en-US" sz="2100" dirty="0" smtClean="0"/>
              <a:t>, Cory Martin</a:t>
            </a:r>
          </a:p>
          <a:p>
            <a:pPr indent="-640035"/>
            <a:r>
              <a:rPr lang="en-US" sz="2100" dirty="0" smtClean="0"/>
              <a:t>Collaborators: </a:t>
            </a:r>
            <a:r>
              <a:rPr lang="en-US" sz="2100" dirty="0"/>
              <a:t>Yun Liu, Steve </a:t>
            </a:r>
            <a:r>
              <a:rPr lang="en-US" sz="2100" dirty="0" smtClean="0"/>
              <a:t>Penny, Travis </a:t>
            </a:r>
            <a:r>
              <a:rPr lang="en-US" sz="2100" dirty="0" err="1" smtClean="0"/>
              <a:t>Sluka</a:t>
            </a:r>
            <a:r>
              <a:rPr lang="en-US" sz="2100" dirty="0" smtClean="0"/>
              <a:t>, </a:t>
            </a:r>
            <a:r>
              <a:rPr lang="en-US" sz="2100" dirty="0" err="1" smtClean="0"/>
              <a:t>Ghassem</a:t>
            </a:r>
            <a:r>
              <a:rPr lang="en-US" sz="2100" dirty="0" smtClean="0"/>
              <a:t> </a:t>
            </a:r>
            <a:r>
              <a:rPr lang="en-US" sz="2100" dirty="0" err="1" smtClean="0"/>
              <a:t>Asrar</a:t>
            </a:r>
            <a:r>
              <a:rPr lang="en-US" sz="2100" dirty="0" smtClean="0"/>
              <a:t>, Inez Fung </a:t>
            </a:r>
          </a:p>
          <a:p>
            <a:pPr indent="-640035"/>
            <a:r>
              <a:rPr lang="en-US" sz="2100" b="1" dirty="0" smtClean="0"/>
              <a:t>Past contributions from</a:t>
            </a:r>
            <a:r>
              <a:rPr lang="en-US" sz="2100" dirty="0" smtClean="0"/>
              <a:t>: </a:t>
            </a:r>
            <a:r>
              <a:rPr lang="en-US" sz="2100" dirty="0" err="1"/>
              <a:t>Ji</a:t>
            </a:r>
            <a:r>
              <a:rPr lang="en-US" sz="2100" dirty="0"/>
              <a:t>-Sun Kang, </a:t>
            </a:r>
            <a:r>
              <a:rPr lang="en-US" sz="2100" dirty="0" err="1"/>
              <a:t>Takemasa</a:t>
            </a:r>
            <a:r>
              <a:rPr lang="en-US" sz="2100" dirty="0"/>
              <a:t> </a:t>
            </a:r>
            <a:r>
              <a:rPr lang="en-US" sz="2100" dirty="0" smtClean="0"/>
              <a:t>Miyoshi, B. </a:t>
            </a:r>
            <a:r>
              <a:rPr lang="en-US" sz="2100" dirty="0" err="1" smtClean="0"/>
              <a:t>Jian</a:t>
            </a:r>
            <a:r>
              <a:rPr lang="en-US" sz="2100" dirty="0" smtClean="0"/>
              <a:t>, Z. Chen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65922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3 at 10.43.07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550" y="4445000"/>
            <a:ext cx="2222500" cy="120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8394"/>
            <a:ext cx="905256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Components of urban carbon modeling/DA system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00FF"/>
                </a:solidFill>
              </a:rPr>
              <a:t>Modeling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6881"/>
            <a:ext cx="9052560" cy="51892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WRF-</a:t>
            </a:r>
            <a:r>
              <a:rPr lang="en-US" sz="2800" dirty="0" err="1" smtClean="0"/>
              <a:t>Chem</a:t>
            </a:r>
            <a:r>
              <a:rPr lang="en-US" sz="2800" dirty="0" smtClean="0"/>
              <a:t> for atmospheric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transport</a:t>
            </a:r>
          </a:p>
          <a:p>
            <a:pPr lvl="1"/>
            <a:r>
              <a:rPr lang="en-US" sz="2300" dirty="0" smtClean="0"/>
              <a:t>WRF: GFS global boundary forcing + other info by WRF pre-</a:t>
            </a:r>
            <a:r>
              <a:rPr lang="en-US" sz="2300" dirty="0" err="1" smtClean="0"/>
              <a:t>prosessor</a:t>
            </a:r>
            <a:r>
              <a:rPr lang="en-US" sz="2300" dirty="0" smtClean="0"/>
              <a:t> (WFS)</a:t>
            </a:r>
          </a:p>
          <a:p>
            <a:pPr lvl="1"/>
            <a:r>
              <a:rPr lang="en-US" sz="2300" dirty="0" smtClean="0"/>
              <a:t>WRF: </a:t>
            </a:r>
            <a:r>
              <a:rPr lang="en-US" sz="2300" dirty="0" err="1" smtClean="0"/>
              <a:t>Yonsei</a:t>
            </a:r>
            <a:r>
              <a:rPr lang="en-US" sz="2300" dirty="0" smtClean="0"/>
              <a:t> PBL scheme; </a:t>
            </a:r>
            <a:r>
              <a:rPr lang="en-US" sz="2300" dirty="0" err="1" smtClean="0"/>
              <a:t>Kain</a:t>
            </a:r>
            <a:r>
              <a:rPr lang="en-US" sz="2300" dirty="0" smtClean="0"/>
              <a:t>-Fritsch cumulus scheme (issue with mass flux? </a:t>
            </a:r>
            <a:r>
              <a:rPr lang="en-US" sz="2300" dirty="0" err="1" smtClean="0"/>
              <a:t>Sha</a:t>
            </a:r>
            <a:r>
              <a:rPr lang="en-US" sz="2300" dirty="0" smtClean="0"/>
              <a:t> </a:t>
            </a:r>
            <a:r>
              <a:rPr lang="en-US" sz="2300" dirty="0" err="1" smtClean="0"/>
              <a:t>Feng</a:t>
            </a:r>
            <a:r>
              <a:rPr lang="en-US" sz="2300" dirty="0" smtClean="0"/>
              <a:t> PSU), non 1km domain</a:t>
            </a:r>
          </a:p>
          <a:p>
            <a:pPr lvl="1"/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Use ensemble for transport uncertainty</a:t>
            </a:r>
          </a:p>
          <a:p>
            <a:pPr lvl="1"/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Improved meteorology model (parameterization, etc.) from 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Yixuan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300" dirty="0" err="1" smtClean="0">
                <a:solidFill>
                  <a:schemeClr val="bg1">
                    <a:lumMod val="50000"/>
                  </a:schemeClr>
                </a:solidFill>
              </a:rPr>
              <a:t>Dalin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</a:rPr>
              <a:t>, Kayo</a:t>
            </a:r>
          </a:p>
          <a:p>
            <a:r>
              <a:rPr lang="en-US" sz="2800" dirty="0" smtClean="0"/>
              <a:t>Surface fluxes (a.k.a., prior)</a:t>
            </a:r>
          </a:p>
          <a:p>
            <a:pPr lvl="1"/>
            <a:r>
              <a:rPr lang="en-US" sz="2300" dirty="0" smtClean="0"/>
              <a:t>Fossil fuel (FFDAS: global 10km; </a:t>
            </a:r>
            <a:r>
              <a:rPr lang="en-US" sz="2300" dirty="0" smtClean="0">
                <a:solidFill>
                  <a:srgbClr val="7F7F7F"/>
                </a:solidFill>
              </a:rPr>
              <a:t>waiting for high-res from Gurney</a:t>
            </a:r>
            <a:r>
              <a:rPr lang="en-US" sz="2300" dirty="0" smtClean="0"/>
              <a:t>)</a:t>
            </a:r>
          </a:p>
          <a:p>
            <a:pPr lvl="1"/>
            <a:r>
              <a:rPr lang="en-US" sz="2300" dirty="0" smtClean="0"/>
              <a:t>Bio-flux: currently from VEGAS running inside WRF; </a:t>
            </a:r>
          </a:p>
          <a:p>
            <a:pPr marL="496234" lvl="1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VEGAS: part of IPCC 2001-2013 and Global Carbon Project</a:t>
            </a:r>
            <a:endParaRPr lang="en-US" sz="2300" dirty="0" smtClean="0">
              <a:solidFill>
                <a:srgbClr val="7F7F7F"/>
              </a:solidFill>
            </a:endParaRPr>
          </a:p>
          <a:p>
            <a:r>
              <a:rPr lang="en-US" sz="2800" dirty="0" smtClean="0"/>
              <a:t>Lateral boundary conditions</a:t>
            </a:r>
          </a:p>
          <a:p>
            <a:pPr lvl="1"/>
            <a:r>
              <a:rPr lang="en-US" sz="2300" dirty="0" smtClean="0"/>
              <a:t>Boundary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concentration from the global LETKF-Carbon DA product (assimilates flask, aircraft, satellite data)</a:t>
            </a:r>
            <a:r>
              <a:rPr lang="en-US" sz="2300" dirty="0" smtClean="0">
                <a:solidFill>
                  <a:srgbClr val="7F7F7F"/>
                </a:solidFill>
              </a:rPr>
              <a:t>. This system can also provide an alternative to the FFE/Bio fluxes, albeit at lower resolution but possibly better constrained.</a:t>
            </a:r>
          </a:p>
          <a:p>
            <a:pPr lvl="1"/>
            <a:r>
              <a:rPr lang="en-US" sz="2300" dirty="0" smtClean="0">
                <a:solidFill>
                  <a:srgbClr val="7F7F7F"/>
                </a:solidFill>
              </a:rPr>
              <a:t>Can also use other product such as </a:t>
            </a:r>
            <a:r>
              <a:rPr lang="en-US" sz="2300" dirty="0" err="1" smtClean="0">
                <a:solidFill>
                  <a:srgbClr val="7F7F7F"/>
                </a:solidFill>
              </a:rPr>
              <a:t>CarbonTracker</a:t>
            </a:r>
            <a:r>
              <a:rPr lang="en-US" sz="2300" dirty="0" smtClean="0">
                <a:solidFill>
                  <a:srgbClr val="7F7F7F"/>
                </a:solidFill>
              </a:rPr>
              <a:t>, subject to a delay</a:t>
            </a:r>
          </a:p>
          <a:p>
            <a:pPr marL="496234" lvl="1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581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9282" y="3338612"/>
            <a:ext cx="4071197" cy="3976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-158242"/>
            <a:ext cx="8675370" cy="908555"/>
          </a:xfrm>
        </p:spPr>
        <p:txBody>
          <a:bodyPr>
            <a:normAutofit/>
          </a:bodyPr>
          <a:lstStyle/>
          <a:p>
            <a:r>
              <a:rPr lang="en-US" sz="3900" dirty="0"/>
              <a:t>Forward transport of CO</a:t>
            </a:r>
            <a:r>
              <a:rPr lang="en-US" sz="3900" baseline="-25000" dirty="0"/>
              <a:t>2</a:t>
            </a:r>
            <a:r>
              <a:rPr lang="en-US" sz="3900" dirty="0"/>
              <a:t> with WRF-Chem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282" y="730757"/>
            <a:ext cx="5407917" cy="2607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Operational forecast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set up for DC/Baltimore</a:t>
            </a:r>
          </a:p>
          <a:p>
            <a:r>
              <a:rPr lang="en-US" sz="2000" dirty="0" smtClean="0"/>
              <a:t>FF and bio fluxes as separate tracers; CO</a:t>
            </a:r>
            <a:r>
              <a:rPr lang="en-US" sz="2000" baseline="-25000" dirty="0" smtClean="0"/>
              <a:t>2</a:t>
            </a:r>
            <a:r>
              <a:rPr lang="en-US" sz="2000" dirty="0"/>
              <a:t>/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4</a:t>
            </a:r>
          </a:p>
          <a:p>
            <a:r>
              <a:rPr lang="en-US" sz="2000" dirty="0" smtClean="0"/>
              <a:t>48 hour forecast takes around 5 hours on 4 nodes of </a:t>
            </a:r>
            <a:r>
              <a:rPr lang="en-US" sz="2000" dirty="0" err="1" smtClean="0"/>
              <a:t>Deepthought</a:t>
            </a:r>
            <a:r>
              <a:rPr lang="en-US" sz="2000" dirty="0" smtClean="0"/>
              <a:t> 2</a:t>
            </a:r>
          </a:p>
          <a:p>
            <a:r>
              <a:rPr lang="en-US" sz="2000" dirty="0" smtClean="0"/>
              <a:t>3 domains: 9km,3km,1km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0" y="4146610"/>
            <a:ext cx="3369243" cy="2993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0" y="733931"/>
            <a:ext cx="3877326" cy="3279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7600" y="3571875"/>
            <a:ext cx="230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domain (9km)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553140"/>
            <a:ext cx="225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domain (1km)</a:t>
            </a:r>
            <a:endParaRPr lang="en-US" dirty="0"/>
          </a:p>
        </p:txBody>
      </p:sp>
      <p:pic>
        <p:nvPicPr>
          <p:cNvPr id="13" name="Picture 12" descr="figure_1-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6" y="3675222"/>
            <a:ext cx="3161762" cy="1152159"/>
          </a:xfrm>
          <a:prstGeom prst="rect">
            <a:avLst/>
          </a:prstGeom>
        </p:spPr>
      </p:pic>
      <p:pic>
        <p:nvPicPr>
          <p:cNvPr id="14" name="Picture 13" descr="figure_1-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5" y="5436981"/>
            <a:ext cx="3822700" cy="14858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1515" y="4827381"/>
            <a:ext cx="2633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days at </a:t>
            </a:r>
            <a:r>
              <a:rPr lang="en-US" sz="1600" dirty="0" err="1" smtClean="0"/>
              <a:t>AmeriFlux</a:t>
            </a:r>
            <a:r>
              <a:rPr lang="en-US" sz="1600" dirty="0" smtClean="0"/>
              <a:t> VA site</a:t>
            </a:r>
          </a:p>
          <a:p>
            <a:r>
              <a:rPr lang="en-US" sz="1400" dirty="0" smtClean="0"/>
              <a:t>(Note daytime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uptake in Feb)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515" y="6922880"/>
            <a:ext cx="2691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 days WRF-VEGAS simulation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282" y="3338612"/>
            <a:ext cx="407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Flux comparison: flux tower </a:t>
            </a:r>
            <a:r>
              <a:rPr lang="en-US" dirty="0" err="1" smtClean="0">
                <a:solidFill>
                  <a:srgbClr val="3366FF"/>
                </a:solidFill>
              </a:rPr>
              <a:t>vs</a:t>
            </a:r>
            <a:r>
              <a:rPr lang="en-US" dirty="0" smtClean="0">
                <a:solidFill>
                  <a:srgbClr val="3366FF"/>
                </a:solidFill>
              </a:rPr>
              <a:t> model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8394"/>
            <a:ext cx="9052560" cy="121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Components of urban carbon modeling/DA system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Data assimilation: The Local Ensemble Transform </a:t>
            </a:r>
            <a:r>
              <a:rPr lang="en-US" sz="2800" dirty="0" err="1" smtClean="0">
                <a:solidFill>
                  <a:srgbClr val="0000FF"/>
                </a:solidFill>
              </a:rPr>
              <a:t>Kalman</a:t>
            </a:r>
            <a:r>
              <a:rPr lang="en-US" sz="2800" dirty="0" smtClean="0">
                <a:solidFill>
                  <a:srgbClr val="0000FF"/>
                </a:solidFill>
              </a:rPr>
              <a:t> Filter (LETKF-Carbon)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18075"/>
            <a:ext cx="9052560" cy="48971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</a:t>
            </a:r>
          </a:p>
          <a:p>
            <a:pPr lvl="1"/>
            <a:r>
              <a:rPr lang="en-US" sz="2000" dirty="0" smtClean="0"/>
              <a:t>Efficient algorithm by Hunt et al. (2007), following </a:t>
            </a:r>
            <a:r>
              <a:rPr lang="en-US" sz="2000" dirty="0" err="1" smtClean="0"/>
              <a:t>Kalnay</a:t>
            </a:r>
            <a:r>
              <a:rPr lang="en-US" sz="2000" dirty="0" smtClean="0"/>
              <a:t>, </a:t>
            </a:r>
            <a:r>
              <a:rPr lang="en-US" sz="2000" dirty="0" err="1" smtClean="0"/>
              <a:t>Ott</a:t>
            </a:r>
            <a:r>
              <a:rPr lang="en-US" sz="2000" dirty="0" smtClean="0"/>
              <a:t>, …</a:t>
            </a:r>
          </a:p>
          <a:p>
            <a:pPr lvl="1"/>
            <a:r>
              <a:rPr lang="en-US" sz="2000" dirty="0" smtClean="0"/>
              <a:t>LETKF initial coding by T. Miyoshi (</a:t>
            </a:r>
            <a:r>
              <a:rPr lang="en-US" sz="2000" dirty="0" err="1" smtClean="0"/>
              <a:t>Ph.D</a:t>
            </a:r>
            <a:r>
              <a:rPr lang="en-US" sz="2000" dirty="0" smtClean="0"/>
              <a:t> thesis with E. </a:t>
            </a:r>
            <a:r>
              <a:rPr lang="en-US" sz="2000" dirty="0" err="1" smtClean="0"/>
              <a:t>Kalnay</a:t>
            </a:r>
            <a:r>
              <a:rPr lang="en-US" sz="2000" dirty="0" smtClean="0"/>
              <a:t>: global version LETKF-SPEEDY, LETKF-GFS; regional version LETKF-WRF)</a:t>
            </a:r>
          </a:p>
          <a:p>
            <a:pPr lvl="1"/>
            <a:r>
              <a:rPr lang="en-US" sz="2000" dirty="0" smtClean="0"/>
              <a:t>Application to carbon by Kang (2009 thesis), Kang et al. (2011, 2012)</a:t>
            </a:r>
          </a:p>
          <a:p>
            <a:pPr lvl="1"/>
            <a:r>
              <a:rPr lang="en-US" sz="2000" dirty="0" smtClean="0"/>
              <a:t>Coupled </a:t>
            </a:r>
            <a:r>
              <a:rPr lang="en-US" sz="2000" dirty="0" err="1" smtClean="0"/>
              <a:t>atmo</a:t>
            </a:r>
            <a:r>
              <a:rPr lang="en-US" sz="2000" dirty="0" smtClean="0"/>
              <a:t>-land carbon DA system (</a:t>
            </a:r>
            <a:r>
              <a:rPr lang="en-US" sz="2000" dirty="0" err="1" smtClean="0"/>
              <a:t>Jia</a:t>
            </a:r>
            <a:r>
              <a:rPr lang="en-US" sz="2000" dirty="0" smtClean="0"/>
              <a:t> et al. 2014; Liu et al. 2017; collaboration with CAS/IAP, UC Berkeley, DOE/PNNL, S. Penny, T. </a:t>
            </a:r>
            <a:r>
              <a:rPr lang="en-US" sz="2000" dirty="0" err="1" smtClean="0"/>
              <a:t>Sluka</a:t>
            </a:r>
            <a:r>
              <a:rPr lang="en-US" sz="2000" dirty="0" smtClean="0"/>
              <a:t>): can assimilate fluxes (not as prior); real-data GV/OCO2</a:t>
            </a:r>
          </a:p>
          <a:p>
            <a:r>
              <a:rPr lang="en-US" sz="2400" dirty="0" smtClean="0"/>
              <a:t>Advanced DA techniques</a:t>
            </a:r>
          </a:p>
          <a:p>
            <a:pPr lvl="1"/>
            <a:r>
              <a:rPr lang="en-US" sz="2000" dirty="0" smtClean="0"/>
              <a:t>Short assimilation window: capture fast </a:t>
            </a:r>
            <a:r>
              <a:rPr lang="en-US" sz="2000" dirty="0" err="1" smtClean="0"/>
              <a:t>atmo</a:t>
            </a:r>
            <a:r>
              <a:rPr lang="en-US" sz="2000" dirty="0" smtClean="0"/>
              <a:t> variations; accommodate continuous measurements from tower, ground, aircraft</a:t>
            </a:r>
          </a:p>
          <a:p>
            <a:pPr lvl="1"/>
            <a:r>
              <a:rPr lang="en-US" sz="2000" dirty="0" smtClean="0"/>
              <a:t>Possible without prior (better with good prior)</a:t>
            </a:r>
          </a:p>
          <a:p>
            <a:pPr lvl="1"/>
            <a:r>
              <a:rPr lang="en-US" sz="2000" dirty="0" smtClean="0"/>
              <a:t>DA-model outer-loop to allow easy model switching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" y="6159500"/>
            <a:ext cx="5669280" cy="1155700"/>
          </a:xfrm>
          <a:prstGeom prst="rect">
            <a:avLst/>
          </a:prstGeom>
        </p:spPr>
        <p:txBody>
          <a:bodyPr vert="horz" lIns="99246" tIns="49623" rIns="99246" bIns="49623" rtlCol="0">
            <a:normAutofit fontScale="92500"/>
          </a:bodyPr>
          <a:lstStyle>
            <a:lvl1pPr marL="372177" indent="-37217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380" indent="-310146" algn="l" defTabSz="496233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584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818" indent="-248117" algn="l" defTabSz="496233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051" indent="-248117" algn="l" defTabSz="496233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285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518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1751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986" indent="-248117" algn="l" defTabSz="49623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Near real-time setup: LETKF-Carbon using </a:t>
            </a:r>
            <a:r>
              <a:rPr lang="en-US" sz="2200" dirty="0" err="1" smtClean="0"/>
              <a:t>GEOSChem</a:t>
            </a:r>
            <a:r>
              <a:rPr lang="en-US" sz="2200" dirty="0" smtClean="0"/>
              <a:t>-VEGAS-FFDAS currently running to Fall 2016 with </a:t>
            </a:r>
            <a:r>
              <a:rPr lang="en-US" sz="2200" dirty="0" err="1" smtClean="0"/>
              <a:t>ObsPack</a:t>
            </a:r>
            <a:r>
              <a:rPr lang="en-US" sz="2200" dirty="0" smtClean="0"/>
              <a:t>/OCO2</a:t>
            </a:r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0047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85494" y="-213359"/>
            <a:ext cx="8801100" cy="63838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ahoma" charset="0"/>
                <a:ea typeface="굴림" charset="0"/>
                <a:cs typeface="굴림" charset="0"/>
              </a:rPr>
              <a:t/>
            </a:r>
            <a:br>
              <a:rPr lang="en-US" sz="2800" dirty="0">
                <a:latin typeface="Tahoma" charset="0"/>
                <a:ea typeface="굴림" charset="0"/>
                <a:cs typeface="굴림" charset="0"/>
              </a:rPr>
            </a:br>
            <a:r>
              <a:rPr lang="en-US" sz="2800" dirty="0" smtClean="0">
                <a:latin typeface="Tahoma" charset="0"/>
                <a:ea typeface="굴림" charset="0"/>
                <a:cs typeface="굴림" charset="0"/>
              </a:rPr>
              <a:t>Sample results</a:t>
            </a:r>
            <a:r>
              <a:rPr lang="en-US" sz="2800" dirty="0">
                <a:latin typeface="Tahoma" charset="0"/>
                <a:ea typeface="굴림" charset="0"/>
                <a:cs typeface="굴림" charset="0"/>
              </a:rPr>
              <a:t>: </a:t>
            </a:r>
            <a:r>
              <a:rPr lang="en-US" sz="2800" dirty="0" smtClean="0">
                <a:latin typeface="Tahoma" charset="0"/>
                <a:ea typeface="굴림" charset="0"/>
                <a:cs typeface="굴림" charset="0"/>
              </a:rPr>
              <a:t>Global LETKF-Carbon with </a:t>
            </a:r>
            <a:r>
              <a:rPr lang="en-US" sz="2800" dirty="0" err="1" smtClean="0">
                <a:latin typeface="Tahoma" charset="0"/>
                <a:ea typeface="굴림" charset="0"/>
                <a:cs typeface="굴림" charset="0"/>
              </a:rPr>
              <a:t>GEOSChem</a:t>
            </a:r>
            <a:endParaRPr lang="en-US" sz="2800" dirty="0">
              <a:latin typeface="Tahoma" charset="0"/>
              <a:ea typeface="굴림" charset="0"/>
              <a:cs typeface="굴림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62" y="5713109"/>
            <a:ext cx="4294889" cy="954101"/>
          </a:xfrm>
          <a:prstGeom prst="rect">
            <a:avLst/>
          </a:prstGeom>
          <a:noFill/>
        </p:spPr>
        <p:txBody>
          <a:bodyPr wrap="none" lIns="91433" tIns="45717" rIns="91433" bIns="45717">
            <a:spAutoFit/>
          </a:bodyPr>
          <a:lstStyle/>
          <a:p>
            <a:pPr algn="l">
              <a:defRPr/>
            </a:pPr>
            <a:r>
              <a:rPr lang="en-US" sz="1800" b="0" dirty="0"/>
              <a:t>Black: </a:t>
            </a:r>
            <a:r>
              <a:rPr lang="en-US" sz="1800" b="0" dirty="0" smtClean="0"/>
              <a:t>‘Nature’ (</a:t>
            </a:r>
            <a:r>
              <a:rPr lang="en-US" sz="1800" dirty="0" smtClean="0"/>
              <a:t>VEGAS model simulation)</a:t>
            </a:r>
            <a:endParaRPr lang="en-US" sz="1800" b="0" dirty="0"/>
          </a:p>
          <a:p>
            <a:pPr algn="l">
              <a:defRPr/>
            </a:pPr>
            <a:r>
              <a:rPr lang="en-US" sz="1800" b="0" dirty="0">
                <a:solidFill>
                  <a:srgbClr val="008000"/>
                </a:solidFill>
              </a:rPr>
              <a:t>Green</a:t>
            </a:r>
            <a:r>
              <a:rPr lang="en-US" sz="1800" b="0" dirty="0"/>
              <a:t>: Assimilation result (ensemble mean)</a:t>
            </a:r>
          </a:p>
          <a:p>
            <a:pPr algn="l">
              <a:defRPr/>
            </a:pPr>
            <a:r>
              <a:rPr lang="en-US" sz="1800" b="0" dirty="0">
                <a:solidFill>
                  <a:schemeClr val="accent6"/>
                </a:solidFill>
              </a:rPr>
              <a:t>Yellow</a:t>
            </a:r>
            <a:r>
              <a:rPr lang="en-US" sz="1800" b="0" dirty="0"/>
              <a:t>: Uncertainty (ensemble spread)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34462" y="1410138"/>
            <a:ext cx="4187508" cy="1600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9pPr>
          </a:lstStyle>
          <a:p>
            <a:pPr algn="l" eaLnBrk="1" hangingPunct="1"/>
            <a:r>
              <a:rPr lang="en-US" dirty="0"/>
              <a:t>Experimental setup:</a:t>
            </a:r>
          </a:p>
          <a:p>
            <a:pPr algn="l" eaLnBrk="1" hangingPunct="1"/>
            <a:r>
              <a:rPr lang="en-US" dirty="0"/>
              <a:t> </a:t>
            </a:r>
            <a:r>
              <a:rPr lang="en-US" b="0" dirty="0"/>
              <a:t> - GlobalView-CO2 flask </a:t>
            </a:r>
            <a:r>
              <a:rPr lang="en-US" b="0" dirty="0" smtClean="0"/>
              <a:t>network (2001-2015)</a:t>
            </a:r>
          </a:p>
          <a:p>
            <a:pPr algn="l" eaLnBrk="1" hangingPunct="1"/>
            <a:r>
              <a:rPr lang="en-US" b="0" dirty="0"/>
              <a:t> </a:t>
            </a:r>
            <a:r>
              <a:rPr lang="en-US" b="0" dirty="0" smtClean="0"/>
              <a:t> - OCO2 satellite column XCO2 (2014-2016)</a:t>
            </a:r>
            <a:endParaRPr lang="en-US" b="0" dirty="0"/>
          </a:p>
          <a:p>
            <a:pPr algn="l" eaLnBrk="1" hangingPunct="1"/>
            <a:r>
              <a:rPr lang="en-US" b="0" dirty="0"/>
              <a:t>  - 6hr assimilation window</a:t>
            </a:r>
          </a:p>
          <a:p>
            <a:pPr eaLnBrk="1" hangingPunct="1"/>
            <a:r>
              <a:rPr lang="en-US" b="0" dirty="0" smtClean="0"/>
              <a:t> </a:t>
            </a:r>
            <a:r>
              <a:rPr lang="en-US" b="0" dirty="0"/>
              <a:t> - 80 ensemble </a:t>
            </a:r>
            <a:r>
              <a:rPr lang="en-US" b="0" dirty="0" smtClean="0"/>
              <a:t>members</a:t>
            </a:r>
          </a:p>
          <a:p>
            <a:pPr algn="l" eaLnBrk="1" hangingPunct="1"/>
            <a:r>
              <a:rPr lang="en-US" b="0" dirty="0" smtClean="0"/>
              <a:t>  -  Additive inflation</a:t>
            </a:r>
          </a:p>
          <a:p>
            <a:pPr eaLnBrk="1" hangingPunct="1"/>
            <a:r>
              <a:rPr lang="en-US" b="0" dirty="0"/>
              <a:t> </a:t>
            </a:r>
            <a:r>
              <a:rPr lang="en-US" b="0" dirty="0" smtClean="0"/>
              <a:t> -  Prior flux </a:t>
            </a:r>
            <a:r>
              <a:rPr lang="en-US" b="0" dirty="0"/>
              <a:t>(</a:t>
            </a:r>
            <a:r>
              <a:rPr lang="en-US" b="0" dirty="0" err="1"/>
              <a:t>FFE+land+ocean</a:t>
            </a:r>
            <a:r>
              <a:rPr lang="en-US" b="0" dirty="0"/>
              <a:t>) = 0.01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34462" y="3670088"/>
            <a:ext cx="4339431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sz="1600" dirty="0"/>
              <a:t>Surface carbon fluxes </a:t>
            </a:r>
            <a:r>
              <a:rPr lang="en-US" sz="1600" dirty="0" smtClean="0"/>
              <a:t>2001-2016</a:t>
            </a:r>
            <a:endParaRPr lang="en-US" sz="1600" dirty="0"/>
          </a:p>
          <a:p>
            <a:pPr eaLnBrk="1" hangingPunct="1"/>
            <a:r>
              <a:rPr lang="en-US" sz="1600" dirty="0"/>
              <a:t>   (global total; </a:t>
            </a:r>
            <a:r>
              <a:rPr lang="en-US" sz="1600" dirty="0" err="1"/>
              <a:t>GtC</a:t>
            </a:r>
            <a:r>
              <a:rPr lang="en-US" sz="1600" dirty="0"/>
              <a:t>/y)</a:t>
            </a: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5022940" y="941494"/>
            <a:ext cx="4718356" cy="1929191"/>
            <a:chOff x="5078666" y="2127406"/>
            <a:chExt cx="4717735" cy="1929014"/>
          </a:xfrm>
        </p:grpSpPr>
        <p:sp>
          <p:nvSpPr>
            <p:cNvPr id="16394" name="TextBox 8"/>
            <p:cNvSpPr txBox="1">
              <a:spLocks noChangeArrowheads="1"/>
            </p:cNvSpPr>
            <p:nvPr/>
          </p:nvSpPr>
          <p:spPr bwMode="auto">
            <a:xfrm>
              <a:off x="5078666" y="2127406"/>
              <a:ext cx="4717735" cy="3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ahoma" charset="0"/>
                  <a:ea typeface="굴림" charset="0"/>
                  <a:cs typeface="굴림" charset="0"/>
                </a:defRPr>
              </a:lvl9pPr>
            </a:lstStyle>
            <a:p>
              <a:pPr eaLnBrk="1" hangingPunct="1"/>
              <a:r>
                <a:rPr lang="en-US" dirty="0"/>
                <a:t>Nature                       Assimilated (</a:t>
              </a:r>
              <a:r>
                <a:rPr lang="en-US" dirty="0" err="1"/>
                <a:t>Ens.mean</a:t>
              </a:r>
              <a:r>
                <a:rPr lang="en-US" dirty="0"/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2374" y="3656347"/>
              <a:ext cx="915514" cy="4000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Winter</a:t>
              </a:r>
            </a:p>
          </p:txBody>
        </p:sp>
      </p:grp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5869147" y="701040"/>
            <a:ext cx="2138161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/>
              <a:t>Surface carbon fluxes</a:t>
            </a:r>
          </a:p>
        </p:txBody>
      </p:sp>
      <p:pic>
        <p:nvPicPr>
          <p:cNvPr id="4" name="Picture 3" descr="Screen Shot 2017-02-13 at 10.09.26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39"/>
          <a:stretch/>
        </p:blipFill>
        <p:spPr>
          <a:xfrm>
            <a:off x="4708244" y="1433844"/>
            <a:ext cx="5154773" cy="1794499"/>
          </a:xfrm>
          <a:prstGeom prst="rect">
            <a:avLst/>
          </a:prstGeom>
        </p:spPr>
      </p:pic>
      <p:pic>
        <p:nvPicPr>
          <p:cNvPr id="6" name="Picture 5" descr="Screen Shot 2017-02-13 at 7.20.40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97"/>
          <a:stretch/>
        </p:blipFill>
        <p:spPr>
          <a:xfrm>
            <a:off x="0" y="4203462"/>
            <a:ext cx="4599867" cy="1362031"/>
          </a:xfrm>
          <a:prstGeom prst="rect">
            <a:avLst/>
          </a:prstGeom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4916772" y="3721034"/>
            <a:ext cx="5035460" cy="3170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3" tIns="45717" rIns="91433" bIns="45717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charset="0"/>
                <a:ea typeface="굴림" charset="0"/>
                <a:cs typeface="굴림" charset="0"/>
              </a:defRPr>
            </a:lvl9pPr>
          </a:lstStyle>
          <a:p>
            <a:pPr algn="l" eaLnBrk="1" hangingPunct="1"/>
            <a:r>
              <a:rPr lang="en-US" sz="2000" dirty="0" smtClean="0"/>
              <a:t>Results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2000" b="0" dirty="0">
                <a:solidFill>
                  <a:srgbClr val="3366FF"/>
                </a:solidFill>
              </a:rPr>
              <a:t>Captures seasonal cycles and </a:t>
            </a:r>
            <a:r>
              <a:rPr lang="en-US" sz="2000" b="0" dirty="0" err="1">
                <a:solidFill>
                  <a:srgbClr val="3366FF"/>
                </a:solidFill>
              </a:rPr>
              <a:t>interannual</a:t>
            </a:r>
            <a:r>
              <a:rPr lang="en-US" sz="2000" b="0" dirty="0">
                <a:solidFill>
                  <a:srgbClr val="3366FF"/>
                </a:solidFill>
              </a:rPr>
              <a:t> variability; amplitude a bit smaller compared to ‘Nature’: which is closer to truth?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2000" b="0" dirty="0">
                <a:solidFill>
                  <a:srgbClr val="3366FF"/>
                </a:solidFill>
              </a:rPr>
              <a:t>Agreement in major emission centers of North America, Europe, East Asia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2000" b="0" dirty="0">
                <a:solidFill>
                  <a:srgbClr val="3366FF"/>
                </a:solidFill>
              </a:rPr>
              <a:t>Larger differences in India, Africa</a:t>
            </a:r>
          </a:p>
          <a:p>
            <a:pPr algn="l" eaLnBrk="1" hangingPunct="1"/>
            <a:endParaRPr lang="en-US" sz="2000" dirty="0" smtClean="0"/>
          </a:p>
          <a:p>
            <a:pPr algn="l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6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8394"/>
            <a:ext cx="905256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Planned work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00FF"/>
                </a:solidFill>
              </a:rPr>
              <a:t>LETKF-WRF-Carbon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9231" indent="-457200"/>
            <a:r>
              <a:rPr lang="en-US" sz="2800" dirty="0" smtClean="0"/>
              <a:t>WRF-CO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forward simulation</a:t>
            </a:r>
          </a:p>
          <a:p>
            <a:pPr lvl="1"/>
            <a:r>
              <a:rPr lang="en-US" sz="2300" dirty="0" smtClean="0"/>
              <a:t>Comparison with tower, satellite and low-cost sensor data</a:t>
            </a:r>
          </a:p>
          <a:p>
            <a:pPr lvl="1"/>
            <a:r>
              <a:rPr lang="en-US" sz="2300" dirty="0" smtClean="0"/>
              <a:t>Test CO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sensitivity to model parameterization choices (PBL scheme, PBL height, etc.)</a:t>
            </a:r>
          </a:p>
          <a:p>
            <a:pPr lvl="1"/>
            <a:r>
              <a:rPr lang="en-US" sz="2300" dirty="0" smtClean="0"/>
              <a:t>Incorporate/use improved meteorology (parameterization choices, boundary conditions, etc.) from </a:t>
            </a:r>
            <a:r>
              <a:rPr lang="en-US" sz="2300" dirty="0" err="1" smtClean="0"/>
              <a:t>Yixuan</a:t>
            </a:r>
            <a:endParaRPr lang="en-US" sz="2300" dirty="0" smtClean="0"/>
          </a:p>
          <a:p>
            <a:r>
              <a:rPr lang="en-US" sz="2800" dirty="0" smtClean="0"/>
              <a:t>Couple WRF-CO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the LETKF-Carbon framework (Cory with the support of Yun Liu?)</a:t>
            </a:r>
          </a:p>
          <a:p>
            <a:r>
              <a:rPr lang="en-US" sz="2800" dirty="0" smtClean="0"/>
              <a:t>OSSE experiments with LETKF-WRF-Carbon</a:t>
            </a:r>
          </a:p>
          <a:p>
            <a:r>
              <a:rPr lang="en-US" sz="2800" dirty="0" smtClean="0"/>
              <a:t>Carbon data assimilation with LWC for </a:t>
            </a:r>
            <a:r>
              <a:rPr lang="en-US" sz="2800" dirty="0"/>
              <a:t>tower, satellite and low-cost sensor data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20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19115" y="4116907"/>
            <a:ext cx="4062503" cy="2528987"/>
            <a:chOff x="4731133" y="576423"/>
            <a:chExt cx="6077493" cy="38811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1133" y="576423"/>
              <a:ext cx="5174868" cy="388115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905073" y="3900357"/>
              <a:ext cx="5903553" cy="366348"/>
            </a:xfrm>
            <a:prstGeom prst="rect">
              <a:avLst/>
            </a:prstGeom>
            <a:noFill/>
          </p:spPr>
          <p:txBody>
            <a:bodyPr wrap="square" lIns="99246" tIns="49623" rIns="99246" bIns="49623" rtlCol="0">
              <a:spAutoFit/>
            </a:bodyPr>
            <a:lstStyle/>
            <a:p>
              <a:r>
                <a:rPr lang="en-US" sz="900" dirty="0" smtClean="0"/>
                <a:t>Model drivers              Models             Assimilation               Observations</a:t>
              </a:r>
              <a:endParaRPr lang="en-US" sz="9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293820"/>
            <a:ext cx="975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Carbon data assimilation strategy for urban GHG Monitoring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00FF"/>
                </a:solidFill>
              </a:rPr>
              <a:t>Possibilities and considerations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10299" y="1207179"/>
            <a:ext cx="94173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Uncertainty in atmospheric transport quantified naturally by meteorology ensemble</a:t>
            </a:r>
          </a:p>
          <a:p>
            <a:pPr marL="839133" lvl="1" indent="-342900">
              <a:buFont typeface="Courier New"/>
              <a:buChar char="o"/>
            </a:pPr>
            <a:r>
              <a:rPr lang="en-US" dirty="0" smtClean="0"/>
              <a:t>Inter-model ensemble</a:t>
            </a:r>
          </a:p>
          <a:p>
            <a:pPr marL="839133" lvl="1" indent="-342900">
              <a:buFont typeface="Courier New"/>
              <a:buChar char="o"/>
            </a:pPr>
            <a:r>
              <a:rPr lang="en-US" dirty="0" smtClean="0"/>
              <a:t>Likely, also intra-model uncertainty, e.g., different versions of WRF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Varying type of uncertainty in different observations are accounted for and differentiated, e.g., continuous observation vs. intensive campaign; high-accuracy vs. low-precision sensors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Uncertainties in flux due to meteorology, CO2 observations, and prior emissions are simultaneously quantified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LETKF can also do back-trajectory to support field campaign, via ensemble tracer release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456" y="4411701"/>
            <a:ext cx="60846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Work ahead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 transport modeling with WRF</a:t>
            </a:r>
          </a:p>
          <a:p>
            <a:pPr marL="839133" lvl="1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boundary conditions: lateral CO2; emissions</a:t>
            </a:r>
          </a:p>
          <a:p>
            <a:pPr marL="839133" lvl="1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First step of DA</a:t>
            </a:r>
          </a:p>
          <a:p>
            <a:pPr marL="839133" lvl="1" indent="-342900">
              <a:buFont typeface="Arial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seful for benchmarking airplane measurements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Emission prior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Bio prior: Carbon cycle modeling: bio flux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LETKF-WRF-Carbon DA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37867" y="26032"/>
            <a:ext cx="3420533" cy="389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Slide </a:t>
            </a:r>
            <a:r>
              <a:rPr lang="en-US" dirty="0"/>
              <a:t>from June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7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Low-cost sensors: </a:t>
            </a:r>
            <a:r>
              <a:rPr lang="en-US" dirty="0" smtClean="0"/>
              <a:t>plan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6881"/>
            <a:ext cx="9052560" cy="5218852"/>
          </a:xfrm>
        </p:spPr>
        <p:txBody>
          <a:bodyPr>
            <a:noAutofit/>
          </a:bodyPr>
          <a:lstStyle/>
          <a:p>
            <a:r>
              <a:rPr lang="en-US" sz="2800" b="1" dirty="0"/>
              <a:t>Network </a:t>
            </a:r>
            <a:r>
              <a:rPr lang="en-US" sz="2800" b="1" dirty="0" smtClean="0"/>
              <a:t>design, development </a:t>
            </a:r>
            <a:r>
              <a:rPr lang="en-US" sz="2800" b="1" dirty="0"/>
              <a:t>and d</a:t>
            </a:r>
            <a:r>
              <a:rPr lang="en-US" sz="2800" b="1" dirty="0" smtClean="0"/>
              <a:t>eployment</a:t>
            </a:r>
            <a:endParaRPr lang="en-US" sz="2800" b="1" dirty="0"/>
          </a:p>
          <a:p>
            <a:pPr lvl="1"/>
            <a:r>
              <a:rPr lang="en-US" sz="2400" dirty="0" smtClean="0"/>
              <a:t>NIST </a:t>
            </a:r>
            <a:r>
              <a:rPr lang="en-US" sz="2400" dirty="0"/>
              <a:t>OSSE simulation by Lopez-</a:t>
            </a:r>
            <a:r>
              <a:rPr lang="en-US" sz="2400" dirty="0" err="1"/>
              <a:t>Coto</a:t>
            </a:r>
            <a:r>
              <a:rPr lang="en-US" sz="2400" dirty="0"/>
              <a:t> et al.:  ~100 low-cost sensors</a:t>
            </a:r>
          </a:p>
          <a:p>
            <a:pPr lvl="1"/>
            <a:r>
              <a:rPr lang="en-US" sz="2400" dirty="0" smtClean="0"/>
              <a:t>Co</a:t>
            </a:r>
            <a:r>
              <a:rPr lang="en-US" sz="2400" dirty="0"/>
              <a:t>-locating with </a:t>
            </a:r>
            <a:r>
              <a:rPr lang="en-US" sz="2400" dirty="0" err="1"/>
              <a:t>EarthNetwork</a:t>
            </a:r>
            <a:r>
              <a:rPr lang="en-US" sz="2400" dirty="0"/>
              <a:t> WeatherBug stations. Will make a software version that utilizes WIFI instead of SIM card, and a hardware package that can well integrate into WeatherBug station. Both </a:t>
            </a:r>
            <a:r>
              <a:rPr lang="en-US" sz="2400" dirty="0" smtClean="0"/>
              <a:t>based </a:t>
            </a:r>
            <a:r>
              <a:rPr lang="en-US" sz="2400" dirty="0"/>
              <a:t>on our Raspberry-Pi package.</a:t>
            </a:r>
          </a:p>
          <a:p>
            <a:pPr lvl="1"/>
            <a:r>
              <a:rPr lang="en-US" sz="2400" dirty="0" smtClean="0"/>
              <a:t>Expanding from </a:t>
            </a:r>
            <a:r>
              <a:rPr lang="en-US" sz="2400" dirty="0"/>
              <a:t>our existing network of ~20 </a:t>
            </a:r>
            <a:r>
              <a:rPr lang="en-US" sz="2400" dirty="0" smtClean="0"/>
              <a:t>stations (currently ~10 sites) </a:t>
            </a:r>
            <a:r>
              <a:rPr lang="en-US" sz="2400" dirty="0"/>
              <a:t>on rooftop, backyard, and tower of government agencies, schools, and private </a:t>
            </a:r>
            <a:r>
              <a:rPr lang="en-US" sz="2400" dirty="0" smtClean="0"/>
              <a:t>citizens</a:t>
            </a:r>
          </a:p>
          <a:p>
            <a:pPr lvl="1"/>
            <a:r>
              <a:rPr lang="en-US" sz="2400" dirty="0" smtClean="0"/>
              <a:t>Beyond Raspberry-Pi: Model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19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827"/>
            <a:ext cx="6269903" cy="47024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9688" y="213511"/>
            <a:ext cx="2758288" cy="2514473"/>
            <a:chOff x="2672392" y="180974"/>
            <a:chExt cx="3026748" cy="3097742"/>
          </a:xfrm>
        </p:grpSpPr>
        <p:sp>
          <p:nvSpPr>
            <p:cNvPr id="4" name="Oval 3"/>
            <p:cNvSpPr/>
            <p:nvPr/>
          </p:nvSpPr>
          <p:spPr>
            <a:xfrm>
              <a:off x="5156028" y="2916766"/>
              <a:ext cx="355600" cy="361950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343540" y="2622550"/>
              <a:ext cx="355600" cy="361950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740150" y="263524"/>
              <a:ext cx="355600" cy="361950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41826" y="348373"/>
              <a:ext cx="355600" cy="361950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4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672392" y="180974"/>
              <a:ext cx="302978" cy="23398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few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73600"/>
            <a:ext cx="6083300" cy="1833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1700" y="204985"/>
            <a:ext cx="3855025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indent="-182880"/>
            <a:r>
              <a:rPr lang="en-US" sz="2800" dirty="0" smtClean="0">
                <a:solidFill>
                  <a:srgbClr val="0000FF"/>
                </a:solidFill>
              </a:rPr>
              <a:t>Mini-SENSE</a:t>
            </a:r>
          </a:p>
          <a:p>
            <a:pPr indent="-182880"/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Low-cost sensor array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9904" y="1342324"/>
            <a:ext cx="356682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experimental mini-network of ~20 sensor packages </a:t>
            </a:r>
            <a:r>
              <a:rPr lang="en-US" sz="1800" dirty="0" smtClean="0"/>
              <a:t>being deployed </a:t>
            </a:r>
            <a:r>
              <a:rPr lang="en-US" sz="1800" dirty="0"/>
              <a:t>as a </a:t>
            </a:r>
            <a:r>
              <a:rPr lang="en-US" sz="1800" dirty="0" err="1" smtClean="0"/>
              <a:t>testbed</a:t>
            </a:r>
            <a:r>
              <a:rPr lang="en-US" sz="1800" dirty="0" smtClean="0"/>
              <a:t>. Colored dots indicate OCO2 tracks. Sample data from numbered location are shown below.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Sensor locations</a:t>
            </a:r>
          </a:p>
          <a:p>
            <a:endParaRPr lang="en-US" sz="1800" dirty="0"/>
          </a:p>
          <a:p>
            <a:r>
              <a:rPr lang="en-US" sz="1800" dirty="0" smtClean="0"/>
              <a:t>7 </a:t>
            </a:r>
            <a:r>
              <a:rPr lang="en-US" sz="1800" dirty="0"/>
              <a:t>days of data </a:t>
            </a:r>
            <a:r>
              <a:rPr lang="en-US" sz="1800" dirty="0" smtClean="0"/>
              <a:t>(Mar2-Mar9, </a:t>
            </a:r>
            <a:r>
              <a:rPr lang="en-US" sz="1800" dirty="0"/>
              <a:t>2016) from 4 </a:t>
            </a:r>
            <a:r>
              <a:rPr lang="en-US" sz="1800" dirty="0" smtClean="0"/>
              <a:t>sensor </a:t>
            </a:r>
            <a:r>
              <a:rPr lang="en-US" sz="1800" dirty="0"/>
              <a:t>stations identified in the map above. Vertical offsets </a:t>
            </a:r>
            <a:r>
              <a:rPr lang="en-US" sz="1800" dirty="0" smtClean="0"/>
              <a:t>exist; the </a:t>
            </a:r>
            <a:r>
              <a:rPr lang="en-US" sz="1800" dirty="0" err="1"/>
              <a:t>variabilities</a:t>
            </a:r>
            <a:r>
              <a:rPr lang="en-US" sz="1800" dirty="0"/>
              <a:t> are meaningful. </a:t>
            </a:r>
          </a:p>
        </p:txBody>
      </p:sp>
      <p:pic>
        <p:nvPicPr>
          <p:cNvPr id="16" name="Content Placeholder 6" descr="Screen Shot 2014-10-24 at 9.43.10 AM.pn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"/>
          <a:stretch/>
        </p:blipFill>
        <p:spPr>
          <a:xfrm>
            <a:off x="6137130" y="3291932"/>
            <a:ext cx="3699596" cy="1747336"/>
          </a:xfrm>
        </p:spPr>
      </p:pic>
    </p:spTree>
    <p:extLst>
      <p:ext uri="{BB962C8B-B14F-4D97-AF65-F5344CB8AC3E}">
        <p14:creationId xmlns:p14="http://schemas.microsoft.com/office/powerpoint/2010/main" val="293128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1332</Words>
  <Application>Microsoft Macintosh PowerPoint</Application>
  <PresentationFormat>Custom</PresentationFormat>
  <Paragraphs>133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Components of urban carbon modeling/DA system Modeling</vt:lpstr>
      <vt:lpstr>Forward transport of CO2 with WRF-Chem</vt:lpstr>
      <vt:lpstr>Components of urban carbon modeling/DA system Data assimilation: The Local Ensemble Transform Kalman Filter (LETKF-Carbon)</vt:lpstr>
      <vt:lpstr> Sample results: Global LETKF-Carbon with GEOSChem</vt:lpstr>
      <vt:lpstr>Planned work LETKF-WRF-Carbon</vt:lpstr>
      <vt:lpstr>PowerPoint Presentation</vt:lpstr>
      <vt:lpstr>Low-cost sensors: plan </vt:lpstr>
      <vt:lpstr>PowerPoint Presentation</vt:lpstr>
      <vt:lpstr>Model A: Revision 3</vt:lpstr>
      <vt:lpstr>Low-cost sensors plan II </vt:lpstr>
      <vt:lpstr>Low-cost sensors plan III </vt:lpstr>
      <vt:lpstr> </vt:lpstr>
      <vt:lpstr> Carbon cycle modeling and data assimilation for NIST-UMD Baltimore-Washington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 Zeng</dc:creator>
  <cp:lastModifiedBy>Ning Zeng</cp:lastModifiedBy>
  <cp:revision>258</cp:revision>
  <cp:lastPrinted>2014-02-11T13:31:22Z</cp:lastPrinted>
  <dcterms:created xsi:type="dcterms:W3CDTF">2013-04-12T14:08:46Z</dcterms:created>
  <dcterms:modified xsi:type="dcterms:W3CDTF">2017-02-13T13:20:48Z</dcterms:modified>
</cp:coreProperties>
</file>